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700" r:id="rId2"/>
    <p:sldMasterId id="2147483702" r:id="rId3"/>
  </p:sldMasterIdLst>
  <p:notesMasterIdLst>
    <p:notesMasterId r:id="rId6"/>
  </p:notesMasterIdLst>
  <p:handoutMasterIdLst>
    <p:handoutMasterId r:id="rId7"/>
  </p:handoutMasterIdLst>
  <p:sldIdLst>
    <p:sldId id="270" r:id="rId4"/>
    <p:sldId id="57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CF8B2DB-4422-FE44-E6A0-E9F6A7BD7D19}" name="Hinojosa, Luis" initials="JH" userId="S::JoseLuis.Hinojosa@ercot.com::0abb1bae-9833-48f0-96c3-80292fd0fd8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2" clrIdx="0"/>
  <p:cmAuthor id="1" name="Du, Pengwei" initials="DP" lastIdx="3" clrIdx="1">
    <p:extLst>
      <p:ext uri="{19B8F6BF-5375-455C-9EA6-DF929625EA0E}">
        <p15:presenceInfo xmlns:p15="http://schemas.microsoft.com/office/powerpoint/2012/main" userId="S-1-5-21-639947351-343809578-3807592339-42176" providerId="AD"/>
      </p:ext>
    </p:extLst>
  </p:cmAuthor>
  <p:cmAuthor id="2" name="Mago, Nitika" initials="NVM" lastIdx="25" clrIdx="2">
    <p:extLst>
      <p:ext uri="{19B8F6BF-5375-455C-9EA6-DF929625EA0E}">
        <p15:presenceInfo xmlns:p15="http://schemas.microsoft.com/office/powerpoint/2012/main" userId="Mago, Nitika" providerId="None"/>
      </p:ext>
    </p:extLst>
  </p:cmAuthor>
  <p:cmAuthor id="3" name="Steffan, Nick" initials="SN" lastIdx="3" clrIdx="3">
    <p:extLst>
      <p:ext uri="{19B8F6BF-5375-455C-9EA6-DF929625EA0E}">
        <p15:presenceInfo xmlns:p15="http://schemas.microsoft.com/office/powerpoint/2012/main" userId="S-1-5-21-639947351-343809578-3807592339-42285" providerId="AD"/>
      </p:ext>
    </p:extLst>
  </p:cmAuthor>
  <p:cmAuthor id="4" name="Littlefield, Jennifer" initials="LJ" lastIdx="2" clrIdx="4">
    <p:extLst>
      <p:ext uri="{19B8F6BF-5375-455C-9EA6-DF929625EA0E}">
        <p15:presenceInfo xmlns:p15="http://schemas.microsoft.com/office/powerpoint/2012/main" userId="S-1-5-21-639947351-343809578-3807592339-51623" providerId="AD"/>
      </p:ext>
    </p:extLst>
  </p:cmAuthor>
  <p:cmAuthor id="5" name="Li, Weifeng" initials="LW" lastIdx="10" clrIdx="5">
    <p:extLst>
      <p:ext uri="{19B8F6BF-5375-455C-9EA6-DF929625EA0E}">
        <p15:presenceInfo xmlns:p15="http://schemas.microsoft.com/office/powerpoint/2012/main" userId="S-1-5-21-639947351-343809578-3807592339-552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89F"/>
    <a:srgbClr val="73C8FD"/>
    <a:srgbClr val="50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713" autoAdjust="0"/>
  </p:normalViewPr>
  <p:slideViewPr>
    <p:cSldViewPr snapToGrid="0">
      <p:cViewPr varScale="1">
        <p:scale>
          <a:sx n="95" d="100"/>
          <a:sy n="95" d="100"/>
        </p:scale>
        <p:origin x="19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8/10/relationships/authors" Target="author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4/21/2025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4/21/2025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4814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237483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6189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8977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321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402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64" r:id="rId2"/>
    <p:sldLayoutId id="2147483690" r:id="rId3"/>
    <p:sldLayoutId id="2147483691" r:id="rId4"/>
    <p:sldLayoutId id="2147483682" r:id="rId5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4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5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2026 Ancillary Service Methodology Review Timeline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April 23, 2025</a:t>
            </a:r>
          </a:p>
          <a:p>
            <a:r>
              <a:rPr lang="en-US" dirty="0"/>
              <a:t>Technical Advisory Committee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550883" y="3641517"/>
            <a:ext cx="4465283" cy="923544"/>
          </a:xfrm>
        </p:spPr>
        <p:txBody>
          <a:bodyPr/>
          <a:lstStyle/>
          <a:p>
            <a:r>
              <a:rPr lang="en-US" dirty="0"/>
              <a:t>Luis Hinojosa</a:t>
            </a:r>
          </a:p>
          <a:p>
            <a:r>
              <a:rPr lang="en-US" dirty="0"/>
              <a:t>Manager, Ancillary Services &amp; Operations Analytics</a:t>
            </a:r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6355D24C-CA22-83E1-92FB-665913C1441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636008" y="243682"/>
            <a:ext cx="4206240" cy="6163296"/>
          </a:xfr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1400" b="1" u="sng" cap="all" dirty="0">
                <a:solidFill>
                  <a:schemeClr val="tx1"/>
                </a:solidFill>
              </a:rPr>
              <a:t>Potential 2026 Methodology Review Timeline </a:t>
            </a:r>
          </a:p>
          <a:p>
            <a:r>
              <a:rPr lang="en-US" sz="1600" dirty="0">
                <a:solidFill>
                  <a:schemeClr val="accent2"/>
                </a:solidFill>
              </a:rPr>
              <a:t>April 23, 2025 – TAC Kickoff</a:t>
            </a:r>
          </a:p>
          <a:p>
            <a:endParaRPr lang="en-US" sz="1600" dirty="0">
              <a:solidFill>
                <a:schemeClr val="accent2"/>
              </a:solidFill>
            </a:endParaRPr>
          </a:p>
          <a:p>
            <a:r>
              <a:rPr lang="en-US" sz="1600" dirty="0">
                <a:solidFill>
                  <a:schemeClr val="accent2"/>
                </a:solidFill>
              </a:rPr>
              <a:t>May 19, 2025 – Workshop #1</a:t>
            </a:r>
          </a:p>
          <a:p>
            <a:r>
              <a:rPr lang="en-US" sz="1600" dirty="0">
                <a:solidFill>
                  <a:schemeClr val="accent2"/>
                </a:solidFill>
              </a:rPr>
              <a:t>June 02, 2025 – WMWG</a:t>
            </a:r>
          </a:p>
          <a:p>
            <a:r>
              <a:rPr lang="en-US" sz="1600" dirty="0">
                <a:solidFill>
                  <a:schemeClr val="accent2"/>
                </a:solidFill>
              </a:rPr>
              <a:t>June 13, 2025 – PDCWG</a:t>
            </a:r>
          </a:p>
          <a:p>
            <a:endParaRPr lang="en-US" sz="1600" dirty="0">
              <a:solidFill>
                <a:schemeClr val="accent2"/>
              </a:solidFill>
            </a:endParaRPr>
          </a:p>
          <a:p>
            <a:r>
              <a:rPr lang="en-US" sz="1600" dirty="0">
                <a:solidFill>
                  <a:schemeClr val="accent2"/>
                </a:solidFill>
              </a:rPr>
              <a:t>June 30th – Workshop #2 </a:t>
            </a:r>
          </a:p>
          <a:p>
            <a:r>
              <a:rPr lang="en-US" sz="1600" dirty="0">
                <a:solidFill>
                  <a:schemeClr val="accent2"/>
                </a:solidFill>
              </a:rPr>
              <a:t>July 07, 2025 – WMWG (Proposed)</a:t>
            </a:r>
          </a:p>
          <a:p>
            <a:r>
              <a:rPr lang="en-US" sz="1600" dirty="0">
                <a:solidFill>
                  <a:schemeClr val="accent2"/>
                </a:solidFill>
              </a:rPr>
              <a:t>July 15, 2025 – OWG (Proposed)</a:t>
            </a:r>
          </a:p>
          <a:p>
            <a:r>
              <a:rPr lang="en-US" sz="1600" dirty="0">
                <a:solidFill>
                  <a:schemeClr val="accent2"/>
                </a:solidFill>
              </a:rPr>
              <a:t>July 22, 2025– PDCWG (Proposed)</a:t>
            </a:r>
          </a:p>
          <a:p>
            <a:endParaRPr lang="en-US" sz="1600" dirty="0">
              <a:solidFill>
                <a:schemeClr val="accent2"/>
              </a:solidFill>
            </a:endParaRPr>
          </a:p>
          <a:p>
            <a:r>
              <a:rPr lang="en-US" sz="1600" dirty="0">
                <a:solidFill>
                  <a:schemeClr val="accent2"/>
                </a:solidFill>
              </a:rPr>
              <a:t>August 06, 2025 – WMS</a:t>
            </a:r>
            <a:endParaRPr lang="en-US" sz="1600" dirty="0">
              <a:solidFill>
                <a:srgbClr val="FF0000"/>
              </a:solidFill>
            </a:endParaRPr>
          </a:p>
          <a:p>
            <a:r>
              <a:rPr lang="en-US" sz="1600" dirty="0">
                <a:solidFill>
                  <a:schemeClr val="accent2"/>
                </a:solidFill>
              </a:rPr>
              <a:t>August 07, 2025 – ROS</a:t>
            </a:r>
          </a:p>
          <a:p>
            <a:r>
              <a:rPr lang="en-US" sz="1600" dirty="0">
                <a:solidFill>
                  <a:schemeClr val="accent2"/>
                </a:solidFill>
              </a:rPr>
              <a:t>August 28, 2025 – TAC</a:t>
            </a:r>
          </a:p>
          <a:p>
            <a:endParaRPr lang="en-US" sz="1600" dirty="0">
              <a:solidFill>
                <a:schemeClr val="accent2"/>
              </a:solidFill>
            </a:endParaRPr>
          </a:p>
          <a:p>
            <a:r>
              <a:rPr lang="en-US" sz="1600" dirty="0">
                <a:solidFill>
                  <a:schemeClr val="accent2"/>
                </a:solidFill>
              </a:rPr>
              <a:t>September 23, 2025 – </a:t>
            </a:r>
            <a:r>
              <a:rPr lang="en-US" sz="1600" dirty="0" err="1">
                <a:solidFill>
                  <a:schemeClr val="accent2"/>
                </a:solidFill>
              </a:rPr>
              <a:t>BoD</a:t>
            </a:r>
            <a:r>
              <a:rPr lang="en-US" sz="1600" dirty="0">
                <a:solidFill>
                  <a:schemeClr val="accent2"/>
                </a:solidFill>
              </a:rPr>
              <a:t> </a:t>
            </a:r>
          </a:p>
          <a:p>
            <a:r>
              <a:rPr lang="en-US" sz="1600" dirty="0">
                <a:solidFill>
                  <a:schemeClr val="accent2"/>
                </a:solidFill>
              </a:rPr>
              <a:t>Oct, Nov, Dec 2025 – PUC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12E6491-A96A-E5EE-A56D-2DB2E588B6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/>
              <a:t>ERCOT will be hosting two workshops related to the 2026 Ancillary Service Methodology. </a:t>
            </a:r>
          </a:p>
          <a:p>
            <a:endParaRPr lang="en-US" sz="1400" dirty="0"/>
          </a:p>
          <a:p>
            <a:r>
              <a:rPr lang="en-US" sz="1400" dirty="0"/>
              <a:t>The proposed timeline for this review is included in the image alongside. Per NPRR1222, which the ERCOT </a:t>
            </a:r>
            <a:r>
              <a:rPr lang="en-US" sz="1400" dirty="0" err="1"/>
              <a:t>BoD</a:t>
            </a:r>
            <a:r>
              <a:rPr lang="en-US" sz="1400" dirty="0"/>
              <a:t> approved, this timeline incorporates the PUC’s review/approval into the review process.</a:t>
            </a:r>
          </a:p>
          <a:p>
            <a:endParaRPr lang="en-US" sz="1400" dirty="0"/>
          </a:p>
          <a:p>
            <a:r>
              <a:rPr lang="en-US" sz="1400" dirty="0"/>
              <a:t>This year ERCOT will be sharing changes to the AS Methodology related to the use of a probabilistic method for quantifying AS </a:t>
            </a:r>
            <a:r>
              <a:rPr lang="en-US" sz="1400" dirty="0" err="1"/>
              <a:t>as</a:t>
            </a:r>
            <a:r>
              <a:rPr lang="en-US" sz="1400" dirty="0"/>
              <a:t> discussed in 2024. ERCOT plans to provide all relevant details on the proposed methodology during the workshops and working group discussions and provide just a summary of the proposed changes during the August/September discussions. </a:t>
            </a:r>
          </a:p>
          <a:p>
            <a:endParaRPr lang="en-US" sz="1400" dirty="0"/>
          </a:p>
          <a:p>
            <a:r>
              <a:rPr lang="en-US" sz="1400" dirty="0"/>
              <a:t>Interested Stakeholders are requested to attend the workshop and working group meetings to provide any feedback on the AS Methodology.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C65DD900-E414-0671-DEAA-9C5C01A85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90832604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4388</TotalTime>
  <Words>253</Words>
  <Application>Microsoft Office PowerPoint</Application>
  <PresentationFormat>On-screen Show (4:3)</PresentationFormat>
  <Paragraphs>35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Courier New</vt:lpstr>
      <vt:lpstr>Wingdings</vt:lpstr>
      <vt:lpstr>1_Office Theme</vt:lpstr>
      <vt:lpstr>2_Custom Design</vt:lpstr>
      <vt:lpstr>3_Custom Design</vt:lpstr>
      <vt:lpstr>PowerPoint Presentation</vt:lpstr>
      <vt:lpstr>Introduction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Matevosjana, Julia</dc:creator>
  <cp:lastModifiedBy>Hinojosa, Luis</cp:lastModifiedBy>
  <cp:revision>46</cp:revision>
  <dcterms:created xsi:type="dcterms:W3CDTF">2016-04-16T13:25:21Z</dcterms:created>
  <dcterms:modified xsi:type="dcterms:W3CDTF">2025-04-21T14:42:12Z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2023-08-21T15:23:29Z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ff0d77a5-b785-48fa-a03d-718721674400</vt:lpwstr>
  </property>
  <property fmtid="{D5CDD505-2E9C-101B-9397-08002B2CF9AE}" pid="8" name="MSIP_Label_7084cbda-52b8-46fb-a7b7-cb5bd465ed85_ContentBits">
    <vt:lpwstr>0</vt:lpwstr>
  </property>
  <property fmtid="{D5CDD505-2E9C-101B-9397-08002B2CF9AE}" pid="9" name="MSIP_Label_7084cbda-52b8-46fb-a7b7-cb5bd465ed85_Tag">
    <vt:lpwstr>10, 3, 0, 2</vt:lpwstr>
  </property>
</Properties>
</file>