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4" r:id="rId14"/>
    <p:sldId id="505" r:id="rId15"/>
    <p:sldId id="506" r:id="rId16"/>
    <p:sldId id="502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11" d="100"/>
          <a:sy n="111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Tredway 138-kV Switch and Expanse to Tredway 138-kV 2nd Circuit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April 23, 2025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C9033-653F-90F7-CD11-AD9BFD174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B53F6-CC51-4753-67C6-28642D04A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4E650-7E95-C23A-1DB0-09083FA81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7" y="794013"/>
            <a:ext cx="8811165" cy="558090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Rebuild the existing Expanse to Buzzard Draw to Structure 1/3 138-kV transmission line on double-circuit capable structures with both circuits in place, with normal and emergency ratings of 614 MVA or greater, approximately 28.8-mile, creating the Expanse to Tredway North and South 138-kV transmission lines. The new north circuit flies by Buzzard Draw 138-kV Switch, establishing the new Tredway to Expanse 138-kV double-circuit transmission line;</a:t>
            </a:r>
          </a:p>
          <a:p>
            <a:pPr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Remove the circuit breakers at the existing Brown 138-kV Substation and connect Brown 138-kV to the north Expanse to Tredway 138-kV transmission line;</a:t>
            </a:r>
          </a:p>
          <a:p>
            <a:pPr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Reconnect the existing Oceanic Point of Delivery (POD) 138-kV to the new north Expanse to Tredway 138-kV transmission line;</a:t>
            </a:r>
          </a:p>
          <a:p>
            <a:pPr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Reconfigure the existing Flat Land 138-kV substation from a single-tap configuration to a double-tap configuration so the substation is served from both of the Expanse to Tredway 138-kV circuits;</a:t>
            </a:r>
          </a:p>
          <a:p>
            <a:pPr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Construct a new Expanse to </a:t>
            </a:r>
            <a:r>
              <a:rPr lang="en-US" sz="1600" dirty="0" err="1"/>
              <a:t>Lenorah</a:t>
            </a:r>
            <a:r>
              <a:rPr lang="en-US" sz="1600" dirty="0"/>
              <a:t> POD 138-kV transmission line on double-circuit capable structures with one circuit in place, with normal and emergency ratings of 614 MVA or greater, approximately 0.6-mile;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400" dirty="0"/>
              <a:t>Disconnect the existing </a:t>
            </a:r>
            <a:r>
              <a:rPr lang="en-US" sz="1400" dirty="0" err="1"/>
              <a:t>Lenorah</a:t>
            </a:r>
            <a:r>
              <a:rPr lang="en-US" sz="1400" dirty="0"/>
              <a:t> POD from the existing Expanse to Buzzard Draw 138-kV transmission line so it is served radially from Expanse Switch;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CC731-4C5A-6437-A763-34C6D3C546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596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7C614-4683-4FB4-B3D7-F1A86E528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8922D-11E7-F66B-AFED-CEE883431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7EB76-F3E7-7130-D708-127750E9D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7" y="794013"/>
            <a:ext cx="8811165" cy="558090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Construct a new Expanse to Merrick POD 138-kV transmission line on double-circuit capable structures with one circuit in place, with normal and emergency ratings of 614 MVA or greater, approximately 1.0-mile;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400" dirty="0"/>
              <a:t>Disconnect the existing Merrick POD from the existing Expanse to Buzzard Draw 138-kV transmission line so it is served radially from Expanse Switch;</a:t>
            </a:r>
          </a:p>
          <a:p>
            <a:pPr marR="0" lvl="0">
              <a:lnSpc>
                <a:spcPts val="1600"/>
              </a:lnSpc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Install five 138-kV, 3200 A circuit breakers at Expanse 345/138 kV Switch; and</a:t>
            </a:r>
          </a:p>
          <a:p>
            <a:pPr>
              <a:spcBef>
                <a:spcPts val="30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Install two 55.2 MVAr capacitor banks at Expanse 345/138-kV Switch.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3AE73-861C-4DC9-70FA-72CC524E9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230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CB8B3B-5499-B4C8-F1A0-965888BF0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101" y="785922"/>
            <a:ext cx="6641798" cy="528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400" dirty="0"/>
              <a:t>Oncor Electric Delivery Company LLC (Oncor) submitted the Tredway 138-kV Switch and Expanse to Tredway 138-kV 2nd Circuit Project for Regional Planning Group (RPG) review in September 2024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81000" y="2438779"/>
            <a:ext cx="3553159" cy="31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This Tier 1 Oncor proposed project submission was estimated to cost $119.03 million and will not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Address reliability issues in the Borden, Howard, and Martin Counties in the Far West Weather Zone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10565056-80DB-EA6A-447B-5CD85EF5C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58" y="2438779"/>
            <a:ext cx="4729542" cy="357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400" dirty="0"/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/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868116"/>
            <a:ext cx="8534400" cy="2081609"/>
          </a:xfrm>
        </p:spPr>
        <p:txBody>
          <a:bodyPr/>
          <a:lstStyle/>
          <a:p>
            <a:r>
              <a:rPr lang="en-US" sz="2400" dirty="0"/>
              <a:t>ERCOT’s independent review verified reliability planning criteria violations in Borden, Howard, and Martin Counties in the Far West Weather Zone</a:t>
            </a:r>
          </a:p>
          <a:p>
            <a:r>
              <a:rPr lang="en-US" sz="2400" dirty="0"/>
              <a:t>System improvement is needed to meet reliability planning criteria</a:t>
            </a:r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078A7ECA-260D-0C53-C51D-006A234B27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187496"/>
              </p:ext>
            </p:extLst>
          </p:nvPr>
        </p:nvGraphicFramePr>
        <p:xfrm>
          <a:off x="601434" y="2949725"/>
          <a:ext cx="8017329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919">
                  <a:extLst>
                    <a:ext uri="{9D8B030D-6E8A-4147-A177-3AD203B41FA5}">
                      <a16:colId xmlns:a16="http://schemas.microsoft.com/office/drawing/2014/main" val="3597910692"/>
                    </a:ext>
                  </a:extLst>
                </a:gridCol>
                <a:gridCol w="26186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6312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Contingency Category*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Unsolved </a:t>
                      </a:r>
                      <a:r>
                        <a:rPr lang="en-US" sz="1700" dirty="0">
                          <a:solidFill>
                            <a:schemeClr val="bg1"/>
                          </a:solidFill>
                        </a:rPr>
                        <a:t>Power Flow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Voltage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Thermal Overloads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463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P1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312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P3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(G-1+N-1)* </a:t>
                      </a:r>
                      <a:endParaRPr lang="en-US" sz="17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aseline="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aseline="0" dirty="0">
                          <a:solidFill>
                            <a:schemeClr val="tx2"/>
                          </a:solidFill>
                        </a:rPr>
                        <a:t>6***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aseline="0" dirty="0">
                          <a:solidFill>
                            <a:schemeClr val="tx2"/>
                          </a:solidFill>
                        </a:rPr>
                        <a:t>5***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312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P6.2</a:t>
                      </a:r>
                    </a:p>
                    <a:p>
                      <a:pPr algn="ctr"/>
                      <a:r>
                        <a:rPr lang="en-US" sz="17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(X-1+N-1)**</a:t>
                      </a:r>
                      <a:endParaRPr lang="en-US" sz="17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aseline="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6***</a:t>
                      </a:r>
                      <a:endParaRPr lang="en-US" sz="1700" baseline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aseline="0" dirty="0">
                          <a:solidFill>
                            <a:schemeClr val="tx2"/>
                          </a:solidFill>
                        </a:rPr>
                        <a:t>5***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171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P7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None</a:t>
                      </a:r>
                      <a:endParaRPr lang="en-US" sz="1700" baseline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2"/>
                          </a:solidFill>
                        </a:rPr>
                        <a:t>None</a:t>
                      </a:r>
                      <a:endParaRPr lang="en-US" sz="1700" baseline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aseline="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392273AD-96A5-1C5A-F16C-0D536D5108C6}"/>
              </a:ext>
            </a:extLst>
          </p:cNvPr>
          <p:cNvSpPr txBox="1"/>
          <p:nvPr/>
        </p:nvSpPr>
        <p:spPr>
          <a:xfrm>
            <a:off x="381000" y="5479565"/>
            <a:ext cx="85840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*G-1 Generators studied: Odessa, Permian Basin, Juno Solar S1, Long Draw Solar S2, Morgan Creek N1</a:t>
            </a:r>
          </a:p>
          <a:p>
            <a:r>
              <a:rPr lang="en-US" sz="1400" dirty="0">
                <a:solidFill>
                  <a:schemeClr val="tx2"/>
                </a:solidFill>
              </a:rPr>
              <a:t>**X-1 Transformers studied: Expanse X2, Long Draw X1, Morgan Creek X1, Odessa X1</a:t>
            </a:r>
          </a:p>
          <a:p>
            <a:r>
              <a:rPr lang="en-US" sz="1400" dirty="0">
                <a:solidFill>
                  <a:schemeClr val="tx2"/>
                </a:solidFill>
              </a:rPr>
              <a:t>***Violations seen in the basecase under P1 events were also seen under G-1 and X-1 events</a:t>
            </a:r>
          </a:p>
        </p:txBody>
      </p:sp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9770"/>
            <a:ext cx="8610600" cy="21906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ERCOT analyzed five options and short-listed three options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Among the three short-listed options, Option 1 addresses the reliability violations, improves long-term load-serving capability without requiring a CCN and ensures ERCOT and NERC Reliability under the maintenance sensitivity.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ERCOT recommends Option 1 as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5BD40-67F7-9A1A-78FF-449A423C5E59}"/>
              </a:ext>
            </a:extLst>
          </p:cNvPr>
          <p:cNvSpPr>
            <a:spLocks/>
          </p:cNvSpPr>
          <p:nvPr/>
        </p:nvSpPr>
        <p:spPr>
          <a:xfrm>
            <a:off x="2211159" y="5915222"/>
            <a:ext cx="5886758" cy="383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 Cost estimates and Feasibility were provided by TSPs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B47A53-5A77-B0CF-1A66-EFF3BBA64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933002"/>
              </p:ext>
            </p:extLst>
          </p:nvPr>
        </p:nvGraphicFramePr>
        <p:xfrm>
          <a:off x="779174" y="3391605"/>
          <a:ext cx="7188837" cy="256032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65694">
                  <a:extLst>
                    <a:ext uri="{9D8B030D-6E8A-4147-A177-3AD203B41FA5}">
                      <a16:colId xmlns:a16="http://schemas.microsoft.com/office/drawing/2014/main" val="3005509726"/>
                    </a:ext>
                  </a:extLst>
                </a:gridCol>
                <a:gridCol w="1152927">
                  <a:extLst>
                    <a:ext uri="{9D8B030D-6E8A-4147-A177-3AD203B41FA5}">
                      <a16:colId xmlns:a16="http://schemas.microsoft.com/office/drawing/2014/main" val="2151270970"/>
                    </a:ext>
                  </a:extLst>
                </a:gridCol>
                <a:gridCol w="1085108">
                  <a:extLst>
                    <a:ext uri="{9D8B030D-6E8A-4147-A177-3AD203B41FA5}">
                      <a16:colId xmlns:a16="http://schemas.microsoft.com/office/drawing/2014/main" val="114773540"/>
                    </a:ext>
                  </a:extLst>
                </a:gridCol>
                <a:gridCol w="1085108">
                  <a:extLst>
                    <a:ext uri="{9D8B030D-6E8A-4147-A177-3AD203B41FA5}">
                      <a16:colId xmlns:a16="http://schemas.microsoft.com/office/drawing/2014/main" val="3026399803"/>
                    </a:ext>
                  </a:extLst>
                </a:gridCol>
              </a:tblGrid>
              <a:tr h="31052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1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3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8114356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Addresses Project Needs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1484466"/>
                  </a:ext>
                </a:extLst>
              </a:tr>
              <a:tr h="32125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 ERCOT and NERC Reliability Criteria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442544"/>
                  </a:ext>
                </a:extLst>
              </a:tr>
              <a:tr h="32125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Secured Under Maintenance Sensitivity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2079234"/>
                  </a:ext>
                </a:extLst>
              </a:tr>
              <a:tr h="32125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Improves Long-Term Load-Serving Capability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4215057"/>
                  </a:ext>
                </a:extLst>
              </a:tr>
              <a:tr h="32125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CCN Needed (Miles)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(~24.4)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872904"/>
                  </a:ext>
                </a:extLst>
              </a:tr>
              <a:tr h="32125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Capital Cost Estimates* (~$M)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241.7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86.0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19928241"/>
                  </a:ext>
                </a:extLst>
              </a:tr>
              <a:tr h="32125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Feasible*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8287622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A7C3512-B4E0-7361-FB7B-C181F62B7241}"/>
              </a:ext>
            </a:extLst>
          </p:cNvPr>
          <p:cNvSpPr/>
          <p:nvPr/>
        </p:nvSpPr>
        <p:spPr>
          <a:xfrm>
            <a:off x="4630948" y="3391604"/>
            <a:ext cx="1181819" cy="2560323"/>
          </a:xfrm>
          <a:prstGeom prst="rect">
            <a:avLst/>
          </a:prstGeom>
          <a:solidFill>
            <a:schemeClr val="accent1">
              <a:alpha val="0"/>
            </a:schemeClr>
          </a:solidFill>
          <a:ln w="444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32669"/>
            <a:ext cx="84582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1 </a:t>
            </a:r>
            <a:r>
              <a:rPr lang="en-US" sz="2000" dirty="0"/>
              <a:t>did not cause any additional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946405"/>
            <a:ext cx="8666672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Based on the review, ERCOT will recommend the Board endorse the Option 1 to address reliability needs in Borden, Howard, and Martin Counties in the Far West Weather Zone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TSPs expect to implement the upgrades by December 2025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Estimated Capital Cost: $119.03 million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32D33-98FA-9AB0-9C7A-52916B8DD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977BB-C6B6-22F3-4B23-92E6F6A49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03BB1-D09B-059C-73F8-E87D5CB95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8" y="794013"/>
            <a:ext cx="8707650" cy="558090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Establish a new Oncor Tredway 138-kV Switch, approximately 0.5 miles north of Oncor’s existing </a:t>
            </a:r>
            <a:r>
              <a:rPr lang="en-US" sz="1600" dirty="0" err="1"/>
              <a:t>Vealmoor</a:t>
            </a:r>
            <a:r>
              <a:rPr lang="en-US" sz="1600" dirty="0"/>
              <a:t> 345/138-kV Switch;</a:t>
            </a:r>
          </a:p>
          <a:p>
            <a:pPr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Construct a new Tredway to Structure 10/7 138-kV transmission line on double-circuit capable structures with one circuit in place, with normal and emergency ratings of 614 MVA or greater, approximately 0.6-mile;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400" dirty="0"/>
              <a:t>Disconnect the existing Luther to </a:t>
            </a:r>
            <a:r>
              <a:rPr lang="en-US" sz="1400" dirty="0" err="1"/>
              <a:t>Vealmoor</a:t>
            </a:r>
            <a:r>
              <a:rPr lang="en-US" sz="1400" dirty="0"/>
              <a:t> 138-kV transmission line at </a:t>
            </a:r>
            <a:r>
              <a:rPr lang="en-US" sz="1400" dirty="0" err="1"/>
              <a:t>Vealmoor</a:t>
            </a:r>
            <a:r>
              <a:rPr lang="en-US" sz="1400" dirty="0"/>
              <a:t> 138-kV Switch, and terminate into the new Oncor Tredway 138-kV Switch;</a:t>
            </a:r>
          </a:p>
          <a:p>
            <a:pPr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Construct a new Tredway to </a:t>
            </a:r>
            <a:r>
              <a:rPr lang="en-US" sz="1600" dirty="0" err="1"/>
              <a:t>Vealmoor</a:t>
            </a:r>
            <a:r>
              <a:rPr lang="en-US" sz="1600" dirty="0"/>
              <a:t> Autotransformer #1 138-kV tie line on double-circuit capable structures with one circuit in place, with normal and emergency ratings of 828 MVA or greater, approximately 0.4-mile;</a:t>
            </a:r>
          </a:p>
          <a:p>
            <a:pPr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Construct a new Tredway to </a:t>
            </a:r>
            <a:r>
              <a:rPr lang="en-US" sz="1600" dirty="0" err="1"/>
              <a:t>Vealmoor</a:t>
            </a:r>
            <a:r>
              <a:rPr lang="en-US" sz="1600" dirty="0"/>
              <a:t> Autotransformer #2 138-kV tie line on double-circuit capable structures with one circuit in place, with normal and emergency ratings of 828 MVA or greater, approximately 0.4-mile;</a:t>
            </a:r>
          </a:p>
          <a:p>
            <a:pPr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600" dirty="0"/>
              <a:t>Construct a new Tredway to Structure 1/3 138-kV transmission line on double-circuit capable structures with both circuits in place, with normal and emergency ratings of 614 MVA or greater, approximately 0.3-mile. The existing Structure 1/3 is located on the existing Buzzard Draw to Koch Tap to </a:t>
            </a:r>
            <a:r>
              <a:rPr lang="en-US" sz="1600" dirty="0" err="1"/>
              <a:t>Vealmoor</a:t>
            </a:r>
            <a:r>
              <a:rPr lang="en-US" sz="1600" dirty="0"/>
              <a:t> 138-kV transmission line;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sz="1400" dirty="0"/>
              <a:t>Disconnect the existing Buzzard Draw to Koch Tap to </a:t>
            </a:r>
            <a:r>
              <a:rPr lang="en-US" sz="1400" dirty="0" err="1"/>
              <a:t>Vealmoor</a:t>
            </a:r>
            <a:r>
              <a:rPr lang="en-US" sz="1400" dirty="0"/>
              <a:t> transmission line at </a:t>
            </a:r>
            <a:r>
              <a:rPr lang="en-US" sz="1400" dirty="0" err="1"/>
              <a:t>Vealmoor</a:t>
            </a:r>
            <a:r>
              <a:rPr lang="en-US" sz="1400" dirty="0"/>
              <a:t> 138-kV Switch, and terminate into the new Oncor Tredway 138-kV Switch;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B3F59-79C6-4893-51B9-06A62B9FD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3153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26355</TotalTime>
  <Words>1152</Words>
  <Application>Microsoft Office PowerPoint</Application>
  <PresentationFormat>On-screen Show (4:3)</PresentationFormat>
  <Paragraphs>133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</vt:lpstr>
      <vt:lpstr>ERCOT Recommendation (Continued)</vt:lpstr>
      <vt:lpstr>ERCOT Recommendation (Continued)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470</cp:revision>
  <cp:lastPrinted>2016-01-21T20:53:15Z</cp:lastPrinted>
  <dcterms:created xsi:type="dcterms:W3CDTF">2016-01-21T15:20:31Z</dcterms:created>
  <dcterms:modified xsi:type="dcterms:W3CDTF">2025-04-17T18:37:16Z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