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4.xml" ContentType="application/vnd.openxmlformats-officedocument.them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705" r:id="rId5"/>
    <p:sldMasterId id="2147483724" r:id="rId6"/>
    <p:sldMasterId id="2147483739" r:id="rId7"/>
  </p:sldMasterIdLst>
  <p:notesMasterIdLst>
    <p:notesMasterId r:id="rId20"/>
  </p:notesMasterIdLst>
  <p:handoutMasterIdLst>
    <p:handoutMasterId r:id="rId21"/>
  </p:handoutMasterIdLst>
  <p:sldIdLst>
    <p:sldId id="543" r:id="rId8"/>
    <p:sldId id="545" r:id="rId9"/>
    <p:sldId id="264" r:id="rId10"/>
    <p:sldId id="554" r:id="rId11"/>
    <p:sldId id="548" r:id="rId12"/>
    <p:sldId id="546" r:id="rId13"/>
    <p:sldId id="2706" r:id="rId14"/>
    <p:sldId id="2714" r:id="rId15"/>
    <p:sldId id="2713" r:id="rId16"/>
    <p:sldId id="2707" r:id="rId17"/>
    <p:sldId id="2718" r:id="rId18"/>
    <p:sldId id="2719" r:id="rId19"/>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B406C47-D351-CD77-DF68-0BA9BC6F3393}" name="Morris, Sam" initials="MS" userId="S::sam.morris@ercot.com::afc15a04-52bf-41eb-a4cb-6a1b23ae91aa" providerId="AD"/>
  <p188:author id="{F24CEF7A-2E4C-9E46-94A3-5D31EB18D995}" name="Webster, Trudi" initials="WT" userId="S::trudi.webster@ercot.com::8d3e025b-0265-4fbd-b136-a7bc92c16fd8" providerId="AD"/>
  <p188:author id="{FDC38DAA-47F8-8375-8CA7-CD38B90A6813}" name="Seely, Chad" initials="SC" userId="S::chad.seely@ercot.com::7c7f9579-0217-499a-bfe5-7194d6e9c564" providerId="AD"/>
  <p188:author id="{FAF841F7-8C07-BB5D-903B-88FBBF7ABABF}" name="Webster, Trudi" initials="WT" userId="S::Trudi.Webster@ercot.com::8d3e025b-0265-4fbd-b136-a7bc92c16fd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170D"/>
    <a:srgbClr val="0063B4"/>
    <a:srgbClr val="789DB4"/>
    <a:srgbClr val="8DC3E5"/>
    <a:srgbClr val="5B6770"/>
    <a:srgbClr val="720000"/>
    <a:srgbClr val="D98452"/>
    <a:srgbClr val="BC4D4D"/>
    <a:srgbClr val="003865"/>
    <a:srgbClr val="F5C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0" autoAdjust="0"/>
    <p:restoredTop sz="94660"/>
  </p:normalViewPr>
  <p:slideViewPr>
    <p:cSldViewPr snapToGrid="0">
      <p:cViewPr varScale="1">
        <p:scale>
          <a:sx n="78" d="100"/>
          <a:sy n="78" d="100"/>
        </p:scale>
        <p:origin x="878" y="62"/>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Annual</a:t>
            </a:r>
            <a:r>
              <a:rPr lang="en-US" baseline="0"/>
              <a:t> Energy and Summer Peak Comparison</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1"/>
          <c:order val="1"/>
          <c:tx>
            <c:strRef>
              <c:f>'s3'!$B$1</c:f>
              <c:strCache>
                <c:ptCount val="1"/>
                <c:pt idx="0">
                  <c:v> Historical Annual Energy </c:v>
                </c:pt>
              </c:strCache>
            </c:strRef>
          </c:tx>
          <c:spPr>
            <a:ln w="28575" cap="rnd">
              <a:solidFill>
                <a:schemeClr val="accent2"/>
              </a:solidFill>
              <a:round/>
            </a:ln>
            <a:effectLst/>
          </c:spPr>
          <c:marker>
            <c:symbol val="none"/>
          </c:marker>
          <c:cat>
            <c:numRef>
              <c:f>'s3'!$A$2:$A$35</c:f>
              <c:numCache>
                <c:formatCode>General</c:formatCode>
                <c:ptCount val="3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pt idx="24">
                  <c:v>2026</c:v>
                </c:pt>
                <c:pt idx="25">
                  <c:v>2027</c:v>
                </c:pt>
                <c:pt idx="26">
                  <c:v>2028</c:v>
                </c:pt>
                <c:pt idx="27">
                  <c:v>2029</c:v>
                </c:pt>
                <c:pt idx="28">
                  <c:v>2030</c:v>
                </c:pt>
                <c:pt idx="29">
                  <c:v>2031</c:v>
                </c:pt>
                <c:pt idx="30">
                  <c:v>2032</c:v>
                </c:pt>
                <c:pt idx="31">
                  <c:v>2033</c:v>
                </c:pt>
                <c:pt idx="32">
                  <c:v>2034</c:v>
                </c:pt>
                <c:pt idx="33">
                  <c:v>2035</c:v>
                </c:pt>
              </c:numCache>
            </c:numRef>
          </c:cat>
          <c:val>
            <c:numRef>
              <c:f>'s3'!$B$2:$B$35</c:f>
              <c:numCache>
                <c:formatCode>0</c:formatCode>
                <c:ptCount val="34"/>
                <c:pt idx="0">
                  <c:v>279859.68707985303</c:v>
                </c:pt>
                <c:pt idx="1">
                  <c:v>284353.90649999998</c:v>
                </c:pt>
                <c:pt idx="2">
                  <c:v>288361.9987</c:v>
                </c:pt>
                <c:pt idx="3">
                  <c:v>298432.47529999999</c:v>
                </c:pt>
                <c:pt idx="4">
                  <c:v>304957.9249240249</c:v>
                </c:pt>
                <c:pt idx="5">
                  <c:v>306569.30899526493</c:v>
                </c:pt>
                <c:pt idx="6">
                  <c:v>310833.73220000003</c:v>
                </c:pt>
                <c:pt idx="7">
                  <c:v>307366.35633113945</c:v>
                </c:pt>
                <c:pt idx="8">
                  <c:v>318268.53254617512</c:v>
                </c:pt>
                <c:pt idx="9">
                  <c:v>333968.61783041753</c:v>
                </c:pt>
                <c:pt idx="10">
                  <c:v>324986.46820685791</c:v>
                </c:pt>
                <c:pt idx="11">
                  <c:v>331715.67967867851</c:v>
                </c:pt>
                <c:pt idx="12">
                  <c:v>340115.32008686021</c:v>
                </c:pt>
                <c:pt idx="13">
                  <c:v>347470.25209999998</c:v>
                </c:pt>
                <c:pt idx="14">
                  <c:v>351344.21178865759</c:v>
                </c:pt>
                <c:pt idx="15">
                  <c:v>357227.08584808465</c:v>
                </c:pt>
                <c:pt idx="16">
                  <c:v>376506.78886176116</c:v>
                </c:pt>
                <c:pt idx="17">
                  <c:v>384318.66800328199</c:v>
                </c:pt>
                <c:pt idx="18">
                  <c:v>382572.91081265599</c:v>
                </c:pt>
                <c:pt idx="19">
                  <c:v>396848.43020052911</c:v>
                </c:pt>
                <c:pt idx="20">
                  <c:v>431665.12888867501</c:v>
                </c:pt>
                <c:pt idx="21">
                  <c:v>444548.95920000062</c:v>
                </c:pt>
                <c:pt idx="22" formatCode="00000">
                  <c:v>461491.69177446532</c:v>
                </c:pt>
              </c:numCache>
            </c:numRef>
          </c:val>
          <c:smooth val="0"/>
          <c:extLst>
            <c:ext xmlns:c16="http://schemas.microsoft.com/office/drawing/2014/chart" uri="{C3380CC4-5D6E-409C-BE32-E72D297353CC}">
              <c16:uniqueId val="{00000000-2998-4AED-A1A6-41861F40A43C}"/>
            </c:ext>
          </c:extLst>
        </c:ser>
        <c:ser>
          <c:idx val="2"/>
          <c:order val="2"/>
          <c:tx>
            <c:strRef>
              <c:f>'s3'!$C$1</c:f>
              <c:strCache>
                <c:ptCount val="1"/>
                <c:pt idx="0">
                  <c:v> Forecast Annual Energy </c:v>
                </c:pt>
              </c:strCache>
            </c:strRef>
          </c:tx>
          <c:spPr>
            <a:ln w="28575" cap="rnd">
              <a:solidFill>
                <a:schemeClr val="accent5"/>
              </a:solidFill>
              <a:round/>
            </a:ln>
            <a:effectLst/>
          </c:spPr>
          <c:marker>
            <c:symbol val="none"/>
          </c:marker>
          <c:dLbls>
            <c:dLbl>
              <c:idx val="29"/>
              <c:layout>
                <c:manualLayout>
                  <c:x val="-6.406324541675186E-2"/>
                  <c:y val="-3.669303978901502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998-4AED-A1A6-41861F40A43C}"/>
                </c:ext>
              </c:extLst>
            </c:dLbl>
            <c:dLbl>
              <c:idx val="33"/>
              <c:layout>
                <c:manualLayout>
                  <c:x val="-7.3604579840523515E-2"/>
                  <c:y val="-2.522646485494782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998-4AED-A1A6-41861F40A43C}"/>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's3'!$A$2:$A$35</c:f>
              <c:numCache>
                <c:formatCode>General</c:formatCode>
                <c:ptCount val="3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pt idx="24">
                  <c:v>2026</c:v>
                </c:pt>
                <c:pt idx="25">
                  <c:v>2027</c:v>
                </c:pt>
                <c:pt idx="26">
                  <c:v>2028</c:v>
                </c:pt>
                <c:pt idx="27">
                  <c:v>2029</c:v>
                </c:pt>
                <c:pt idx="28">
                  <c:v>2030</c:v>
                </c:pt>
                <c:pt idx="29">
                  <c:v>2031</c:v>
                </c:pt>
                <c:pt idx="30">
                  <c:v>2032</c:v>
                </c:pt>
                <c:pt idx="31">
                  <c:v>2033</c:v>
                </c:pt>
                <c:pt idx="32">
                  <c:v>2034</c:v>
                </c:pt>
                <c:pt idx="33">
                  <c:v>2035</c:v>
                </c:pt>
              </c:numCache>
            </c:numRef>
          </c:cat>
          <c:val>
            <c:numRef>
              <c:f>'s3'!$C$2:$C$35</c:f>
              <c:numCache>
                <c:formatCode>General</c:formatCode>
                <c:ptCount val="34"/>
                <c:pt idx="23" formatCode="_(* #,##0_);_(* \(#,##0\);_(* &quot;-&quot;??_);_(@_)">
                  <c:v>485897</c:v>
                </c:pt>
                <c:pt idx="24" formatCode="_(* #,##0_);_(* \(#,##0\);_(* &quot;-&quot;??_);_(@_)">
                  <c:v>558121</c:v>
                </c:pt>
                <c:pt idx="25" formatCode="_(* #,##0_);_(* \(#,##0\);_(* &quot;-&quot;??_);_(@_)">
                  <c:v>648140</c:v>
                </c:pt>
                <c:pt idx="26" formatCode="_(* #,##0_);_(* \(#,##0\);_(* &quot;-&quot;??_);_(@_)">
                  <c:v>794921</c:v>
                </c:pt>
                <c:pt idx="27" formatCode="_(* #,##0_);_(* \(#,##0\);_(* &quot;-&quot;??_);_(@_)">
                  <c:v>889465</c:v>
                </c:pt>
                <c:pt idx="28" formatCode="_(* #,##0_);_(* \(#,##0\);_(* &quot;-&quot;??_);_(@_)">
                  <c:v>983796</c:v>
                </c:pt>
                <c:pt idx="29" formatCode="_(* #,##0_);_(* \(#,##0\);_(* &quot;-&quot;??_);_(@_)">
                  <c:v>1037742</c:v>
                </c:pt>
                <c:pt idx="30" formatCode="_(* #,##0_);_(* \(#,##0\);_(* &quot;-&quot;??_);_(@_)">
                  <c:v>1080964</c:v>
                </c:pt>
                <c:pt idx="31" formatCode="_(* #,##0_);_(* \(#,##0\);_(* &quot;-&quot;??_);_(@_)">
                  <c:v>1098875</c:v>
                </c:pt>
                <c:pt idx="32" formatCode="_(* #,##0_);_(* \(#,##0\);_(* &quot;-&quot;??_);_(@_)">
                  <c:v>1118552</c:v>
                </c:pt>
                <c:pt idx="33" formatCode="_(* #,##0_);_(* \(#,##0\);_(* &quot;-&quot;??_);_(@_)">
                  <c:v>1136971</c:v>
                </c:pt>
              </c:numCache>
            </c:numRef>
          </c:val>
          <c:smooth val="0"/>
          <c:extLst>
            <c:ext xmlns:c16="http://schemas.microsoft.com/office/drawing/2014/chart" uri="{C3380CC4-5D6E-409C-BE32-E72D297353CC}">
              <c16:uniqueId val="{00000003-2998-4AED-A1A6-41861F40A43C}"/>
            </c:ext>
          </c:extLst>
        </c:ser>
        <c:dLbls>
          <c:showLegendKey val="0"/>
          <c:showVal val="0"/>
          <c:showCatName val="0"/>
          <c:showSerName val="0"/>
          <c:showPercent val="0"/>
          <c:showBubbleSize val="0"/>
        </c:dLbls>
        <c:marker val="1"/>
        <c:smooth val="0"/>
        <c:axId val="1461412128"/>
        <c:axId val="1461415488"/>
        <c:extLst>
          <c:ext xmlns:c15="http://schemas.microsoft.com/office/drawing/2012/chart" uri="{02D57815-91ED-43cb-92C2-25804820EDAC}">
            <c15:filteredLineSeries>
              <c15:ser>
                <c:idx val="0"/>
                <c:order val="0"/>
                <c:tx>
                  <c:strRef>
                    <c:extLst>
                      <c:ext uri="{02D57815-91ED-43cb-92C2-25804820EDAC}">
                        <c15:formulaRef>
                          <c15:sqref>'s3'!$A$1</c15:sqref>
                        </c15:formulaRef>
                      </c:ext>
                    </c:extLst>
                    <c:strCache>
                      <c:ptCount val="1"/>
                      <c:pt idx="0">
                        <c:v>Year</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extLst>
                      <c:ext uri="{02D57815-91ED-43cb-92C2-25804820EDAC}">
                        <c15:formulaRef>
                          <c15:sqref>'s3'!$A$2:$A$35</c15:sqref>
                        </c15:formulaRef>
                      </c:ext>
                    </c:extLst>
                    <c:numCache>
                      <c:formatCode>General</c:formatCode>
                      <c:ptCount val="3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pt idx="24">
                        <c:v>2026</c:v>
                      </c:pt>
                      <c:pt idx="25">
                        <c:v>2027</c:v>
                      </c:pt>
                      <c:pt idx="26">
                        <c:v>2028</c:v>
                      </c:pt>
                      <c:pt idx="27">
                        <c:v>2029</c:v>
                      </c:pt>
                      <c:pt idx="28">
                        <c:v>2030</c:v>
                      </c:pt>
                      <c:pt idx="29">
                        <c:v>2031</c:v>
                      </c:pt>
                      <c:pt idx="30">
                        <c:v>2032</c:v>
                      </c:pt>
                      <c:pt idx="31">
                        <c:v>2033</c:v>
                      </c:pt>
                      <c:pt idx="32">
                        <c:v>2034</c:v>
                      </c:pt>
                      <c:pt idx="33">
                        <c:v>2035</c:v>
                      </c:pt>
                    </c:numCache>
                  </c:numRef>
                </c:cat>
                <c:val>
                  <c:numRef>
                    <c:extLst>
                      <c:ext uri="{02D57815-91ED-43cb-92C2-25804820EDAC}">
                        <c15:formulaRef>
                          <c15:sqref>'s3'!$A$2:$A$33</c15:sqref>
                        </c15:formulaRef>
                      </c:ext>
                    </c:extLst>
                    <c:numCache>
                      <c:formatCode>General</c:formatCode>
                      <c:ptCount val="32"/>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pt idx="24">
                        <c:v>2026</c:v>
                      </c:pt>
                      <c:pt idx="25">
                        <c:v>2027</c:v>
                      </c:pt>
                      <c:pt idx="26">
                        <c:v>2028</c:v>
                      </c:pt>
                      <c:pt idx="27">
                        <c:v>2029</c:v>
                      </c:pt>
                      <c:pt idx="28">
                        <c:v>2030</c:v>
                      </c:pt>
                      <c:pt idx="29">
                        <c:v>2031</c:v>
                      </c:pt>
                      <c:pt idx="30">
                        <c:v>2032</c:v>
                      </c:pt>
                      <c:pt idx="31">
                        <c:v>2033</c:v>
                      </c:pt>
                    </c:numCache>
                  </c:numRef>
                </c:val>
                <c:smooth val="0"/>
                <c:extLst>
                  <c:ext xmlns:c16="http://schemas.microsoft.com/office/drawing/2014/chart" uri="{C3380CC4-5D6E-409C-BE32-E72D297353CC}">
                    <c16:uniqueId val="{00000008-2998-4AED-A1A6-41861F40A43C}"/>
                  </c:ext>
                </c:extLst>
              </c15:ser>
            </c15:filteredLineSeries>
          </c:ext>
        </c:extLst>
      </c:lineChart>
      <c:lineChart>
        <c:grouping val="standard"/>
        <c:varyColors val="0"/>
        <c:ser>
          <c:idx val="3"/>
          <c:order val="3"/>
          <c:tx>
            <c:strRef>
              <c:f>'s3'!$D$1</c:f>
              <c:strCache>
                <c:ptCount val="1"/>
                <c:pt idx="0">
                  <c:v>Historical Peak</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's3'!$A$2:$A$24</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's3'!$D$2:$D$24</c:f>
              <c:numCache>
                <c:formatCode>0</c:formatCode>
                <c:ptCount val="23"/>
                <c:pt idx="0">
                  <c:v>56068.016223371596</c:v>
                </c:pt>
                <c:pt idx="1">
                  <c:v>60029.662608745297</c:v>
                </c:pt>
                <c:pt idx="2">
                  <c:v>58483.7006435886</c:v>
                </c:pt>
                <c:pt idx="3">
                  <c:v>60212.679571000001</c:v>
                </c:pt>
                <c:pt idx="4">
                  <c:v>62202.802803154402</c:v>
                </c:pt>
                <c:pt idx="5">
                  <c:v>62114.7507572787</c:v>
                </c:pt>
                <c:pt idx="6">
                  <c:v>62102.963653999897</c:v>
                </c:pt>
                <c:pt idx="7">
                  <c:v>63407.189922999998</c:v>
                </c:pt>
                <c:pt idx="8">
                  <c:v>65713.448460999905</c:v>
                </c:pt>
                <c:pt idx="9">
                  <c:v>68317.669843999902</c:v>
                </c:pt>
                <c:pt idx="10">
                  <c:v>66557.781811999899</c:v>
                </c:pt>
                <c:pt idx="11">
                  <c:v>67252.994891999901</c:v>
                </c:pt>
                <c:pt idx="12">
                  <c:v>66464.064264999994</c:v>
                </c:pt>
                <c:pt idx="13">
                  <c:v>69620.4076139385</c:v>
                </c:pt>
                <c:pt idx="14">
                  <c:v>71092.609220939397</c:v>
                </c:pt>
                <c:pt idx="15">
                  <c:v>69496.239761000004</c:v>
                </c:pt>
                <c:pt idx="16">
                  <c:v>73308.153447000004</c:v>
                </c:pt>
                <c:pt idx="17">
                  <c:v>74665.579486000002</c:v>
                </c:pt>
                <c:pt idx="18">
                  <c:v>74327.836838999996</c:v>
                </c:pt>
                <c:pt idx="19">
                  <c:v>73650.573480000006</c:v>
                </c:pt>
                <c:pt idx="20">
                  <c:v>80037.836007000005</c:v>
                </c:pt>
                <c:pt idx="21">
                  <c:v>85464.116393999997</c:v>
                </c:pt>
                <c:pt idx="22">
                  <c:v>85198.850049999994</c:v>
                </c:pt>
              </c:numCache>
            </c:numRef>
          </c:val>
          <c:smooth val="0"/>
          <c:extLst>
            <c:ext xmlns:c16="http://schemas.microsoft.com/office/drawing/2014/chart" uri="{C3380CC4-5D6E-409C-BE32-E72D297353CC}">
              <c16:uniqueId val="{00000004-2998-4AED-A1A6-41861F40A43C}"/>
            </c:ext>
          </c:extLst>
        </c:ser>
        <c:ser>
          <c:idx val="4"/>
          <c:order val="4"/>
          <c:tx>
            <c:strRef>
              <c:f>'s3'!$E$1</c:f>
              <c:strCache>
                <c:ptCount val="1"/>
                <c:pt idx="0">
                  <c:v>Forecast Peak</c:v>
                </c:pt>
              </c:strCache>
            </c:strRef>
          </c:tx>
          <c:spPr>
            <a:ln w="28575" cap="rnd">
              <a:solidFill>
                <a:schemeClr val="accent5"/>
              </a:solidFill>
              <a:round/>
            </a:ln>
            <a:effectLst/>
          </c:spPr>
          <c:marker>
            <c:symbol val="circle"/>
            <c:size val="5"/>
            <c:spPr>
              <a:solidFill>
                <a:schemeClr val="accent5"/>
              </a:solidFill>
              <a:ln w="9525">
                <a:solidFill>
                  <a:schemeClr val="accent5"/>
                </a:solidFill>
              </a:ln>
              <a:effectLst/>
            </c:spPr>
          </c:marker>
          <c:dLbls>
            <c:dLbl>
              <c:idx val="29"/>
              <c:layout>
                <c:manualLayout>
                  <c:x val="-8.4236352484155577E-3"/>
                  <c:y val="4.0115857550829838E-2"/>
                </c:manualLayout>
              </c:layout>
              <c:dLblPos val="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2998-4AED-A1A6-41861F40A43C}"/>
                </c:ext>
              </c:extLst>
            </c:dLbl>
            <c:dLbl>
              <c:idx val="33"/>
              <c:layout>
                <c:manualLayout>
                  <c:x val="-3.2713146595788382E-2"/>
                  <c:y val="3.210640981538814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998-4AED-A1A6-41861F40A43C}"/>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's3'!$A$2:$A$24</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's3'!$E$2:$E$35</c:f>
              <c:numCache>
                <c:formatCode>General</c:formatCode>
                <c:ptCount val="34"/>
                <c:pt idx="23" formatCode="0">
                  <c:v>85758.65</c:v>
                </c:pt>
                <c:pt idx="24" formatCode="0">
                  <c:v>94650.256999999998</c:v>
                </c:pt>
                <c:pt idx="25" formatCode="0">
                  <c:v>104294.63800000001</c:v>
                </c:pt>
                <c:pt idx="26" formatCode="0">
                  <c:v>121543.44899999999</c:v>
                </c:pt>
                <c:pt idx="27" formatCode="0">
                  <c:v>128850.719</c:v>
                </c:pt>
                <c:pt idx="28" formatCode="0">
                  <c:v>138944.35800000001</c:v>
                </c:pt>
                <c:pt idx="29" formatCode="0">
                  <c:v>144521.88399999999</c:v>
                </c:pt>
                <c:pt idx="30" formatCode="0">
                  <c:v>148566.875</c:v>
                </c:pt>
                <c:pt idx="31" formatCode="0">
                  <c:v>149845.644</c:v>
                </c:pt>
                <c:pt idx="32" formatCode="0">
                  <c:v>152229.85</c:v>
                </c:pt>
                <c:pt idx="33" formatCode="0">
                  <c:v>154077.12100000001</c:v>
                </c:pt>
              </c:numCache>
            </c:numRef>
          </c:val>
          <c:smooth val="0"/>
          <c:extLst>
            <c:ext xmlns:c16="http://schemas.microsoft.com/office/drawing/2014/chart" uri="{C3380CC4-5D6E-409C-BE32-E72D297353CC}">
              <c16:uniqueId val="{00000007-2998-4AED-A1A6-41861F40A43C}"/>
            </c:ext>
          </c:extLst>
        </c:ser>
        <c:dLbls>
          <c:showLegendKey val="0"/>
          <c:showVal val="0"/>
          <c:showCatName val="0"/>
          <c:showSerName val="0"/>
          <c:showPercent val="0"/>
          <c:showBubbleSize val="0"/>
        </c:dLbls>
        <c:marker val="1"/>
        <c:smooth val="0"/>
        <c:axId val="1461435168"/>
        <c:axId val="1461433728"/>
      </c:lineChart>
      <c:catAx>
        <c:axId val="1461412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61415488"/>
        <c:crosses val="autoZero"/>
        <c:auto val="1"/>
        <c:lblAlgn val="ctr"/>
        <c:lblOffset val="100"/>
        <c:noMultiLvlLbl val="0"/>
      </c:catAx>
      <c:valAx>
        <c:axId val="1461415488"/>
        <c:scaling>
          <c:orientation val="minMax"/>
          <c:min val="200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MWh</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61412128"/>
        <c:crosses val="autoZero"/>
        <c:crossBetween val="between"/>
      </c:valAx>
      <c:valAx>
        <c:axId val="1461433728"/>
        <c:scaling>
          <c:orientation val="minMax"/>
          <c:min val="51000"/>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MW</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61435168"/>
        <c:crosses val="max"/>
        <c:crossBetween val="between"/>
        <c:majorUnit val="20000"/>
      </c:valAx>
      <c:catAx>
        <c:axId val="1461435168"/>
        <c:scaling>
          <c:orientation val="minMax"/>
        </c:scaling>
        <c:delete val="1"/>
        <c:axPos val="b"/>
        <c:numFmt formatCode="General" sourceLinked="1"/>
        <c:majorTickMark val="out"/>
        <c:minorTickMark val="none"/>
        <c:tickLblPos val="nextTo"/>
        <c:crossAx val="146143372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105419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761512" y="548640"/>
        <a:ext cx="105419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101431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1160373" y="2194560"/>
        <a:ext cx="101431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105419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761512" y="3840480"/>
        <a:ext cx="105419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105419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761512" y="548640"/>
        <a:ext cx="105419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101431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1160373" y="2194560"/>
        <a:ext cx="101431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105419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761512" y="3840480"/>
        <a:ext cx="105419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4/16/2025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4/16/2025</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398463" y="695325"/>
            <a:ext cx="6188075" cy="3481388"/>
          </a:xfrm>
          <a:noFill/>
        </p:spPr>
      </p:sp>
      <p:sp>
        <p:nvSpPr>
          <p:cNvPr id="29699" name="Notes Placeholder 2"/>
          <p:cNvSpPr>
            <a:spLocks noGrp="1"/>
          </p:cNvSpPr>
          <p:nvPr>
            <p:ph type="body" idx="1"/>
          </p:nvPr>
        </p:nvSpPr>
        <p:spPr>
          <a:noFill/>
          <a:ln/>
        </p:spPr>
        <p:txBody>
          <a:bodyPr/>
          <a:lstStyle/>
          <a:p>
            <a:r>
              <a:rPr lang="en-US" dirty="0">
                <a:ea typeface="Calibri"/>
                <a:cs typeface="Calibri"/>
              </a:rPr>
              <a:t>SME: Woody Rickerson</a:t>
            </a:r>
          </a:p>
          <a:p>
            <a:r>
              <a:rPr lang="en-US" dirty="0">
                <a:ea typeface="Calibri"/>
                <a:cs typeface="Calibri"/>
              </a:rPr>
              <a:t>Created: February 2025</a:t>
            </a:r>
          </a:p>
        </p:txBody>
      </p:sp>
      <p:sp>
        <p:nvSpPr>
          <p:cNvPr id="29700" name="Slide Number Placeholder 3"/>
          <p:cNvSpPr>
            <a:spLocks noGrp="1"/>
          </p:cNvSpPr>
          <p:nvPr>
            <p:ph type="sldNum" sz="quarter" idx="5"/>
          </p:nvPr>
        </p:nvSpPr>
        <p:spPr>
          <a:noFill/>
        </p:spPr>
        <p:txBody>
          <a:bodyPr/>
          <a:lstStyle/>
          <a:p>
            <a:fld id="{0C484B90-0160-4F8C-AFC2-20EC9FCCC15C}" type="slidenum">
              <a:rPr lang="en-US" smtClean="0"/>
              <a:pPr/>
              <a:t>3</a:t>
            </a:fld>
            <a:endParaRPr lang="en-US" dirty="0"/>
          </a:p>
        </p:txBody>
      </p:sp>
    </p:spTree>
    <p:extLst>
      <p:ext uri="{BB962C8B-B14F-4D97-AF65-F5344CB8AC3E}">
        <p14:creationId xmlns:p14="http://schemas.microsoft.com/office/powerpoint/2010/main" val="828005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Master" Target="../slideMasters/slideMaster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7315200" y="0"/>
            <a:ext cx="4876800" cy="6464808"/>
          </a:xfrm>
          <a:prstGeom prst="rect">
            <a:avLst/>
          </a:prstGeom>
          <a:solidFill>
            <a:srgbClr val="E6EBF0"/>
          </a:solidFill>
        </p:spPr>
        <p:txBody>
          <a:bodyPr lIns="274320" tIns="1051560" rIns="274320" bIns="7315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76080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406400" y="762000"/>
            <a:ext cx="11379200" cy="2514600"/>
          </a:xfrm>
          <a:prstGeom prst="rect">
            <a:avLst/>
          </a:prstGeom>
        </p:spPr>
        <p:txBody>
          <a:bodyPr lIns="274320" tIns="274320" rIns="274320" bIns="36576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406400" y="3429000"/>
            <a:ext cx="113792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2286221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406400" y="762000"/>
            <a:ext cx="11379200" cy="40386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406400" y="4800600"/>
            <a:ext cx="11379200" cy="1295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18963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406400" y="762000"/>
            <a:ext cx="11379200" cy="31242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406400" y="4053684"/>
            <a:ext cx="11379200" cy="2042317"/>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18209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Key Takeaways">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2" name="Content Placeholder 2">
            <a:extLst>
              <a:ext uri="{FF2B5EF4-FFF2-40B4-BE49-F238E27FC236}">
                <a16:creationId xmlns:a16="http://schemas.microsoft.com/office/drawing/2014/main" id="{8650E65A-77F2-BD31-7884-036E0E1C7699}"/>
              </a:ext>
            </a:extLst>
          </p:cNvPr>
          <p:cNvSpPr>
            <a:spLocks noGrp="1"/>
          </p:cNvSpPr>
          <p:nvPr>
            <p:ph idx="10"/>
          </p:nvPr>
        </p:nvSpPr>
        <p:spPr>
          <a:xfrm>
            <a:off x="406400" y="4038601"/>
            <a:ext cx="11120581" cy="2057399"/>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3" name="Content Placeholder 2">
            <a:extLst>
              <a:ext uri="{FF2B5EF4-FFF2-40B4-BE49-F238E27FC236}">
                <a16:creationId xmlns:a16="http://schemas.microsoft.com/office/drawing/2014/main" id="{307E5F9A-4C8E-B655-9F97-B41B055E27A3}"/>
              </a:ext>
            </a:extLst>
          </p:cNvPr>
          <p:cNvSpPr>
            <a:spLocks noGrp="1"/>
          </p:cNvSpPr>
          <p:nvPr>
            <p:ph idx="12"/>
          </p:nvPr>
        </p:nvSpPr>
        <p:spPr>
          <a:xfrm>
            <a:off x="406400" y="1219202"/>
            <a:ext cx="11074400" cy="2042317"/>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594132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7823200" y="914400"/>
            <a:ext cx="39624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3635299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E0BA04B7-EE99-D736-11AC-D183C0DF7ACD}"/>
              </a:ext>
            </a:extLst>
          </p:cNvPr>
          <p:cNvSpPr>
            <a:spLocks noGrp="1"/>
          </p:cNvSpPr>
          <p:nvPr>
            <p:ph idx="1"/>
          </p:nvPr>
        </p:nvSpPr>
        <p:spPr>
          <a:xfrm>
            <a:off x="406400" y="762000"/>
            <a:ext cx="7213600" cy="5334000"/>
          </a:xfrm>
          <a:prstGeom prst="rect">
            <a:avLst/>
          </a:prstGeom>
        </p:spPr>
        <p:txBody>
          <a:bodyPr lIns="274320" tIns="274320" rIns="274320" bIns="274320"/>
          <a:lstStyle>
            <a:lvl1pPr marL="0" indent="0">
              <a:buNone/>
              <a:defRPr sz="2000" b="1">
                <a:solidFill>
                  <a:schemeClr val="tx2"/>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2" name="Content Placeholder 2">
            <a:extLst>
              <a:ext uri="{FF2B5EF4-FFF2-40B4-BE49-F238E27FC236}">
                <a16:creationId xmlns:a16="http://schemas.microsoft.com/office/drawing/2014/main" id="{3A5A8A3F-3706-273B-1AFB-760A102730E0}"/>
              </a:ext>
            </a:extLst>
          </p:cNvPr>
          <p:cNvSpPr>
            <a:spLocks noGrp="1"/>
          </p:cNvSpPr>
          <p:nvPr>
            <p:ph idx="10"/>
          </p:nvPr>
        </p:nvSpPr>
        <p:spPr>
          <a:xfrm>
            <a:off x="7823200" y="914400"/>
            <a:ext cx="39624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5644309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406400" y="762000"/>
            <a:ext cx="6908800" cy="54864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67029BC0-04FA-F2B5-5399-0E40A64D3564}"/>
              </a:ext>
            </a:extLst>
          </p:cNvPr>
          <p:cNvSpPr>
            <a:spLocks noGrp="1"/>
          </p:cNvSpPr>
          <p:nvPr>
            <p:ph idx="10"/>
          </p:nvPr>
        </p:nvSpPr>
        <p:spPr>
          <a:xfrm>
            <a:off x="7315200" y="838200"/>
            <a:ext cx="4470400" cy="5410201"/>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112834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406401" y="1066801"/>
            <a:ext cx="11379200" cy="2043636"/>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accent2"/>
                </a:solidFill>
              </a:defRPr>
            </a:lvl2pPr>
            <a:lvl3pPr>
              <a:defRPr sz="1600">
                <a:solidFill>
                  <a:schemeClr val="accent2"/>
                </a:solidFill>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406401" y="3574375"/>
            <a:ext cx="11379200" cy="1982081"/>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739129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solidFill>
                  <a:prstClr val="black">
                    <a:tint val="75000"/>
                  </a:prstClr>
                </a:solidFill>
              </a:rPr>
              <a:t>Footer text goes here.</a:t>
            </a:r>
          </a:p>
        </p:txBody>
      </p:sp>
      <p:sp>
        <p:nvSpPr>
          <p:cNvPr id="5" name="Content Placeholder 4"/>
          <p:cNvSpPr>
            <a:spLocks noGrp="1"/>
          </p:cNvSpPr>
          <p:nvPr>
            <p:ph sz="half" idx="1"/>
          </p:nvPr>
        </p:nvSpPr>
        <p:spPr>
          <a:xfrm>
            <a:off x="406400" y="762001"/>
            <a:ext cx="5613400" cy="5029201"/>
          </a:xfrm>
          <a:prstGeom prst="rect">
            <a:avLst/>
          </a:prstGeom>
        </p:spPr>
        <p:txBody>
          <a:bodyPr lIns="274320" tIns="274320" rIns="274320" bIns="274320"/>
          <a:lstStyle>
            <a:lvl1pPr>
              <a:defRPr lang="en-US" sz="2000" dirty="0">
                <a:solidFill>
                  <a:schemeClr val="tx1"/>
                </a:solidFill>
              </a:defRPr>
            </a:lvl1pPr>
          </a:lstStyle>
          <a:p>
            <a:pPr lvl="0"/>
            <a:r>
              <a:rPr lang="en-US"/>
              <a:t>Click to edit Master text styles</a:t>
            </a:r>
          </a:p>
        </p:txBody>
      </p:sp>
      <p:sp>
        <p:nvSpPr>
          <p:cNvPr id="6" name="Content Placeholder 5"/>
          <p:cNvSpPr>
            <a:spLocks noGrp="1"/>
          </p:cNvSpPr>
          <p:nvPr>
            <p:ph sz="half" idx="2"/>
          </p:nvPr>
        </p:nvSpPr>
        <p:spPr>
          <a:xfrm>
            <a:off x="6172200" y="762001"/>
            <a:ext cx="5181600" cy="5029201"/>
          </a:xfrm>
          <a:prstGeom prst="rect">
            <a:avLst/>
          </a:prstGeom>
        </p:spPr>
        <p:txBody>
          <a:bodyPr lIns="274320" tIns="274320" rIns="274320" bIns="274320"/>
          <a:lstStyle>
            <a:lvl1pPr>
              <a:defRPr sz="2000">
                <a:solidFill>
                  <a:schemeClr val="tx1"/>
                </a:solidFill>
              </a:defRPr>
            </a:lvl1pPr>
          </a:lstStyle>
          <a:p>
            <a:pPr lvl="0"/>
            <a:r>
              <a:rPr lang="en-US"/>
              <a:t>Click to edit Master text styles</a:t>
            </a: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65605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1143000"/>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406400" y="1600201"/>
            <a:ext cx="11379200" cy="431983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11480800" y="6561139"/>
            <a:ext cx="6096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2762275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solidFill>
                  <a:prstClr val="black">
                    <a:tint val="75000"/>
                  </a:prstClr>
                </a:solidFill>
              </a:rPr>
              <a:t>Footer text goes here.</a:t>
            </a: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4">
            <a:extLst>
              <a:ext uri="{FF2B5EF4-FFF2-40B4-BE49-F238E27FC236}">
                <a16:creationId xmlns:a16="http://schemas.microsoft.com/office/drawing/2014/main" id="{2EE9DFC8-B2E5-E793-2150-517381008A73}"/>
              </a:ext>
            </a:extLst>
          </p:cNvPr>
          <p:cNvSpPr>
            <a:spLocks noGrp="1"/>
          </p:cNvSpPr>
          <p:nvPr>
            <p:ph sz="half" idx="1"/>
          </p:nvPr>
        </p:nvSpPr>
        <p:spPr>
          <a:xfrm>
            <a:off x="406400" y="762001"/>
            <a:ext cx="3759200" cy="5029201"/>
          </a:xfrm>
          <a:prstGeom prst="rect">
            <a:avLst/>
          </a:prstGeom>
        </p:spPr>
        <p:txBody>
          <a:bodyPr lIns="274320" tIns="274320" rIns="274320" bIns="274320"/>
          <a:lstStyle>
            <a:lvl1pPr>
              <a:defRPr lang="en-US" sz="2000" dirty="0">
                <a:solidFill>
                  <a:schemeClr val="tx1"/>
                </a:solidFill>
              </a:defRPr>
            </a:lvl1pPr>
          </a:lstStyle>
          <a:p>
            <a:pPr lvl="0"/>
            <a:r>
              <a:rPr lang="en-US"/>
              <a:t>Click to edit Master text styles</a:t>
            </a:r>
          </a:p>
        </p:txBody>
      </p:sp>
      <p:sp>
        <p:nvSpPr>
          <p:cNvPr id="12" name="Content Placeholder 4">
            <a:extLst>
              <a:ext uri="{FF2B5EF4-FFF2-40B4-BE49-F238E27FC236}">
                <a16:creationId xmlns:a16="http://schemas.microsoft.com/office/drawing/2014/main" id="{378E2229-F384-0D03-A606-DDA1EF9C1598}"/>
              </a:ext>
            </a:extLst>
          </p:cNvPr>
          <p:cNvSpPr>
            <a:spLocks noGrp="1"/>
          </p:cNvSpPr>
          <p:nvPr>
            <p:ph sz="half" idx="11"/>
          </p:nvPr>
        </p:nvSpPr>
        <p:spPr>
          <a:xfrm>
            <a:off x="4225639" y="762001"/>
            <a:ext cx="3759200" cy="5029201"/>
          </a:xfrm>
          <a:prstGeom prst="rect">
            <a:avLst/>
          </a:prstGeom>
        </p:spPr>
        <p:txBody>
          <a:bodyPr lIns="274320" tIns="274320" rIns="274320" bIns="274320"/>
          <a:lstStyle>
            <a:lvl1pPr>
              <a:defRPr lang="en-US" sz="2000" dirty="0">
                <a:solidFill>
                  <a:schemeClr val="tx1"/>
                </a:solidFill>
              </a:defRPr>
            </a:lvl1pPr>
          </a:lstStyle>
          <a:p>
            <a:pPr lvl="0"/>
            <a:r>
              <a:rPr lang="en-US"/>
              <a:t>Click to edit Master text styles</a:t>
            </a:r>
          </a:p>
        </p:txBody>
      </p:sp>
      <p:sp>
        <p:nvSpPr>
          <p:cNvPr id="13" name="Content Placeholder 4">
            <a:extLst>
              <a:ext uri="{FF2B5EF4-FFF2-40B4-BE49-F238E27FC236}">
                <a16:creationId xmlns:a16="http://schemas.microsoft.com/office/drawing/2014/main" id="{A025B271-82B7-1F6E-F1D4-5CDE1CA26D69}"/>
              </a:ext>
            </a:extLst>
          </p:cNvPr>
          <p:cNvSpPr>
            <a:spLocks noGrp="1"/>
          </p:cNvSpPr>
          <p:nvPr>
            <p:ph sz="half" idx="12"/>
          </p:nvPr>
        </p:nvSpPr>
        <p:spPr>
          <a:xfrm>
            <a:off x="8035639" y="762001"/>
            <a:ext cx="3759200" cy="5029201"/>
          </a:xfrm>
          <a:prstGeom prst="rect">
            <a:avLst/>
          </a:prstGeom>
        </p:spPr>
        <p:txBody>
          <a:bodyPr lIns="274320" tIns="274320" rIns="274320" bIns="274320"/>
          <a:lstStyle>
            <a:lvl1pPr>
              <a:defRPr lang="en-US" sz="2000" dirty="0">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40037762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solidFill>
                  <a:prstClr val="black">
                    <a:tint val="75000"/>
                  </a:prstClr>
                </a:solidFill>
              </a:rPr>
              <a:t>Footer text goes here.</a:t>
            </a: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508000" y="1240594"/>
            <a:ext cx="3657600" cy="576262"/>
          </a:xfrm>
          <a:prstGeom prst="rect">
            <a:avLst/>
          </a:prstGeom>
        </p:spPr>
        <p:txBody>
          <a:bodyPr/>
          <a:lstStyle>
            <a:lvl1pPr marL="0" indent="0">
              <a:buFontTx/>
              <a:buNone/>
              <a:defRPr sz="2000">
                <a:solidFill>
                  <a:srgbClr val="00AEC7"/>
                </a:solidFill>
                <a:latin typeface="+mj-lt"/>
              </a:defRPr>
            </a:lvl1pPr>
          </a:lstStyle>
          <a:p>
            <a:pPr lvl="0"/>
            <a:r>
              <a:rPr lang="en-US"/>
              <a:t>Click to edit Master text styles</a:t>
            </a:r>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534021" y="1926394"/>
            <a:ext cx="3657600" cy="3941006"/>
          </a:xfrm>
          <a:prstGeom prst="rect">
            <a:avLst/>
          </a:prstGeom>
        </p:spPr>
        <p:txBody>
          <a:bodyPr/>
          <a:lstStyle>
            <a:lvl1pPr>
              <a:defRPr sz="1400">
                <a:solidFill>
                  <a:schemeClr val="tx1"/>
                </a:solidFill>
              </a:defRPr>
            </a:lvl1pPr>
          </a:lstStyle>
          <a:p>
            <a:pPr lvl="0"/>
            <a:r>
              <a:rPr lang="en-US"/>
              <a:t>Click to edit Master text styles</a:t>
            </a:r>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4267200" y="1240594"/>
            <a:ext cx="3657600" cy="576262"/>
          </a:xfrm>
          <a:prstGeom prst="rect">
            <a:avLst/>
          </a:prstGeom>
        </p:spPr>
        <p:txBody>
          <a:bodyPr/>
          <a:lstStyle>
            <a:lvl1pPr marL="0" indent="0">
              <a:buNone/>
              <a:defRPr sz="2000">
                <a:solidFill>
                  <a:srgbClr val="00AEC7"/>
                </a:solidFill>
                <a:latin typeface="+mj-lt"/>
              </a:defRPr>
            </a:lvl1pPr>
          </a:lstStyle>
          <a:p>
            <a:pPr lvl="0"/>
            <a:r>
              <a:rPr lang="en-US"/>
              <a:t>Click to edit Master text styles</a:t>
            </a:r>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4293221" y="1926394"/>
            <a:ext cx="3657600" cy="3941006"/>
          </a:xfrm>
          <a:prstGeom prst="rect">
            <a:avLst/>
          </a:prstGeom>
        </p:spPr>
        <p:txBody>
          <a:bodyPr/>
          <a:lstStyle>
            <a:lvl1pPr>
              <a:defRPr sz="1400">
                <a:solidFill>
                  <a:schemeClr val="tx1"/>
                </a:solidFill>
              </a:defRPr>
            </a:lvl1pPr>
          </a:lstStyle>
          <a:p>
            <a:pPr lvl="0"/>
            <a:r>
              <a:rPr lang="en-US"/>
              <a:t>Click to edit Master text styles</a:t>
            </a:r>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8000379" y="1237099"/>
            <a:ext cx="3657600" cy="576262"/>
          </a:xfrm>
          <a:prstGeom prst="rect">
            <a:avLst/>
          </a:prstGeom>
        </p:spPr>
        <p:txBody>
          <a:bodyPr/>
          <a:lstStyle>
            <a:lvl1pPr marL="0" indent="0">
              <a:buFontTx/>
              <a:buNone/>
              <a:defRPr sz="2000">
                <a:solidFill>
                  <a:srgbClr val="00AEC7"/>
                </a:solidFill>
                <a:latin typeface="+mj-lt"/>
              </a:defRPr>
            </a:lvl1pPr>
          </a:lstStyle>
          <a:p>
            <a:pPr lvl="0"/>
            <a:r>
              <a:rPr lang="en-US"/>
              <a:t>Click to edit Master text styles</a:t>
            </a:r>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8026400" y="1922899"/>
            <a:ext cx="3657600" cy="3941006"/>
          </a:xfrm>
          <a:prstGeom prst="rect">
            <a:avLst/>
          </a:prstGeom>
        </p:spPr>
        <p:txBody>
          <a:bodyPr/>
          <a:lstStyle>
            <a:lvl1pPr>
              <a:defRPr sz="1400">
                <a:solidFill>
                  <a:schemeClr val="tx1"/>
                </a:solidFill>
              </a:defRPr>
            </a:lvl1pPr>
          </a:lstStyle>
          <a:p>
            <a:pPr lvl="0"/>
            <a:r>
              <a:rPr lang="en-US"/>
              <a:t>Click to edit Master text styles</a:t>
            </a:r>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022625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graphicFrame>
        <p:nvGraphicFramePr>
          <p:cNvPr id="8" name="Diagram 7">
            <a:extLst>
              <a:ext uri="{FF2B5EF4-FFF2-40B4-BE49-F238E27FC236}">
                <a16:creationId xmlns:a16="http://schemas.microsoft.com/office/drawing/2014/main" id="{F9EE3F64-5084-626C-72A7-533838A69759}"/>
              </a:ext>
            </a:extLst>
          </p:cNvPr>
          <p:cNvGraphicFramePr/>
          <p:nvPr>
            <p:extLst>
              <p:ext uri="{D42A27DB-BD31-4B8C-83A1-F6EECF244321}">
                <p14:modId xmlns:p14="http://schemas.microsoft.com/office/powerpoint/2010/main" val="2536825941"/>
              </p:ext>
            </p:extLst>
          </p:nvPr>
        </p:nvGraphicFramePr>
        <p:xfrm>
          <a:off x="406400" y="762000"/>
          <a:ext cx="113792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562216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Footer Placeholder 4"/>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8775621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B84D1CB6-92C2-F892-BEE2-D7DE748ACA7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436559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727200" y="2206630"/>
            <a:ext cx="9855200" cy="1470025"/>
          </a:xfrm>
          <a:prstGeom prst="rect">
            <a:avLst/>
          </a:prstGeom>
        </p:spPr>
        <p:txBody>
          <a:bodyPr/>
          <a:lstStyle>
            <a:lvl1pPr algn="ctr">
              <a:defRPr b="1">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970988" y="3962400"/>
            <a:ext cx="7392213"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Slide Number Placeholder 5">
            <a:extLst>
              <a:ext uri="{FF2B5EF4-FFF2-40B4-BE49-F238E27FC236}">
                <a16:creationId xmlns:a16="http://schemas.microsoft.com/office/drawing/2014/main" id="{9D3E071B-3191-735B-1E53-53195D771F0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332790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ontent (Gray Title)">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5775D9C-A163-0AE2-B1A6-0B1992510CDD}"/>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D17EF50F-9FD6-D876-630B-1BB9772EDA08}"/>
              </a:ext>
            </a:extLst>
          </p:cNvPr>
          <p:cNvSpPr>
            <a:spLocks noGrp="1"/>
          </p:cNvSpPr>
          <p:nvPr>
            <p:ph idx="1"/>
          </p:nvPr>
        </p:nvSpPr>
        <p:spPr>
          <a:xfrm>
            <a:off x="1219200" y="0"/>
            <a:ext cx="10160003"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700623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ntent 2 (Blue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1219200" y="0"/>
            <a:ext cx="10160003"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5">
            <a:extLst>
              <a:ext uri="{FF2B5EF4-FFF2-40B4-BE49-F238E27FC236}">
                <a16:creationId xmlns:a16="http://schemas.microsoft.com/office/drawing/2014/main" id="{ECA9812F-1971-A6EB-3683-540A757044A4}"/>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27529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858000"/>
          </a:xfrm>
          <a:prstGeom prst="rect">
            <a:avLst/>
          </a:prstGeom>
          <a:solidFill>
            <a:srgbClr val="E6EBF0"/>
          </a:solidFill>
        </p:spPr>
        <p:txBody>
          <a:bodyPr lIns="274320" tIns="960120" rIns="274320" bIns="7315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953FC956-A879-5B22-35BA-D236C87FBE5C}"/>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E6A410FC-F79C-D1EE-BC59-B3D7D49806A6}"/>
              </a:ext>
            </a:extLst>
          </p:cNvPr>
          <p:cNvSpPr>
            <a:spLocks noGrp="1"/>
          </p:cNvSpPr>
          <p:nvPr>
            <p:ph idx="1"/>
          </p:nvPr>
        </p:nvSpPr>
        <p:spPr>
          <a:xfrm>
            <a:off x="1219200" y="0"/>
            <a:ext cx="6096000"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328222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mparison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858000"/>
          </a:xfrm>
          <a:prstGeom prst="rect">
            <a:avLst/>
          </a:prstGeom>
          <a:solidFill>
            <a:srgbClr val="E6EBF0"/>
          </a:solidFill>
        </p:spPr>
        <p:txBody>
          <a:bodyPr lIns="274320" tIns="960120" rIns="274320" bIns="7315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7A8D8C4E-4BE2-888F-3F85-54FC3D912AF8}"/>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173ABB5D-9742-CBF2-15A7-11E66774A8F4}"/>
              </a:ext>
            </a:extLst>
          </p:cNvPr>
          <p:cNvSpPr>
            <a:spLocks noGrp="1"/>
          </p:cNvSpPr>
          <p:nvPr>
            <p:ph idx="1"/>
          </p:nvPr>
        </p:nvSpPr>
        <p:spPr>
          <a:xfrm>
            <a:off x="1219200" y="0"/>
            <a:ext cx="6096000"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25180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3657600" y="6553200"/>
            <a:ext cx="5384800" cy="228600"/>
          </a:xfrm>
          <a:prstGeom prst="rect">
            <a:avLst/>
          </a:prstGeom>
        </p:spPr>
        <p:txBody>
          <a:bodyPr/>
          <a:lstStyle/>
          <a:p>
            <a:r>
              <a:rPr lang="en-US"/>
              <a:t>Footer text goes here.</a:t>
            </a:r>
          </a:p>
        </p:txBody>
      </p:sp>
      <p:sp>
        <p:nvSpPr>
          <p:cNvPr id="4" name="Slide Number Placeholder 3"/>
          <p:cNvSpPr>
            <a:spLocks noGrp="1"/>
          </p:cNvSpPr>
          <p:nvPr>
            <p:ph type="sldNum" sz="quarter" idx="11"/>
          </p:nvPr>
        </p:nvSpPr>
        <p:spPr>
          <a:xfrm>
            <a:off x="11379200" y="6561138"/>
            <a:ext cx="711200" cy="220662"/>
          </a:xfrm>
          <a:prstGeom prst="rect">
            <a:avLst/>
          </a:prstGeom>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55528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ontent with Caption and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2133600" y="3429000"/>
            <a:ext cx="93472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B242DC6D-47B2-4BEB-A8AA-8A0002CC16B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4922C3B1-E57B-52E5-9F21-33863CDB213D}"/>
              </a:ext>
            </a:extLst>
          </p:cNvPr>
          <p:cNvSpPr>
            <a:spLocks noGrp="1"/>
          </p:cNvSpPr>
          <p:nvPr>
            <p:ph idx="1"/>
          </p:nvPr>
        </p:nvSpPr>
        <p:spPr>
          <a:xfrm>
            <a:off x="1219200" y="0"/>
            <a:ext cx="102616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9259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ontent with Caption 2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A3182A6B-DC34-4468-C956-97A4DC54355C}"/>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F7AFAAF5-F226-6389-E586-DC0463600789}"/>
              </a:ext>
            </a:extLst>
          </p:cNvPr>
          <p:cNvSpPr>
            <a:spLocks noGrp="1"/>
          </p:cNvSpPr>
          <p:nvPr>
            <p:ph idx="10"/>
          </p:nvPr>
        </p:nvSpPr>
        <p:spPr>
          <a:xfrm>
            <a:off x="2133600" y="3429000"/>
            <a:ext cx="93472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D99807EB-47DD-8DF6-305A-C4E5A3D892EB}"/>
              </a:ext>
            </a:extLst>
          </p:cNvPr>
          <p:cNvSpPr>
            <a:spLocks noGrp="1"/>
          </p:cNvSpPr>
          <p:nvPr>
            <p:ph idx="1"/>
          </p:nvPr>
        </p:nvSpPr>
        <p:spPr>
          <a:xfrm>
            <a:off x="1219200" y="0"/>
            <a:ext cx="102616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48325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2032000" y="990600"/>
            <a:ext cx="44704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6807200" y="990601"/>
            <a:ext cx="46736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DA4A3320-2AAB-0F80-784F-76D0C98A403E}"/>
              </a:ext>
            </a:extLst>
          </p:cNvPr>
          <p:cNvSpPr>
            <a:spLocks noGrp="1"/>
          </p:cNvSpPr>
          <p:nvPr>
            <p:ph type="title"/>
          </p:nvPr>
        </p:nvSpPr>
        <p:spPr>
          <a:xfrm>
            <a:off x="2032000" y="472282"/>
            <a:ext cx="9753600" cy="518318"/>
          </a:xfrm>
          <a:prstGeom prst="rect">
            <a:avLst/>
          </a:prstGeom>
        </p:spPr>
        <p:txBody>
          <a:bodyPr lIns="274320"/>
          <a:lstStyle>
            <a:lvl1pPr algn="l">
              <a:defRPr sz="2800" b="1">
                <a:solidFill>
                  <a:schemeClr val="tx1"/>
                </a:solidFill>
              </a:defRPr>
            </a:lvl1pPr>
          </a:lstStyle>
          <a:p>
            <a:r>
              <a:rPr lang="en-US"/>
              <a:t>Click to edit Master title style</a:t>
            </a:r>
          </a:p>
        </p:txBody>
      </p:sp>
      <p:sp>
        <p:nvSpPr>
          <p:cNvPr id="2" name="Slide Number Placeholder 5">
            <a:extLst>
              <a:ext uri="{FF2B5EF4-FFF2-40B4-BE49-F238E27FC236}">
                <a16:creationId xmlns:a16="http://schemas.microsoft.com/office/drawing/2014/main" id="{B17BDA0E-C1F9-FF52-4A21-937465BDDD7F}"/>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3154449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ontent with Caption 4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B3CF171C-297F-4950-0C7E-D8D375822F5E}"/>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4" name="Content Placeholder 2">
            <a:extLst>
              <a:ext uri="{FF2B5EF4-FFF2-40B4-BE49-F238E27FC236}">
                <a16:creationId xmlns:a16="http://schemas.microsoft.com/office/drawing/2014/main" id="{AEB5CE23-0801-2645-C33A-9F9E19FF4648}"/>
              </a:ext>
            </a:extLst>
          </p:cNvPr>
          <p:cNvSpPr>
            <a:spLocks noGrp="1"/>
          </p:cNvSpPr>
          <p:nvPr>
            <p:ph idx="1"/>
          </p:nvPr>
        </p:nvSpPr>
        <p:spPr>
          <a:xfrm>
            <a:off x="2032000" y="990600"/>
            <a:ext cx="44704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F8A263E8-3DE1-FE29-FE2A-6585C0D4DCCD}"/>
              </a:ext>
            </a:extLst>
          </p:cNvPr>
          <p:cNvSpPr>
            <a:spLocks noGrp="1"/>
          </p:cNvSpPr>
          <p:nvPr>
            <p:ph idx="10"/>
          </p:nvPr>
        </p:nvSpPr>
        <p:spPr>
          <a:xfrm>
            <a:off x="6807200" y="990601"/>
            <a:ext cx="46736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9A24D0FB-E176-3A85-94A0-3D5271A740CD}"/>
              </a:ext>
            </a:extLst>
          </p:cNvPr>
          <p:cNvSpPr>
            <a:spLocks noGrp="1"/>
          </p:cNvSpPr>
          <p:nvPr>
            <p:ph type="title"/>
          </p:nvPr>
        </p:nvSpPr>
        <p:spPr>
          <a:xfrm>
            <a:off x="2032000" y="472282"/>
            <a:ext cx="97536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14146612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ontent with Caption 5 (Aqua)">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72699664-72AA-34F1-784C-6E6582F03898}"/>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A106EE49-B184-8DE1-DEB3-C9D706F2784A}"/>
              </a:ext>
            </a:extLst>
          </p:cNvPr>
          <p:cNvSpPr>
            <a:spLocks noGrp="1"/>
          </p:cNvSpPr>
          <p:nvPr>
            <p:ph idx="1"/>
          </p:nvPr>
        </p:nvSpPr>
        <p:spPr>
          <a:xfrm>
            <a:off x="2032000" y="990600"/>
            <a:ext cx="44704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10830282-F265-20EB-31BA-835917B411D5}"/>
              </a:ext>
            </a:extLst>
          </p:cNvPr>
          <p:cNvSpPr>
            <a:spLocks noGrp="1"/>
          </p:cNvSpPr>
          <p:nvPr>
            <p:ph idx="10"/>
          </p:nvPr>
        </p:nvSpPr>
        <p:spPr>
          <a:xfrm>
            <a:off x="6807200" y="990601"/>
            <a:ext cx="4673600" cy="5410200"/>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A52C17FD-3EC6-0937-A579-73189B204FC9}"/>
              </a:ext>
            </a:extLst>
          </p:cNvPr>
          <p:cNvSpPr>
            <a:spLocks noGrp="1"/>
          </p:cNvSpPr>
          <p:nvPr>
            <p:ph type="title"/>
          </p:nvPr>
        </p:nvSpPr>
        <p:spPr>
          <a:xfrm>
            <a:off x="2032000" y="472282"/>
            <a:ext cx="97536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559254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2184400" y="1127931"/>
            <a:ext cx="9618453" cy="2056973"/>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2" spcCol="548640">
            <a:spAutoFit/>
          </a:bodyPr>
          <a:lstStyle>
            <a:lvl1pPr marL="0" indent="0">
              <a:buNone/>
              <a:defRPr sz="2000">
                <a:solidFill>
                  <a:schemeClr val="tx1"/>
                </a:solidFill>
              </a:defRPr>
            </a:lvl1pPr>
            <a:lvl2pPr>
              <a:defRPr sz="1800">
                <a:solidFill>
                  <a:schemeClr val="accent2"/>
                </a:solidFill>
              </a:defRPr>
            </a:lvl2pPr>
            <a:lvl3pPr marL="914400" indent="0">
              <a:buNone/>
              <a:defRPr sz="1600">
                <a:solidFill>
                  <a:schemeClr val="accent2"/>
                </a:solidFill>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2184400" y="3962401"/>
            <a:ext cx="9618453" cy="2056973"/>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274320" tIns="274320" rIns="274320" bIns="27432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5">
            <a:extLst>
              <a:ext uri="{FF2B5EF4-FFF2-40B4-BE49-F238E27FC236}">
                <a16:creationId xmlns:a16="http://schemas.microsoft.com/office/drawing/2014/main" id="{6FB956A1-A25D-DD57-0C23-A5E2DB94E5D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8" name="Title 1">
            <a:extLst>
              <a:ext uri="{FF2B5EF4-FFF2-40B4-BE49-F238E27FC236}">
                <a16:creationId xmlns:a16="http://schemas.microsoft.com/office/drawing/2014/main" id="{2F52A6F6-BF09-CAD7-9F06-9654C66946F8}"/>
              </a:ext>
            </a:extLst>
          </p:cNvPr>
          <p:cNvSpPr>
            <a:spLocks noGrp="1"/>
          </p:cNvSpPr>
          <p:nvPr>
            <p:ph type="title"/>
          </p:nvPr>
        </p:nvSpPr>
        <p:spPr>
          <a:xfrm>
            <a:off x="2032000" y="472282"/>
            <a:ext cx="97536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142911508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1143000"/>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406400" y="1600201"/>
            <a:ext cx="11379200" cy="431983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11480800" y="6561139"/>
            <a:ext cx="6096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9378790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3657600" y="6553200"/>
            <a:ext cx="5384800" cy="228600"/>
          </a:xfrm>
          <a:prstGeom prst="rect">
            <a:avLst/>
          </a:prstGeom>
        </p:spPr>
        <p:txBody>
          <a:bodyPr/>
          <a:lstStyle/>
          <a:p>
            <a:r>
              <a:rPr lang="en-US"/>
              <a:t>Footer text goes here.</a:t>
            </a:r>
          </a:p>
        </p:txBody>
      </p:sp>
      <p:sp>
        <p:nvSpPr>
          <p:cNvPr id="4" name="Slide Number Placeholder 3"/>
          <p:cNvSpPr>
            <a:spLocks noGrp="1"/>
          </p:cNvSpPr>
          <p:nvPr>
            <p:ph type="sldNum" sz="quarter" idx="11"/>
          </p:nvPr>
        </p:nvSpPr>
        <p:spPr>
          <a:xfrm>
            <a:off x="11379200" y="6561138"/>
            <a:ext cx="711200" cy="220662"/>
          </a:xfrm>
          <a:prstGeom prst="rect">
            <a:avLst/>
          </a:prstGeom>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05791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3657600" y="6553200"/>
            <a:ext cx="5384800" cy="228600"/>
          </a:xfrm>
          <a:prstGeom prst="rect">
            <a:avLst/>
          </a:prstGeom>
        </p:spPr>
        <p:txBody>
          <a:bodyPr/>
          <a:lstStyle/>
          <a:p>
            <a:r>
              <a:rPr lang="en-US">
                <a:solidFill>
                  <a:prstClr val="black">
                    <a:tint val="75000"/>
                  </a:prstClr>
                </a:solidFill>
              </a:rPr>
              <a:t>Footer text goes here.</a:t>
            </a:r>
          </a:p>
        </p:txBody>
      </p:sp>
      <p:sp>
        <p:nvSpPr>
          <p:cNvPr id="4" name="Slide Number Placeholder 3"/>
          <p:cNvSpPr>
            <a:spLocks noGrp="1"/>
          </p:cNvSpPr>
          <p:nvPr>
            <p:ph type="sldNum" sz="quarter" idx="11"/>
          </p:nvPr>
        </p:nvSpPr>
        <p:spPr>
          <a:xfrm>
            <a:off x="11379200" y="6561138"/>
            <a:ext cx="711200" cy="220662"/>
          </a:xfrm>
          <a:prstGeom prst="rect">
            <a:avLst/>
          </a:prstGeom>
        </p:spPr>
        <p:txBody>
          <a:body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880095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130430"/>
            <a:ext cx="10674157" cy="1470025"/>
          </a:xfrm>
          <a:prstGeom prst="rect">
            <a:avLst/>
          </a:prstGeom>
        </p:spPr>
        <p:txBody>
          <a:bodyPr/>
          <a:lstStyle>
            <a:lvl1pPr>
              <a:defRPr b="1">
                <a:solidFill>
                  <a:schemeClr val="tx1"/>
                </a:solidFill>
              </a:defRPr>
            </a:lvl1pPr>
          </a:lstStyle>
          <a:p>
            <a:r>
              <a:rPr lang="en-US"/>
              <a:t>Click to edit Master title style</a:t>
            </a:r>
          </a:p>
        </p:txBody>
      </p:sp>
      <p:sp>
        <p:nvSpPr>
          <p:cNvPr id="3" name="Subtitle 2"/>
          <p:cNvSpPr>
            <a:spLocks noGrp="1"/>
          </p:cNvSpPr>
          <p:nvPr>
            <p:ph type="subTitle" idx="1"/>
          </p:nvPr>
        </p:nvSpPr>
        <p:spPr>
          <a:xfrm>
            <a:off x="1936557" y="3886200"/>
            <a:ext cx="85344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59402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3657600" y="6553200"/>
            <a:ext cx="5384800" cy="228600"/>
          </a:xfrm>
          <a:prstGeom prst="rect">
            <a:avLst/>
          </a:prstGeom>
        </p:spPr>
        <p:txBody>
          <a:bodyPr/>
          <a:lstStyle/>
          <a:p>
            <a:r>
              <a:rPr lang="en-US">
                <a:solidFill>
                  <a:prstClr val="black">
                    <a:tint val="75000"/>
                  </a:prstClr>
                </a:solidFill>
              </a:rPr>
              <a:t>Footer text goes here.</a:t>
            </a:r>
          </a:p>
        </p:txBody>
      </p:sp>
      <p:sp>
        <p:nvSpPr>
          <p:cNvPr id="4" name="Slide Number Placeholder 3"/>
          <p:cNvSpPr>
            <a:spLocks noGrp="1"/>
          </p:cNvSpPr>
          <p:nvPr>
            <p:ph type="sldNum" sz="quarter" idx="11"/>
          </p:nvPr>
        </p:nvSpPr>
        <p:spPr>
          <a:xfrm>
            <a:off x="11379200" y="6561138"/>
            <a:ext cx="711200" cy="220662"/>
          </a:xfrm>
          <a:prstGeom prst="rect">
            <a:avLst/>
          </a:prstGeom>
        </p:spPr>
        <p:txBody>
          <a:body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24268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438405"/>
            <a:ext cx="10674157" cy="1470025"/>
          </a:xfrm>
          <a:prstGeom prst="rect">
            <a:avLst/>
          </a:prstGeom>
        </p:spPr>
        <p:txBody>
          <a:bodyPr/>
          <a:lstStyle>
            <a:lvl1pPr>
              <a:defRPr b="1">
                <a:solidFill>
                  <a:schemeClr val="accent1"/>
                </a:solidFill>
              </a:defRPr>
            </a:lvl1pPr>
          </a:lstStyle>
          <a:p>
            <a:r>
              <a:rPr lang="en-US"/>
              <a:t>Click to edit Master title style</a:t>
            </a:r>
          </a:p>
        </p:txBody>
      </p:sp>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6511643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7" name="Rectangle 6"/>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cxnSp>
        <p:nvCxnSpPr>
          <p:cNvPr id="5" name="Straight Connector 4"/>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97032122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406400" y="762001"/>
            <a:ext cx="11379200" cy="5280822"/>
          </a:xfrm>
          <a:prstGeom prst="rect">
            <a:avLst/>
          </a:prstGeom>
        </p:spPr>
        <p:txBody>
          <a:bodyPr lIns="274320" tIns="182880" rIns="274320" bIns="182880"/>
          <a:lstStyle>
            <a:lvl1pPr>
              <a:defRPr sz="2000" b="0">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cxnSp>
        <p:nvCxnSpPr>
          <p:cNvPr id="5" name="Straight Connector 4"/>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7011643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Comparison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464808"/>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35327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7315200" y="0"/>
            <a:ext cx="4876800" cy="6464808"/>
          </a:xfrm>
          <a:prstGeom prst="rect">
            <a:avLst/>
          </a:prstGeom>
          <a:solidFill>
            <a:srgbClr val="E6EBF0"/>
          </a:solidFill>
        </p:spPr>
        <p:txBody>
          <a:bodyPr lIns="274320" tIns="1051560" rIns="274320" bIns="7315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3742757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406400" y="762000"/>
            <a:ext cx="11379200" cy="2514600"/>
          </a:xfrm>
          <a:prstGeom prst="rect">
            <a:avLst/>
          </a:prstGeom>
        </p:spPr>
        <p:txBody>
          <a:bodyPr lIns="274320" tIns="274320" rIns="274320" bIns="36576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406400" y="3429000"/>
            <a:ext cx="113792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6388755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406400" y="762000"/>
            <a:ext cx="11379200" cy="40386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406400" y="4800600"/>
            <a:ext cx="11379200" cy="1295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26053365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406400" y="762000"/>
            <a:ext cx="11379200" cy="31242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406400" y="4053684"/>
            <a:ext cx="11379200" cy="2042317"/>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82473916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Key Takeaways">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2" name="Content Placeholder 2">
            <a:extLst>
              <a:ext uri="{FF2B5EF4-FFF2-40B4-BE49-F238E27FC236}">
                <a16:creationId xmlns:a16="http://schemas.microsoft.com/office/drawing/2014/main" id="{8650E65A-77F2-BD31-7884-036E0E1C7699}"/>
              </a:ext>
            </a:extLst>
          </p:cNvPr>
          <p:cNvSpPr>
            <a:spLocks noGrp="1"/>
          </p:cNvSpPr>
          <p:nvPr>
            <p:ph idx="10"/>
          </p:nvPr>
        </p:nvSpPr>
        <p:spPr>
          <a:xfrm>
            <a:off x="406400" y="4038601"/>
            <a:ext cx="11120581" cy="2057399"/>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3" name="Content Placeholder 2">
            <a:extLst>
              <a:ext uri="{FF2B5EF4-FFF2-40B4-BE49-F238E27FC236}">
                <a16:creationId xmlns:a16="http://schemas.microsoft.com/office/drawing/2014/main" id="{307E5F9A-4C8E-B655-9F97-B41B055E27A3}"/>
              </a:ext>
            </a:extLst>
          </p:cNvPr>
          <p:cNvSpPr>
            <a:spLocks noGrp="1"/>
          </p:cNvSpPr>
          <p:nvPr>
            <p:ph idx="12"/>
          </p:nvPr>
        </p:nvSpPr>
        <p:spPr>
          <a:xfrm>
            <a:off x="406400" y="1219202"/>
            <a:ext cx="11074400" cy="2042317"/>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1219604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7823200" y="914400"/>
            <a:ext cx="39624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663612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130430"/>
            <a:ext cx="10674157" cy="1470025"/>
          </a:xfrm>
          <a:prstGeom prst="rect">
            <a:avLst/>
          </a:prstGeom>
        </p:spPr>
        <p:txBody>
          <a:bodyPr/>
          <a:lstStyle>
            <a:lvl1pPr>
              <a:defRPr b="1">
                <a:solidFill>
                  <a:schemeClr val="tx1"/>
                </a:solidFill>
              </a:defRPr>
            </a:lvl1pPr>
          </a:lstStyle>
          <a:p>
            <a:r>
              <a:rPr lang="en-US"/>
              <a:t>Click to edit Master title style</a:t>
            </a:r>
          </a:p>
        </p:txBody>
      </p:sp>
      <p:sp>
        <p:nvSpPr>
          <p:cNvPr id="3" name="Subtitle 2"/>
          <p:cNvSpPr>
            <a:spLocks noGrp="1"/>
          </p:cNvSpPr>
          <p:nvPr>
            <p:ph type="subTitle" idx="1"/>
          </p:nvPr>
        </p:nvSpPr>
        <p:spPr>
          <a:xfrm>
            <a:off x="1936557" y="3886200"/>
            <a:ext cx="85344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2341213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E0BA04B7-EE99-D736-11AC-D183C0DF7ACD}"/>
              </a:ext>
            </a:extLst>
          </p:cNvPr>
          <p:cNvSpPr>
            <a:spLocks noGrp="1"/>
          </p:cNvSpPr>
          <p:nvPr>
            <p:ph idx="1"/>
          </p:nvPr>
        </p:nvSpPr>
        <p:spPr>
          <a:xfrm>
            <a:off x="406400" y="762000"/>
            <a:ext cx="7213600" cy="5334000"/>
          </a:xfrm>
          <a:prstGeom prst="rect">
            <a:avLst/>
          </a:prstGeom>
        </p:spPr>
        <p:txBody>
          <a:bodyPr lIns="274320" tIns="274320" rIns="274320" bIns="274320"/>
          <a:lstStyle>
            <a:lvl1pPr marL="0" indent="0">
              <a:buNone/>
              <a:defRPr sz="2000" b="1">
                <a:solidFill>
                  <a:schemeClr val="tx2"/>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2" name="Content Placeholder 2">
            <a:extLst>
              <a:ext uri="{FF2B5EF4-FFF2-40B4-BE49-F238E27FC236}">
                <a16:creationId xmlns:a16="http://schemas.microsoft.com/office/drawing/2014/main" id="{3A5A8A3F-3706-273B-1AFB-760A102730E0}"/>
              </a:ext>
            </a:extLst>
          </p:cNvPr>
          <p:cNvSpPr>
            <a:spLocks noGrp="1"/>
          </p:cNvSpPr>
          <p:nvPr>
            <p:ph idx="10"/>
          </p:nvPr>
        </p:nvSpPr>
        <p:spPr>
          <a:xfrm>
            <a:off x="7823200" y="914400"/>
            <a:ext cx="39624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89528157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406400" y="762000"/>
            <a:ext cx="6908800" cy="54864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67029BC0-04FA-F2B5-5399-0E40A64D3564}"/>
              </a:ext>
            </a:extLst>
          </p:cNvPr>
          <p:cNvSpPr>
            <a:spLocks noGrp="1"/>
          </p:cNvSpPr>
          <p:nvPr>
            <p:ph idx="10"/>
          </p:nvPr>
        </p:nvSpPr>
        <p:spPr>
          <a:xfrm>
            <a:off x="7315200" y="838200"/>
            <a:ext cx="4470400" cy="5410201"/>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205593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406401" y="1066801"/>
            <a:ext cx="11379200" cy="2043636"/>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accent2"/>
                </a:solidFill>
              </a:defRPr>
            </a:lvl2pPr>
            <a:lvl3pPr>
              <a:defRPr sz="1600">
                <a:solidFill>
                  <a:schemeClr val="accent2"/>
                </a:solidFill>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406401" y="3574375"/>
            <a:ext cx="11379200" cy="1982081"/>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4590464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solidFill>
                  <a:prstClr val="black">
                    <a:tint val="75000"/>
                  </a:prstClr>
                </a:solidFill>
              </a:rPr>
              <a:t>Footer text goes here.</a:t>
            </a:r>
          </a:p>
        </p:txBody>
      </p:sp>
      <p:sp>
        <p:nvSpPr>
          <p:cNvPr id="5" name="Content Placeholder 4"/>
          <p:cNvSpPr>
            <a:spLocks noGrp="1"/>
          </p:cNvSpPr>
          <p:nvPr>
            <p:ph sz="half" idx="1"/>
          </p:nvPr>
        </p:nvSpPr>
        <p:spPr>
          <a:xfrm>
            <a:off x="406400" y="762001"/>
            <a:ext cx="5613400" cy="5029201"/>
          </a:xfrm>
          <a:prstGeom prst="rect">
            <a:avLst/>
          </a:prstGeom>
        </p:spPr>
        <p:txBody>
          <a:bodyPr lIns="274320" tIns="274320" rIns="274320" bIns="274320"/>
          <a:lstStyle>
            <a:lvl1pPr>
              <a:defRPr lang="en-US" sz="2000" dirty="0">
                <a:solidFill>
                  <a:schemeClr val="tx1"/>
                </a:solidFill>
              </a:defRPr>
            </a:lvl1pPr>
          </a:lstStyle>
          <a:p>
            <a:pPr lvl="0"/>
            <a:r>
              <a:rPr lang="en-US"/>
              <a:t>Click to edit Master text styles</a:t>
            </a:r>
          </a:p>
        </p:txBody>
      </p:sp>
      <p:sp>
        <p:nvSpPr>
          <p:cNvPr id="6" name="Content Placeholder 5"/>
          <p:cNvSpPr>
            <a:spLocks noGrp="1"/>
          </p:cNvSpPr>
          <p:nvPr>
            <p:ph sz="half" idx="2"/>
          </p:nvPr>
        </p:nvSpPr>
        <p:spPr>
          <a:xfrm>
            <a:off x="6172200" y="762001"/>
            <a:ext cx="5181600" cy="5029201"/>
          </a:xfrm>
          <a:prstGeom prst="rect">
            <a:avLst/>
          </a:prstGeom>
        </p:spPr>
        <p:txBody>
          <a:bodyPr lIns="274320" tIns="274320" rIns="274320" bIns="274320"/>
          <a:lstStyle>
            <a:lvl1pPr>
              <a:defRPr sz="2000">
                <a:solidFill>
                  <a:schemeClr val="tx1"/>
                </a:solidFill>
              </a:defRPr>
            </a:lvl1pPr>
          </a:lstStyle>
          <a:p>
            <a:pPr lvl="0"/>
            <a:r>
              <a:rPr lang="en-US"/>
              <a:t>Click to edit Master text styles</a:t>
            </a: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7666804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solidFill>
                  <a:prstClr val="black">
                    <a:tint val="75000"/>
                  </a:prstClr>
                </a:solidFill>
              </a:rPr>
              <a:t>Footer text goes here.</a:t>
            </a: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4">
            <a:extLst>
              <a:ext uri="{FF2B5EF4-FFF2-40B4-BE49-F238E27FC236}">
                <a16:creationId xmlns:a16="http://schemas.microsoft.com/office/drawing/2014/main" id="{2EE9DFC8-B2E5-E793-2150-517381008A73}"/>
              </a:ext>
            </a:extLst>
          </p:cNvPr>
          <p:cNvSpPr>
            <a:spLocks noGrp="1"/>
          </p:cNvSpPr>
          <p:nvPr>
            <p:ph sz="half" idx="1"/>
          </p:nvPr>
        </p:nvSpPr>
        <p:spPr>
          <a:xfrm>
            <a:off x="406400" y="762001"/>
            <a:ext cx="3759200" cy="5029201"/>
          </a:xfrm>
          <a:prstGeom prst="rect">
            <a:avLst/>
          </a:prstGeom>
        </p:spPr>
        <p:txBody>
          <a:bodyPr lIns="274320" tIns="274320" rIns="274320" bIns="274320"/>
          <a:lstStyle>
            <a:lvl1pPr>
              <a:defRPr lang="en-US" sz="2000" dirty="0">
                <a:solidFill>
                  <a:schemeClr val="tx1"/>
                </a:solidFill>
              </a:defRPr>
            </a:lvl1pPr>
          </a:lstStyle>
          <a:p>
            <a:pPr lvl="0"/>
            <a:r>
              <a:rPr lang="en-US"/>
              <a:t>Click to edit Master text styles</a:t>
            </a:r>
          </a:p>
        </p:txBody>
      </p:sp>
      <p:sp>
        <p:nvSpPr>
          <p:cNvPr id="12" name="Content Placeholder 4">
            <a:extLst>
              <a:ext uri="{FF2B5EF4-FFF2-40B4-BE49-F238E27FC236}">
                <a16:creationId xmlns:a16="http://schemas.microsoft.com/office/drawing/2014/main" id="{378E2229-F384-0D03-A606-DDA1EF9C1598}"/>
              </a:ext>
            </a:extLst>
          </p:cNvPr>
          <p:cNvSpPr>
            <a:spLocks noGrp="1"/>
          </p:cNvSpPr>
          <p:nvPr>
            <p:ph sz="half" idx="11"/>
          </p:nvPr>
        </p:nvSpPr>
        <p:spPr>
          <a:xfrm>
            <a:off x="4225639" y="762001"/>
            <a:ext cx="3759200" cy="5029201"/>
          </a:xfrm>
          <a:prstGeom prst="rect">
            <a:avLst/>
          </a:prstGeom>
        </p:spPr>
        <p:txBody>
          <a:bodyPr lIns="274320" tIns="274320" rIns="274320" bIns="274320"/>
          <a:lstStyle>
            <a:lvl1pPr>
              <a:defRPr lang="en-US" sz="2000" dirty="0">
                <a:solidFill>
                  <a:schemeClr val="tx1"/>
                </a:solidFill>
              </a:defRPr>
            </a:lvl1pPr>
          </a:lstStyle>
          <a:p>
            <a:pPr lvl="0"/>
            <a:r>
              <a:rPr lang="en-US"/>
              <a:t>Click to edit Master text styles</a:t>
            </a:r>
          </a:p>
        </p:txBody>
      </p:sp>
      <p:sp>
        <p:nvSpPr>
          <p:cNvPr id="13" name="Content Placeholder 4">
            <a:extLst>
              <a:ext uri="{FF2B5EF4-FFF2-40B4-BE49-F238E27FC236}">
                <a16:creationId xmlns:a16="http://schemas.microsoft.com/office/drawing/2014/main" id="{A025B271-82B7-1F6E-F1D4-5CDE1CA26D69}"/>
              </a:ext>
            </a:extLst>
          </p:cNvPr>
          <p:cNvSpPr>
            <a:spLocks noGrp="1"/>
          </p:cNvSpPr>
          <p:nvPr>
            <p:ph sz="half" idx="12"/>
          </p:nvPr>
        </p:nvSpPr>
        <p:spPr>
          <a:xfrm>
            <a:off x="8035639" y="762001"/>
            <a:ext cx="3759200" cy="5029201"/>
          </a:xfrm>
          <a:prstGeom prst="rect">
            <a:avLst/>
          </a:prstGeom>
        </p:spPr>
        <p:txBody>
          <a:bodyPr lIns="274320" tIns="274320" rIns="274320" bIns="274320"/>
          <a:lstStyle>
            <a:lvl1pPr>
              <a:defRPr lang="en-US" sz="2000" dirty="0">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345665965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solidFill>
                  <a:prstClr val="black">
                    <a:tint val="75000"/>
                  </a:prstClr>
                </a:solidFill>
              </a:rPr>
              <a:t>Footer text goes here.</a:t>
            </a: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508000" y="1240594"/>
            <a:ext cx="3657600" cy="576262"/>
          </a:xfrm>
          <a:prstGeom prst="rect">
            <a:avLst/>
          </a:prstGeom>
        </p:spPr>
        <p:txBody>
          <a:bodyPr/>
          <a:lstStyle>
            <a:lvl1pPr marL="0" indent="0">
              <a:buFontTx/>
              <a:buNone/>
              <a:defRPr sz="2000">
                <a:solidFill>
                  <a:srgbClr val="00AEC7"/>
                </a:solidFill>
                <a:latin typeface="+mj-lt"/>
              </a:defRPr>
            </a:lvl1pPr>
          </a:lstStyle>
          <a:p>
            <a:pPr lvl="0"/>
            <a:r>
              <a:rPr lang="en-US"/>
              <a:t>Click to edit Master text styles</a:t>
            </a:r>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534021" y="1926394"/>
            <a:ext cx="3657600" cy="3941006"/>
          </a:xfrm>
          <a:prstGeom prst="rect">
            <a:avLst/>
          </a:prstGeom>
        </p:spPr>
        <p:txBody>
          <a:bodyPr/>
          <a:lstStyle>
            <a:lvl1pPr>
              <a:defRPr sz="1400">
                <a:solidFill>
                  <a:schemeClr val="tx1"/>
                </a:solidFill>
              </a:defRPr>
            </a:lvl1pPr>
          </a:lstStyle>
          <a:p>
            <a:pPr lvl="0"/>
            <a:r>
              <a:rPr lang="en-US"/>
              <a:t>Click to edit Master text styles</a:t>
            </a:r>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4267200" y="1240594"/>
            <a:ext cx="3657600" cy="576262"/>
          </a:xfrm>
          <a:prstGeom prst="rect">
            <a:avLst/>
          </a:prstGeom>
        </p:spPr>
        <p:txBody>
          <a:bodyPr/>
          <a:lstStyle>
            <a:lvl1pPr marL="0" indent="0">
              <a:buNone/>
              <a:defRPr sz="2000">
                <a:solidFill>
                  <a:srgbClr val="00AEC7"/>
                </a:solidFill>
                <a:latin typeface="+mj-lt"/>
              </a:defRPr>
            </a:lvl1pPr>
          </a:lstStyle>
          <a:p>
            <a:pPr lvl="0"/>
            <a:r>
              <a:rPr lang="en-US"/>
              <a:t>Click to edit Master text styles</a:t>
            </a:r>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4293221" y="1926394"/>
            <a:ext cx="3657600" cy="3941006"/>
          </a:xfrm>
          <a:prstGeom prst="rect">
            <a:avLst/>
          </a:prstGeom>
        </p:spPr>
        <p:txBody>
          <a:bodyPr/>
          <a:lstStyle>
            <a:lvl1pPr>
              <a:defRPr sz="1400">
                <a:solidFill>
                  <a:schemeClr val="tx1"/>
                </a:solidFill>
              </a:defRPr>
            </a:lvl1pPr>
          </a:lstStyle>
          <a:p>
            <a:pPr lvl="0"/>
            <a:r>
              <a:rPr lang="en-US"/>
              <a:t>Click to edit Master text styles</a:t>
            </a:r>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8000379" y="1237099"/>
            <a:ext cx="3657600" cy="576262"/>
          </a:xfrm>
          <a:prstGeom prst="rect">
            <a:avLst/>
          </a:prstGeom>
        </p:spPr>
        <p:txBody>
          <a:bodyPr/>
          <a:lstStyle>
            <a:lvl1pPr marL="0" indent="0">
              <a:buFontTx/>
              <a:buNone/>
              <a:defRPr sz="2000">
                <a:solidFill>
                  <a:srgbClr val="00AEC7"/>
                </a:solidFill>
                <a:latin typeface="+mj-lt"/>
              </a:defRPr>
            </a:lvl1pPr>
          </a:lstStyle>
          <a:p>
            <a:pPr lvl="0"/>
            <a:r>
              <a:rPr lang="en-US"/>
              <a:t>Click to edit Master text styles</a:t>
            </a:r>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8026400" y="1922899"/>
            <a:ext cx="3657600" cy="3941006"/>
          </a:xfrm>
          <a:prstGeom prst="rect">
            <a:avLst/>
          </a:prstGeom>
        </p:spPr>
        <p:txBody>
          <a:bodyPr/>
          <a:lstStyle>
            <a:lvl1pPr>
              <a:defRPr sz="1400">
                <a:solidFill>
                  <a:schemeClr val="tx1"/>
                </a:solidFill>
              </a:defRPr>
            </a:lvl1pPr>
          </a:lstStyle>
          <a:p>
            <a:pPr lvl="0"/>
            <a:r>
              <a:rPr lang="en-US"/>
              <a:t>Click to edit Master text styles</a:t>
            </a:r>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8917668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graphicFrame>
        <p:nvGraphicFramePr>
          <p:cNvPr id="8" name="Diagram 7">
            <a:extLst>
              <a:ext uri="{FF2B5EF4-FFF2-40B4-BE49-F238E27FC236}">
                <a16:creationId xmlns:a16="http://schemas.microsoft.com/office/drawing/2014/main" id="{F9EE3F64-5084-626C-72A7-533838A69759}"/>
              </a:ext>
            </a:extLst>
          </p:cNvPr>
          <p:cNvGraphicFramePr/>
          <p:nvPr>
            <p:extLst>
              <p:ext uri="{D42A27DB-BD31-4B8C-83A1-F6EECF244321}">
                <p14:modId xmlns:p14="http://schemas.microsoft.com/office/powerpoint/2010/main" val="2536825941"/>
              </p:ext>
            </p:extLst>
          </p:nvPr>
        </p:nvGraphicFramePr>
        <p:xfrm>
          <a:off x="406400" y="762000"/>
          <a:ext cx="113792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7862612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Footer Placeholder 4"/>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370686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438405"/>
            <a:ext cx="10674157" cy="1470025"/>
          </a:xfrm>
          <a:prstGeom prst="rect">
            <a:avLst/>
          </a:prstGeom>
        </p:spPr>
        <p:txBody>
          <a:bodyPr/>
          <a:lstStyle>
            <a:lvl1pPr>
              <a:defRPr b="1">
                <a:solidFill>
                  <a:schemeClr val="accent1"/>
                </a:solidFill>
              </a:defRPr>
            </a:lvl1pPr>
          </a:lstStyle>
          <a:p>
            <a:r>
              <a:rPr lang="en-US"/>
              <a:t>Click to edit Master title style</a:t>
            </a:r>
          </a:p>
        </p:txBody>
      </p:sp>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4186088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7" name="Rectangle 6"/>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cxnSp>
        <p:nvCxnSpPr>
          <p:cNvPr id="5" name="Straight Connector 4"/>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150946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406400" y="762001"/>
            <a:ext cx="11379200" cy="5280822"/>
          </a:xfrm>
          <a:prstGeom prst="rect">
            <a:avLst/>
          </a:prstGeom>
        </p:spPr>
        <p:txBody>
          <a:bodyPr lIns="274320" tIns="182880" rIns="274320" bIns="182880"/>
          <a:lstStyle>
            <a:lvl1pPr>
              <a:defRPr sz="2000" b="0">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cxnSp>
        <p:nvCxnSpPr>
          <p:cNvPr id="5" name="Straight Connector 4"/>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51420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ison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464808"/>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3738841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21" Type="http://schemas.openxmlformats.org/officeDocument/2006/relationships/slideLayout" Target="../slideLayouts/slideLayout22.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5" Type="http://schemas.openxmlformats.org/officeDocument/2006/relationships/image" Target="../media/image2.svg"/><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slideLayout" Target="../slideLayouts/slideLayout21.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24" Type="http://schemas.openxmlformats.org/officeDocument/2006/relationships/image" Target="../media/image1.png"/><Relationship Id="rId5" Type="http://schemas.openxmlformats.org/officeDocument/2006/relationships/slideLayout" Target="../slideLayouts/slideLayout6.xml"/><Relationship Id="rId15" Type="http://schemas.openxmlformats.org/officeDocument/2006/relationships/slideLayout" Target="../slideLayouts/slideLayout16.xml"/><Relationship Id="rId23" Type="http://schemas.openxmlformats.org/officeDocument/2006/relationships/theme" Target="../theme/theme2.xml"/><Relationship Id="rId10" Type="http://schemas.openxmlformats.org/officeDocument/2006/relationships/slideLayout" Target="../slideLayouts/slideLayout11.xml"/><Relationship Id="rId19" Type="http://schemas.openxmlformats.org/officeDocument/2006/relationships/slideLayout" Target="../slideLayouts/slideLayout20.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 Id="rId22"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slideLayout" Target="../slideLayouts/slideLayout53.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image" Target="../media/image4.svg"/><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image" Target="../media/image1.png"/><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theme" Target="../theme/theme4.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876800" y="0"/>
            <a:ext cx="73152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3" name="Graphic 2">
            <a:extLst>
              <a:ext uri="{FF2B5EF4-FFF2-40B4-BE49-F238E27FC236}">
                <a16:creationId xmlns:a16="http://schemas.microsoft.com/office/drawing/2014/main" id="{1F737C3E-B8C6-3479-C42C-1589CDA47C56}"/>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7666" y="2837923"/>
            <a:ext cx="3558291" cy="1456610"/>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p:nvSpPr>
        <p:spPr>
          <a:xfrm>
            <a:off x="11379203" y="6477005"/>
            <a:ext cx="7111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p:nvSpPr>
        <p:spPr>
          <a:xfrm>
            <a:off x="12026174" y="6477000"/>
            <a:ext cx="165825"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cxnSp>
        <p:nvCxnSpPr>
          <p:cNvPr id="7" name="Straight Connector 6"/>
          <p:cNvCxnSpPr/>
          <p:nvPr/>
        </p:nvCxnSpPr>
        <p:spPr>
          <a:xfrm>
            <a:off x="101600" y="6477000"/>
            <a:ext cx="792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926080" y="6477005"/>
            <a:ext cx="9144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2903" y="6553200"/>
            <a:ext cx="943100" cy="253916"/>
          </a:xfrm>
          <a:prstGeom prst="rect">
            <a:avLst/>
          </a:prstGeom>
          <a:noFill/>
        </p:spPr>
        <p:txBody>
          <a:bodyPr wrap="square" rtlCol="0">
            <a:spAutoFit/>
          </a:bodyPr>
          <a:lstStyle/>
          <a:p>
            <a:r>
              <a:rPr lang="en-US" sz="1000" b="1">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pic>
        <p:nvPicPr>
          <p:cNvPr id="11" name="Graphic 10">
            <a:extLst>
              <a:ext uri="{FF2B5EF4-FFF2-40B4-BE49-F238E27FC236}">
                <a16:creationId xmlns:a16="http://schemas.microsoft.com/office/drawing/2014/main" id="{927BBE96-0B6E-DC6F-634C-1066027ADE9F}"/>
              </a:ext>
            </a:extLst>
          </p:cNvPr>
          <p:cNvPicPr>
            <a:picLocks noChangeAspect="1"/>
          </p:cNvPicPr>
          <p:nvPr userDrawn="1"/>
        </p:nvPicPr>
        <p:blipFill>
          <a:blip r:embed="rId24" cstate="print">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1316238" y="6296044"/>
            <a:ext cx="1248477" cy="511072"/>
          </a:xfrm>
          <a:prstGeom prst="rect">
            <a:avLst/>
          </a:prstGeom>
        </p:spPr>
      </p:pic>
    </p:spTree>
    <p:extLst>
      <p:ext uri="{BB962C8B-B14F-4D97-AF65-F5344CB8AC3E}">
        <p14:creationId xmlns:p14="http://schemas.microsoft.com/office/powerpoint/2010/main" val="3284113679"/>
      </p:ext>
    </p:extLst>
  </p:cSld>
  <p:clrMap bg1="lt1" tx1="dk1" bg2="lt2" tx2="dk2" accent1="accent1" accent2="accent2" accent3="accent3" accent4="accent4" accent5="accent5" accent6="accent6" hlink="hlink" folHlink="folHlink"/>
  <p:sldLayoutIdLst>
    <p:sldLayoutId id="2147483737" r:id="rId1"/>
    <p:sldLayoutId id="2147483698" r:id="rId2"/>
    <p:sldLayoutId id="2147483691"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1" r:id="rId19"/>
    <p:sldLayoutId id="2147483722" r:id="rId20"/>
    <p:sldLayoutId id="2147483723" r:id="rId21"/>
    <p:sldLayoutId id="2147483738" r:id="rId2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p:nvPr/>
        </p:nvCxnSpPr>
        <p:spPr>
          <a:xfrm flipH="1">
            <a:off x="1219204" y="6"/>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31288" y="5257800"/>
            <a:ext cx="1575824" cy="457200"/>
          </a:xfrm>
          <a:prstGeom prst="rect">
            <a:avLst/>
          </a:prstGeom>
        </p:spPr>
      </p:pic>
      <p:cxnSp>
        <p:nvCxnSpPr>
          <p:cNvPr id="12" name="Straight Connector 11"/>
          <p:cNvCxnSpPr>
            <a:cxnSpLocks/>
          </p:cNvCxnSpPr>
          <p:nvPr/>
        </p:nvCxnSpPr>
        <p:spPr>
          <a:xfrm flipH="1">
            <a:off x="1219201" y="6019800"/>
            <a:ext cx="4" cy="4572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627B9B1-E043-8DC1-3EC7-0618B8D4608F}"/>
              </a:ext>
            </a:extLst>
          </p:cNvPr>
          <p:cNvSpPr/>
          <p:nvPr/>
        </p:nvSpPr>
        <p:spPr>
          <a:xfrm>
            <a:off x="11379203" y="6477005"/>
            <a:ext cx="7111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3" name="Rectangle 2">
            <a:extLst>
              <a:ext uri="{FF2B5EF4-FFF2-40B4-BE49-F238E27FC236}">
                <a16:creationId xmlns:a16="http://schemas.microsoft.com/office/drawing/2014/main" id="{B60C3A2F-8F20-B658-C764-43B7B4E03C14}"/>
              </a:ext>
            </a:extLst>
          </p:cNvPr>
          <p:cNvSpPr/>
          <p:nvPr/>
        </p:nvSpPr>
        <p:spPr>
          <a:xfrm>
            <a:off x="12026174" y="6477000"/>
            <a:ext cx="165825"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4" name="Footer Placeholder 4">
            <a:extLst>
              <a:ext uri="{FF2B5EF4-FFF2-40B4-BE49-F238E27FC236}">
                <a16:creationId xmlns:a16="http://schemas.microsoft.com/office/drawing/2014/main" id="{DEB88D08-DDEE-00ED-73FF-063414CEEA2E}"/>
              </a:ext>
            </a:extLst>
          </p:cNvPr>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cxnSp>
        <p:nvCxnSpPr>
          <p:cNvPr id="5" name="Straight Connector 4">
            <a:extLst>
              <a:ext uri="{FF2B5EF4-FFF2-40B4-BE49-F238E27FC236}">
                <a16:creationId xmlns:a16="http://schemas.microsoft.com/office/drawing/2014/main" id="{8AB031E7-226A-613D-9699-D5B9B138274C}"/>
              </a:ext>
            </a:extLst>
          </p:cNvPr>
          <p:cNvCxnSpPr>
            <a:cxnSpLocks/>
          </p:cNvCxnSpPr>
          <p:nvPr/>
        </p:nvCxnSpPr>
        <p:spPr>
          <a:xfrm>
            <a:off x="1219203" y="6477005"/>
            <a:ext cx="1085087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4A18A6C-1485-2DE6-42D7-00D0F66FEAE0}"/>
              </a:ext>
            </a:extLst>
          </p:cNvPr>
          <p:cNvSpPr txBox="1"/>
          <p:nvPr/>
        </p:nvSpPr>
        <p:spPr>
          <a:xfrm>
            <a:off x="1117601" y="6553201"/>
            <a:ext cx="1247895" cy="246221"/>
          </a:xfrm>
          <a:prstGeom prst="rect">
            <a:avLst/>
          </a:prstGeom>
          <a:noFill/>
        </p:spPr>
        <p:txBody>
          <a:bodyPr wrap="square" rtlCol="0">
            <a:spAutoFit/>
          </a:bodyPr>
          <a:lstStyle/>
          <a:p>
            <a:r>
              <a:rPr lang="en-US" sz="1000" b="1">
                <a:solidFill>
                  <a:schemeClr val="tx1"/>
                </a:solidFill>
              </a:rPr>
              <a:t>PUBLIC</a:t>
            </a:r>
          </a:p>
        </p:txBody>
      </p:sp>
    </p:spTree>
    <p:extLst>
      <p:ext uri="{BB962C8B-B14F-4D97-AF65-F5344CB8AC3E}">
        <p14:creationId xmlns:p14="http://schemas.microsoft.com/office/powerpoint/2010/main" val="124619140"/>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p:nvSpPr>
        <p:spPr>
          <a:xfrm>
            <a:off x="11379203" y="6477005"/>
            <a:ext cx="7111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p:nvSpPr>
        <p:spPr>
          <a:xfrm>
            <a:off x="12026174" y="6477000"/>
            <a:ext cx="165825"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p>
        </p:txBody>
      </p:sp>
      <p:cxnSp>
        <p:nvCxnSpPr>
          <p:cNvPr id="7" name="Straight Connector 6"/>
          <p:cNvCxnSpPr/>
          <p:nvPr/>
        </p:nvCxnSpPr>
        <p:spPr>
          <a:xfrm>
            <a:off x="101600" y="6477000"/>
            <a:ext cx="792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926080" y="6477005"/>
            <a:ext cx="9144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2903" y="6553200"/>
            <a:ext cx="943100" cy="253916"/>
          </a:xfrm>
          <a:prstGeom prst="rect">
            <a:avLst/>
          </a:prstGeom>
          <a:noFill/>
        </p:spPr>
        <p:txBody>
          <a:bodyPr wrap="square" rtlCol="0">
            <a:spAutoFit/>
          </a:bodyPr>
          <a:lstStyle/>
          <a:p>
            <a:r>
              <a:rPr lang="en-US" sz="1000" b="1">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pic>
        <p:nvPicPr>
          <p:cNvPr id="11" name="Graphic 10">
            <a:extLst>
              <a:ext uri="{FF2B5EF4-FFF2-40B4-BE49-F238E27FC236}">
                <a16:creationId xmlns:a16="http://schemas.microsoft.com/office/drawing/2014/main" id="{927BBE96-0B6E-DC6F-634C-1066027ADE9F}"/>
              </a:ext>
            </a:extLst>
          </p:cNvPr>
          <p:cNvPicPr>
            <a:picLocks noChangeAspect="1"/>
          </p:cNvPicPr>
          <p:nvPr userDrawn="1"/>
        </p:nvPicPr>
        <p:blipFill>
          <a:blip r:embed="rId24" cstate="print">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1316238" y="6296044"/>
            <a:ext cx="1248477" cy="511072"/>
          </a:xfrm>
          <a:prstGeom prst="rect">
            <a:avLst/>
          </a:prstGeom>
        </p:spPr>
      </p:pic>
    </p:spTree>
    <p:extLst>
      <p:ext uri="{BB962C8B-B14F-4D97-AF65-F5344CB8AC3E}">
        <p14:creationId xmlns:p14="http://schemas.microsoft.com/office/powerpoint/2010/main" val="2130747557"/>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 id="2147483754" r:id="rId15"/>
    <p:sldLayoutId id="2147483755" r:id="rId16"/>
    <p:sldLayoutId id="2147483756" r:id="rId17"/>
    <p:sldLayoutId id="2147483757" r:id="rId18"/>
    <p:sldLayoutId id="2147483758" r:id="rId19"/>
    <p:sldLayoutId id="2147483759" r:id="rId20"/>
    <p:sldLayoutId id="2147483760" r:id="rId21"/>
    <p:sldLayoutId id="2147483761" r:id="rId2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3" Type="http://schemas.openxmlformats.org/officeDocument/2006/relationships/hyperlink" Target="https://www.ercot.com/gridinfo/load/forecast/" TargetMode="External"/><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491219F-9478-F2FF-1656-D11DB6797B34}"/>
              </a:ext>
            </a:extLst>
          </p:cNvPr>
          <p:cNvSpPr txBox="1"/>
          <p:nvPr/>
        </p:nvSpPr>
        <p:spPr>
          <a:xfrm>
            <a:off x="5334000" y="2105561"/>
            <a:ext cx="5646034" cy="2769989"/>
          </a:xfrm>
          <a:prstGeom prst="rect">
            <a:avLst/>
          </a:prstGeom>
          <a:noFill/>
        </p:spPr>
        <p:txBody>
          <a:bodyPr wrap="square" lIns="91440" tIns="45720" rIns="91440" bIns="45720" rtlCol="0" anchor="t">
            <a:spAutoFit/>
          </a:bodyPr>
          <a:lstStyle/>
          <a:p>
            <a:r>
              <a:rPr lang="en-US" sz="2400" b="1" dirty="0"/>
              <a:t>Long-term Load Forecast Update</a:t>
            </a:r>
          </a:p>
          <a:p>
            <a:r>
              <a:rPr lang="en-US" sz="2400" b="1" dirty="0"/>
              <a:t>for 2025</a:t>
            </a:r>
            <a:endParaRPr lang="en-US" sz="2000" b="1" dirty="0"/>
          </a:p>
          <a:p>
            <a:endParaRPr lang="en-US" dirty="0">
              <a:solidFill>
                <a:schemeClr val="tx2"/>
              </a:solidFill>
            </a:endParaRPr>
          </a:p>
          <a:p>
            <a:endParaRPr lang="en-US" dirty="0">
              <a:solidFill>
                <a:schemeClr val="tx2"/>
              </a:solidFill>
            </a:endParaRPr>
          </a:p>
          <a:p>
            <a:endParaRPr lang="en-US" dirty="0">
              <a:solidFill>
                <a:schemeClr val="tx2"/>
              </a:solidFill>
            </a:endParaRPr>
          </a:p>
          <a:p>
            <a:r>
              <a:rPr lang="en-US" i="1" dirty="0">
                <a:solidFill>
                  <a:schemeClr val="tx2"/>
                </a:solidFill>
              </a:rPr>
              <a:t>Sam Morris</a:t>
            </a:r>
            <a:endParaRPr lang="en-US" dirty="0">
              <a:solidFill>
                <a:schemeClr val="tx2"/>
              </a:solidFill>
            </a:endParaRPr>
          </a:p>
          <a:p>
            <a:r>
              <a:rPr lang="en-US" dirty="0">
                <a:solidFill>
                  <a:schemeClr val="tx2"/>
                </a:solidFill>
              </a:rPr>
              <a:t>Manager, Load Forecasting and Analysis</a:t>
            </a:r>
          </a:p>
          <a:p>
            <a:endParaRPr lang="en-US" dirty="0">
              <a:solidFill>
                <a:schemeClr val="tx2"/>
              </a:solidFill>
              <a:cs typeface="Arial"/>
            </a:endParaRPr>
          </a:p>
          <a:p>
            <a:r>
              <a:rPr lang="en-US" dirty="0">
                <a:solidFill>
                  <a:schemeClr val="tx2"/>
                </a:solidFill>
                <a:cs typeface="Arial"/>
              </a:rPr>
              <a:t>TAC 04/23/25</a:t>
            </a:r>
          </a:p>
        </p:txBody>
      </p:sp>
    </p:spTree>
    <p:extLst>
      <p:ext uri="{BB962C8B-B14F-4D97-AF65-F5344CB8AC3E}">
        <p14:creationId xmlns:p14="http://schemas.microsoft.com/office/powerpoint/2010/main" val="6710390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DEF78-9260-DF6A-05BD-55DE9D9821B1}"/>
              </a:ext>
            </a:extLst>
          </p:cNvPr>
          <p:cNvSpPr>
            <a:spLocks noGrp="1"/>
          </p:cNvSpPr>
          <p:nvPr>
            <p:ph type="title"/>
          </p:nvPr>
        </p:nvSpPr>
        <p:spPr/>
        <p:txBody>
          <a:bodyPr/>
          <a:lstStyle/>
          <a:p>
            <a:r>
              <a:rPr lang="en-US"/>
              <a:t>Use of ERCOT Adjusted Load Forecast</a:t>
            </a:r>
            <a:br>
              <a:rPr lang="en-US"/>
            </a:br>
            <a:br>
              <a:rPr lang="en-US"/>
            </a:br>
            <a:endParaRPr lang="en-US"/>
          </a:p>
        </p:txBody>
      </p:sp>
      <p:sp>
        <p:nvSpPr>
          <p:cNvPr id="3" name="Slide Number Placeholder 2">
            <a:extLst>
              <a:ext uri="{FF2B5EF4-FFF2-40B4-BE49-F238E27FC236}">
                <a16:creationId xmlns:a16="http://schemas.microsoft.com/office/drawing/2014/main" id="{6285E274-154F-E44E-2EFA-594E2B666D29}"/>
              </a:ext>
            </a:extLst>
          </p:cNvPr>
          <p:cNvSpPr>
            <a:spLocks noGrp="1"/>
          </p:cNvSpPr>
          <p:nvPr>
            <p:ph type="sldNum" sz="quarter" idx="4"/>
          </p:nvPr>
        </p:nvSpPr>
        <p:spPr/>
        <p:txBody>
          <a:bodyPr/>
          <a:lstStyle/>
          <a:p>
            <a:fld id="{1D93BD3E-1E9A-4970-A6F7-E7AC52762E0C}" type="slidenum">
              <a:rPr lang="en-US" smtClean="0"/>
              <a:pPr/>
              <a:t>10</a:t>
            </a:fld>
            <a:endParaRPr lang="en-US"/>
          </a:p>
        </p:txBody>
      </p:sp>
      <p:sp>
        <p:nvSpPr>
          <p:cNvPr id="4" name="TextBox 3">
            <a:extLst>
              <a:ext uri="{FF2B5EF4-FFF2-40B4-BE49-F238E27FC236}">
                <a16:creationId xmlns:a16="http://schemas.microsoft.com/office/drawing/2014/main" id="{7814A779-E7C9-94F6-372B-4CBA3FA769B5}"/>
              </a:ext>
            </a:extLst>
          </p:cNvPr>
          <p:cNvSpPr txBox="1"/>
          <p:nvPr/>
        </p:nvSpPr>
        <p:spPr>
          <a:xfrm>
            <a:off x="596540" y="1121655"/>
            <a:ext cx="10547710" cy="4632037"/>
          </a:xfrm>
          <a:prstGeom prst="rect">
            <a:avLst/>
          </a:prstGeom>
          <a:noFill/>
        </p:spPr>
        <p:txBody>
          <a:bodyPr wrap="square" lIns="91440" tIns="45720" rIns="91440" bIns="45720" anchor="t">
            <a:spAutoFit/>
          </a:bodyPr>
          <a:lstStyle/>
          <a:p>
            <a:pPr>
              <a:spcBef>
                <a:spcPct val="20000"/>
              </a:spcBef>
              <a:spcAft>
                <a:spcPts val="600"/>
              </a:spcAft>
            </a:pPr>
            <a:endParaRPr lang="en-US" dirty="0">
              <a:cs typeface="Arial"/>
            </a:endParaRPr>
          </a:p>
          <a:p>
            <a:pPr>
              <a:spcBef>
                <a:spcPct val="20000"/>
              </a:spcBef>
              <a:spcAft>
                <a:spcPts val="600"/>
              </a:spcAft>
            </a:pPr>
            <a:r>
              <a:rPr lang="en-US" dirty="0">
                <a:cs typeface="Arial"/>
              </a:rPr>
              <a:t>The ERCOT Adjusted Load Forecast will be utilized in the following areas:</a:t>
            </a:r>
          </a:p>
          <a:p>
            <a:pPr marL="285750" indent="-285750">
              <a:spcBef>
                <a:spcPct val="20000"/>
              </a:spcBef>
              <a:spcAft>
                <a:spcPts val="600"/>
              </a:spcAft>
              <a:buFont typeface="Arial" panose="020B0604020202020204" pitchFamily="34" charset="0"/>
              <a:buChar char="•"/>
            </a:pPr>
            <a:r>
              <a:rPr lang="en-US" b="1" dirty="0">
                <a:cs typeface="Arial"/>
              </a:rPr>
              <a:t>Capacity Demand and Reserves (CDR) Report</a:t>
            </a:r>
            <a:r>
              <a:rPr lang="en-US" dirty="0">
                <a:cs typeface="Arial"/>
              </a:rPr>
              <a:t> – Beginning with the May 2025 CDR, ERCOT will utilize the ERCOT Adjusted Load Forecast for developing the Planning Reserve Margin.  Additional scenarios will capture the TSP-Provided Load Forecast for comparison purposes.</a:t>
            </a:r>
          </a:p>
          <a:p>
            <a:pPr marL="285750" indent="-285750">
              <a:spcBef>
                <a:spcPct val="20000"/>
              </a:spcBef>
              <a:spcAft>
                <a:spcPts val="600"/>
              </a:spcAft>
              <a:buFont typeface="Arial" panose="020B0604020202020204" pitchFamily="34" charset="0"/>
              <a:buChar char="•"/>
            </a:pPr>
            <a:r>
              <a:rPr lang="en-US" b="1" dirty="0">
                <a:cs typeface="Arial"/>
              </a:rPr>
              <a:t>Regional Transmission Plan (RTP) </a:t>
            </a:r>
            <a:r>
              <a:rPr lang="en-US" dirty="0">
                <a:cs typeface="Arial"/>
              </a:rPr>
              <a:t>– To develop the annual regional transmission roadmap and support NERC transmission planning obligations, ERCOT will utilize the ERCOT Adjusted Load Forecast.  ERCOT is beginning discussions with Market Participants on how to incorporate the TSP-Provided Load Forecast into longer term transmission planning analysis.</a:t>
            </a:r>
            <a:endParaRPr lang="en-US" b="1" dirty="0">
              <a:cs typeface="Arial"/>
            </a:endParaRPr>
          </a:p>
          <a:p>
            <a:pPr marL="285750" indent="-285750">
              <a:spcBef>
                <a:spcPct val="20000"/>
              </a:spcBef>
              <a:spcAft>
                <a:spcPts val="600"/>
              </a:spcAft>
              <a:buFont typeface="Arial" panose="020B0604020202020204" pitchFamily="34" charset="0"/>
              <a:buChar char="•"/>
            </a:pPr>
            <a:r>
              <a:rPr lang="en-US" b="1" dirty="0">
                <a:cs typeface="Arial"/>
              </a:rPr>
              <a:t>Regional Planning Group (RPG) Projects </a:t>
            </a:r>
            <a:r>
              <a:rPr lang="en-US" dirty="0">
                <a:cs typeface="Arial"/>
              </a:rPr>
              <a:t>– ERCOT analysis will begin with the Adjusted Load Forecast; however, the TSP-Provided Load Forecast will be accepted in the RPG review process.</a:t>
            </a:r>
          </a:p>
          <a:p>
            <a:pPr marL="285750" indent="-285750">
              <a:spcBef>
                <a:spcPct val="20000"/>
              </a:spcBef>
              <a:spcAft>
                <a:spcPts val="600"/>
              </a:spcAft>
              <a:buFont typeface="Arial" panose="020B0604020202020204" pitchFamily="34" charset="0"/>
              <a:buChar char="•"/>
            </a:pPr>
            <a:r>
              <a:rPr lang="en-US" b="1" dirty="0">
                <a:cs typeface="Arial"/>
              </a:rPr>
              <a:t>Resource Outage Scheduling – </a:t>
            </a:r>
            <a:r>
              <a:rPr lang="en-US" dirty="0">
                <a:cs typeface="Arial"/>
              </a:rPr>
              <a:t>ERCOT has initiated changes to how the Maximum Daily Resource Planned Outage Capacity (MDRPOC) is calculated. Once those changes are approved, the MDRPOC would be updated based on the ERCOT Adjusted Load Forecast. </a:t>
            </a:r>
          </a:p>
        </p:txBody>
      </p:sp>
    </p:spTree>
    <p:extLst>
      <p:ext uri="{BB962C8B-B14F-4D97-AF65-F5344CB8AC3E}">
        <p14:creationId xmlns:p14="http://schemas.microsoft.com/office/powerpoint/2010/main" val="3799828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103A06B-2774-36CC-E47C-27CA580475B7}"/>
              </a:ext>
            </a:extLst>
          </p:cNvPr>
          <p:cNvSpPr>
            <a:spLocks noGrp="1"/>
          </p:cNvSpPr>
          <p:nvPr>
            <p:ph type="sldNum" sz="quarter" idx="11"/>
          </p:nvPr>
        </p:nvSpPr>
        <p:spPr/>
        <p:txBody>
          <a:bodyPr/>
          <a:lstStyle/>
          <a:p>
            <a:fld id="{1D93BD3E-1E9A-4970-A6F7-E7AC52762E0C}" type="slidenum">
              <a:rPr lang="en-US" smtClean="0"/>
              <a:pPr/>
              <a:t>11</a:t>
            </a:fld>
            <a:endParaRPr lang="en-US"/>
          </a:p>
        </p:txBody>
      </p:sp>
      <p:sp>
        <p:nvSpPr>
          <p:cNvPr id="3" name="Content Placeholder 2">
            <a:extLst>
              <a:ext uri="{FF2B5EF4-FFF2-40B4-BE49-F238E27FC236}">
                <a16:creationId xmlns:a16="http://schemas.microsoft.com/office/drawing/2014/main" id="{50BB09A9-0C5B-F2F7-2C83-B04D73930614}"/>
              </a:ext>
            </a:extLst>
          </p:cNvPr>
          <p:cNvSpPr>
            <a:spLocks noGrp="1"/>
          </p:cNvSpPr>
          <p:nvPr>
            <p:ph sz="half" idx="1"/>
          </p:nvPr>
        </p:nvSpPr>
        <p:spPr>
          <a:xfrm>
            <a:off x="838200" y="990600"/>
            <a:ext cx="5181600" cy="5154167"/>
          </a:xfrm>
        </p:spPr>
        <p:txBody>
          <a:bodyPr/>
          <a:lstStyle/>
          <a:p>
            <a:r>
              <a:rPr lang="en-US" sz="2000" dirty="0"/>
              <a:t>A forecast of the weekly 90</a:t>
            </a:r>
            <a:r>
              <a:rPr lang="en-US" sz="2000" baseline="30000" dirty="0"/>
              <a:t>th</a:t>
            </a:r>
            <a:r>
              <a:rPr lang="en-US" sz="2000" dirty="0"/>
              <a:t> peak going out 24 months.</a:t>
            </a:r>
          </a:p>
          <a:p>
            <a:endParaRPr lang="en-US" sz="2000" dirty="0"/>
          </a:p>
          <a:p>
            <a:r>
              <a:rPr lang="en-US" sz="2000" dirty="0"/>
              <a:t>Starting with the 90</a:t>
            </a:r>
            <a:r>
              <a:rPr lang="en-US" sz="2000" baseline="30000" dirty="0"/>
              <a:t>th</a:t>
            </a:r>
            <a:r>
              <a:rPr lang="en-US" sz="2000" dirty="0"/>
              <a:t> Percentile ERCOT Forecast. </a:t>
            </a:r>
            <a:r>
              <a:rPr lang="en-US" sz="1600" dirty="0"/>
              <a:t>(Base + EV + LFL – PV) </a:t>
            </a:r>
          </a:p>
          <a:p>
            <a:endParaRPr lang="en-US" sz="2000" dirty="0"/>
          </a:p>
          <a:p>
            <a:r>
              <a:rPr lang="en-US" sz="2000" dirty="0"/>
              <a:t>For the first 180 days the large load additions are from the Large Load Interconnection Que are used in place of the contracts and officer letters provided by the TSP’s.</a:t>
            </a:r>
          </a:p>
          <a:p>
            <a:endParaRPr lang="en-US" sz="2000" dirty="0"/>
          </a:p>
          <a:p>
            <a:r>
              <a:rPr lang="en-US" sz="2000" dirty="0"/>
              <a:t>After the first 180 Days the forecast reverts to the ERCOT Adjusted Forecast.</a:t>
            </a:r>
          </a:p>
        </p:txBody>
      </p:sp>
      <p:sp>
        <p:nvSpPr>
          <p:cNvPr id="5" name="Title 4">
            <a:extLst>
              <a:ext uri="{FF2B5EF4-FFF2-40B4-BE49-F238E27FC236}">
                <a16:creationId xmlns:a16="http://schemas.microsoft.com/office/drawing/2014/main" id="{AB423E37-B954-DEED-FB61-752F6598AB87}"/>
              </a:ext>
            </a:extLst>
          </p:cNvPr>
          <p:cNvSpPr>
            <a:spLocks noGrp="1"/>
          </p:cNvSpPr>
          <p:nvPr>
            <p:ph type="title"/>
          </p:nvPr>
        </p:nvSpPr>
        <p:spPr/>
        <p:txBody>
          <a:bodyPr/>
          <a:lstStyle/>
          <a:p>
            <a:r>
              <a:rPr lang="en-US" dirty="0"/>
              <a:t>90</a:t>
            </a:r>
            <a:r>
              <a:rPr lang="en-US" baseline="30000" dirty="0"/>
              <a:t>th</a:t>
            </a:r>
            <a:r>
              <a:rPr lang="en-US" dirty="0"/>
              <a:t> Percentile Forecast for Outage Studies</a:t>
            </a:r>
          </a:p>
        </p:txBody>
      </p:sp>
      <p:graphicFrame>
        <p:nvGraphicFramePr>
          <p:cNvPr id="21" name="Content Placeholder 20">
            <a:extLst>
              <a:ext uri="{FF2B5EF4-FFF2-40B4-BE49-F238E27FC236}">
                <a16:creationId xmlns:a16="http://schemas.microsoft.com/office/drawing/2014/main" id="{1B93A98D-E904-06D8-55B4-11D0D52FF5B7}"/>
              </a:ext>
            </a:extLst>
          </p:cNvPr>
          <p:cNvGraphicFramePr>
            <a:graphicFrameLocks noGrp="1"/>
          </p:cNvGraphicFramePr>
          <p:nvPr>
            <p:ph sz="half" idx="2"/>
            <p:extLst>
              <p:ext uri="{D42A27DB-BD31-4B8C-83A1-F6EECF244321}">
                <p14:modId xmlns:p14="http://schemas.microsoft.com/office/powerpoint/2010/main" val="3516267212"/>
              </p:ext>
            </p:extLst>
          </p:nvPr>
        </p:nvGraphicFramePr>
        <p:xfrm>
          <a:off x="6373369" y="1458686"/>
          <a:ext cx="5181598" cy="4049490"/>
        </p:xfrm>
        <a:graphic>
          <a:graphicData uri="http://schemas.openxmlformats.org/drawingml/2006/table">
            <a:tbl>
              <a:tblPr/>
              <a:tblGrid>
                <a:gridCol w="482722">
                  <a:extLst>
                    <a:ext uri="{9D8B030D-6E8A-4147-A177-3AD203B41FA5}">
                      <a16:colId xmlns:a16="http://schemas.microsoft.com/office/drawing/2014/main" val="3139795486"/>
                    </a:ext>
                  </a:extLst>
                </a:gridCol>
                <a:gridCol w="482722">
                  <a:extLst>
                    <a:ext uri="{9D8B030D-6E8A-4147-A177-3AD203B41FA5}">
                      <a16:colId xmlns:a16="http://schemas.microsoft.com/office/drawing/2014/main" val="3946429946"/>
                    </a:ext>
                  </a:extLst>
                </a:gridCol>
                <a:gridCol w="453989">
                  <a:extLst>
                    <a:ext uri="{9D8B030D-6E8A-4147-A177-3AD203B41FA5}">
                      <a16:colId xmlns:a16="http://schemas.microsoft.com/office/drawing/2014/main" val="486746009"/>
                    </a:ext>
                  </a:extLst>
                </a:gridCol>
                <a:gridCol w="452073">
                  <a:extLst>
                    <a:ext uri="{9D8B030D-6E8A-4147-A177-3AD203B41FA5}">
                      <a16:colId xmlns:a16="http://schemas.microsoft.com/office/drawing/2014/main" val="662251052"/>
                    </a:ext>
                  </a:extLst>
                </a:gridCol>
                <a:gridCol w="367788">
                  <a:extLst>
                    <a:ext uri="{9D8B030D-6E8A-4147-A177-3AD203B41FA5}">
                      <a16:colId xmlns:a16="http://schemas.microsoft.com/office/drawing/2014/main" val="218806612"/>
                    </a:ext>
                  </a:extLst>
                </a:gridCol>
                <a:gridCol w="367788">
                  <a:extLst>
                    <a:ext uri="{9D8B030D-6E8A-4147-A177-3AD203B41FA5}">
                      <a16:colId xmlns:a16="http://schemas.microsoft.com/office/drawing/2014/main" val="1549508888"/>
                    </a:ext>
                  </a:extLst>
                </a:gridCol>
                <a:gridCol w="367788">
                  <a:extLst>
                    <a:ext uri="{9D8B030D-6E8A-4147-A177-3AD203B41FA5}">
                      <a16:colId xmlns:a16="http://schemas.microsoft.com/office/drawing/2014/main" val="1130812920"/>
                    </a:ext>
                  </a:extLst>
                </a:gridCol>
                <a:gridCol w="367788">
                  <a:extLst>
                    <a:ext uri="{9D8B030D-6E8A-4147-A177-3AD203B41FA5}">
                      <a16:colId xmlns:a16="http://schemas.microsoft.com/office/drawing/2014/main" val="2098450776"/>
                    </a:ext>
                  </a:extLst>
                </a:gridCol>
                <a:gridCol w="367788">
                  <a:extLst>
                    <a:ext uri="{9D8B030D-6E8A-4147-A177-3AD203B41FA5}">
                      <a16:colId xmlns:a16="http://schemas.microsoft.com/office/drawing/2014/main" val="3316715824"/>
                    </a:ext>
                  </a:extLst>
                </a:gridCol>
                <a:gridCol w="367788">
                  <a:extLst>
                    <a:ext uri="{9D8B030D-6E8A-4147-A177-3AD203B41FA5}">
                      <a16:colId xmlns:a16="http://schemas.microsoft.com/office/drawing/2014/main" val="4045903196"/>
                    </a:ext>
                  </a:extLst>
                </a:gridCol>
                <a:gridCol w="367788">
                  <a:extLst>
                    <a:ext uri="{9D8B030D-6E8A-4147-A177-3AD203B41FA5}">
                      <a16:colId xmlns:a16="http://schemas.microsoft.com/office/drawing/2014/main" val="73527548"/>
                    </a:ext>
                  </a:extLst>
                </a:gridCol>
                <a:gridCol w="367788">
                  <a:extLst>
                    <a:ext uri="{9D8B030D-6E8A-4147-A177-3AD203B41FA5}">
                      <a16:colId xmlns:a16="http://schemas.microsoft.com/office/drawing/2014/main" val="977775063"/>
                    </a:ext>
                  </a:extLst>
                </a:gridCol>
                <a:gridCol w="367788">
                  <a:extLst>
                    <a:ext uri="{9D8B030D-6E8A-4147-A177-3AD203B41FA5}">
                      <a16:colId xmlns:a16="http://schemas.microsoft.com/office/drawing/2014/main" val="800894434"/>
                    </a:ext>
                  </a:extLst>
                </a:gridCol>
              </a:tblGrid>
              <a:tr h="168378">
                <a:tc>
                  <a:txBody>
                    <a:bodyPr/>
                    <a:lstStyle/>
                    <a:p>
                      <a:pPr algn="ctr" fontAlgn="t"/>
                      <a:r>
                        <a:rPr lang="en-US" sz="700" b="1" i="0" u="none" strike="noStrike">
                          <a:solidFill>
                            <a:srgbClr val="000000"/>
                          </a:solidFill>
                          <a:effectLst/>
                          <a:latin typeface="Calibri" panose="020F0502020204030204" pitchFamily="34" charset="0"/>
                        </a:rPr>
                        <a:t>Begin_Date</a:t>
                      </a:r>
                    </a:p>
                  </a:txBody>
                  <a:tcPr marL="5749" marR="5749" marT="5749"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r>
                        <a:rPr lang="en-US" sz="700" b="1" i="0" u="none" strike="noStrike">
                          <a:solidFill>
                            <a:srgbClr val="000000"/>
                          </a:solidFill>
                          <a:effectLst/>
                          <a:latin typeface="Calibri" panose="020F0502020204030204" pitchFamily="34" charset="0"/>
                        </a:rPr>
                        <a:t>End_Date</a:t>
                      </a:r>
                    </a:p>
                  </a:txBody>
                  <a:tcPr marL="5749" marR="5749" marT="57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r>
                        <a:rPr lang="en-US" sz="700" b="1" i="0" u="none" strike="noStrike">
                          <a:solidFill>
                            <a:srgbClr val="000000"/>
                          </a:solidFill>
                          <a:effectLst/>
                          <a:latin typeface="Calibri" panose="020F0502020204030204" pitchFamily="34" charset="0"/>
                        </a:rPr>
                        <a:t>Peak_Date</a:t>
                      </a:r>
                    </a:p>
                  </a:txBody>
                  <a:tcPr marL="5749" marR="5749" marT="57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r>
                        <a:rPr lang="en-US" sz="700" b="1" i="0" u="none" strike="noStrike">
                          <a:solidFill>
                            <a:srgbClr val="000000"/>
                          </a:solidFill>
                          <a:effectLst/>
                          <a:latin typeface="Calibri" panose="020F0502020204030204" pitchFamily="34" charset="0"/>
                        </a:rPr>
                        <a:t>Peak_Hour</a:t>
                      </a:r>
                    </a:p>
                  </a:txBody>
                  <a:tcPr marL="5749" marR="5749" marT="57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r>
                        <a:rPr lang="en-US" sz="700" b="1" i="0" u="none" strike="noStrike">
                          <a:solidFill>
                            <a:srgbClr val="000000"/>
                          </a:solidFill>
                          <a:effectLst/>
                          <a:latin typeface="Calibri" panose="020F0502020204030204" pitchFamily="34" charset="0"/>
                        </a:rPr>
                        <a:t>COAST</a:t>
                      </a:r>
                    </a:p>
                  </a:txBody>
                  <a:tcPr marL="5749" marR="5749" marT="57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r>
                        <a:rPr lang="en-US" sz="700" b="1" i="0" u="none" strike="noStrike">
                          <a:solidFill>
                            <a:srgbClr val="000000"/>
                          </a:solidFill>
                          <a:effectLst/>
                          <a:latin typeface="Calibri" panose="020F0502020204030204" pitchFamily="34" charset="0"/>
                        </a:rPr>
                        <a:t>EAST</a:t>
                      </a:r>
                    </a:p>
                  </a:txBody>
                  <a:tcPr marL="5749" marR="5749" marT="57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r>
                        <a:rPr lang="en-US" sz="700" b="1" i="0" u="none" strike="noStrike">
                          <a:solidFill>
                            <a:srgbClr val="000000"/>
                          </a:solidFill>
                          <a:effectLst/>
                          <a:latin typeface="Calibri" panose="020F0502020204030204" pitchFamily="34" charset="0"/>
                        </a:rPr>
                        <a:t>FWEST</a:t>
                      </a:r>
                    </a:p>
                  </a:txBody>
                  <a:tcPr marL="5749" marR="5749" marT="57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r>
                        <a:rPr lang="en-US" sz="700" b="1" i="0" u="none" strike="noStrike">
                          <a:solidFill>
                            <a:srgbClr val="000000"/>
                          </a:solidFill>
                          <a:effectLst/>
                          <a:latin typeface="Calibri" panose="020F0502020204030204" pitchFamily="34" charset="0"/>
                        </a:rPr>
                        <a:t>NCENT</a:t>
                      </a:r>
                    </a:p>
                  </a:txBody>
                  <a:tcPr marL="5749" marR="5749" marT="57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r>
                        <a:rPr lang="en-US" sz="700" b="1" i="0" u="none" strike="noStrike">
                          <a:solidFill>
                            <a:srgbClr val="000000"/>
                          </a:solidFill>
                          <a:effectLst/>
                          <a:latin typeface="Calibri" panose="020F0502020204030204" pitchFamily="34" charset="0"/>
                        </a:rPr>
                        <a:t>NORTH</a:t>
                      </a:r>
                    </a:p>
                  </a:txBody>
                  <a:tcPr marL="5749" marR="5749" marT="57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r>
                        <a:rPr lang="en-US" sz="700" b="1" i="0" u="none" strike="noStrike">
                          <a:solidFill>
                            <a:srgbClr val="000000"/>
                          </a:solidFill>
                          <a:effectLst/>
                          <a:latin typeface="Calibri" panose="020F0502020204030204" pitchFamily="34" charset="0"/>
                        </a:rPr>
                        <a:t>SCENT</a:t>
                      </a:r>
                    </a:p>
                  </a:txBody>
                  <a:tcPr marL="5749" marR="5749" marT="57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r>
                        <a:rPr lang="en-US" sz="700" b="1" i="0" u="none" strike="noStrike">
                          <a:solidFill>
                            <a:srgbClr val="000000"/>
                          </a:solidFill>
                          <a:effectLst/>
                          <a:latin typeface="Calibri" panose="020F0502020204030204" pitchFamily="34" charset="0"/>
                        </a:rPr>
                        <a:t>SOUTH</a:t>
                      </a:r>
                    </a:p>
                  </a:txBody>
                  <a:tcPr marL="5749" marR="5749" marT="57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r>
                        <a:rPr lang="en-US" sz="700" b="1" i="0" u="none" strike="noStrike">
                          <a:solidFill>
                            <a:srgbClr val="000000"/>
                          </a:solidFill>
                          <a:effectLst/>
                          <a:latin typeface="Calibri" panose="020F0502020204030204" pitchFamily="34" charset="0"/>
                        </a:rPr>
                        <a:t>WEST</a:t>
                      </a:r>
                    </a:p>
                  </a:txBody>
                  <a:tcPr marL="5749" marR="5749" marT="57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r>
                        <a:rPr lang="en-US" sz="700" b="1" i="0" u="none" strike="noStrike">
                          <a:solidFill>
                            <a:srgbClr val="000000"/>
                          </a:solidFill>
                          <a:effectLst/>
                          <a:latin typeface="Calibri" panose="020F0502020204030204" pitchFamily="34" charset="0"/>
                        </a:rPr>
                        <a:t>ERCOT</a:t>
                      </a:r>
                    </a:p>
                  </a:txBody>
                  <a:tcPr marL="5749" marR="5749" marT="5749"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41711020"/>
                  </a:ext>
                </a:extLst>
              </a:tr>
              <a:tr h="168378">
                <a:tc>
                  <a:txBody>
                    <a:bodyPr/>
                    <a:lstStyle/>
                    <a:p>
                      <a:pPr algn="r" fontAlgn="b"/>
                      <a:r>
                        <a:rPr lang="en-US" sz="700" b="0" i="0" u="none" strike="noStrike">
                          <a:solidFill>
                            <a:srgbClr val="000000"/>
                          </a:solidFill>
                          <a:effectLst/>
                          <a:latin typeface="Calibri" panose="020F0502020204030204" pitchFamily="34" charset="0"/>
                        </a:rPr>
                        <a:t>4-May-25</a:t>
                      </a:r>
                    </a:p>
                  </a:txBody>
                  <a:tcPr marL="5749" marR="5749" marT="5749"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700" b="0" i="0" u="none" strike="noStrike">
                          <a:solidFill>
                            <a:srgbClr val="000000"/>
                          </a:solidFill>
                          <a:effectLst/>
                          <a:latin typeface="Calibri" panose="020F0502020204030204" pitchFamily="34" charset="0"/>
                        </a:rPr>
                        <a:t>10-May-25</a:t>
                      </a:r>
                    </a:p>
                  </a:txBody>
                  <a:tcPr marL="5749" marR="5749" marT="5749"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700" b="0" i="0" u="none" strike="noStrike">
                          <a:solidFill>
                            <a:srgbClr val="000000"/>
                          </a:solidFill>
                          <a:effectLst/>
                          <a:latin typeface="Calibri" panose="020F0502020204030204" pitchFamily="34" charset="0"/>
                        </a:rPr>
                        <a:t>9-May-25</a:t>
                      </a:r>
                    </a:p>
                  </a:txBody>
                  <a:tcPr marL="5749" marR="5749" marT="5749"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700" b="0" i="0" u="none" strike="noStrike">
                          <a:solidFill>
                            <a:srgbClr val="000000"/>
                          </a:solidFill>
                          <a:effectLst/>
                          <a:latin typeface="Calibri" panose="020F0502020204030204" pitchFamily="34" charset="0"/>
                        </a:rPr>
                        <a:t>17</a:t>
                      </a:r>
                    </a:p>
                  </a:txBody>
                  <a:tcPr marL="5749" marR="5749" marT="5749"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700" b="0" i="0" u="none" strike="noStrike">
                          <a:solidFill>
                            <a:srgbClr val="000000"/>
                          </a:solidFill>
                          <a:effectLst/>
                          <a:latin typeface="Calibri" panose="020F0502020204030204" pitchFamily="34" charset="0"/>
                        </a:rPr>
                        <a:t>19575.80</a:t>
                      </a:r>
                    </a:p>
                  </a:txBody>
                  <a:tcPr marL="5749" marR="5749" marT="5749"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700" b="0" i="0" u="none" strike="noStrike">
                          <a:solidFill>
                            <a:srgbClr val="000000"/>
                          </a:solidFill>
                          <a:effectLst/>
                          <a:latin typeface="Calibri" panose="020F0502020204030204" pitchFamily="34" charset="0"/>
                        </a:rPr>
                        <a:t>2604.56</a:t>
                      </a:r>
                    </a:p>
                  </a:txBody>
                  <a:tcPr marL="5749" marR="5749" marT="5749"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700" b="0" i="0" u="none" strike="noStrike">
                          <a:solidFill>
                            <a:srgbClr val="000000"/>
                          </a:solidFill>
                          <a:effectLst/>
                          <a:latin typeface="Calibri" panose="020F0502020204030204" pitchFamily="34" charset="0"/>
                        </a:rPr>
                        <a:t>7696.41</a:t>
                      </a:r>
                    </a:p>
                  </a:txBody>
                  <a:tcPr marL="5749" marR="5749" marT="5749"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700" b="0" i="0" u="none" strike="noStrike">
                          <a:solidFill>
                            <a:srgbClr val="000000"/>
                          </a:solidFill>
                          <a:effectLst/>
                          <a:latin typeface="Calibri" panose="020F0502020204030204" pitchFamily="34" charset="0"/>
                        </a:rPr>
                        <a:t>22292.66</a:t>
                      </a:r>
                    </a:p>
                  </a:txBody>
                  <a:tcPr marL="5749" marR="5749" marT="5749"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700" b="0" i="0" u="none" strike="noStrike">
                          <a:solidFill>
                            <a:srgbClr val="000000"/>
                          </a:solidFill>
                          <a:effectLst/>
                          <a:latin typeface="Calibri" panose="020F0502020204030204" pitchFamily="34" charset="0"/>
                        </a:rPr>
                        <a:t>2175.39</a:t>
                      </a:r>
                    </a:p>
                  </a:txBody>
                  <a:tcPr marL="5749" marR="5749" marT="5749"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700" b="0" i="0" u="none" strike="noStrike">
                          <a:solidFill>
                            <a:srgbClr val="000000"/>
                          </a:solidFill>
                          <a:effectLst/>
                          <a:latin typeface="Calibri" panose="020F0502020204030204" pitchFamily="34" charset="0"/>
                        </a:rPr>
                        <a:t>13878.67</a:t>
                      </a:r>
                    </a:p>
                  </a:txBody>
                  <a:tcPr marL="5749" marR="5749" marT="5749"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700" b="0" i="0" u="none" strike="noStrike">
                          <a:solidFill>
                            <a:srgbClr val="000000"/>
                          </a:solidFill>
                          <a:effectLst/>
                          <a:latin typeface="Calibri" panose="020F0502020204030204" pitchFamily="34" charset="0"/>
                        </a:rPr>
                        <a:t>6514.12</a:t>
                      </a:r>
                    </a:p>
                  </a:txBody>
                  <a:tcPr marL="5749" marR="5749" marT="5749"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700" b="0" i="0" u="none" strike="noStrike">
                          <a:solidFill>
                            <a:srgbClr val="000000"/>
                          </a:solidFill>
                          <a:effectLst/>
                          <a:latin typeface="Calibri" panose="020F0502020204030204" pitchFamily="34" charset="0"/>
                        </a:rPr>
                        <a:t>1881.46</a:t>
                      </a:r>
                    </a:p>
                  </a:txBody>
                  <a:tcPr marL="5749" marR="5749" marT="5749"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US" sz="700" b="0" i="0" u="none" strike="noStrike">
                          <a:solidFill>
                            <a:srgbClr val="000000"/>
                          </a:solidFill>
                          <a:effectLst/>
                          <a:latin typeface="Calibri" panose="020F0502020204030204" pitchFamily="34" charset="0"/>
                        </a:rPr>
                        <a:t>76619.08</a:t>
                      </a:r>
                    </a:p>
                  </a:txBody>
                  <a:tcPr marL="5749" marR="5749" marT="5749"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968170858"/>
                  </a:ext>
                </a:extLst>
              </a:tr>
              <a:tr h="168378">
                <a:tc>
                  <a:txBody>
                    <a:bodyPr/>
                    <a:lstStyle/>
                    <a:p>
                      <a:pPr algn="r" fontAlgn="b"/>
                      <a:r>
                        <a:rPr lang="en-US" sz="700" b="0" i="0" u="none" strike="noStrike">
                          <a:solidFill>
                            <a:srgbClr val="000000"/>
                          </a:solidFill>
                          <a:effectLst/>
                          <a:latin typeface="Calibri" panose="020F0502020204030204" pitchFamily="34" charset="0"/>
                        </a:rPr>
                        <a:t>11-May-25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17-May-25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16-May-25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20126.51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2490.98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7877.37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20662.85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2037.11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13928.77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6567.19</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1882.11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75572.89</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264282511"/>
                  </a:ext>
                </a:extLst>
              </a:tr>
              <a:tr h="168378">
                <a:tc>
                  <a:txBody>
                    <a:bodyPr/>
                    <a:lstStyle/>
                    <a:p>
                      <a:pPr algn="r" fontAlgn="b"/>
                      <a:r>
                        <a:rPr lang="en-US" sz="700" b="0" i="0" u="none" strike="noStrike">
                          <a:solidFill>
                            <a:srgbClr val="000000"/>
                          </a:solidFill>
                          <a:effectLst/>
                          <a:latin typeface="Calibri" panose="020F0502020204030204" pitchFamily="34" charset="0"/>
                        </a:rPr>
                        <a:t>18-May-25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24-May-25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18-May-25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19980.59</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2560.84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7908.00</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23057.20</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2235.36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14434.96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6423.73</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1958.74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78559.42</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962517073"/>
                  </a:ext>
                </a:extLst>
              </a:tr>
              <a:tr h="168378">
                <a:tc>
                  <a:txBody>
                    <a:bodyPr/>
                    <a:lstStyle/>
                    <a:p>
                      <a:pPr algn="r" fontAlgn="b"/>
                      <a:r>
                        <a:rPr lang="en-US" sz="700" b="0" i="0" u="none" strike="noStrike">
                          <a:solidFill>
                            <a:srgbClr val="000000"/>
                          </a:solidFill>
                          <a:effectLst/>
                          <a:latin typeface="Calibri" panose="020F0502020204030204" pitchFamily="34" charset="0"/>
                        </a:rPr>
                        <a:t>25-May-25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31-May-25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27-May-25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20580.94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2558.23</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8001.28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23093.48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2284.12</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14442.29</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6770.29</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1945.05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79675.68</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627195147"/>
                  </a:ext>
                </a:extLst>
              </a:tr>
              <a:tr h="168378">
                <a:tc>
                  <a:txBody>
                    <a:bodyPr/>
                    <a:lstStyle/>
                    <a:p>
                      <a:pPr algn="r" fontAlgn="b"/>
                      <a:r>
                        <a:rPr lang="en-US" sz="700" b="0" i="0" u="none" strike="noStrike">
                          <a:solidFill>
                            <a:srgbClr val="000000"/>
                          </a:solidFill>
                          <a:effectLst/>
                          <a:latin typeface="Calibri" panose="020F0502020204030204" pitchFamily="34" charset="0"/>
                        </a:rPr>
                        <a:t>1-Jun-25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7-Jun-25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6-Jun-25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20436.77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2725.35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7020.18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24391.00</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1962.00</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14241.61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6786.77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1971.07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79534.76</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767053240"/>
                  </a:ext>
                </a:extLst>
              </a:tr>
              <a:tr h="168378">
                <a:tc>
                  <a:txBody>
                    <a:bodyPr/>
                    <a:lstStyle/>
                    <a:p>
                      <a:pPr algn="r" fontAlgn="b"/>
                      <a:r>
                        <a:rPr lang="en-US" sz="700" b="0" i="0" u="none" strike="noStrike">
                          <a:solidFill>
                            <a:srgbClr val="000000"/>
                          </a:solidFill>
                          <a:effectLst/>
                          <a:latin typeface="Calibri" panose="020F0502020204030204" pitchFamily="34" charset="0"/>
                        </a:rPr>
                        <a:t>8-Jun-25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14-Jun-25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13-Jun-25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20760.57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2825.28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7061.65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25848.90</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2047.41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14074.81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6708.41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1987.21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81314.23</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95182488"/>
                  </a:ext>
                </a:extLst>
              </a:tr>
              <a:tr h="168378">
                <a:tc>
                  <a:txBody>
                    <a:bodyPr/>
                    <a:lstStyle/>
                    <a:p>
                      <a:pPr algn="r" fontAlgn="b"/>
                      <a:r>
                        <a:rPr lang="en-US" sz="700" b="0" i="0" u="none" strike="noStrike">
                          <a:solidFill>
                            <a:srgbClr val="000000"/>
                          </a:solidFill>
                          <a:effectLst/>
                          <a:latin typeface="Calibri" panose="020F0502020204030204" pitchFamily="34" charset="0"/>
                        </a:rPr>
                        <a:t>15-Jun-25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21-Jun-25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20-Jun-25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20710.48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2839.48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7093.55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26012.74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2010.90</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14020.44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6785.01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1976.29</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81448.89</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350967965"/>
                  </a:ext>
                </a:extLst>
              </a:tr>
              <a:tr h="168378">
                <a:tc>
                  <a:txBody>
                    <a:bodyPr/>
                    <a:lstStyle/>
                    <a:p>
                      <a:pPr algn="r" fontAlgn="b"/>
                      <a:r>
                        <a:rPr lang="en-US" sz="700" b="0" i="0" u="none" strike="noStrike">
                          <a:solidFill>
                            <a:srgbClr val="000000"/>
                          </a:solidFill>
                          <a:effectLst/>
                          <a:latin typeface="Calibri" panose="020F0502020204030204" pitchFamily="34" charset="0"/>
                        </a:rPr>
                        <a:t>22-Jun-25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28-Jun-25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26-Jun-25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21135.80</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2832.48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7054.87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26027.15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2100.31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14717.33</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6924.98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1970.64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82763.58</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149325847"/>
                  </a:ext>
                </a:extLst>
              </a:tr>
              <a:tr h="168378">
                <a:tc>
                  <a:txBody>
                    <a:bodyPr/>
                    <a:lstStyle/>
                    <a:p>
                      <a:pPr algn="r" fontAlgn="b"/>
                      <a:r>
                        <a:rPr lang="en-US" sz="700" b="0" i="0" u="none" strike="noStrike">
                          <a:solidFill>
                            <a:srgbClr val="000000"/>
                          </a:solidFill>
                          <a:effectLst/>
                          <a:latin typeface="Calibri" panose="020F0502020204030204" pitchFamily="34" charset="0"/>
                        </a:rPr>
                        <a:t>29-Jun-25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5-Jul-25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3-Jul-25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20948.85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2870.23</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7437.04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25387.11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1994.94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14212.06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6667.88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1976.10</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81494.22</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14887081"/>
                  </a:ext>
                </a:extLst>
              </a:tr>
              <a:tr h="168378">
                <a:tc>
                  <a:txBody>
                    <a:bodyPr/>
                    <a:lstStyle/>
                    <a:p>
                      <a:pPr algn="r" fontAlgn="b"/>
                      <a:r>
                        <a:rPr lang="en-US" sz="700" b="0" i="0" u="none" strike="noStrike">
                          <a:solidFill>
                            <a:srgbClr val="000000"/>
                          </a:solidFill>
                          <a:effectLst/>
                          <a:latin typeface="Calibri" panose="020F0502020204030204" pitchFamily="34" charset="0"/>
                        </a:rPr>
                        <a:t>6-Jul-25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12-Jul-25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8-Jul-25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20933.48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2856.33</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7490.45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26018.82</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2055.31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14341.16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6807.06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2053.62</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82556.23</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410020935"/>
                  </a:ext>
                </a:extLst>
              </a:tr>
              <a:tr h="168378">
                <a:tc>
                  <a:txBody>
                    <a:bodyPr/>
                    <a:lstStyle/>
                    <a:p>
                      <a:pPr algn="r" fontAlgn="b"/>
                      <a:r>
                        <a:rPr lang="en-US" sz="700" b="0" i="0" u="none" strike="noStrike">
                          <a:solidFill>
                            <a:srgbClr val="000000"/>
                          </a:solidFill>
                          <a:effectLst/>
                          <a:latin typeface="Calibri" panose="020F0502020204030204" pitchFamily="34" charset="0"/>
                        </a:rPr>
                        <a:t>13-Jul-25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19-Jul-25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13-Jul-25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21231.93</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2920.13</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7490.63</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26563.26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2102.56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14798.22</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6850.14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2057.98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84014.85</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331745709"/>
                  </a:ext>
                </a:extLst>
              </a:tr>
              <a:tr h="168378">
                <a:tc>
                  <a:txBody>
                    <a:bodyPr/>
                    <a:lstStyle/>
                    <a:p>
                      <a:pPr algn="r" fontAlgn="b"/>
                      <a:r>
                        <a:rPr lang="en-US" sz="700" b="0" i="0" u="none" strike="noStrike">
                          <a:solidFill>
                            <a:srgbClr val="000000"/>
                          </a:solidFill>
                          <a:effectLst/>
                          <a:latin typeface="Calibri" panose="020F0502020204030204" pitchFamily="34" charset="0"/>
                        </a:rPr>
                        <a:t>20-Jul-25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26-Jul-25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20-Jul-25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20940.76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2869.58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7501.46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26845.28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2084.62</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14438.96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6739.93</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2092.72</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83513.31</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09326952"/>
                  </a:ext>
                </a:extLst>
              </a:tr>
              <a:tr h="168378">
                <a:tc>
                  <a:txBody>
                    <a:bodyPr/>
                    <a:lstStyle/>
                    <a:p>
                      <a:pPr algn="r" fontAlgn="b"/>
                      <a:r>
                        <a:rPr lang="en-US" sz="700" b="0" i="0" u="none" strike="noStrike">
                          <a:solidFill>
                            <a:srgbClr val="000000"/>
                          </a:solidFill>
                          <a:effectLst/>
                          <a:latin typeface="Calibri" panose="020F0502020204030204" pitchFamily="34" charset="0"/>
                        </a:rPr>
                        <a:t>27-Jul-25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2-Aug-25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1-Aug-25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21361.21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2965.27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7530.62</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27542.47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2154.71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14799.40</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7000.92</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2037.39</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85391.99</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741226358"/>
                  </a:ext>
                </a:extLst>
              </a:tr>
              <a:tr h="168378">
                <a:tc>
                  <a:txBody>
                    <a:bodyPr/>
                    <a:lstStyle/>
                    <a:p>
                      <a:pPr algn="r" fontAlgn="b"/>
                      <a:r>
                        <a:rPr lang="en-US" sz="700" b="0" i="0" u="none" strike="noStrike">
                          <a:solidFill>
                            <a:srgbClr val="000000"/>
                          </a:solidFill>
                          <a:effectLst/>
                          <a:latin typeface="Calibri" panose="020F0502020204030204" pitchFamily="34" charset="0"/>
                        </a:rPr>
                        <a:t>3-Aug-25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9-Aug-25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3-Aug-25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21511.02</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2960.95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7633.23</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27536.33</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2151.25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14745.13</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6903.96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2090.28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85532.15</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874048874"/>
                  </a:ext>
                </a:extLst>
              </a:tr>
              <a:tr h="168378">
                <a:tc>
                  <a:txBody>
                    <a:bodyPr/>
                    <a:lstStyle/>
                    <a:p>
                      <a:pPr algn="r" fontAlgn="b"/>
                      <a:r>
                        <a:rPr lang="en-US" sz="700" b="0" i="0" u="none" strike="noStrike">
                          <a:solidFill>
                            <a:srgbClr val="000000"/>
                          </a:solidFill>
                          <a:effectLst/>
                          <a:latin typeface="Calibri" panose="020F0502020204030204" pitchFamily="34" charset="0"/>
                        </a:rPr>
                        <a:t>10-Aug-25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16-Aug-25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10-Aug-25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21649.61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3000.82</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7588.40</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27658.64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2105.37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14604.74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6988.19</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2078.90</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85674.66</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291749321"/>
                  </a:ext>
                </a:extLst>
              </a:tr>
              <a:tr h="168378">
                <a:tc>
                  <a:txBody>
                    <a:bodyPr/>
                    <a:lstStyle/>
                    <a:p>
                      <a:pPr algn="r" fontAlgn="b"/>
                      <a:r>
                        <a:rPr lang="en-US" sz="700" b="0" i="0" u="none" strike="noStrike">
                          <a:solidFill>
                            <a:srgbClr val="000000"/>
                          </a:solidFill>
                          <a:effectLst/>
                          <a:latin typeface="Calibri" panose="020F0502020204030204" pitchFamily="34" charset="0"/>
                        </a:rPr>
                        <a:t>17-Aug-25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23-Aug-25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19-Aug-25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21866.68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2914.33</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7583.94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26289.99</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2055.72</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14770.54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7041.42</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2029.69</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84552.31</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735295925"/>
                  </a:ext>
                </a:extLst>
              </a:tr>
              <a:tr h="168378">
                <a:tc>
                  <a:txBody>
                    <a:bodyPr/>
                    <a:lstStyle/>
                    <a:p>
                      <a:pPr algn="r" fontAlgn="b"/>
                      <a:r>
                        <a:rPr lang="en-US" sz="700" b="0" i="0" u="none" strike="noStrike">
                          <a:solidFill>
                            <a:srgbClr val="000000"/>
                          </a:solidFill>
                          <a:effectLst/>
                          <a:latin typeface="Calibri" panose="020F0502020204030204" pitchFamily="34" charset="0"/>
                        </a:rPr>
                        <a:t>24-Aug-25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30-Aug-25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29-Aug-25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22132.93</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2902.54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8738.67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26078.10</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4595.26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15659.73</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8054.81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2918.13</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91080.18</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486885082"/>
                  </a:ext>
                </a:extLst>
              </a:tr>
              <a:tr h="168378">
                <a:tc>
                  <a:txBody>
                    <a:bodyPr/>
                    <a:lstStyle/>
                    <a:p>
                      <a:pPr algn="r" fontAlgn="b"/>
                      <a:r>
                        <a:rPr lang="en-US" sz="700" b="0" i="0" u="none" strike="noStrike">
                          <a:solidFill>
                            <a:srgbClr val="000000"/>
                          </a:solidFill>
                          <a:effectLst/>
                          <a:latin typeface="Calibri" panose="020F0502020204030204" pitchFamily="34" charset="0"/>
                        </a:rPr>
                        <a:t>31-Aug-25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6-Sep-25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31-Aug-25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21822.20</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2928.26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8772.68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26260.32</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4674.18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15421.47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7774.95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2939.75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90593.82</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853713910"/>
                  </a:ext>
                </a:extLst>
              </a:tr>
              <a:tr h="168378">
                <a:tc>
                  <a:txBody>
                    <a:bodyPr/>
                    <a:lstStyle/>
                    <a:p>
                      <a:pPr algn="r" fontAlgn="b"/>
                      <a:r>
                        <a:rPr lang="en-US" sz="700" b="0" i="0" u="none" strike="noStrike">
                          <a:solidFill>
                            <a:srgbClr val="000000"/>
                          </a:solidFill>
                          <a:effectLst/>
                          <a:latin typeface="Calibri" panose="020F0502020204030204" pitchFamily="34" charset="0"/>
                        </a:rPr>
                        <a:t>7-Sep-25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13-Sep-25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7-Sep-25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20424.88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2729.11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8719.60</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25379.96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4628.18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14946.19</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7540.24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2911.22</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87279.38</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057768231"/>
                  </a:ext>
                </a:extLst>
              </a:tr>
              <a:tr h="168378">
                <a:tc>
                  <a:txBody>
                    <a:bodyPr/>
                    <a:lstStyle/>
                    <a:p>
                      <a:pPr algn="r" fontAlgn="b"/>
                      <a:r>
                        <a:rPr lang="en-US" sz="700" b="0" i="0" u="none" strike="noStrike">
                          <a:solidFill>
                            <a:srgbClr val="000000"/>
                          </a:solidFill>
                          <a:effectLst/>
                          <a:latin typeface="Calibri" panose="020F0502020204030204" pitchFamily="34" charset="0"/>
                        </a:rPr>
                        <a:t>14-Sep-25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20-Sep-25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14-Sep-25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20468.15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2740.86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8710.91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23421.40</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4467.49</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14820.76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7301.94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2868.67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84800.18</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468300267"/>
                  </a:ext>
                </a:extLst>
              </a:tr>
              <a:tr h="168378">
                <a:tc>
                  <a:txBody>
                    <a:bodyPr/>
                    <a:lstStyle/>
                    <a:p>
                      <a:pPr algn="r" fontAlgn="b"/>
                      <a:r>
                        <a:rPr lang="en-US" sz="700" b="0" i="0" u="none" strike="noStrike">
                          <a:solidFill>
                            <a:srgbClr val="000000"/>
                          </a:solidFill>
                          <a:effectLst/>
                          <a:latin typeface="Calibri" panose="020F0502020204030204" pitchFamily="34" charset="0"/>
                        </a:rPr>
                        <a:t>21-Sep-25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27-Sep-25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25-Sep-25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20060.44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2598.99</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8655.37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23297.58</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4477.96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14788.07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7385.42</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2798.02</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84061.83</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15912090"/>
                  </a:ext>
                </a:extLst>
              </a:tr>
              <a:tr h="168378">
                <a:tc>
                  <a:txBody>
                    <a:bodyPr/>
                    <a:lstStyle/>
                    <a:p>
                      <a:pPr algn="r" fontAlgn="b"/>
                      <a:r>
                        <a:rPr lang="en-US" sz="700" b="0" i="0" u="none" strike="noStrike">
                          <a:solidFill>
                            <a:srgbClr val="000000"/>
                          </a:solidFill>
                          <a:effectLst/>
                          <a:latin typeface="Calibri" panose="020F0502020204030204" pitchFamily="34" charset="0"/>
                        </a:rPr>
                        <a:t>28-Sep-25</a:t>
                      </a:r>
                    </a:p>
                  </a:txBody>
                  <a:tcPr marL="5749" marR="5749" marT="574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4-Oct-25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1-Oct-25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17</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19167.94</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2488.06</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9849.35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22224.75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4702.21</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15048.95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7111.75</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2723.29</a:t>
                      </a:r>
                    </a:p>
                  </a:txBody>
                  <a:tcPr marL="5749" marR="5749" marT="5749" marB="0" anchor="b">
                    <a:lnL>
                      <a:noFill/>
                    </a:lnL>
                    <a:lnR>
                      <a:noFill/>
                    </a:lnR>
                    <a:lnT>
                      <a:noFill/>
                    </a:lnT>
                    <a:lnB>
                      <a:noFill/>
                    </a:lnB>
                    <a:noFill/>
                  </a:tcPr>
                </a:tc>
                <a:tc>
                  <a:txBody>
                    <a:bodyPr/>
                    <a:lstStyle/>
                    <a:p>
                      <a:pPr algn="r" fontAlgn="b"/>
                      <a:r>
                        <a:rPr lang="en-US" sz="700" b="0" i="0" u="none" strike="noStrike">
                          <a:solidFill>
                            <a:srgbClr val="000000"/>
                          </a:solidFill>
                          <a:effectLst/>
                          <a:latin typeface="Calibri" panose="020F0502020204030204" pitchFamily="34" charset="0"/>
                        </a:rPr>
                        <a:t>83316.30</a:t>
                      </a:r>
                    </a:p>
                  </a:txBody>
                  <a:tcPr marL="5749" marR="5749" marT="5749"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715665142"/>
                  </a:ext>
                </a:extLst>
              </a:tr>
              <a:tr h="176796">
                <a:tc>
                  <a:txBody>
                    <a:bodyPr/>
                    <a:lstStyle/>
                    <a:p>
                      <a:pPr algn="r" fontAlgn="b"/>
                      <a:r>
                        <a:rPr lang="en-US" sz="700" b="0" i="0" u="none" strike="noStrike">
                          <a:solidFill>
                            <a:srgbClr val="000000"/>
                          </a:solidFill>
                          <a:effectLst/>
                          <a:latin typeface="Calibri" panose="020F0502020204030204" pitchFamily="34" charset="0"/>
                        </a:rPr>
                        <a:t>5-Oct-25</a:t>
                      </a:r>
                    </a:p>
                  </a:txBody>
                  <a:tcPr marL="5749" marR="5749" marT="5749"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sz="700" b="0" i="0" u="none" strike="noStrike">
                          <a:solidFill>
                            <a:srgbClr val="000000"/>
                          </a:solidFill>
                          <a:effectLst/>
                          <a:latin typeface="Calibri" panose="020F0502020204030204" pitchFamily="34" charset="0"/>
                        </a:rPr>
                        <a:t>11-Oct-25</a:t>
                      </a:r>
                    </a:p>
                  </a:txBody>
                  <a:tcPr marL="5749" marR="5749" marT="5749"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sz="700" b="0" i="0" u="none" strike="noStrike">
                          <a:solidFill>
                            <a:srgbClr val="000000"/>
                          </a:solidFill>
                          <a:effectLst/>
                          <a:latin typeface="Calibri" panose="020F0502020204030204" pitchFamily="34" charset="0"/>
                        </a:rPr>
                        <a:t>7-Oct-25</a:t>
                      </a:r>
                    </a:p>
                  </a:txBody>
                  <a:tcPr marL="5749" marR="5749" marT="5749"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sz="700" b="0" i="0" u="none" strike="noStrike">
                          <a:solidFill>
                            <a:srgbClr val="000000"/>
                          </a:solidFill>
                          <a:effectLst/>
                          <a:latin typeface="Calibri" panose="020F0502020204030204" pitchFamily="34" charset="0"/>
                        </a:rPr>
                        <a:t>17</a:t>
                      </a:r>
                    </a:p>
                  </a:txBody>
                  <a:tcPr marL="5749" marR="5749" marT="5749"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sz="700" b="0" i="0" u="none" strike="noStrike">
                          <a:solidFill>
                            <a:srgbClr val="000000"/>
                          </a:solidFill>
                          <a:effectLst/>
                          <a:latin typeface="Calibri" panose="020F0502020204030204" pitchFamily="34" charset="0"/>
                        </a:rPr>
                        <a:t>19038.86</a:t>
                      </a:r>
                    </a:p>
                  </a:txBody>
                  <a:tcPr marL="5749" marR="5749" marT="5749"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sz="700" b="0" i="0" u="none" strike="noStrike">
                          <a:solidFill>
                            <a:srgbClr val="000000"/>
                          </a:solidFill>
                          <a:effectLst/>
                          <a:latin typeface="Calibri" panose="020F0502020204030204" pitchFamily="34" charset="0"/>
                        </a:rPr>
                        <a:t>2421.24</a:t>
                      </a:r>
                    </a:p>
                  </a:txBody>
                  <a:tcPr marL="5749" marR="5749" marT="5749"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sz="700" b="0" i="0" u="none" strike="noStrike">
                          <a:solidFill>
                            <a:srgbClr val="000000"/>
                          </a:solidFill>
                          <a:effectLst/>
                          <a:latin typeface="Calibri" panose="020F0502020204030204" pitchFamily="34" charset="0"/>
                        </a:rPr>
                        <a:t>9827.91</a:t>
                      </a:r>
                    </a:p>
                  </a:txBody>
                  <a:tcPr marL="5749" marR="5749" marT="5749"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sz="700" b="0" i="0" u="none" strike="noStrike">
                          <a:solidFill>
                            <a:srgbClr val="000000"/>
                          </a:solidFill>
                          <a:effectLst/>
                          <a:latin typeface="Calibri" panose="020F0502020204030204" pitchFamily="34" charset="0"/>
                        </a:rPr>
                        <a:t>21832.71</a:t>
                      </a:r>
                    </a:p>
                  </a:txBody>
                  <a:tcPr marL="5749" marR="5749" marT="5749"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sz="700" b="0" i="0" u="none" strike="noStrike">
                          <a:solidFill>
                            <a:srgbClr val="000000"/>
                          </a:solidFill>
                          <a:effectLst/>
                          <a:latin typeface="Calibri" panose="020F0502020204030204" pitchFamily="34" charset="0"/>
                        </a:rPr>
                        <a:t>4701.91</a:t>
                      </a:r>
                    </a:p>
                  </a:txBody>
                  <a:tcPr marL="5749" marR="5749" marT="5749"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sz="700" b="0" i="0" u="none" strike="noStrike">
                          <a:solidFill>
                            <a:srgbClr val="000000"/>
                          </a:solidFill>
                          <a:effectLst/>
                          <a:latin typeface="Calibri" panose="020F0502020204030204" pitchFamily="34" charset="0"/>
                        </a:rPr>
                        <a:t>14727.73</a:t>
                      </a:r>
                    </a:p>
                  </a:txBody>
                  <a:tcPr marL="5749" marR="5749" marT="5749"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sz="700" b="0" i="0" u="none" strike="noStrike">
                          <a:solidFill>
                            <a:srgbClr val="000000"/>
                          </a:solidFill>
                          <a:effectLst/>
                          <a:latin typeface="Calibri" panose="020F0502020204030204" pitchFamily="34" charset="0"/>
                        </a:rPr>
                        <a:t>7121.33</a:t>
                      </a:r>
                    </a:p>
                  </a:txBody>
                  <a:tcPr marL="5749" marR="5749" marT="5749"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sz="700" b="0" i="0" u="none" strike="noStrike">
                          <a:solidFill>
                            <a:srgbClr val="000000"/>
                          </a:solidFill>
                          <a:effectLst/>
                          <a:latin typeface="Calibri" panose="020F0502020204030204" pitchFamily="34" charset="0"/>
                        </a:rPr>
                        <a:t>2784.01</a:t>
                      </a:r>
                    </a:p>
                  </a:txBody>
                  <a:tcPr marL="5749" marR="5749" marT="5749"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sz="700" b="0" i="0" u="none" strike="noStrike" dirty="0">
                          <a:solidFill>
                            <a:srgbClr val="000000"/>
                          </a:solidFill>
                          <a:effectLst/>
                          <a:latin typeface="Calibri" panose="020F0502020204030204" pitchFamily="34" charset="0"/>
                        </a:rPr>
                        <a:t>82455.71 </a:t>
                      </a:r>
                    </a:p>
                  </a:txBody>
                  <a:tcPr marL="5749" marR="5749" marT="5749"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57211304"/>
                  </a:ext>
                </a:extLst>
              </a:tr>
            </a:tbl>
          </a:graphicData>
        </a:graphic>
      </p:graphicFrame>
    </p:spTree>
    <p:extLst>
      <p:ext uri="{BB962C8B-B14F-4D97-AF65-F5344CB8AC3E}">
        <p14:creationId xmlns:p14="http://schemas.microsoft.com/office/powerpoint/2010/main" val="3710931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8D467A8-0BC0-3713-DE1F-A8C69F2F1686}"/>
              </a:ext>
            </a:extLst>
          </p:cNvPr>
          <p:cNvSpPr>
            <a:spLocks noGrp="1"/>
          </p:cNvSpPr>
          <p:nvPr>
            <p:ph type="title"/>
          </p:nvPr>
        </p:nvSpPr>
        <p:spPr/>
        <p:txBody>
          <a:bodyPr/>
          <a:lstStyle/>
          <a:p>
            <a:r>
              <a:rPr lang="en-US" dirty="0"/>
              <a:t>Forecast Postings</a:t>
            </a:r>
          </a:p>
        </p:txBody>
      </p:sp>
      <p:pic>
        <p:nvPicPr>
          <p:cNvPr id="10" name="Content Placeholder 9">
            <a:extLst>
              <a:ext uri="{FF2B5EF4-FFF2-40B4-BE49-F238E27FC236}">
                <a16:creationId xmlns:a16="http://schemas.microsoft.com/office/drawing/2014/main" id="{30D01FBE-D8A4-C4B3-FC6D-F9521F87771E}"/>
              </a:ext>
            </a:extLst>
          </p:cNvPr>
          <p:cNvPicPr>
            <a:picLocks noGrp="1" noChangeAspect="1"/>
          </p:cNvPicPr>
          <p:nvPr>
            <p:ph idx="1"/>
          </p:nvPr>
        </p:nvPicPr>
        <p:blipFill>
          <a:blip r:embed="rId2"/>
          <a:stretch>
            <a:fillRect/>
          </a:stretch>
        </p:blipFill>
        <p:spPr>
          <a:xfrm>
            <a:off x="3619500" y="762000"/>
            <a:ext cx="4962525" cy="4619625"/>
          </a:xfrm>
        </p:spPr>
      </p:pic>
      <p:sp>
        <p:nvSpPr>
          <p:cNvPr id="8" name="Content Placeholder 7">
            <a:extLst>
              <a:ext uri="{FF2B5EF4-FFF2-40B4-BE49-F238E27FC236}">
                <a16:creationId xmlns:a16="http://schemas.microsoft.com/office/drawing/2014/main" id="{4A753317-B96A-74F4-243F-5B1FADDB6B89}"/>
              </a:ext>
            </a:extLst>
          </p:cNvPr>
          <p:cNvSpPr>
            <a:spLocks noGrp="1"/>
          </p:cNvSpPr>
          <p:nvPr>
            <p:ph idx="10"/>
          </p:nvPr>
        </p:nvSpPr>
        <p:spPr>
          <a:xfrm>
            <a:off x="406400" y="5449951"/>
            <a:ext cx="11379200" cy="801625"/>
          </a:xfrm>
        </p:spPr>
        <p:txBody>
          <a:bodyPr/>
          <a:lstStyle/>
          <a:p>
            <a:pPr algn="ctr"/>
            <a:r>
              <a:rPr lang="en-US" dirty="0">
                <a:hlinkClick r:id="rId3"/>
              </a:rPr>
              <a:t>https://www.ercot.com/gridinfo/load/forecast/</a:t>
            </a:r>
            <a:r>
              <a:rPr lang="en-US" dirty="0"/>
              <a:t> </a:t>
            </a:r>
          </a:p>
        </p:txBody>
      </p:sp>
      <p:sp>
        <p:nvSpPr>
          <p:cNvPr id="2" name="Slide Number Placeholder 1">
            <a:extLst>
              <a:ext uri="{FF2B5EF4-FFF2-40B4-BE49-F238E27FC236}">
                <a16:creationId xmlns:a16="http://schemas.microsoft.com/office/drawing/2014/main" id="{A532A1A1-F66B-E8DD-F712-FBE2EBC81060}"/>
              </a:ext>
            </a:extLst>
          </p:cNvPr>
          <p:cNvSpPr>
            <a:spLocks noGrp="1"/>
          </p:cNvSpPr>
          <p:nvPr>
            <p:ph type="sldNum" sz="quarter" idx="4"/>
          </p:nvPr>
        </p:nvSpPr>
        <p:spPr/>
        <p:txBody>
          <a:bodyPr/>
          <a:lstStyle/>
          <a:p>
            <a:fld id="{1D93BD3E-1E9A-4970-A6F7-E7AC52762E0C}" type="slidenum">
              <a:rPr lang="en-US" smtClean="0"/>
              <a:pPr/>
              <a:t>12</a:t>
            </a:fld>
            <a:endParaRPr lang="en-US"/>
          </a:p>
        </p:txBody>
      </p:sp>
      <p:cxnSp>
        <p:nvCxnSpPr>
          <p:cNvPr id="12" name="Straight Arrow Connector 11">
            <a:extLst>
              <a:ext uri="{FF2B5EF4-FFF2-40B4-BE49-F238E27FC236}">
                <a16:creationId xmlns:a16="http://schemas.microsoft.com/office/drawing/2014/main" id="{CE07DEF0-180F-46B4-8ECB-45C1440532B4}"/>
              </a:ext>
            </a:extLst>
          </p:cNvPr>
          <p:cNvCxnSpPr/>
          <p:nvPr/>
        </p:nvCxnSpPr>
        <p:spPr>
          <a:xfrm>
            <a:off x="3238499" y="4580000"/>
            <a:ext cx="548640" cy="0"/>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cxnSp>
        <p:nvCxnSpPr>
          <p:cNvPr id="14" name="Straight Arrow Connector 13">
            <a:extLst>
              <a:ext uri="{FF2B5EF4-FFF2-40B4-BE49-F238E27FC236}">
                <a16:creationId xmlns:a16="http://schemas.microsoft.com/office/drawing/2014/main" id="{E2097391-FEDA-9B9E-58D1-3975A9D8F601}"/>
              </a:ext>
            </a:extLst>
          </p:cNvPr>
          <p:cNvCxnSpPr/>
          <p:nvPr/>
        </p:nvCxnSpPr>
        <p:spPr>
          <a:xfrm>
            <a:off x="3238499" y="4782312"/>
            <a:ext cx="548640"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08951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151017-34ED-768C-6465-8AFA2F69E0B8}"/>
              </a:ext>
            </a:extLst>
          </p:cNvPr>
          <p:cNvSpPr>
            <a:spLocks noGrp="1"/>
          </p:cNvSpPr>
          <p:nvPr>
            <p:ph type="title"/>
          </p:nvPr>
        </p:nvSpPr>
        <p:spPr/>
        <p:txBody>
          <a:bodyPr/>
          <a:lstStyle/>
          <a:p>
            <a:r>
              <a:rPr lang="en-US" dirty="0"/>
              <a:t>Overview</a:t>
            </a:r>
          </a:p>
        </p:txBody>
      </p:sp>
      <p:sp>
        <p:nvSpPr>
          <p:cNvPr id="5" name="Slide Number Placeholder 4">
            <a:extLst>
              <a:ext uri="{FF2B5EF4-FFF2-40B4-BE49-F238E27FC236}">
                <a16:creationId xmlns:a16="http://schemas.microsoft.com/office/drawing/2014/main" id="{B5024440-E9EA-CF79-4C6D-84A5BC277535}"/>
              </a:ext>
            </a:extLst>
          </p:cNvPr>
          <p:cNvSpPr>
            <a:spLocks noGrp="1"/>
          </p:cNvSpPr>
          <p:nvPr>
            <p:ph type="sldNum" sz="quarter" idx="4"/>
          </p:nvPr>
        </p:nvSpPr>
        <p:spPr/>
        <p:txBody>
          <a:bodyPr/>
          <a:lstStyle/>
          <a:p>
            <a:fld id="{1D93BD3E-1E9A-4970-A6F7-E7AC52762E0C}" type="slidenum">
              <a:rPr lang="en-US" smtClean="0"/>
              <a:pPr/>
              <a:t>2</a:t>
            </a:fld>
            <a:endParaRPr lang="en-US" dirty="0"/>
          </a:p>
        </p:txBody>
      </p:sp>
      <p:sp>
        <p:nvSpPr>
          <p:cNvPr id="8" name="Content Placeholder 7">
            <a:extLst>
              <a:ext uri="{FF2B5EF4-FFF2-40B4-BE49-F238E27FC236}">
                <a16:creationId xmlns:a16="http://schemas.microsoft.com/office/drawing/2014/main" id="{8F548F0A-EEED-3FB7-30F4-CE3EC3AD3449}"/>
              </a:ext>
            </a:extLst>
          </p:cNvPr>
          <p:cNvSpPr>
            <a:spLocks noGrp="1"/>
          </p:cNvSpPr>
          <p:nvPr>
            <p:ph idx="1"/>
          </p:nvPr>
        </p:nvSpPr>
        <p:spPr>
          <a:xfrm>
            <a:off x="685800" y="457200"/>
            <a:ext cx="11340378" cy="5791200"/>
          </a:xfrm>
        </p:spPr>
        <p:txBody>
          <a:bodyPr/>
          <a:lstStyle/>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Waterfall Methodology</a:t>
            </a:r>
          </a:p>
          <a:p>
            <a:pPr marL="342900" indent="-342900">
              <a:buFont typeface="Arial" panose="020B0604020202020204" pitchFamily="34" charset="0"/>
              <a:buChar char="•"/>
            </a:pPr>
            <a:r>
              <a:rPr lang="en-US" dirty="0"/>
              <a:t>Annual Energy and Peak Relationship  </a:t>
            </a:r>
          </a:p>
          <a:p>
            <a:pPr marL="342900" indent="-342900">
              <a:buFont typeface="Arial" panose="020B0604020202020204" pitchFamily="34" charset="0"/>
              <a:buChar char="•"/>
            </a:pPr>
            <a:r>
              <a:rPr lang="en-US" dirty="0"/>
              <a:t>TSP Provided Loads</a:t>
            </a:r>
          </a:p>
          <a:p>
            <a:pPr marL="342900" indent="-342900">
              <a:buFont typeface="Arial" panose="020B0604020202020204" pitchFamily="34" charset="0"/>
              <a:buChar char="•"/>
            </a:pPr>
            <a:r>
              <a:rPr lang="en-US" dirty="0"/>
              <a:t>ERCOT Methodology for Adjustments</a:t>
            </a:r>
          </a:p>
          <a:p>
            <a:pPr marL="342900" indent="-342900">
              <a:buFont typeface="Arial" panose="020B0604020202020204" pitchFamily="34" charset="0"/>
              <a:buChar char="•"/>
            </a:pPr>
            <a:r>
              <a:rPr lang="en-US" dirty="0"/>
              <a:t>Outage Planning Forecast</a:t>
            </a:r>
          </a:p>
          <a:p>
            <a:pPr marL="342900" indent="-342900">
              <a:buFont typeface="Arial" panose="020B0604020202020204" pitchFamily="34" charset="0"/>
              <a:buChar char="•"/>
            </a:pPr>
            <a:endParaRPr lang="en-US" dirty="0"/>
          </a:p>
          <a:p>
            <a:pPr marL="57150" indent="-342900">
              <a:buFont typeface="Arial" panose="020B0604020202020204" pitchFamily="34" charset="0"/>
              <a:buChar char="•"/>
            </a:pPr>
            <a:endParaRPr lang="en-US" dirty="0"/>
          </a:p>
          <a:p>
            <a:r>
              <a:rPr lang="en-US" dirty="0"/>
              <a:t> </a:t>
            </a:r>
          </a:p>
        </p:txBody>
      </p:sp>
    </p:spTree>
    <p:extLst>
      <p:ext uri="{BB962C8B-B14F-4D97-AF65-F5344CB8AC3E}">
        <p14:creationId xmlns:p14="http://schemas.microsoft.com/office/powerpoint/2010/main" val="1155814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C22AA8DB-998E-45B7-FD22-AC80B0D17F53}"/>
              </a:ext>
            </a:extLst>
          </p:cNvPr>
          <p:cNvSpPr>
            <a:spLocks noGrp="1"/>
          </p:cNvSpPr>
          <p:nvPr>
            <p:ph type="sldNum" sz="quarter" idx="4"/>
          </p:nvPr>
        </p:nvSpPr>
        <p:spPr>
          <a:xfrm>
            <a:off x="11486991" y="6503277"/>
            <a:ext cx="485231" cy="220662"/>
          </a:xfrm>
        </p:spPr>
        <p:txBody>
          <a:bodyPr/>
          <a:lstStyle/>
          <a:p>
            <a:fld id="{1D93BD3E-1E9A-4970-A6F7-E7AC52762E0C}" type="slidenum">
              <a:rPr lang="en-US" smtClean="0"/>
              <a:pPr/>
              <a:t>3</a:t>
            </a:fld>
            <a:endParaRPr lang="en-US" dirty="0"/>
          </a:p>
        </p:txBody>
      </p:sp>
      <p:sp>
        <p:nvSpPr>
          <p:cNvPr id="9" name="Rectangle: Rounded Corners 8">
            <a:extLst>
              <a:ext uri="{FF2B5EF4-FFF2-40B4-BE49-F238E27FC236}">
                <a16:creationId xmlns:a16="http://schemas.microsoft.com/office/drawing/2014/main" id="{93FD7939-783F-789A-3CCD-E9434D13704C}"/>
              </a:ext>
            </a:extLst>
          </p:cNvPr>
          <p:cNvSpPr/>
          <p:nvPr/>
        </p:nvSpPr>
        <p:spPr>
          <a:xfrm>
            <a:off x="2813376" y="3070436"/>
            <a:ext cx="3806829" cy="964247"/>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Rounded Corners 9">
            <a:extLst>
              <a:ext uri="{FF2B5EF4-FFF2-40B4-BE49-F238E27FC236}">
                <a16:creationId xmlns:a16="http://schemas.microsoft.com/office/drawing/2014/main" id="{67C5F286-D0C5-0CC1-DA9E-602A6D4D2B60}"/>
              </a:ext>
            </a:extLst>
          </p:cNvPr>
          <p:cNvSpPr/>
          <p:nvPr/>
        </p:nvSpPr>
        <p:spPr>
          <a:xfrm>
            <a:off x="2673351" y="1962425"/>
            <a:ext cx="3946854" cy="999580"/>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605050EF-0FA8-2E55-11E3-221516046CA6}"/>
              </a:ext>
            </a:extLst>
          </p:cNvPr>
          <p:cNvSpPr txBox="1">
            <a:spLocks/>
          </p:cNvSpPr>
          <p:nvPr/>
        </p:nvSpPr>
        <p:spPr>
          <a:xfrm>
            <a:off x="569881" y="248898"/>
            <a:ext cx="8458200" cy="518318"/>
          </a:xfrm>
          <a:prstGeom prst="rect">
            <a:avLst/>
          </a:prstGeom>
        </p:spPr>
        <p:txBody>
          <a:bodyPr/>
          <a:lstStyle>
            <a:lvl1pPr algn="l" defTabSz="914400" rtl="0" eaLnBrk="1" latinLnBrk="0" hangingPunct="1">
              <a:spcBef>
                <a:spcPct val="0"/>
              </a:spcBef>
              <a:buNone/>
              <a:defRPr sz="2400" b="1" kern="1200">
                <a:solidFill>
                  <a:schemeClr val="accent1"/>
                </a:solidFill>
                <a:latin typeface="+mj-lt"/>
                <a:ea typeface="+mj-ea"/>
                <a:cs typeface="+mj-cs"/>
              </a:defRPr>
            </a:lvl1pPr>
          </a:lstStyle>
          <a:p>
            <a:r>
              <a:rPr lang="en-US" dirty="0"/>
              <a:t>TSP-Provided Load Forecasting Process</a:t>
            </a:r>
            <a:endParaRPr lang="en-US" b="0" dirty="0"/>
          </a:p>
        </p:txBody>
      </p:sp>
      <p:sp>
        <p:nvSpPr>
          <p:cNvPr id="12" name="TextBox 11">
            <a:extLst>
              <a:ext uri="{FF2B5EF4-FFF2-40B4-BE49-F238E27FC236}">
                <a16:creationId xmlns:a16="http://schemas.microsoft.com/office/drawing/2014/main" id="{62EBE70B-EE0C-A98A-703E-DDC7F8D650D7}"/>
              </a:ext>
            </a:extLst>
          </p:cNvPr>
          <p:cNvSpPr txBox="1"/>
          <p:nvPr/>
        </p:nvSpPr>
        <p:spPr>
          <a:xfrm>
            <a:off x="10093393" y="370252"/>
            <a:ext cx="1064308" cy="261610"/>
          </a:xfrm>
          <a:prstGeom prst="rect">
            <a:avLst/>
          </a:prstGeom>
          <a:noFill/>
        </p:spPr>
        <p:txBody>
          <a:bodyPr wrap="square" rtlCol="0">
            <a:spAutoFit/>
          </a:bodyPr>
          <a:lstStyle/>
          <a:p>
            <a:r>
              <a:rPr lang="en-US" sz="1100" b="1" dirty="0">
                <a:solidFill>
                  <a:schemeClr val="bg1"/>
                </a:solidFill>
              </a:rPr>
              <a:t>Potential</a:t>
            </a:r>
          </a:p>
        </p:txBody>
      </p:sp>
      <p:grpSp>
        <p:nvGrpSpPr>
          <p:cNvPr id="13" name="Group 12">
            <a:extLst>
              <a:ext uri="{FF2B5EF4-FFF2-40B4-BE49-F238E27FC236}">
                <a16:creationId xmlns:a16="http://schemas.microsoft.com/office/drawing/2014/main" id="{C5DA758D-A14F-BA3F-ADF5-7416253350CF}"/>
              </a:ext>
            </a:extLst>
          </p:cNvPr>
          <p:cNvGrpSpPr/>
          <p:nvPr/>
        </p:nvGrpSpPr>
        <p:grpSpPr>
          <a:xfrm>
            <a:off x="1334891" y="4947274"/>
            <a:ext cx="5285313" cy="715089"/>
            <a:chOff x="1713455" y="4698633"/>
            <a:chExt cx="4859848" cy="715089"/>
          </a:xfrm>
        </p:grpSpPr>
        <p:sp>
          <p:nvSpPr>
            <p:cNvPr id="14" name="TextBox 13">
              <a:extLst>
                <a:ext uri="{FF2B5EF4-FFF2-40B4-BE49-F238E27FC236}">
                  <a16:creationId xmlns:a16="http://schemas.microsoft.com/office/drawing/2014/main" id="{9D868D03-9EAE-9199-529E-9C0A99C467C7}"/>
                </a:ext>
              </a:extLst>
            </p:cNvPr>
            <p:cNvSpPr txBox="1"/>
            <p:nvPr/>
          </p:nvSpPr>
          <p:spPr>
            <a:xfrm>
              <a:off x="1713455" y="4698633"/>
              <a:ext cx="4859848" cy="715089"/>
            </a:xfrm>
            <a:prstGeom prst="roundRect">
              <a:avLst/>
            </a:prstGeom>
            <a:solidFill>
              <a:schemeClr val="accent1">
                <a:lumMod val="75000"/>
              </a:schemeClr>
            </a:solidFill>
            <a:ln w="19050">
              <a:solidFill>
                <a:schemeClr val="accent1">
                  <a:lumMod val="60000"/>
                  <a:lumOff val="40000"/>
                </a:schemeClr>
              </a:solidFill>
              <a:prstDash val="solid"/>
            </a:ln>
          </p:spPr>
          <p:txBody>
            <a:bodyPr wrap="square" lIns="1188720" tIns="182880" rIns="182880" bIns="182880" rtlCol="0">
              <a:spAutoFit/>
            </a:bodyPr>
            <a:lstStyle/>
            <a:p>
              <a:r>
                <a:rPr lang="en-US" b="1" dirty="0">
                  <a:solidFill>
                    <a:schemeClr val="bg1"/>
                  </a:solidFill>
                </a:rPr>
                <a:t>ERCOT LOAD FORECAST</a:t>
              </a:r>
            </a:p>
          </p:txBody>
        </p:sp>
        <p:pic>
          <p:nvPicPr>
            <p:cNvPr id="15" name="Graphic 14">
              <a:extLst>
                <a:ext uri="{FF2B5EF4-FFF2-40B4-BE49-F238E27FC236}">
                  <a16:creationId xmlns:a16="http://schemas.microsoft.com/office/drawing/2014/main" id="{1511EDCD-BBD3-1005-2B5D-80D2844586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205440" y="4761617"/>
              <a:ext cx="530659" cy="518318"/>
            </a:xfrm>
            <a:prstGeom prst="rect">
              <a:avLst/>
            </a:prstGeom>
            <a:effectLst>
              <a:outerShdw blurRad="25400" dist="25400" dir="5400000" algn="t" rotWithShape="0">
                <a:schemeClr val="bg2">
                  <a:lumMod val="50000"/>
                  <a:alpha val="40000"/>
                </a:schemeClr>
              </a:outerShdw>
            </a:effectLst>
          </p:spPr>
        </p:pic>
      </p:grpSp>
      <p:sp>
        <p:nvSpPr>
          <p:cNvPr id="16" name="TextBox 15">
            <a:extLst>
              <a:ext uri="{FF2B5EF4-FFF2-40B4-BE49-F238E27FC236}">
                <a16:creationId xmlns:a16="http://schemas.microsoft.com/office/drawing/2014/main" id="{D63B4CF4-EB44-4CE8-9E4A-CC0BCCBC80A2}"/>
              </a:ext>
            </a:extLst>
          </p:cNvPr>
          <p:cNvSpPr txBox="1"/>
          <p:nvPr/>
        </p:nvSpPr>
        <p:spPr>
          <a:xfrm>
            <a:off x="3510983" y="3105326"/>
            <a:ext cx="3109222" cy="944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spcBef>
                <a:spcPts val="300"/>
              </a:spcBef>
              <a:buFont typeface="Arial" panose="020B0604020202020204" pitchFamily="34" charset="0"/>
              <a:buChar char="•"/>
            </a:pPr>
            <a:r>
              <a:rPr lang="en-US" sz="1400" dirty="0">
                <a:solidFill>
                  <a:schemeClr val="tx1"/>
                </a:solidFill>
              </a:rPr>
              <a:t>Base Economic Forecast</a:t>
            </a:r>
          </a:p>
          <a:p>
            <a:pPr marL="285750" indent="-285750" algn="l">
              <a:spcBef>
                <a:spcPts val="300"/>
              </a:spcBef>
              <a:buFont typeface="Arial" panose="020B0604020202020204" pitchFamily="34" charset="0"/>
              <a:buChar char="•"/>
            </a:pPr>
            <a:r>
              <a:rPr lang="en-US" sz="1400" dirty="0">
                <a:solidFill>
                  <a:schemeClr val="tx1"/>
                </a:solidFill>
              </a:rPr>
              <a:t>Electric Vehicle forecast </a:t>
            </a:r>
            <a:r>
              <a:rPr lang="en-US" sz="1400" b="1" dirty="0">
                <a:ln w="6600">
                  <a:noFill/>
                  <a:prstDash val="solid"/>
                </a:ln>
                <a:solidFill>
                  <a:schemeClr val="tx1"/>
                </a:solidFill>
              </a:rPr>
              <a:t>plus</a:t>
            </a:r>
            <a:r>
              <a:rPr lang="en-US" sz="1400" b="1"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r>
              <a:rPr lang="en-US" sz="1400" b="1" dirty="0">
                <a:solidFill>
                  <a:schemeClr val="tx1"/>
                </a:solidFill>
              </a:rPr>
              <a:t>              </a:t>
            </a:r>
            <a:r>
              <a:rPr lang="en-US" sz="1400" dirty="0">
                <a:solidFill>
                  <a:schemeClr val="tx1"/>
                </a:solidFill>
              </a:rPr>
              <a:t>existing Crypto Site Load growth </a:t>
            </a:r>
            <a:r>
              <a:rPr lang="en-US" sz="1400" b="1" spc="50" dirty="0">
                <a:ln w="9525" cmpd="sng">
                  <a:noFill/>
                  <a:prstDash val="solid"/>
                </a:ln>
                <a:solidFill>
                  <a:srgbClr val="C00000"/>
                </a:solidFill>
                <a:effectLst>
                  <a:glow rad="38100">
                    <a:schemeClr val="accent1">
                      <a:alpha val="40000"/>
                    </a:schemeClr>
                  </a:glow>
                </a:effectLst>
              </a:rPr>
              <a:t>minus</a:t>
            </a:r>
            <a:r>
              <a:rPr lang="en-US" sz="1400" b="1" dirty="0">
                <a:solidFill>
                  <a:schemeClr val="tx1"/>
                </a:solidFill>
              </a:rPr>
              <a:t> </a:t>
            </a:r>
            <a:r>
              <a:rPr lang="en-US" sz="1400" dirty="0">
                <a:solidFill>
                  <a:schemeClr val="tx1"/>
                </a:solidFill>
              </a:rPr>
              <a:t>Rooftop Photovoltaic</a:t>
            </a:r>
          </a:p>
        </p:txBody>
      </p:sp>
      <p:sp>
        <p:nvSpPr>
          <p:cNvPr id="17" name="TextBox 16">
            <a:extLst>
              <a:ext uri="{FF2B5EF4-FFF2-40B4-BE49-F238E27FC236}">
                <a16:creationId xmlns:a16="http://schemas.microsoft.com/office/drawing/2014/main" id="{5ED00CD2-BF94-61DF-30D8-5B00986A46E2}"/>
              </a:ext>
            </a:extLst>
          </p:cNvPr>
          <p:cNvSpPr txBox="1"/>
          <p:nvPr/>
        </p:nvSpPr>
        <p:spPr>
          <a:xfrm>
            <a:off x="3502897" y="1953684"/>
            <a:ext cx="3117308" cy="10720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spcBef>
                <a:spcPts val="300"/>
              </a:spcBef>
              <a:buFont typeface="Arial" panose="020B0604020202020204" pitchFamily="34" charset="0"/>
              <a:buChar char="•"/>
            </a:pPr>
            <a:r>
              <a:rPr lang="en-US" sz="1400" dirty="0">
                <a:solidFill>
                  <a:schemeClr val="tx1"/>
                </a:solidFill>
              </a:rPr>
              <a:t>Executed Customer Agreements</a:t>
            </a:r>
          </a:p>
          <a:p>
            <a:pPr marL="285750" indent="-285750" algn="l">
              <a:spcBef>
                <a:spcPts val="300"/>
              </a:spcBef>
              <a:buFont typeface="Arial" panose="020B0604020202020204" pitchFamily="34" charset="0"/>
              <a:buChar char="•"/>
            </a:pPr>
            <a:r>
              <a:rPr lang="en-US" sz="1400" dirty="0">
                <a:solidFill>
                  <a:schemeClr val="tx1"/>
                </a:solidFill>
              </a:rPr>
              <a:t>Credible 3rd Party Forecasts   (e.g., S&amp;P Global oil and gas)</a:t>
            </a:r>
          </a:p>
          <a:p>
            <a:pPr marL="285750" indent="-285750" algn="l">
              <a:spcBef>
                <a:spcPts val="300"/>
              </a:spcBef>
              <a:buFont typeface="Arial" panose="020B0604020202020204" pitchFamily="34" charset="0"/>
              <a:buChar char="•"/>
            </a:pPr>
            <a:r>
              <a:rPr lang="en-US" sz="1400" b="1" dirty="0">
                <a:solidFill>
                  <a:schemeClr val="tx2">
                    <a:lumMod val="50000"/>
                  </a:schemeClr>
                </a:solidFill>
              </a:rPr>
              <a:t>TSP Officer Attested Letters </a:t>
            </a:r>
            <a:r>
              <a:rPr lang="en-US" sz="1200" b="1" i="1" baseline="30000" dirty="0">
                <a:ln w="6600">
                  <a:solidFill>
                    <a:schemeClr val="bg1">
                      <a:lumMod val="50000"/>
                    </a:schemeClr>
                  </a:solidFill>
                  <a:prstDash val="solid"/>
                </a:ln>
                <a:solidFill>
                  <a:schemeClr val="bg2">
                    <a:lumMod val="10000"/>
                  </a:schemeClr>
                </a:solidFill>
              </a:rPr>
              <a:t>New</a:t>
            </a:r>
            <a:endParaRPr lang="en-US" sz="1200" dirty="0">
              <a:ln w="6600">
                <a:solidFill>
                  <a:schemeClr val="bg1">
                    <a:lumMod val="50000"/>
                  </a:schemeClr>
                </a:solidFill>
                <a:prstDash val="solid"/>
              </a:ln>
              <a:solidFill>
                <a:schemeClr val="bg2">
                  <a:lumMod val="10000"/>
                </a:schemeClr>
              </a:solidFill>
            </a:endParaRPr>
          </a:p>
        </p:txBody>
      </p:sp>
      <p:sp>
        <p:nvSpPr>
          <p:cNvPr id="18" name="Content Placeholder 2">
            <a:extLst>
              <a:ext uri="{FF2B5EF4-FFF2-40B4-BE49-F238E27FC236}">
                <a16:creationId xmlns:a16="http://schemas.microsoft.com/office/drawing/2014/main" id="{9F2DDDFF-5A08-CF90-4BED-8A44C95F0C7C}"/>
              </a:ext>
            </a:extLst>
          </p:cNvPr>
          <p:cNvSpPr txBox="1">
            <a:spLocks/>
          </p:cNvSpPr>
          <p:nvPr/>
        </p:nvSpPr>
        <p:spPr>
          <a:xfrm>
            <a:off x="7478707" y="1167674"/>
            <a:ext cx="3678994" cy="4522651"/>
          </a:xfrm>
          <a:prstGeom prst="rect">
            <a:avLst/>
          </a:prstGeom>
          <a:solidFill>
            <a:schemeClr val="accent1">
              <a:lumMod val="20000"/>
              <a:lumOff val="80000"/>
            </a:schemeClr>
          </a:solidFill>
          <a:ln w="15875">
            <a:solidFill>
              <a:srgbClr val="00AEC7">
                <a:alpha val="59000"/>
              </a:srgbClr>
            </a:solidFill>
          </a:ln>
          <a:effectLst>
            <a:outerShdw blurRad="50800" dist="38100" dir="2700000" algn="tl" rotWithShape="0">
              <a:prstClr val="black">
                <a:alpha val="40000"/>
              </a:prstClr>
            </a:outerShdw>
          </a:effectLst>
        </p:spPr>
        <p:txBody>
          <a:bodyPr lIns="274320" tIns="274320" rIns="274320" bIns="27432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sz="1800" b="1" dirty="0">
                <a:latin typeface="Arial" panose="020B0604020202020204"/>
              </a:rPr>
              <a:t>Key Takeaways: </a:t>
            </a:r>
          </a:p>
          <a:p>
            <a:pPr>
              <a:spcBef>
                <a:spcPts val="0"/>
              </a:spcBef>
            </a:pPr>
            <a:r>
              <a:rPr lang="en-US" sz="1800" dirty="0"/>
              <a:t>Most impactful difference between the HB5066 process and ERCOT’s previous Load forecasting process is that ERCOT must accept TSP Officer Attested Letters as reasonable. </a:t>
            </a:r>
          </a:p>
          <a:p>
            <a:pPr>
              <a:spcBef>
                <a:spcPts val="0"/>
              </a:spcBef>
            </a:pPr>
            <a:r>
              <a:rPr lang="en-US" sz="1800" dirty="0"/>
              <a:t>ERCOT is beginning to have actual Load to verify forecasts provided in TSP officer attested Load category.</a:t>
            </a:r>
          </a:p>
        </p:txBody>
      </p:sp>
      <p:grpSp>
        <p:nvGrpSpPr>
          <p:cNvPr id="19" name="Group 18">
            <a:extLst>
              <a:ext uri="{FF2B5EF4-FFF2-40B4-BE49-F238E27FC236}">
                <a16:creationId xmlns:a16="http://schemas.microsoft.com/office/drawing/2014/main" id="{B12E6ACC-EB18-74F7-77E2-08617623E05E}"/>
              </a:ext>
            </a:extLst>
          </p:cNvPr>
          <p:cNvGrpSpPr/>
          <p:nvPr/>
        </p:nvGrpSpPr>
        <p:grpSpPr>
          <a:xfrm>
            <a:off x="1295489" y="819151"/>
            <a:ext cx="2198914" cy="3994581"/>
            <a:chOff x="518353" y="822436"/>
            <a:chExt cx="2198914" cy="3994581"/>
          </a:xfrm>
        </p:grpSpPr>
        <p:pic>
          <p:nvPicPr>
            <p:cNvPr id="20" name="Graphic 19">
              <a:extLst>
                <a:ext uri="{FF2B5EF4-FFF2-40B4-BE49-F238E27FC236}">
                  <a16:creationId xmlns:a16="http://schemas.microsoft.com/office/drawing/2014/main" id="{1E254836-1A5E-5486-F38B-89781BDEE9B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88875" y="2872243"/>
              <a:ext cx="2110715" cy="455747"/>
            </a:xfrm>
            <a:prstGeom prst="rect">
              <a:avLst/>
            </a:prstGeom>
          </p:spPr>
        </p:pic>
        <p:pic>
          <p:nvPicPr>
            <p:cNvPr id="21" name="Graphic 20">
              <a:extLst>
                <a:ext uri="{FF2B5EF4-FFF2-40B4-BE49-F238E27FC236}">
                  <a16:creationId xmlns:a16="http://schemas.microsoft.com/office/drawing/2014/main" id="{669EA9B9-D548-B5EA-92A5-CCF997A5280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84636" y="1732558"/>
              <a:ext cx="2110715" cy="455747"/>
            </a:xfrm>
            <a:prstGeom prst="rect">
              <a:avLst/>
            </a:prstGeom>
          </p:spPr>
        </p:pic>
        <p:sp>
          <p:nvSpPr>
            <p:cNvPr id="22" name="Arrow: Down 21">
              <a:extLst>
                <a:ext uri="{FF2B5EF4-FFF2-40B4-BE49-F238E27FC236}">
                  <a16:creationId xmlns:a16="http://schemas.microsoft.com/office/drawing/2014/main" id="{EA922046-9AF5-30A9-B93A-10552A7968AB}"/>
                </a:ext>
              </a:extLst>
            </p:cNvPr>
            <p:cNvSpPr>
              <a:spLocks/>
            </p:cNvSpPr>
            <p:nvPr/>
          </p:nvSpPr>
          <p:spPr>
            <a:xfrm>
              <a:off x="518353" y="1240971"/>
              <a:ext cx="2198914" cy="3576046"/>
            </a:xfrm>
            <a:prstGeom prst="downArrow">
              <a:avLst>
                <a:gd name="adj1" fmla="val 50000"/>
                <a:gd name="adj2" fmla="val 12210"/>
              </a:avLst>
            </a:prstGeom>
            <a:gradFill>
              <a:gsLst>
                <a:gs pos="30000">
                  <a:schemeClr val="accent4"/>
                </a:gs>
                <a:gs pos="100000">
                  <a:schemeClr val="bg2">
                    <a:lumMod val="90000"/>
                  </a:schemeClr>
                </a:gs>
              </a:gsLst>
              <a:lin ang="5400000" scaled="0"/>
            </a:gra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Graphic 22">
              <a:extLst>
                <a:ext uri="{FF2B5EF4-FFF2-40B4-BE49-F238E27FC236}">
                  <a16:creationId xmlns:a16="http://schemas.microsoft.com/office/drawing/2014/main" id="{91996A1C-7FEB-FF05-B663-D514AC2DFD5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84636" y="1934037"/>
              <a:ext cx="2110716" cy="1138527"/>
            </a:xfrm>
            <a:prstGeom prst="rect">
              <a:avLst/>
            </a:prstGeom>
            <a:effectLst>
              <a:outerShdw blurRad="50800" dist="38100" algn="l" rotWithShape="0">
                <a:prstClr val="black">
                  <a:alpha val="40000"/>
                </a:prstClr>
              </a:outerShdw>
            </a:effectLst>
          </p:spPr>
        </p:pic>
        <p:pic>
          <p:nvPicPr>
            <p:cNvPr id="24" name="Graphic 23">
              <a:extLst>
                <a:ext uri="{FF2B5EF4-FFF2-40B4-BE49-F238E27FC236}">
                  <a16:creationId xmlns:a16="http://schemas.microsoft.com/office/drawing/2014/main" id="{5474D34A-F347-D3B2-4982-790A80FC99C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311885" y="822436"/>
              <a:ext cx="478004" cy="436851"/>
            </a:xfrm>
            <a:prstGeom prst="rect">
              <a:avLst/>
            </a:prstGeom>
          </p:spPr>
        </p:pic>
        <p:sp>
          <p:nvSpPr>
            <p:cNvPr id="25" name="TextBox 24">
              <a:extLst>
                <a:ext uri="{FF2B5EF4-FFF2-40B4-BE49-F238E27FC236}">
                  <a16:creationId xmlns:a16="http://schemas.microsoft.com/office/drawing/2014/main" id="{D0745A8B-592C-6F9B-7C5C-090EF348B6C6}"/>
                </a:ext>
              </a:extLst>
            </p:cNvPr>
            <p:cNvSpPr txBox="1"/>
            <p:nvPr/>
          </p:nvSpPr>
          <p:spPr>
            <a:xfrm>
              <a:off x="1064591" y="1336796"/>
              <a:ext cx="1108766" cy="523220"/>
            </a:xfrm>
            <a:prstGeom prst="rect">
              <a:avLst/>
            </a:prstGeom>
            <a:solidFill>
              <a:schemeClr val="accent4"/>
            </a:solidFill>
          </p:spPr>
          <p:txBody>
            <a:bodyPr wrap="square" rtlCol="0">
              <a:spAutoFit/>
            </a:bodyPr>
            <a:lstStyle/>
            <a:p>
              <a:pPr algn="ctr"/>
              <a:r>
                <a:rPr lang="en-US" sz="1400" b="1" dirty="0">
                  <a:solidFill>
                    <a:schemeClr val="bg1"/>
                  </a:solidFill>
                </a:rPr>
                <a:t>EXISTING LOAD</a:t>
              </a:r>
            </a:p>
          </p:txBody>
        </p:sp>
        <p:pic>
          <p:nvPicPr>
            <p:cNvPr id="26" name="Graphic 25">
              <a:extLst>
                <a:ext uri="{FF2B5EF4-FFF2-40B4-BE49-F238E27FC236}">
                  <a16:creationId xmlns:a16="http://schemas.microsoft.com/office/drawing/2014/main" id="{AF147740-0159-E89E-1DF1-BBCCB7CB19DC}"/>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88875" y="3073722"/>
              <a:ext cx="2110716" cy="1138527"/>
            </a:xfrm>
            <a:prstGeom prst="rect">
              <a:avLst/>
            </a:prstGeom>
            <a:effectLst>
              <a:outerShdw blurRad="50800" dist="38100" dir="18900000" algn="bl" rotWithShape="0">
                <a:prstClr val="black">
                  <a:alpha val="40000"/>
                </a:prstClr>
              </a:outerShdw>
            </a:effectLst>
          </p:spPr>
        </p:pic>
        <p:pic>
          <p:nvPicPr>
            <p:cNvPr id="27" name="Graphic 26">
              <a:extLst>
                <a:ext uri="{FF2B5EF4-FFF2-40B4-BE49-F238E27FC236}">
                  <a16:creationId xmlns:a16="http://schemas.microsoft.com/office/drawing/2014/main" id="{467866B9-3FE1-2BC7-3D55-93F89646BD5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102867" y="3499192"/>
              <a:ext cx="1148689" cy="422360"/>
            </a:xfrm>
            <a:prstGeom prst="rect">
              <a:avLst/>
            </a:prstGeom>
          </p:spPr>
        </p:pic>
      </p:grpSp>
      <p:sp>
        <p:nvSpPr>
          <p:cNvPr id="28" name="TextBox 27">
            <a:extLst>
              <a:ext uri="{FF2B5EF4-FFF2-40B4-BE49-F238E27FC236}">
                <a16:creationId xmlns:a16="http://schemas.microsoft.com/office/drawing/2014/main" id="{EFC78EAC-8D75-919E-5394-B438740327ED}"/>
              </a:ext>
            </a:extLst>
          </p:cNvPr>
          <p:cNvSpPr txBox="1"/>
          <p:nvPr/>
        </p:nvSpPr>
        <p:spPr>
          <a:xfrm>
            <a:off x="1361772" y="2191205"/>
            <a:ext cx="2132631" cy="738664"/>
          </a:xfrm>
          <a:prstGeom prst="rect">
            <a:avLst/>
          </a:prstGeom>
          <a:noFill/>
        </p:spPr>
        <p:txBody>
          <a:bodyPr wrap="square">
            <a:spAutoFit/>
          </a:bodyPr>
          <a:lstStyle/>
          <a:p>
            <a:pPr algn="ctr"/>
            <a:r>
              <a:rPr lang="en-US" sz="1400" b="1" dirty="0">
                <a:solidFill>
                  <a:schemeClr val="bg1"/>
                </a:solidFill>
              </a:rPr>
              <a:t>Transmission </a:t>
            </a:r>
          </a:p>
          <a:p>
            <a:pPr algn="ctr"/>
            <a:r>
              <a:rPr lang="en-US" sz="1400" b="1" dirty="0">
                <a:solidFill>
                  <a:schemeClr val="bg1"/>
                </a:solidFill>
              </a:rPr>
              <a:t>Service Providers </a:t>
            </a:r>
          </a:p>
          <a:p>
            <a:pPr algn="ctr"/>
            <a:r>
              <a:rPr lang="en-US" sz="1400" b="1" dirty="0">
                <a:solidFill>
                  <a:schemeClr val="bg1"/>
                </a:solidFill>
              </a:rPr>
              <a:t> (TSPs)</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0E31F-A09D-6D10-43E4-6C3B9D962B58}"/>
              </a:ext>
            </a:extLst>
          </p:cNvPr>
          <p:cNvSpPr>
            <a:spLocks noGrp="1"/>
          </p:cNvSpPr>
          <p:nvPr>
            <p:ph type="title"/>
          </p:nvPr>
        </p:nvSpPr>
        <p:spPr>
          <a:xfrm>
            <a:off x="508000" y="243682"/>
            <a:ext cx="11277600" cy="518318"/>
          </a:xfrm>
        </p:spPr>
        <p:txBody>
          <a:bodyPr>
            <a:normAutofit/>
          </a:bodyPr>
          <a:lstStyle/>
          <a:p>
            <a:r>
              <a:rPr lang="en-US" dirty="0"/>
              <a:t>Waterfall Methodology</a:t>
            </a:r>
          </a:p>
        </p:txBody>
      </p:sp>
      <p:sp>
        <p:nvSpPr>
          <p:cNvPr id="3" name="Slide Number Placeholder 2">
            <a:extLst>
              <a:ext uri="{FF2B5EF4-FFF2-40B4-BE49-F238E27FC236}">
                <a16:creationId xmlns:a16="http://schemas.microsoft.com/office/drawing/2014/main" id="{851FBAB2-D9DD-30FB-93AD-A7C7F6672A3B}"/>
              </a:ext>
            </a:extLst>
          </p:cNvPr>
          <p:cNvSpPr>
            <a:spLocks noGrp="1"/>
          </p:cNvSpPr>
          <p:nvPr>
            <p:ph type="sldNum" sz="quarter" idx="4"/>
          </p:nvPr>
        </p:nvSpPr>
        <p:spPr>
          <a:xfrm>
            <a:off x="11379203" y="6561138"/>
            <a:ext cx="646975" cy="220662"/>
          </a:xfrm>
        </p:spPr>
        <p:txBody>
          <a:bodyPr anchor="ctr">
            <a:normAutofit/>
          </a:bodyPr>
          <a:lstStyle/>
          <a:p>
            <a:pPr>
              <a:lnSpc>
                <a:spcPct val="90000"/>
              </a:lnSpc>
              <a:spcAft>
                <a:spcPts val="600"/>
              </a:spcAft>
            </a:pPr>
            <a:fld id="{1D93BD3E-1E9A-4970-A6F7-E7AC52762E0C}" type="slidenum">
              <a:rPr lang="en-US" sz="900" smtClean="0"/>
              <a:pPr>
                <a:lnSpc>
                  <a:spcPct val="90000"/>
                </a:lnSpc>
                <a:spcAft>
                  <a:spcPts val="600"/>
                </a:spcAft>
              </a:pPr>
              <a:t>4</a:t>
            </a:fld>
            <a:endParaRPr lang="en-US" sz="900"/>
          </a:p>
        </p:txBody>
      </p:sp>
      <p:sp>
        <p:nvSpPr>
          <p:cNvPr id="17" name="Content Placeholder 16">
            <a:extLst>
              <a:ext uri="{FF2B5EF4-FFF2-40B4-BE49-F238E27FC236}">
                <a16:creationId xmlns:a16="http://schemas.microsoft.com/office/drawing/2014/main" id="{D16E7148-7719-C1CE-AA84-8B9D4145AC0F}"/>
              </a:ext>
            </a:extLst>
          </p:cNvPr>
          <p:cNvSpPr>
            <a:spLocks noGrp="1"/>
          </p:cNvSpPr>
          <p:nvPr>
            <p:ph idx="10"/>
          </p:nvPr>
        </p:nvSpPr>
        <p:spPr>
          <a:xfrm>
            <a:off x="397167" y="762000"/>
            <a:ext cx="10947400" cy="1153886"/>
          </a:xfrm>
        </p:spPr>
        <p:txBody>
          <a:bodyPr/>
          <a:lstStyle/>
          <a:p>
            <a:pPr algn="ctr"/>
            <a:r>
              <a:rPr lang="en-US" sz="2000" dirty="0"/>
              <a:t>Base Forecast = Base Economic Forecast + EV Forecast + LFL Forecast – PV Forecast</a:t>
            </a:r>
          </a:p>
          <a:p>
            <a:pPr algn="ctr"/>
            <a:endParaRPr lang="en-US" sz="1000" dirty="0"/>
          </a:p>
          <a:p>
            <a:pPr algn="ctr"/>
            <a:r>
              <a:rPr lang="en-US" sz="2000" dirty="0"/>
              <a:t>TSP Provided and ERCOT Adjusted then add Contracts and Officer Letter Load Projection</a:t>
            </a:r>
          </a:p>
          <a:p>
            <a:pPr algn="ctr"/>
            <a:endParaRPr lang="en-US" dirty="0"/>
          </a:p>
        </p:txBody>
      </p:sp>
      <p:pic>
        <p:nvPicPr>
          <p:cNvPr id="4" name="Picture 3">
            <a:extLst>
              <a:ext uri="{FF2B5EF4-FFF2-40B4-BE49-F238E27FC236}">
                <a16:creationId xmlns:a16="http://schemas.microsoft.com/office/drawing/2014/main" id="{85F2EB95-863E-1AA1-D670-5283F078257F}"/>
              </a:ext>
            </a:extLst>
          </p:cNvPr>
          <p:cNvPicPr>
            <a:picLocks noChangeAspect="1"/>
          </p:cNvPicPr>
          <p:nvPr/>
        </p:nvPicPr>
        <p:blipFill>
          <a:blip r:embed="rId2"/>
          <a:stretch>
            <a:fillRect/>
          </a:stretch>
        </p:blipFill>
        <p:spPr>
          <a:xfrm>
            <a:off x="1689869" y="2147793"/>
            <a:ext cx="8812261" cy="4089721"/>
          </a:xfrm>
          <a:prstGeom prst="rect">
            <a:avLst/>
          </a:prstGeom>
        </p:spPr>
      </p:pic>
    </p:spTree>
    <p:extLst>
      <p:ext uri="{BB962C8B-B14F-4D97-AF65-F5344CB8AC3E}">
        <p14:creationId xmlns:p14="http://schemas.microsoft.com/office/powerpoint/2010/main" val="132846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47748E2-9D94-547F-ADCB-8448E42D3826}"/>
              </a:ext>
            </a:extLst>
          </p:cNvPr>
          <p:cNvSpPr>
            <a:spLocks noGrp="1"/>
          </p:cNvSpPr>
          <p:nvPr>
            <p:ph type="title"/>
          </p:nvPr>
        </p:nvSpPr>
        <p:spPr/>
        <p:txBody>
          <a:bodyPr/>
          <a:lstStyle/>
          <a:p>
            <a:r>
              <a:rPr lang="en-US" dirty="0"/>
              <a:t>Annual Energy and Peak Relationship</a:t>
            </a:r>
          </a:p>
        </p:txBody>
      </p:sp>
      <p:sp>
        <p:nvSpPr>
          <p:cNvPr id="3" name="Slide Number Placeholder 2">
            <a:extLst>
              <a:ext uri="{FF2B5EF4-FFF2-40B4-BE49-F238E27FC236}">
                <a16:creationId xmlns:a16="http://schemas.microsoft.com/office/drawing/2014/main" id="{B68B7CF2-E212-4706-962E-A3DA42A41A2C}"/>
              </a:ext>
            </a:extLst>
          </p:cNvPr>
          <p:cNvSpPr>
            <a:spLocks noGrp="1"/>
          </p:cNvSpPr>
          <p:nvPr>
            <p:ph type="sldNum" sz="quarter" idx="4"/>
          </p:nvPr>
        </p:nvSpPr>
        <p:spPr/>
        <p:txBody>
          <a:bodyPr/>
          <a:lstStyle/>
          <a:p>
            <a:fld id="{1D93BD3E-1E9A-4970-A6F7-E7AC52762E0C}" type="slidenum">
              <a:rPr lang="en-US" smtClean="0"/>
              <a:pPr/>
              <a:t>5</a:t>
            </a:fld>
            <a:endParaRPr lang="en-US" dirty="0"/>
          </a:p>
        </p:txBody>
      </p:sp>
      <p:sp>
        <p:nvSpPr>
          <p:cNvPr id="5" name="TextBox 4">
            <a:extLst>
              <a:ext uri="{FF2B5EF4-FFF2-40B4-BE49-F238E27FC236}">
                <a16:creationId xmlns:a16="http://schemas.microsoft.com/office/drawing/2014/main" id="{8D7E707D-0C79-1B3F-0678-B41E1EB539A2}"/>
              </a:ext>
            </a:extLst>
          </p:cNvPr>
          <p:cNvSpPr txBox="1"/>
          <p:nvPr/>
        </p:nvSpPr>
        <p:spPr>
          <a:xfrm>
            <a:off x="7696200" y="76200"/>
            <a:ext cx="4495800" cy="369332"/>
          </a:xfrm>
          <a:prstGeom prst="rect">
            <a:avLst/>
          </a:prstGeom>
          <a:noFill/>
        </p:spPr>
        <p:txBody>
          <a:bodyPr wrap="square" rtlCol="0">
            <a:spAutoFit/>
          </a:bodyPr>
          <a:lstStyle/>
          <a:p>
            <a:r>
              <a:rPr lang="en-US" dirty="0"/>
              <a:t>*Summer Peak 2024 was 85,199 MW</a:t>
            </a:r>
          </a:p>
        </p:txBody>
      </p:sp>
      <p:graphicFrame>
        <p:nvGraphicFramePr>
          <p:cNvPr id="6" name="Chart 5">
            <a:extLst>
              <a:ext uri="{FF2B5EF4-FFF2-40B4-BE49-F238E27FC236}">
                <a16:creationId xmlns:a16="http://schemas.microsoft.com/office/drawing/2014/main" id="{CF0C53AC-44E5-495F-A49E-A68D1FC7C85E}"/>
              </a:ext>
            </a:extLst>
          </p:cNvPr>
          <p:cNvGraphicFramePr>
            <a:graphicFrameLocks/>
          </p:cNvGraphicFramePr>
          <p:nvPr/>
        </p:nvGraphicFramePr>
        <p:xfrm>
          <a:off x="1437322" y="660082"/>
          <a:ext cx="9317355" cy="553783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38033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E47D6A7-9432-764F-3083-872066574D2F}"/>
              </a:ext>
            </a:extLst>
          </p:cNvPr>
          <p:cNvPicPr>
            <a:picLocks noChangeAspect="1"/>
          </p:cNvPicPr>
          <p:nvPr/>
        </p:nvPicPr>
        <p:blipFill>
          <a:blip r:embed="rId2"/>
          <a:stretch>
            <a:fillRect/>
          </a:stretch>
        </p:blipFill>
        <p:spPr>
          <a:xfrm>
            <a:off x="695738" y="910269"/>
            <a:ext cx="10259393" cy="5313549"/>
          </a:xfrm>
          <a:prstGeom prst="rect">
            <a:avLst/>
          </a:prstGeom>
        </p:spPr>
      </p:pic>
      <p:sp>
        <p:nvSpPr>
          <p:cNvPr id="2" name="Title 1">
            <a:extLst>
              <a:ext uri="{FF2B5EF4-FFF2-40B4-BE49-F238E27FC236}">
                <a16:creationId xmlns:a16="http://schemas.microsoft.com/office/drawing/2014/main" id="{F5E5172D-1B6E-0FE9-1DA0-B567C85FDCD5}"/>
              </a:ext>
            </a:extLst>
          </p:cNvPr>
          <p:cNvSpPr>
            <a:spLocks noGrp="1"/>
          </p:cNvSpPr>
          <p:nvPr>
            <p:ph type="title"/>
          </p:nvPr>
        </p:nvSpPr>
        <p:spPr/>
        <p:txBody>
          <a:bodyPr lIns="91440" tIns="45720" rIns="91440" bIns="45720" anchor="t"/>
          <a:lstStyle/>
          <a:p>
            <a:r>
              <a:rPr lang="en-US" dirty="0"/>
              <a:t>TSP Provided Load Forecast Comparison of Demand (2024 to 2025)</a:t>
            </a:r>
            <a:br>
              <a:rPr lang="en-US" dirty="0"/>
            </a:br>
            <a:endParaRPr lang="en-US" dirty="0"/>
          </a:p>
        </p:txBody>
      </p:sp>
      <p:sp>
        <p:nvSpPr>
          <p:cNvPr id="5" name="Slide Number Placeholder 4">
            <a:extLst>
              <a:ext uri="{FF2B5EF4-FFF2-40B4-BE49-F238E27FC236}">
                <a16:creationId xmlns:a16="http://schemas.microsoft.com/office/drawing/2014/main" id="{2F71A794-7989-42F6-9D22-661E31AC4902}"/>
              </a:ext>
            </a:extLst>
          </p:cNvPr>
          <p:cNvSpPr>
            <a:spLocks noGrp="1"/>
          </p:cNvSpPr>
          <p:nvPr>
            <p:ph type="sldNum" sz="quarter" idx="4"/>
          </p:nvPr>
        </p:nvSpPr>
        <p:spPr/>
        <p:txBody>
          <a:bodyPr/>
          <a:lstStyle/>
          <a:p>
            <a:fld id="{1D93BD3E-1E9A-4970-A6F7-E7AC52762E0C}" type="slidenum">
              <a:rPr lang="en-US" smtClean="0"/>
              <a:pPr/>
              <a:t>6</a:t>
            </a:fld>
            <a:endParaRPr lang="en-US" dirty="0"/>
          </a:p>
        </p:txBody>
      </p:sp>
      <p:sp>
        <p:nvSpPr>
          <p:cNvPr id="3" name="Rectangle 2">
            <a:extLst>
              <a:ext uri="{FF2B5EF4-FFF2-40B4-BE49-F238E27FC236}">
                <a16:creationId xmlns:a16="http://schemas.microsoft.com/office/drawing/2014/main" id="{A5A345B4-8A6B-E523-57B8-D315116BD9CC}"/>
              </a:ext>
            </a:extLst>
          </p:cNvPr>
          <p:cNvSpPr/>
          <p:nvPr/>
        </p:nvSpPr>
        <p:spPr>
          <a:xfrm>
            <a:off x="1357345" y="1047751"/>
            <a:ext cx="1351520" cy="4633735"/>
          </a:xfrm>
          <a:prstGeom prst="rect">
            <a:avLst/>
          </a:prstGeom>
          <a:noFill/>
          <a:ln w="6350">
            <a:solidFill>
              <a:schemeClr val="tx2">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19DC59DA-A69E-7099-AD6F-4C095F73F758}"/>
              </a:ext>
            </a:extLst>
          </p:cNvPr>
          <p:cNvSpPr/>
          <p:nvPr/>
        </p:nvSpPr>
        <p:spPr>
          <a:xfrm>
            <a:off x="4013902" y="1058794"/>
            <a:ext cx="1373608" cy="4622690"/>
          </a:xfrm>
          <a:prstGeom prst="rect">
            <a:avLst/>
          </a:prstGeom>
          <a:noFill/>
          <a:ln w="6350">
            <a:solidFill>
              <a:schemeClr val="tx2">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88ABD92D-3331-FAE8-9929-959AC15C3B32}"/>
              </a:ext>
            </a:extLst>
          </p:cNvPr>
          <p:cNvSpPr/>
          <p:nvPr/>
        </p:nvSpPr>
        <p:spPr>
          <a:xfrm>
            <a:off x="6714635" y="1057924"/>
            <a:ext cx="1495086" cy="4622690"/>
          </a:xfrm>
          <a:prstGeom prst="rect">
            <a:avLst/>
          </a:prstGeom>
          <a:noFill/>
          <a:ln w="6350">
            <a:solidFill>
              <a:schemeClr val="tx2">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9851F033-FE3F-137C-F2D3-6EF7837F0006}"/>
              </a:ext>
            </a:extLst>
          </p:cNvPr>
          <p:cNvSpPr/>
          <p:nvPr/>
        </p:nvSpPr>
        <p:spPr>
          <a:xfrm>
            <a:off x="9530128" y="1046883"/>
            <a:ext cx="1296303" cy="4633734"/>
          </a:xfrm>
          <a:prstGeom prst="rect">
            <a:avLst/>
          </a:prstGeom>
          <a:noFill/>
          <a:ln w="6350">
            <a:solidFill>
              <a:schemeClr val="tx2">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77362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a:extLst>
              <a:ext uri="{FF2B5EF4-FFF2-40B4-BE49-F238E27FC236}">
                <a16:creationId xmlns:a16="http://schemas.microsoft.com/office/drawing/2014/main" id="{E0E3604D-CB0E-0DD0-858B-CE4E8D44457C}"/>
              </a:ext>
            </a:extLst>
          </p:cNvPr>
          <p:cNvPicPr>
            <a:picLocks noGrp="1" noChangeAspect="1"/>
          </p:cNvPicPr>
          <p:nvPr>
            <p:ph idx="1"/>
          </p:nvPr>
        </p:nvPicPr>
        <p:blipFill>
          <a:blip r:embed="rId2"/>
          <a:stretch>
            <a:fillRect/>
          </a:stretch>
        </p:blipFill>
        <p:spPr>
          <a:xfrm>
            <a:off x="399218" y="687807"/>
            <a:ext cx="11082748" cy="5152015"/>
          </a:xfrm>
        </p:spPr>
      </p:pic>
      <p:sp>
        <p:nvSpPr>
          <p:cNvPr id="2" name="Title 1">
            <a:extLst>
              <a:ext uri="{FF2B5EF4-FFF2-40B4-BE49-F238E27FC236}">
                <a16:creationId xmlns:a16="http://schemas.microsoft.com/office/drawing/2014/main" id="{5F95942D-03BA-66AC-EA6D-0D52ED4F87CD}"/>
              </a:ext>
            </a:extLst>
          </p:cNvPr>
          <p:cNvSpPr>
            <a:spLocks noGrp="1"/>
          </p:cNvSpPr>
          <p:nvPr>
            <p:ph type="title"/>
          </p:nvPr>
        </p:nvSpPr>
        <p:spPr>
          <a:xfrm>
            <a:off x="508000" y="243682"/>
            <a:ext cx="11277600" cy="679174"/>
          </a:xfrm>
        </p:spPr>
        <p:txBody>
          <a:bodyPr lIns="91440" tIns="45720" rIns="91440" bIns="45720" anchor="t"/>
          <a:lstStyle/>
          <a:p>
            <a:r>
              <a:rPr lang="en-US">
                <a:cs typeface="Arial"/>
              </a:rPr>
              <a:t>2025 TSP-Provided Load Forecast Breakdown by Type</a:t>
            </a:r>
            <a:endParaRPr lang="en-US"/>
          </a:p>
        </p:txBody>
      </p:sp>
      <p:sp>
        <p:nvSpPr>
          <p:cNvPr id="5" name="Slide Number Placeholder 4">
            <a:extLst>
              <a:ext uri="{FF2B5EF4-FFF2-40B4-BE49-F238E27FC236}">
                <a16:creationId xmlns:a16="http://schemas.microsoft.com/office/drawing/2014/main" id="{484559B7-D318-1D44-5F3D-4823AC69D609}"/>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srgbClr val="2D3338">
                    <a:tint val="75000"/>
                  </a:srgbClr>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srgbClr val="2D3338">
                  <a:tint val="75000"/>
                </a:srgbClr>
              </a:solidFill>
              <a:effectLst/>
              <a:uLnTx/>
              <a:uFillTx/>
              <a:latin typeface="Arial"/>
              <a:ea typeface="+mn-ea"/>
              <a:cs typeface="+mn-cs"/>
            </a:endParaRPr>
          </a:p>
        </p:txBody>
      </p:sp>
      <p:sp>
        <p:nvSpPr>
          <p:cNvPr id="3" name="TextBox 2">
            <a:extLst>
              <a:ext uri="{FF2B5EF4-FFF2-40B4-BE49-F238E27FC236}">
                <a16:creationId xmlns:a16="http://schemas.microsoft.com/office/drawing/2014/main" id="{EAE9CCA7-B8CD-3421-334C-AB3B2C5D3DE3}"/>
              </a:ext>
            </a:extLst>
          </p:cNvPr>
          <p:cNvSpPr txBox="1"/>
          <p:nvPr/>
        </p:nvSpPr>
        <p:spPr>
          <a:xfrm>
            <a:off x="493806" y="5821386"/>
            <a:ext cx="11204388" cy="430887"/>
          </a:xfrm>
          <a:prstGeom prst="rect">
            <a:avLst/>
          </a:prstGeom>
          <a:solidFill>
            <a:srgbClr val="00AEC7">
              <a:lumMod val="20000"/>
              <a:lumOff val="80000"/>
            </a:srgbClr>
          </a:solidFill>
          <a:ln w="15875">
            <a:solidFill>
              <a:srgbClr val="00AEC7"/>
            </a:solidFill>
          </a:ln>
          <a:effectLst>
            <a:outerShdw blurRad="50800" dist="38100" dir="2700000" algn="tl" rotWithShape="0">
              <a:prstClr val="black">
                <a:alpha val="40000"/>
              </a:prstClr>
            </a:outerShdw>
          </a:effectLst>
        </p:spPr>
        <p:txBody>
          <a:bodyPr wrap="square" lIns="91440" tIns="91440" rIns="91440" bIns="9144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prstClr val="black">
                    <a:lumMod val="90000"/>
                    <a:lumOff val="10000"/>
                  </a:prstClr>
                </a:solidFill>
                <a:effectLst/>
                <a:uLnTx/>
                <a:uFillTx/>
                <a:latin typeface="Arial"/>
                <a:ea typeface="+mn-ea"/>
                <a:cs typeface="+mn-cs"/>
              </a:rPr>
              <a:t>Key Takeaway: </a:t>
            </a:r>
            <a:r>
              <a:rPr kumimoji="0" lang="en-US" sz="1600" b="0" i="0" u="none" strike="noStrike" kern="0" cap="none" spc="0" normalizeH="0" baseline="0" noProof="0">
                <a:ln>
                  <a:noFill/>
                </a:ln>
                <a:solidFill>
                  <a:prstClr val="black">
                    <a:lumMod val="90000"/>
                    <a:lumOff val="10000"/>
                  </a:prstClr>
                </a:solidFill>
                <a:effectLst/>
                <a:uLnTx/>
                <a:uFillTx/>
                <a:latin typeface="Arial"/>
                <a:ea typeface="+mn-ea"/>
                <a:cs typeface="+mn-cs"/>
              </a:rPr>
              <a:t>New Data Centers continue to be the major area of new growth in the 2025 TSP-Provided Load forecast.</a:t>
            </a:r>
            <a:endParaRPr kumimoji="0" lang="en-US" sz="1600" b="0" i="0" u="none" strike="noStrike" kern="0" cap="none" spc="0" normalizeH="0" baseline="0" noProof="0">
              <a:ln>
                <a:noFill/>
              </a:ln>
              <a:solidFill>
                <a:prstClr val="black">
                  <a:lumMod val="90000"/>
                  <a:lumOff val="10000"/>
                </a:prstClr>
              </a:solidFill>
              <a:effectLst/>
              <a:uLnTx/>
              <a:uFillTx/>
              <a:latin typeface="Arial"/>
              <a:ea typeface="Calibri" panose="020F0502020204030204" pitchFamily="34" charset="0"/>
              <a:cs typeface="Arial" panose="020B0604020202020204" pitchFamily="34" charset="0"/>
            </a:endParaRPr>
          </a:p>
        </p:txBody>
      </p:sp>
      <p:sp>
        <p:nvSpPr>
          <p:cNvPr id="6" name="TextBox 5">
            <a:extLst>
              <a:ext uri="{FF2B5EF4-FFF2-40B4-BE49-F238E27FC236}">
                <a16:creationId xmlns:a16="http://schemas.microsoft.com/office/drawing/2014/main" id="{CE9BE44D-5041-A91E-F5CD-D075ECB98B25}"/>
              </a:ext>
            </a:extLst>
          </p:cNvPr>
          <p:cNvSpPr txBox="1"/>
          <p:nvPr/>
        </p:nvSpPr>
        <p:spPr>
          <a:xfrm>
            <a:off x="8800599" y="761498"/>
            <a:ext cx="113347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2D3338"/>
                </a:solidFill>
                <a:effectLst/>
                <a:uLnTx/>
                <a:uFillTx/>
                <a:latin typeface="Arial"/>
                <a:ea typeface="+mn-ea"/>
                <a:cs typeface="Arial"/>
              </a:rPr>
              <a:t>208 GW</a:t>
            </a:r>
            <a:endParaRPr kumimoji="0" lang="en-US" sz="1400" b="0" i="0" u="none" strike="noStrike" kern="1200" cap="none" spc="0" normalizeH="0" baseline="0" noProof="0">
              <a:ln>
                <a:noFill/>
              </a:ln>
              <a:solidFill>
                <a:srgbClr val="2D3338"/>
              </a:solidFill>
              <a:effectLst/>
              <a:uLnTx/>
              <a:uFillTx/>
              <a:latin typeface="Arial"/>
              <a:ea typeface="+mn-ea"/>
              <a:cs typeface="+mn-cs"/>
            </a:endParaRPr>
          </a:p>
        </p:txBody>
      </p:sp>
      <p:sp>
        <p:nvSpPr>
          <p:cNvPr id="7" name="TextBox 6">
            <a:extLst>
              <a:ext uri="{FF2B5EF4-FFF2-40B4-BE49-F238E27FC236}">
                <a16:creationId xmlns:a16="http://schemas.microsoft.com/office/drawing/2014/main" id="{D5AB88C8-BC49-E890-EE27-F5B07EE55368}"/>
              </a:ext>
            </a:extLst>
          </p:cNvPr>
          <p:cNvSpPr txBox="1"/>
          <p:nvPr/>
        </p:nvSpPr>
        <p:spPr>
          <a:xfrm>
            <a:off x="10217818" y="589045"/>
            <a:ext cx="113347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2D3338"/>
                </a:solidFill>
                <a:effectLst/>
                <a:uLnTx/>
                <a:uFillTx/>
                <a:latin typeface="Arial"/>
                <a:ea typeface="+mn-ea"/>
                <a:cs typeface="Arial"/>
              </a:rPr>
              <a:t>218 GW</a:t>
            </a:r>
          </a:p>
        </p:txBody>
      </p:sp>
      <p:sp>
        <p:nvSpPr>
          <p:cNvPr id="13" name="TextBox 12">
            <a:extLst>
              <a:ext uri="{FF2B5EF4-FFF2-40B4-BE49-F238E27FC236}">
                <a16:creationId xmlns:a16="http://schemas.microsoft.com/office/drawing/2014/main" id="{CAA74950-21D5-D217-0309-00CC92285E8A}"/>
              </a:ext>
            </a:extLst>
          </p:cNvPr>
          <p:cNvSpPr txBox="1"/>
          <p:nvPr/>
        </p:nvSpPr>
        <p:spPr>
          <a:xfrm>
            <a:off x="7360318" y="929939"/>
            <a:ext cx="852739" cy="3178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2D3338"/>
                </a:solidFill>
                <a:effectLst/>
                <a:uLnTx/>
                <a:uFillTx/>
                <a:latin typeface="Arial"/>
                <a:ea typeface="+mn-ea"/>
                <a:cs typeface="Arial"/>
              </a:rPr>
              <a:t>197 GW</a:t>
            </a:r>
          </a:p>
        </p:txBody>
      </p:sp>
      <p:sp>
        <p:nvSpPr>
          <p:cNvPr id="14" name="TextBox 13">
            <a:extLst>
              <a:ext uri="{FF2B5EF4-FFF2-40B4-BE49-F238E27FC236}">
                <a16:creationId xmlns:a16="http://schemas.microsoft.com/office/drawing/2014/main" id="{B998DAA5-912E-A280-1446-8CA68957C213}"/>
              </a:ext>
            </a:extLst>
          </p:cNvPr>
          <p:cNvSpPr txBox="1"/>
          <p:nvPr/>
        </p:nvSpPr>
        <p:spPr>
          <a:xfrm>
            <a:off x="5916528" y="1401175"/>
            <a:ext cx="852739" cy="3178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2D3338"/>
                </a:solidFill>
                <a:effectLst/>
                <a:uLnTx/>
                <a:uFillTx/>
                <a:latin typeface="Arial"/>
                <a:ea typeface="+mn-ea"/>
                <a:cs typeface="Arial"/>
              </a:rPr>
              <a:t>173 GW</a:t>
            </a:r>
          </a:p>
        </p:txBody>
      </p:sp>
      <p:sp>
        <p:nvSpPr>
          <p:cNvPr id="15" name="TextBox 14">
            <a:extLst>
              <a:ext uri="{FF2B5EF4-FFF2-40B4-BE49-F238E27FC236}">
                <a16:creationId xmlns:a16="http://schemas.microsoft.com/office/drawing/2014/main" id="{531540EB-CBDE-4F81-4907-DBAB5991B182}"/>
              </a:ext>
            </a:extLst>
          </p:cNvPr>
          <p:cNvSpPr txBox="1"/>
          <p:nvPr/>
        </p:nvSpPr>
        <p:spPr>
          <a:xfrm>
            <a:off x="4422607" y="2082964"/>
            <a:ext cx="852739" cy="3178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2D3338"/>
                </a:solidFill>
                <a:effectLst/>
                <a:uLnTx/>
                <a:uFillTx/>
                <a:latin typeface="Arial"/>
                <a:ea typeface="+mn-ea"/>
                <a:cs typeface="Arial"/>
              </a:rPr>
              <a:t>138 GW</a:t>
            </a:r>
          </a:p>
        </p:txBody>
      </p:sp>
      <p:sp>
        <p:nvSpPr>
          <p:cNvPr id="16" name="TextBox 15">
            <a:extLst>
              <a:ext uri="{FF2B5EF4-FFF2-40B4-BE49-F238E27FC236}">
                <a16:creationId xmlns:a16="http://schemas.microsoft.com/office/drawing/2014/main" id="{C86E3D77-1FC1-C30F-7154-F2FE9537A7BD}"/>
              </a:ext>
            </a:extLst>
          </p:cNvPr>
          <p:cNvSpPr txBox="1"/>
          <p:nvPr/>
        </p:nvSpPr>
        <p:spPr>
          <a:xfrm>
            <a:off x="3049002" y="2684544"/>
            <a:ext cx="852739" cy="3178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2D3338"/>
                </a:solidFill>
                <a:effectLst/>
                <a:uLnTx/>
                <a:uFillTx/>
                <a:latin typeface="Arial"/>
                <a:ea typeface="+mn-ea"/>
                <a:cs typeface="Arial"/>
              </a:rPr>
              <a:t>109 GW</a:t>
            </a:r>
          </a:p>
        </p:txBody>
      </p:sp>
      <p:sp>
        <p:nvSpPr>
          <p:cNvPr id="17" name="TextBox 16">
            <a:extLst>
              <a:ext uri="{FF2B5EF4-FFF2-40B4-BE49-F238E27FC236}">
                <a16:creationId xmlns:a16="http://schemas.microsoft.com/office/drawing/2014/main" id="{D5AA878C-C959-8F64-03F5-D14897B8265D}"/>
              </a:ext>
            </a:extLst>
          </p:cNvPr>
          <p:cNvSpPr txBox="1"/>
          <p:nvPr/>
        </p:nvSpPr>
        <p:spPr>
          <a:xfrm>
            <a:off x="1575133" y="2945228"/>
            <a:ext cx="852739" cy="3178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2D3338"/>
                </a:solidFill>
                <a:effectLst/>
                <a:uLnTx/>
                <a:uFillTx/>
                <a:latin typeface="Arial"/>
                <a:ea typeface="+mn-ea"/>
                <a:cs typeface="Arial"/>
              </a:rPr>
              <a:t>94GW</a:t>
            </a:r>
          </a:p>
        </p:txBody>
      </p:sp>
    </p:spTree>
    <p:extLst>
      <p:ext uri="{BB962C8B-B14F-4D97-AF65-F5344CB8AC3E}">
        <p14:creationId xmlns:p14="http://schemas.microsoft.com/office/powerpoint/2010/main" val="8188404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D88C51-CAFA-2BF2-AC5B-2F31F84F4408}"/>
              </a:ext>
            </a:extLst>
          </p:cNvPr>
          <p:cNvSpPr>
            <a:spLocks noGrp="1"/>
          </p:cNvSpPr>
          <p:nvPr>
            <p:ph type="title"/>
          </p:nvPr>
        </p:nvSpPr>
        <p:spPr>
          <a:xfrm>
            <a:off x="508000" y="243682"/>
            <a:ext cx="11277600" cy="518318"/>
          </a:xfrm>
        </p:spPr>
        <p:txBody>
          <a:bodyPr>
            <a:normAutofit/>
          </a:bodyPr>
          <a:lstStyle/>
          <a:p>
            <a:r>
              <a:rPr lang="en-US" b="1" kern="1200" dirty="0">
                <a:latin typeface="+mj-lt"/>
                <a:ea typeface="+mj-ea"/>
                <a:cs typeface="+mj-cs"/>
              </a:rPr>
              <a:t>Forecast Methodologies</a:t>
            </a:r>
          </a:p>
        </p:txBody>
      </p:sp>
      <p:sp>
        <p:nvSpPr>
          <p:cNvPr id="3" name="Slide Number Placeholder 2">
            <a:extLst>
              <a:ext uri="{FF2B5EF4-FFF2-40B4-BE49-F238E27FC236}">
                <a16:creationId xmlns:a16="http://schemas.microsoft.com/office/drawing/2014/main" id="{64431EAA-58E5-A784-9766-F191CC4BF314}"/>
              </a:ext>
            </a:extLst>
          </p:cNvPr>
          <p:cNvSpPr>
            <a:spLocks noGrp="1"/>
          </p:cNvSpPr>
          <p:nvPr>
            <p:ph type="sldNum" sz="quarter" idx="4"/>
          </p:nvPr>
        </p:nvSpPr>
        <p:spPr>
          <a:xfrm>
            <a:off x="11379203" y="6561138"/>
            <a:ext cx="646975" cy="220662"/>
          </a:xfrm>
        </p:spPr>
        <p:txBody>
          <a:bodyPr vert="horz" lIns="91440" tIns="45720" rIns="91440" bIns="45720" rtlCol="0" anchor="ctr">
            <a:norm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fld id="{1D93BD3E-1E9A-4970-A6F7-E7AC52762E0C}" type="slidenum">
              <a:rPr kumimoji="0" lang="en-US" sz="900" b="0" i="0" u="none" strike="noStrike" kern="1200" cap="none" spc="0" normalizeH="0" baseline="0" noProof="0" smtClean="0">
                <a:ln>
                  <a:noFill/>
                </a:ln>
                <a:solidFill>
                  <a:srgbClr val="7C858C"/>
                </a:solidFill>
                <a:effectLst/>
                <a:uLnTx/>
                <a:uFillTx/>
                <a:latin typeface="Arial"/>
                <a:ea typeface="+mn-ea"/>
                <a:cs typeface="+mn-cs"/>
              </a:rPr>
              <a:pPr marL="0" marR="0" lvl="0" indent="0" algn="ctr" defTabSz="914400" rtl="0" eaLnBrk="1" fontAlgn="auto" latinLnBrk="0" hangingPunct="1">
                <a:lnSpc>
                  <a:spcPct val="90000"/>
                </a:lnSpc>
                <a:spcBef>
                  <a:spcPts val="0"/>
                </a:spcBef>
                <a:spcAft>
                  <a:spcPts val="600"/>
                </a:spcAft>
                <a:buClrTx/>
                <a:buSzTx/>
                <a:buFontTx/>
                <a:buNone/>
                <a:tabLst/>
                <a:defRPr/>
              </a:pPr>
              <a:t>8</a:t>
            </a:fld>
            <a:endParaRPr kumimoji="0" lang="en-US" sz="900" b="0" i="0" u="none" strike="noStrike" kern="1200" cap="none" spc="0" normalizeH="0" baseline="0" noProof="0">
              <a:ln>
                <a:noFill/>
              </a:ln>
              <a:solidFill>
                <a:srgbClr val="7C858C"/>
              </a:solidFill>
              <a:effectLst/>
              <a:uLnTx/>
              <a:uFillTx/>
              <a:latin typeface="Arial"/>
              <a:ea typeface="+mn-ea"/>
              <a:cs typeface="+mn-cs"/>
            </a:endParaRPr>
          </a:p>
        </p:txBody>
      </p:sp>
      <p:pic>
        <p:nvPicPr>
          <p:cNvPr id="7" name="Picture 6">
            <a:extLst>
              <a:ext uri="{FF2B5EF4-FFF2-40B4-BE49-F238E27FC236}">
                <a16:creationId xmlns:a16="http://schemas.microsoft.com/office/drawing/2014/main" id="{75A6DD99-03CB-741A-B7C4-D21D5D2EE326}"/>
              </a:ext>
            </a:extLst>
          </p:cNvPr>
          <p:cNvPicPr>
            <a:picLocks noChangeAspect="1"/>
          </p:cNvPicPr>
          <p:nvPr/>
        </p:nvPicPr>
        <p:blipFill>
          <a:blip r:embed="rId2"/>
          <a:stretch>
            <a:fillRect/>
          </a:stretch>
        </p:blipFill>
        <p:spPr>
          <a:xfrm>
            <a:off x="4323072" y="1103297"/>
            <a:ext cx="7458634" cy="3998647"/>
          </a:xfrm>
          <a:prstGeom prst="rect">
            <a:avLst/>
          </a:prstGeom>
        </p:spPr>
      </p:pic>
      <p:sp>
        <p:nvSpPr>
          <p:cNvPr id="2" name="TextBox 1">
            <a:extLst>
              <a:ext uri="{FF2B5EF4-FFF2-40B4-BE49-F238E27FC236}">
                <a16:creationId xmlns:a16="http://schemas.microsoft.com/office/drawing/2014/main" id="{FD7C1260-B938-D75C-7851-DC5700CC0289}"/>
              </a:ext>
            </a:extLst>
          </p:cNvPr>
          <p:cNvSpPr txBox="1"/>
          <p:nvPr/>
        </p:nvSpPr>
        <p:spPr>
          <a:xfrm>
            <a:off x="528155" y="5337222"/>
            <a:ext cx="11018773" cy="677108"/>
          </a:xfrm>
          <a:prstGeom prst="rect">
            <a:avLst/>
          </a:prstGeom>
          <a:solidFill>
            <a:srgbClr val="00AEC7">
              <a:lumMod val="20000"/>
              <a:lumOff val="80000"/>
            </a:srgbClr>
          </a:solidFill>
          <a:ln w="15875">
            <a:solidFill>
              <a:srgbClr val="00AEC7"/>
            </a:solidFill>
          </a:ln>
          <a:effectLst>
            <a:outerShdw blurRad="50800" dist="38100" dir="2700000" algn="tl" rotWithShape="0">
              <a:prstClr val="black">
                <a:alpha val="40000"/>
              </a:prstClr>
            </a:outerShdw>
          </a:effectLst>
        </p:spPr>
        <p:txBody>
          <a:bodyPr wrap="square" lIns="91440" tIns="91440" rIns="91440" bIns="9144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lumMod val="90000"/>
                    <a:lumOff val="10000"/>
                  </a:prstClr>
                </a:solidFill>
                <a:effectLst/>
                <a:uLnTx/>
                <a:uFillTx/>
                <a:latin typeface="Arial"/>
                <a:ea typeface="+mn-ea"/>
                <a:cs typeface="+mn-cs"/>
              </a:rPr>
              <a:t>Key Takeaway: </a:t>
            </a:r>
            <a:r>
              <a:rPr kumimoji="0" lang="en-US" sz="1600" b="0" i="0" u="none" strike="noStrike" kern="0" cap="none" spc="0" normalizeH="0" baseline="0" noProof="0" dirty="0">
                <a:ln>
                  <a:noFill/>
                </a:ln>
                <a:solidFill>
                  <a:prstClr val="black">
                    <a:lumMod val="90000"/>
                    <a:lumOff val="10000"/>
                  </a:prstClr>
                </a:solidFill>
                <a:effectLst/>
                <a:uLnTx/>
                <a:uFillTx/>
                <a:latin typeface="Arial"/>
                <a:ea typeface="+mn-ea"/>
                <a:cs typeface="+mn-cs"/>
              </a:rPr>
              <a:t>ERCOT will begin incorporating an adjusted Load Forecast in analysis that uses historic trends to adjust the TSP-Provided  Load Forecast. </a:t>
            </a:r>
            <a:r>
              <a:rPr kumimoji="0" lang="en-US" sz="1200" b="0" i="0" u="none" strike="noStrike" kern="0" cap="none" spc="0" normalizeH="0" baseline="0" noProof="0" dirty="0">
                <a:ln>
                  <a:noFill/>
                </a:ln>
                <a:solidFill>
                  <a:prstClr val="black">
                    <a:lumMod val="90000"/>
                    <a:lumOff val="10000"/>
                  </a:prstClr>
                </a:solidFill>
                <a:effectLst/>
                <a:uLnTx/>
                <a:uFillTx/>
                <a:latin typeface="Arial"/>
                <a:ea typeface="+mn-ea"/>
                <a:cs typeface="+mn-cs"/>
              </a:rPr>
              <a:t>(All displayed peaks use the 90</a:t>
            </a:r>
            <a:r>
              <a:rPr kumimoji="0" lang="en-US" sz="1200" b="0" i="0" u="none" strike="noStrike" kern="0" cap="none" spc="0" normalizeH="0" baseline="30000" noProof="0" dirty="0">
                <a:ln>
                  <a:noFill/>
                </a:ln>
                <a:solidFill>
                  <a:prstClr val="black">
                    <a:lumMod val="90000"/>
                    <a:lumOff val="10000"/>
                  </a:prstClr>
                </a:solidFill>
                <a:effectLst/>
                <a:uLnTx/>
                <a:uFillTx/>
                <a:latin typeface="Arial"/>
                <a:ea typeface="+mn-ea"/>
                <a:cs typeface="+mn-cs"/>
              </a:rPr>
              <a:t>th</a:t>
            </a:r>
            <a:r>
              <a:rPr kumimoji="0" lang="en-US" sz="1200" b="0" i="0" u="none" strike="noStrike" kern="0" cap="none" spc="0" normalizeH="0" baseline="0" noProof="0" dirty="0">
                <a:ln>
                  <a:noFill/>
                </a:ln>
                <a:solidFill>
                  <a:prstClr val="black">
                    <a:lumMod val="90000"/>
                    <a:lumOff val="10000"/>
                  </a:prstClr>
                </a:solidFill>
                <a:effectLst/>
                <a:uLnTx/>
                <a:uFillTx/>
                <a:latin typeface="Arial"/>
                <a:ea typeface="+mn-ea"/>
                <a:cs typeface="+mn-cs"/>
              </a:rPr>
              <a:t> percentile base forecast)</a:t>
            </a:r>
            <a:endParaRPr kumimoji="0" lang="en-US" sz="1200" b="0" i="0" u="none" strike="noStrike" kern="0" cap="none" spc="0" normalizeH="0" baseline="0" noProof="0" dirty="0">
              <a:ln>
                <a:noFill/>
              </a:ln>
              <a:solidFill>
                <a:prstClr val="black">
                  <a:lumMod val="90000"/>
                  <a:lumOff val="10000"/>
                </a:prstClr>
              </a:solidFill>
              <a:effectLst/>
              <a:uLnTx/>
              <a:uFillTx/>
              <a:latin typeface="Arial"/>
              <a:ea typeface="Calibri" panose="020F0502020204030204" pitchFamily="34" charset="0"/>
              <a:cs typeface="Arial" panose="020B0604020202020204" pitchFamily="34" charset="0"/>
            </a:endParaRPr>
          </a:p>
        </p:txBody>
      </p:sp>
      <p:sp>
        <p:nvSpPr>
          <p:cNvPr id="10" name="TextBox 9">
            <a:extLst>
              <a:ext uri="{FF2B5EF4-FFF2-40B4-BE49-F238E27FC236}">
                <a16:creationId xmlns:a16="http://schemas.microsoft.com/office/drawing/2014/main" id="{6C300CA1-82B9-E24C-C872-52A93CEDA9F2}"/>
              </a:ext>
            </a:extLst>
          </p:cNvPr>
          <p:cNvSpPr txBox="1"/>
          <p:nvPr/>
        </p:nvSpPr>
        <p:spPr>
          <a:xfrm>
            <a:off x="521643" y="909174"/>
            <a:ext cx="3794484" cy="4401205"/>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en-US" sz="1600" b="1" i="0" u="none" strike="noStrike" kern="1200" cap="none" spc="0" normalizeH="0" baseline="0" noProof="0" dirty="0">
                <a:ln>
                  <a:noFill/>
                </a:ln>
                <a:solidFill>
                  <a:srgbClr val="2D3338"/>
                </a:solidFill>
                <a:effectLst/>
                <a:uLnTx/>
                <a:uFillTx/>
                <a:latin typeface="Arial"/>
                <a:ea typeface="+mn-ea"/>
                <a:cs typeface="+mn-cs"/>
              </a:rPr>
              <a:t>TSP-Provided Load Forecast</a:t>
            </a:r>
            <a:r>
              <a:rPr kumimoji="0" lang="en-US" sz="1600" b="0" i="0" u="none" strike="noStrike" kern="1200" cap="none" spc="0" normalizeH="0" baseline="0" noProof="0" dirty="0">
                <a:ln>
                  <a:noFill/>
                </a:ln>
                <a:solidFill>
                  <a:srgbClr val="2D3338"/>
                </a:solidFill>
                <a:effectLst/>
                <a:uLnTx/>
                <a:uFillTx/>
                <a:latin typeface="Arial"/>
                <a:ea typeface="+mn-ea"/>
                <a:cs typeface="+mn-cs"/>
              </a:rPr>
              <a:t> </a:t>
            </a:r>
            <a:endParaRPr kumimoji="0" lang="en-US" sz="1800" b="0" i="0" u="none" strike="noStrike" kern="1200" cap="none" spc="0" normalizeH="0" baseline="0" noProof="0" dirty="0">
              <a:ln>
                <a:noFill/>
              </a:ln>
              <a:solidFill>
                <a:srgbClr val="2D3338"/>
              </a:solidFill>
              <a:effectLst/>
              <a:uLnTx/>
              <a:uFillTx/>
              <a:latin typeface="Arial"/>
              <a:ea typeface="+mn-ea"/>
              <a:cs typeface="+mn-cs"/>
            </a:endParaRPr>
          </a:p>
          <a:p>
            <a:pPr marL="285750" marR="0" lvl="0" indent="-285750" algn="l" defTabSz="914400" rtl="0" eaLnBrk="1" fontAlgn="auto" latinLnBrk="0" hangingPunct="1">
              <a:lnSpc>
                <a:spcPct val="100000"/>
              </a:lnSpc>
              <a:spcBef>
                <a:spcPct val="20000"/>
              </a:spcBef>
              <a:spcAft>
                <a:spcPts val="0"/>
              </a:spcAft>
              <a:buClrTx/>
              <a:buSzTx/>
              <a:buFont typeface="Arial"/>
              <a:buChar char="•"/>
              <a:tabLst/>
              <a:defRPr/>
            </a:pPr>
            <a:r>
              <a:rPr kumimoji="0" lang="en-US" sz="1600" b="0" i="0" u="none" strike="noStrike" kern="1200" cap="none" spc="0" normalizeH="0" baseline="0" noProof="0" dirty="0">
                <a:ln>
                  <a:noFill/>
                </a:ln>
                <a:solidFill>
                  <a:srgbClr val="2D3338"/>
                </a:solidFill>
                <a:effectLst/>
                <a:uLnTx/>
                <a:uFillTx/>
                <a:latin typeface="Arial"/>
                <a:ea typeface="+mn-ea"/>
                <a:cs typeface="+mn-cs"/>
              </a:rPr>
              <a:t>All contracts and Officer Letter Loads based on the in-service dates and MWs that the TSPs provided</a:t>
            </a:r>
            <a:endParaRPr kumimoji="0" lang="en-US" sz="1800" b="0" i="0" u="none" strike="noStrike" kern="1200" cap="none" spc="0" normalizeH="0" baseline="0" noProof="0" dirty="0">
              <a:ln>
                <a:noFill/>
              </a:ln>
              <a:solidFill>
                <a:srgbClr val="2D3338"/>
              </a:solidFill>
              <a:effectLst/>
              <a:uLnTx/>
              <a:uFillTx/>
              <a:latin typeface="Arial"/>
              <a:ea typeface="+mn-ea"/>
              <a:cs typeface="Arial"/>
            </a:endParaRPr>
          </a:p>
          <a:p>
            <a:pPr marL="0" marR="0" lvl="0" indent="0" algn="l" defTabSz="914400" rtl="0" eaLnBrk="1" fontAlgn="auto" latinLnBrk="0" hangingPunct="1">
              <a:lnSpc>
                <a:spcPct val="100000"/>
              </a:lnSpc>
              <a:spcBef>
                <a:spcPct val="20000"/>
              </a:spcBef>
              <a:spcAft>
                <a:spcPts val="0"/>
              </a:spcAft>
              <a:buClrTx/>
              <a:buSzTx/>
              <a:buFontTx/>
              <a:buNone/>
              <a:tabLst/>
              <a:defRPr/>
            </a:pPr>
            <a:endParaRPr kumimoji="0" lang="en-US" sz="1200" b="1" i="0" u="none" strike="noStrike" kern="1200" cap="none" spc="0" normalizeH="0" baseline="0" noProof="0" dirty="0">
              <a:ln>
                <a:noFill/>
              </a:ln>
              <a:solidFill>
                <a:srgbClr val="2D3338"/>
              </a:solidFill>
              <a:effectLst/>
              <a:uLnTx/>
              <a:uFillTx/>
              <a:latin typeface="Arial"/>
              <a:ea typeface="+mn-ea"/>
              <a:cs typeface="Arial"/>
            </a:endParaRPr>
          </a:p>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en-US" sz="1600" b="1" i="0" u="none" strike="noStrike" kern="1200" cap="none" spc="0" normalizeH="0" baseline="0" noProof="0" dirty="0">
                <a:ln>
                  <a:noFill/>
                </a:ln>
                <a:solidFill>
                  <a:srgbClr val="2D3338"/>
                </a:solidFill>
                <a:effectLst/>
                <a:uLnTx/>
                <a:uFillTx/>
                <a:latin typeface="Arial"/>
                <a:ea typeface="+mn-ea"/>
                <a:cs typeface="+mn-cs"/>
              </a:rPr>
              <a:t>ERCOT Adjusted Load Forecast </a:t>
            </a:r>
            <a:r>
              <a:rPr kumimoji="0" lang="en-US" sz="1600" b="0" i="0" u="none" strike="noStrike" kern="1200" cap="none" spc="0" normalizeH="0" baseline="0" noProof="0" dirty="0">
                <a:ln>
                  <a:noFill/>
                </a:ln>
                <a:solidFill>
                  <a:srgbClr val="2D3338"/>
                </a:solidFill>
                <a:effectLst/>
                <a:uLnTx/>
                <a:uFillTx/>
                <a:latin typeface="Arial"/>
                <a:ea typeface="+mn-ea"/>
                <a:cs typeface="+mn-cs"/>
              </a:rPr>
              <a:t>– </a:t>
            </a:r>
            <a:endParaRPr kumimoji="0" lang="en-US" sz="1600" b="0" i="0" u="none" strike="noStrike" kern="1200" cap="none" spc="0" normalizeH="0" baseline="0" noProof="0" dirty="0">
              <a:ln>
                <a:noFill/>
              </a:ln>
              <a:solidFill>
                <a:srgbClr val="2D3338"/>
              </a:solidFill>
              <a:effectLst/>
              <a:uLnTx/>
              <a:uFillTx/>
              <a:latin typeface="Arial"/>
              <a:ea typeface="+mn-ea"/>
              <a:cs typeface="Arial"/>
            </a:endParaRPr>
          </a:p>
          <a:p>
            <a:pPr marL="285750" marR="0" lvl="0"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2D3338"/>
                </a:solidFill>
                <a:effectLst/>
                <a:uLnTx/>
                <a:uFillTx/>
                <a:latin typeface="Arial"/>
                <a:ea typeface="+mn-ea"/>
                <a:cs typeface="+mn-cs"/>
              </a:rPr>
              <a:t>180 Day delay for all contract and Officer Letter Load</a:t>
            </a:r>
            <a:endParaRPr kumimoji="0" lang="en-US" sz="1600" b="0" i="0" u="none" strike="noStrike" kern="1200" cap="none" spc="0" normalizeH="0" baseline="0" noProof="0" dirty="0">
              <a:ln>
                <a:noFill/>
              </a:ln>
              <a:solidFill>
                <a:srgbClr val="2D3338"/>
              </a:solidFill>
              <a:effectLst/>
              <a:uLnTx/>
              <a:uFillTx/>
              <a:latin typeface="Arial"/>
              <a:ea typeface="+mn-ea"/>
              <a:cs typeface="Arial"/>
            </a:endParaRPr>
          </a:p>
          <a:p>
            <a:pPr marL="285750" marR="0" lvl="0"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2D3338"/>
                </a:solidFill>
                <a:effectLst/>
                <a:uLnTx/>
                <a:uFillTx/>
                <a:latin typeface="Arial"/>
                <a:ea typeface="+mn-ea"/>
                <a:cs typeface="+mn-cs"/>
              </a:rPr>
              <a:t>All new Data Center Load reduced to 49.8% of request</a:t>
            </a:r>
            <a:endParaRPr kumimoji="0" lang="en-US" sz="1600" b="0" i="0" u="none" strike="noStrike" kern="1200" cap="none" spc="0" normalizeH="0" baseline="0" noProof="0" dirty="0">
              <a:ln>
                <a:noFill/>
              </a:ln>
              <a:solidFill>
                <a:srgbClr val="2D3338"/>
              </a:solidFill>
              <a:effectLst/>
              <a:uLnTx/>
              <a:uFillTx/>
              <a:latin typeface="Arial"/>
              <a:ea typeface="+mn-ea"/>
              <a:cs typeface="Arial"/>
            </a:endParaRPr>
          </a:p>
          <a:p>
            <a:pPr marL="285750" marR="0" lvl="0"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2D3338"/>
                </a:solidFill>
                <a:effectLst/>
                <a:uLnTx/>
                <a:uFillTx/>
                <a:latin typeface="Arial"/>
                <a:ea typeface="+mn-ea"/>
                <a:cs typeface="+mn-cs"/>
              </a:rPr>
              <a:t>Then Officer Letter Load reduced to 55.4% of request</a:t>
            </a:r>
            <a:endParaRPr kumimoji="0" lang="en-US" sz="1600" b="0" i="0" u="none" strike="noStrike" kern="1200" cap="none" spc="0" normalizeH="0" baseline="0" noProof="0" dirty="0">
              <a:ln>
                <a:noFill/>
              </a:ln>
              <a:solidFill>
                <a:srgbClr val="2D3338"/>
              </a:solidFill>
              <a:effectLst/>
              <a:uLnTx/>
              <a:uFillTx/>
              <a:latin typeface="Arial"/>
              <a:ea typeface="+mn-ea"/>
              <a:cs typeface="Arial"/>
            </a:endParaRPr>
          </a:p>
          <a:p>
            <a:pPr marL="0" marR="0" lvl="0" indent="0" algn="l" defTabSz="914400" rtl="0" eaLnBrk="1" fontAlgn="auto" latinLnBrk="0" hangingPunct="1">
              <a:lnSpc>
                <a:spcPct val="100000"/>
              </a:lnSpc>
              <a:spcBef>
                <a:spcPct val="20000"/>
              </a:spcBef>
              <a:spcAft>
                <a:spcPts val="0"/>
              </a:spcAft>
              <a:buClrTx/>
              <a:buSzTx/>
              <a:buFontTx/>
              <a:buNone/>
              <a:tabLst/>
              <a:defRPr/>
            </a:pPr>
            <a:endParaRPr kumimoji="0" lang="en-US" sz="1200" b="1" i="0" u="none" strike="noStrike" kern="1200" cap="none" spc="0" normalizeH="0" baseline="0" noProof="0" dirty="0">
              <a:ln>
                <a:noFill/>
              </a:ln>
              <a:solidFill>
                <a:srgbClr val="2D3338"/>
              </a:solidFill>
              <a:effectLst/>
              <a:uLnTx/>
              <a:uFillTx/>
              <a:latin typeface="Arial"/>
              <a:ea typeface="+mn-ea"/>
              <a:cs typeface="Arial"/>
            </a:endParaRPr>
          </a:p>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en-US" sz="1600" b="1" i="0" u="none" strike="noStrike" kern="1200" cap="none" spc="0" normalizeH="0" baseline="0" noProof="0" dirty="0">
                <a:ln>
                  <a:noFill/>
                </a:ln>
                <a:solidFill>
                  <a:srgbClr val="2D3338"/>
                </a:solidFill>
                <a:effectLst/>
                <a:uLnTx/>
                <a:uFillTx/>
                <a:latin typeface="Arial"/>
                <a:ea typeface="+mn-ea"/>
                <a:cs typeface="+mn-cs"/>
              </a:rPr>
              <a:t>Pre-2024 Load Forecast Method</a:t>
            </a:r>
            <a:endParaRPr kumimoji="0" lang="en-US" sz="1600" b="0" i="0" u="none" strike="noStrike" kern="1200" cap="none" spc="0" normalizeH="0" baseline="0" noProof="0" dirty="0">
              <a:ln>
                <a:noFill/>
              </a:ln>
              <a:solidFill>
                <a:srgbClr val="2D3338"/>
              </a:solidFill>
              <a:effectLst/>
              <a:uLnTx/>
              <a:uFillTx/>
              <a:latin typeface="Arial"/>
              <a:ea typeface="+mn-ea"/>
              <a:cs typeface="+mn-cs"/>
            </a:endParaRPr>
          </a:p>
          <a:p>
            <a:pPr marL="285750" marR="0" lvl="0" indent="-285750" algn="l" defTabSz="914400" rtl="0" eaLnBrk="1" fontAlgn="auto" latinLnBrk="0" hangingPunct="1">
              <a:lnSpc>
                <a:spcPct val="100000"/>
              </a:lnSpc>
              <a:spcBef>
                <a:spcPct val="20000"/>
              </a:spcBef>
              <a:spcAft>
                <a:spcPts val="0"/>
              </a:spcAft>
              <a:buClrTx/>
              <a:buSzTx/>
              <a:buFont typeface="Arial"/>
              <a:buChar char="•"/>
              <a:tabLst/>
              <a:defRPr/>
            </a:pPr>
            <a:r>
              <a:rPr kumimoji="0" lang="en-US" sz="1600" b="0" i="0" u="none" strike="noStrike" kern="1200" cap="none" spc="0" normalizeH="0" baseline="0" noProof="0" dirty="0">
                <a:ln>
                  <a:noFill/>
                </a:ln>
                <a:solidFill>
                  <a:srgbClr val="2D3338"/>
                </a:solidFill>
                <a:effectLst/>
                <a:uLnTx/>
                <a:uFillTx/>
                <a:latin typeface="Arial"/>
                <a:ea typeface="+mn-ea"/>
                <a:cs typeface="+mn-cs"/>
              </a:rPr>
              <a:t>Contracts only on the ramp schedule provided by the TSPs</a:t>
            </a:r>
            <a:endParaRPr kumimoji="0" lang="en-US" sz="1600" b="0" i="0" u="none" strike="noStrike" kern="1200" cap="none" spc="0" normalizeH="0" baseline="0" noProof="0" dirty="0">
              <a:ln>
                <a:noFill/>
              </a:ln>
              <a:solidFill>
                <a:srgbClr val="2D3338"/>
              </a:solidFill>
              <a:effectLst/>
              <a:uLnTx/>
              <a:uFillTx/>
              <a:latin typeface="Arial"/>
              <a:ea typeface="+mn-ea"/>
              <a:cs typeface="Arial"/>
            </a:endParaRPr>
          </a:p>
        </p:txBody>
      </p:sp>
    </p:spTree>
    <p:extLst>
      <p:ext uri="{BB962C8B-B14F-4D97-AF65-F5344CB8AC3E}">
        <p14:creationId xmlns:p14="http://schemas.microsoft.com/office/powerpoint/2010/main" val="5780473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A0B01E-96C8-CD8B-2AAC-603C9574CDC7}"/>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3C7B83A8-A1BC-6232-0C23-6F37B6BC29F8}"/>
              </a:ext>
            </a:extLst>
          </p:cNvPr>
          <p:cNvSpPr/>
          <p:nvPr/>
        </p:nvSpPr>
        <p:spPr>
          <a:xfrm>
            <a:off x="1881798" y="3320715"/>
            <a:ext cx="561975" cy="1927559"/>
          </a:xfrm>
          <a:prstGeom prst="rect">
            <a:avLst/>
          </a:prstGeom>
          <a:solidFill>
            <a:schemeClr val="bg1">
              <a:lumMod val="8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Arial"/>
                <a:ea typeface="+mn-ea"/>
                <a:cs typeface="+mn-cs"/>
              </a:rPr>
              <a:t> </a:t>
            </a:r>
          </a:p>
        </p:txBody>
      </p:sp>
      <p:sp>
        <p:nvSpPr>
          <p:cNvPr id="2" name="Title 1">
            <a:extLst>
              <a:ext uri="{FF2B5EF4-FFF2-40B4-BE49-F238E27FC236}">
                <a16:creationId xmlns:a16="http://schemas.microsoft.com/office/drawing/2014/main" id="{D2C4E43D-CCCE-6334-D0FC-6EE8B49450E1}"/>
              </a:ext>
            </a:extLst>
          </p:cNvPr>
          <p:cNvSpPr>
            <a:spLocks noGrp="1"/>
          </p:cNvSpPr>
          <p:nvPr>
            <p:ph type="title"/>
          </p:nvPr>
        </p:nvSpPr>
        <p:spPr>
          <a:xfrm>
            <a:off x="517769" y="233913"/>
            <a:ext cx="11277600" cy="679174"/>
          </a:xfrm>
        </p:spPr>
        <p:txBody>
          <a:bodyPr lIns="91440" tIns="45720" rIns="91440" bIns="45720" anchor="t"/>
          <a:lstStyle/>
          <a:p>
            <a:r>
              <a:rPr lang="en-US">
                <a:cs typeface="Arial"/>
              </a:rPr>
              <a:t>2025 ERCOT Adjusted Load Forecast Breakdown by Type</a:t>
            </a:r>
            <a:endParaRPr lang="en-US"/>
          </a:p>
        </p:txBody>
      </p:sp>
      <p:sp>
        <p:nvSpPr>
          <p:cNvPr id="5" name="Slide Number Placeholder 4">
            <a:extLst>
              <a:ext uri="{FF2B5EF4-FFF2-40B4-BE49-F238E27FC236}">
                <a16:creationId xmlns:a16="http://schemas.microsoft.com/office/drawing/2014/main" id="{7AB3373D-D67A-DB12-B65D-6EBBED2DE5AA}"/>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srgbClr val="2D3338">
                    <a:tint val="75000"/>
                  </a:srgbClr>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srgbClr val="2D3338">
                  <a:tint val="75000"/>
                </a:srgbClr>
              </a:solidFill>
              <a:effectLst/>
              <a:uLnTx/>
              <a:uFillTx/>
              <a:latin typeface="Arial"/>
              <a:ea typeface="+mn-ea"/>
              <a:cs typeface="+mn-cs"/>
            </a:endParaRPr>
          </a:p>
        </p:txBody>
      </p:sp>
      <p:sp>
        <p:nvSpPr>
          <p:cNvPr id="3" name="TextBox 2">
            <a:extLst>
              <a:ext uri="{FF2B5EF4-FFF2-40B4-BE49-F238E27FC236}">
                <a16:creationId xmlns:a16="http://schemas.microsoft.com/office/drawing/2014/main" id="{2C422BBE-C3DA-D187-4357-7D2B5C7B98E8}"/>
              </a:ext>
            </a:extLst>
          </p:cNvPr>
          <p:cNvSpPr txBox="1"/>
          <p:nvPr/>
        </p:nvSpPr>
        <p:spPr>
          <a:xfrm>
            <a:off x="1414082" y="5811336"/>
            <a:ext cx="9012144" cy="430887"/>
          </a:xfrm>
          <a:prstGeom prst="rect">
            <a:avLst/>
          </a:prstGeom>
          <a:solidFill>
            <a:srgbClr val="00AEC7">
              <a:lumMod val="20000"/>
              <a:lumOff val="80000"/>
            </a:srgbClr>
          </a:solidFill>
          <a:ln w="15875">
            <a:solidFill>
              <a:srgbClr val="00AEC7"/>
            </a:solidFill>
          </a:ln>
          <a:effectLst>
            <a:outerShdw blurRad="50800" dist="38100" dir="2700000" algn="tl" rotWithShape="0">
              <a:prstClr val="black">
                <a:alpha val="40000"/>
              </a:prstClr>
            </a:outerShdw>
          </a:effectLst>
        </p:spPr>
        <p:txBody>
          <a:bodyPr wrap="square" lIns="91440" tIns="91440" rIns="91440" bIns="9144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prstClr val="black">
                    <a:lumMod val="90000"/>
                    <a:lumOff val="10000"/>
                  </a:prstClr>
                </a:solidFill>
                <a:effectLst/>
                <a:uLnTx/>
                <a:uFillTx/>
                <a:latin typeface="Arial"/>
                <a:ea typeface="+mn-ea"/>
                <a:cs typeface="+mn-cs"/>
              </a:rPr>
              <a:t>Key Takeaway: </a:t>
            </a:r>
            <a:r>
              <a:rPr kumimoji="0" lang="en-US" sz="1600" b="0" i="0" u="none" strike="noStrike" kern="0" cap="none" spc="0" normalizeH="0" baseline="0" noProof="0">
                <a:ln>
                  <a:noFill/>
                </a:ln>
                <a:solidFill>
                  <a:prstClr val="black">
                    <a:lumMod val="90000"/>
                    <a:lumOff val="10000"/>
                  </a:prstClr>
                </a:solidFill>
                <a:effectLst/>
                <a:uLnTx/>
                <a:uFillTx/>
                <a:latin typeface="Arial"/>
                <a:ea typeface="+mn-ea"/>
                <a:cs typeface="+mn-cs"/>
              </a:rPr>
              <a:t>After adjustments, Data Center Load remains the largest growth by type.</a:t>
            </a:r>
            <a:endParaRPr kumimoji="0" lang="en-US" sz="1600" b="0" i="0" u="none" strike="noStrike" kern="0" cap="none" spc="0" normalizeH="0" baseline="0" noProof="0">
              <a:ln>
                <a:noFill/>
              </a:ln>
              <a:solidFill>
                <a:prstClr val="black">
                  <a:lumMod val="90000"/>
                  <a:lumOff val="10000"/>
                </a:prstClr>
              </a:solidFill>
              <a:effectLst/>
              <a:uLnTx/>
              <a:uFillTx/>
              <a:latin typeface="Arial"/>
              <a:ea typeface="Calibri" panose="020F050202020403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4340BB0B-8FBC-8E13-2AFF-D14DB59602A8}"/>
              </a:ext>
            </a:extLst>
          </p:cNvPr>
          <p:cNvSpPr/>
          <p:nvPr/>
        </p:nvSpPr>
        <p:spPr>
          <a:xfrm>
            <a:off x="6256436" y="1571626"/>
            <a:ext cx="561975" cy="3676648"/>
          </a:xfrm>
          <a:prstGeom prst="rect">
            <a:avLst/>
          </a:prstGeom>
          <a:solidFill>
            <a:schemeClr val="bg1">
              <a:lumMod val="8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F8B9D">
                    <a:lumMod val="75000"/>
                  </a:srgbClr>
                </a:solidFill>
                <a:effectLst/>
                <a:uLnTx/>
                <a:uFillTx/>
                <a:latin typeface="Arial"/>
                <a:ea typeface="+mn-ea"/>
                <a:cs typeface="+mn-cs"/>
              </a:rPr>
              <a:t> </a:t>
            </a:r>
          </a:p>
        </p:txBody>
      </p:sp>
      <p:sp>
        <p:nvSpPr>
          <p:cNvPr id="8" name="Rectangle 7">
            <a:extLst>
              <a:ext uri="{FF2B5EF4-FFF2-40B4-BE49-F238E27FC236}">
                <a16:creationId xmlns:a16="http://schemas.microsoft.com/office/drawing/2014/main" id="{2D6DD036-7D87-DA24-2C4C-B13F258CD60F}"/>
              </a:ext>
            </a:extLst>
          </p:cNvPr>
          <p:cNvSpPr/>
          <p:nvPr/>
        </p:nvSpPr>
        <p:spPr>
          <a:xfrm>
            <a:off x="7744786" y="1146905"/>
            <a:ext cx="561975" cy="4101368"/>
          </a:xfrm>
          <a:prstGeom prst="rect">
            <a:avLst/>
          </a:prstGeom>
          <a:solidFill>
            <a:schemeClr val="bg1">
              <a:lumMod val="8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Arial"/>
                <a:ea typeface="+mn-ea"/>
                <a:cs typeface="+mn-cs"/>
              </a:rPr>
              <a:t> </a:t>
            </a:r>
          </a:p>
        </p:txBody>
      </p:sp>
      <p:sp>
        <p:nvSpPr>
          <p:cNvPr id="9" name="Rectangle 8">
            <a:extLst>
              <a:ext uri="{FF2B5EF4-FFF2-40B4-BE49-F238E27FC236}">
                <a16:creationId xmlns:a16="http://schemas.microsoft.com/office/drawing/2014/main" id="{DF3E1A87-BF67-13B7-FCB6-A19503F35FFA}"/>
              </a:ext>
            </a:extLst>
          </p:cNvPr>
          <p:cNvSpPr/>
          <p:nvPr/>
        </p:nvSpPr>
        <p:spPr>
          <a:xfrm>
            <a:off x="9223367" y="827773"/>
            <a:ext cx="561975" cy="4420500"/>
          </a:xfrm>
          <a:prstGeom prst="rect">
            <a:avLst/>
          </a:prstGeom>
          <a:solidFill>
            <a:schemeClr val="bg1">
              <a:lumMod val="8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Arial"/>
                <a:ea typeface="+mn-ea"/>
                <a:cs typeface="+mn-cs"/>
              </a:rPr>
              <a:t> </a:t>
            </a:r>
          </a:p>
        </p:txBody>
      </p:sp>
      <p:sp>
        <p:nvSpPr>
          <p:cNvPr id="10" name="Rectangle 9">
            <a:extLst>
              <a:ext uri="{FF2B5EF4-FFF2-40B4-BE49-F238E27FC236}">
                <a16:creationId xmlns:a16="http://schemas.microsoft.com/office/drawing/2014/main" id="{802F424A-5120-D858-56F4-2D8242179DD1}"/>
              </a:ext>
            </a:extLst>
          </p:cNvPr>
          <p:cNvSpPr/>
          <p:nvPr/>
        </p:nvSpPr>
        <p:spPr>
          <a:xfrm>
            <a:off x="10653621" y="477798"/>
            <a:ext cx="561975" cy="4770476"/>
          </a:xfrm>
          <a:prstGeom prst="rect">
            <a:avLst/>
          </a:prstGeom>
          <a:solidFill>
            <a:schemeClr val="bg1">
              <a:lumMod val="8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Arial"/>
                <a:ea typeface="+mn-ea"/>
                <a:cs typeface="+mn-cs"/>
              </a:rPr>
              <a:t> </a:t>
            </a:r>
          </a:p>
        </p:txBody>
      </p:sp>
      <p:sp>
        <p:nvSpPr>
          <p:cNvPr id="11" name="Rectangle 10">
            <a:extLst>
              <a:ext uri="{FF2B5EF4-FFF2-40B4-BE49-F238E27FC236}">
                <a16:creationId xmlns:a16="http://schemas.microsoft.com/office/drawing/2014/main" id="{1831F86A-7316-2A58-17A1-F1888F84678A}"/>
              </a:ext>
            </a:extLst>
          </p:cNvPr>
          <p:cNvSpPr/>
          <p:nvPr/>
        </p:nvSpPr>
        <p:spPr>
          <a:xfrm>
            <a:off x="4777855" y="2435193"/>
            <a:ext cx="561975" cy="2813080"/>
          </a:xfrm>
          <a:prstGeom prst="rect">
            <a:avLst/>
          </a:prstGeom>
          <a:solidFill>
            <a:schemeClr val="bg1">
              <a:lumMod val="8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Arial"/>
                <a:ea typeface="+mn-ea"/>
                <a:cs typeface="+mn-cs"/>
              </a:rPr>
              <a:t> </a:t>
            </a:r>
          </a:p>
        </p:txBody>
      </p:sp>
      <p:sp>
        <p:nvSpPr>
          <p:cNvPr id="12" name="Rectangle 11">
            <a:extLst>
              <a:ext uri="{FF2B5EF4-FFF2-40B4-BE49-F238E27FC236}">
                <a16:creationId xmlns:a16="http://schemas.microsoft.com/office/drawing/2014/main" id="{39E69DDA-DD5B-BC05-7895-7CDCE900AB2E}"/>
              </a:ext>
            </a:extLst>
          </p:cNvPr>
          <p:cNvSpPr/>
          <p:nvPr/>
        </p:nvSpPr>
        <p:spPr>
          <a:xfrm>
            <a:off x="3339523" y="2945331"/>
            <a:ext cx="561975" cy="2302941"/>
          </a:xfrm>
          <a:prstGeom prst="rect">
            <a:avLst/>
          </a:prstGeom>
          <a:solidFill>
            <a:schemeClr val="bg1">
              <a:lumMod val="8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Arial"/>
                <a:ea typeface="+mn-ea"/>
                <a:cs typeface="+mn-cs"/>
              </a:rPr>
              <a:t> </a:t>
            </a:r>
          </a:p>
        </p:txBody>
      </p:sp>
      <p:sp>
        <p:nvSpPr>
          <p:cNvPr id="13" name="Rectangle 12">
            <a:extLst>
              <a:ext uri="{FF2B5EF4-FFF2-40B4-BE49-F238E27FC236}">
                <a16:creationId xmlns:a16="http://schemas.microsoft.com/office/drawing/2014/main" id="{ACA79B3C-F82F-6093-0502-1D7AD6A7FC30}"/>
              </a:ext>
            </a:extLst>
          </p:cNvPr>
          <p:cNvSpPr/>
          <p:nvPr/>
        </p:nvSpPr>
        <p:spPr>
          <a:xfrm>
            <a:off x="9713801" y="5415552"/>
            <a:ext cx="1600922" cy="249591"/>
          </a:xfrm>
          <a:prstGeom prst="rect">
            <a:avLst/>
          </a:prstGeom>
          <a:solidFill>
            <a:schemeClr val="bg1">
              <a:lumMod val="8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2D3338">
                    <a:lumMod val="75000"/>
                    <a:lumOff val="25000"/>
                  </a:srgbClr>
                </a:solidFill>
                <a:effectLst/>
                <a:uLnTx/>
                <a:uFillTx/>
                <a:latin typeface="Arial"/>
                <a:ea typeface="+mn-ea"/>
                <a:cs typeface="+mn-cs"/>
              </a:rPr>
              <a:t> 2025 TSP-Provided LTLF</a:t>
            </a:r>
            <a:endParaRPr kumimoji="0" lang="en-US" sz="1800" b="0" i="0" u="none" strike="noStrike" kern="1200" cap="none" spc="0" normalizeH="0" baseline="0" noProof="0">
              <a:ln>
                <a:noFill/>
              </a:ln>
              <a:solidFill>
                <a:srgbClr val="2D3338">
                  <a:lumMod val="75000"/>
                  <a:lumOff val="25000"/>
                </a:srgbClr>
              </a:solidFill>
              <a:effectLst/>
              <a:uLnTx/>
              <a:uFillTx/>
              <a:latin typeface="Arial"/>
              <a:ea typeface="+mn-ea"/>
              <a:cs typeface="+mn-cs"/>
            </a:endParaRPr>
          </a:p>
        </p:txBody>
      </p:sp>
      <p:sp>
        <p:nvSpPr>
          <p:cNvPr id="14" name="Rectangle 13">
            <a:extLst>
              <a:ext uri="{FF2B5EF4-FFF2-40B4-BE49-F238E27FC236}">
                <a16:creationId xmlns:a16="http://schemas.microsoft.com/office/drawing/2014/main" id="{E9728EE8-AAEE-701E-9E9D-7609629F1185}"/>
              </a:ext>
            </a:extLst>
          </p:cNvPr>
          <p:cNvSpPr/>
          <p:nvPr/>
        </p:nvSpPr>
        <p:spPr>
          <a:xfrm>
            <a:off x="3303957" y="2738240"/>
            <a:ext cx="615388" cy="249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2D3338">
                    <a:lumMod val="50000"/>
                    <a:lumOff val="50000"/>
                  </a:srgbClr>
                </a:solidFill>
                <a:effectLst/>
                <a:uLnTx/>
                <a:uFillTx/>
                <a:latin typeface="Arial"/>
                <a:ea typeface="+mn-ea"/>
                <a:cs typeface="+mn-cs"/>
              </a:rPr>
              <a:t> 109 GW</a:t>
            </a:r>
            <a:endParaRPr kumimoji="0" lang="en-US" sz="1800" b="0" i="0" u="none" strike="noStrike" kern="1200" cap="none" spc="0" normalizeH="0" baseline="0" noProof="0">
              <a:ln>
                <a:noFill/>
              </a:ln>
              <a:solidFill>
                <a:srgbClr val="2D3338">
                  <a:lumMod val="50000"/>
                  <a:lumOff val="50000"/>
                </a:srgbClr>
              </a:solidFill>
              <a:effectLst/>
              <a:uLnTx/>
              <a:uFillTx/>
              <a:latin typeface="Arial"/>
              <a:ea typeface="+mn-ea"/>
              <a:cs typeface="+mn-cs"/>
            </a:endParaRPr>
          </a:p>
        </p:txBody>
      </p:sp>
      <p:sp>
        <p:nvSpPr>
          <p:cNvPr id="15" name="Rectangle 14">
            <a:extLst>
              <a:ext uri="{FF2B5EF4-FFF2-40B4-BE49-F238E27FC236}">
                <a16:creationId xmlns:a16="http://schemas.microsoft.com/office/drawing/2014/main" id="{E7FE6B79-22FF-EFE1-9EEE-CFE470CA7EE2}"/>
              </a:ext>
            </a:extLst>
          </p:cNvPr>
          <p:cNvSpPr/>
          <p:nvPr/>
        </p:nvSpPr>
        <p:spPr>
          <a:xfrm>
            <a:off x="4754926" y="2281659"/>
            <a:ext cx="561975" cy="249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2D3338">
                    <a:lumMod val="50000"/>
                    <a:lumOff val="50000"/>
                  </a:srgbClr>
                </a:solidFill>
                <a:effectLst/>
                <a:uLnTx/>
                <a:uFillTx/>
                <a:latin typeface="Arial"/>
                <a:ea typeface="+mn-ea"/>
                <a:cs typeface="+mn-cs"/>
              </a:rPr>
              <a:t>138GW</a:t>
            </a:r>
            <a:endParaRPr kumimoji="0" lang="en-US" sz="1800" b="0" i="0" u="none" strike="noStrike" kern="1200" cap="none" spc="0" normalizeH="0" baseline="0" noProof="0">
              <a:ln>
                <a:noFill/>
              </a:ln>
              <a:solidFill>
                <a:srgbClr val="2D3338">
                  <a:lumMod val="50000"/>
                  <a:lumOff val="50000"/>
                </a:srgbClr>
              </a:solidFill>
              <a:effectLst/>
              <a:uLnTx/>
              <a:uFillTx/>
              <a:latin typeface="Arial"/>
              <a:ea typeface="+mn-ea"/>
              <a:cs typeface="+mn-cs"/>
            </a:endParaRPr>
          </a:p>
        </p:txBody>
      </p:sp>
      <p:sp>
        <p:nvSpPr>
          <p:cNvPr id="16" name="Rectangle 15">
            <a:extLst>
              <a:ext uri="{FF2B5EF4-FFF2-40B4-BE49-F238E27FC236}">
                <a16:creationId xmlns:a16="http://schemas.microsoft.com/office/drawing/2014/main" id="{DDB5D3BB-AE3C-DE21-2351-CF2827767F30}"/>
              </a:ext>
            </a:extLst>
          </p:cNvPr>
          <p:cNvSpPr/>
          <p:nvPr/>
        </p:nvSpPr>
        <p:spPr>
          <a:xfrm>
            <a:off x="6256436" y="1393744"/>
            <a:ext cx="561975" cy="249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2D3338">
                    <a:lumMod val="50000"/>
                    <a:lumOff val="50000"/>
                  </a:srgbClr>
                </a:solidFill>
                <a:effectLst/>
                <a:uLnTx/>
                <a:uFillTx/>
                <a:latin typeface="Arial"/>
                <a:ea typeface="+mn-ea"/>
                <a:cs typeface="+mn-cs"/>
              </a:rPr>
              <a:t>173 GW</a:t>
            </a:r>
            <a:endParaRPr kumimoji="0" lang="en-US" sz="1800" b="0" i="0" u="none" strike="noStrike" kern="1200" cap="none" spc="0" normalizeH="0" baseline="0" noProof="0">
              <a:ln>
                <a:noFill/>
              </a:ln>
              <a:solidFill>
                <a:srgbClr val="2D3338">
                  <a:lumMod val="50000"/>
                  <a:lumOff val="50000"/>
                </a:srgbClr>
              </a:solidFill>
              <a:effectLst/>
              <a:uLnTx/>
              <a:uFillTx/>
              <a:latin typeface="Arial"/>
              <a:ea typeface="+mn-ea"/>
              <a:cs typeface="+mn-cs"/>
            </a:endParaRPr>
          </a:p>
        </p:txBody>
      </p:sp>
      <p:sp>
        <p:nvSpPr>
          <p:cNvPr id="17" name="Rectangle 16">
            <a:extLst>
              <a:ext uri="{FF2B5EF4-FFF2-40B4-BE49-F238E27FC236}">
                <a16:creationId xmlns:a16="http://schemas.microsoft.com/office/drawing/2014/main" id="{FBB35473-3864-9EE3-1DD6-FEDDAE345E6C}"/>
              </a:ext>
            </a:extLst>
          </p:cNvPr>
          <p:cNvSpPr/>
          <p:nvPr/>
        </p:nvSpPr>
        <p:spPr>
          <a:xfrm>
            <a:off x="7767715" y="973738"/>
            <a:ext cx="561975" cy="249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2D3338">
                    <a:lumMod val="50000"/>
                    <a:lumOff val="50000"/>
                  </a:srgbClr>
                </a:solidFill>
                <a:effectLst/>
                <a:uLnTx/>
                <a:uFillTx/>
                <a:latin typeface="Arial"/>
                <a:ea typeface="+mn-ea"/>
                <a:cs typeface="+mn-cs"/>
              </a:rPr>
              <a:t>197 GW</a:t>
            </a:r>
            <a:endParaRPr kumimoji="0" lang="en-US" sz="1800" b="0" i="0" u="none" strike="noStrike" kern="1200" cap="none" spc="0" normalizeH="0" baseline="0" noProof="0">
              <a:ln>
                <a:noFill/>
              </a:ln>
              <a:solidFill>
                <a:srgbClr val="2D3338">
                  <a:lumMod val="50000"/>
                  <a:lumOff val="50000"/>
                </a:srgbClr>
              </a:solidFill>
              <a:effectLst/>
              <a:uLnTx/>
              <a:uFillTx/>
              <a:latin typeface="Arial"/>
              <a:ea typeface="+mn-ea"/>
              <a:cs typeface="+mn-cs"/>
            </a:endParaRPr>
          </a:p>
        </p:txBody>
      </p:sp>
      <p:sp>
        <p:nvSpPr>
          <p:cNvPr id="18" name="Rectangle 17">
            <a:extLst>
              <a:ext uri="{FF2B5EF4-FFF2-40B4-BE49-F238E27FC236}">
                <a16:creationId xmlns:a16="http://schemas.microsoft.com/office/drawing/2014/main" id="{AABE569B-C607-1210-DCD1-01C5946253DC}"/>
              </a:ext>
            </a:extLst>
          </p:cNvPr>
          <p:cNvSpPr/>
          <p:nvPr/>
        </p:nvSpPr>
        <p:spPr>
          <a:xfrm>
            <a:off x="9223366" y="660494"/>
            <a:ext cx="588080" cy="249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2D3338">
                    <a:lumMod val="50000"/>
                    <a:lumOff val="50000"/>
                  </a:srgbClr>
                </a:solidFill>
                <a:effectLst/>
                <a:uLnTx/>
                <a:uFillTx/>
                <a:latin typeface="Arial"/>
                <a:ea typeface="+mn-ea"/>
                <a:cs typeface="+mn-cs"/>
              </a:rPr>
              <a:t> 208 GW</a:t>
            </a:r>
            <a:endParaRPr kumimoji="0" lang="en-US" sz="1800" b="0" i="0" u="none" strike="noStrike" kern="1200" cap="none" spc="0" normalizeH="0" baseline="0" noProof="0">
              <a:ln>
                <a:noFill/>
              </a:ln>
              <a:solidFill>
                <a:srgbClr val="2D3338">
                  <a:lumMod val="50000"/>
                  <a:lumOff val="50000"/>
                </a:srgbClr>
              </a:solidFill>
              <a:effectLst/>
              <a:uLnTx/>
              <a:uFillTx/>
              <a:latin typeface="Arial"/>
              <a:ea typeface="+mn-ea"/>
              <a:cs typeface="+mn-cs"/>
            </a:endParaRPr>
          </a:p>
        </p:txBody>
      </p:sp>
      <p:sp>
        <p:nvSpPr>
          <p:cNvPr id="19" name="Rectangle 18">
            <a:extLst>
              <a:ext uri="{FF2B5EF4-FFF2-40B4-BE49-F238E27FC236}">
                <a16:creationId xmlns:a16="http://schemas.microsoft.com/office/drawing/2014/main" id="{D25BAA8D-A519-3F2C-A90C-85B738978752}"/>
              </a:ext>
            </a:extLst>
          </p:cNvPr>
          <p:cNvSpPr/>
          <p:nvPr/>
        </p:nvSpPr>
        <p:spPr>
          <a:xfrm>
            <a:off x="10672852" y="289596"/>
            <a:ext cx="561975" cy="249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2D3338">
                    <a:lumMod val="50000"/>
                    <a:lumOff val="50000"/>
                  </a:srgbClr>
                </a:solidFill>
                <a:effectLst/>
                <a:uLnTx/>
                <a:uFillTx/>
                <a:latin typeface="Arial"/>
                <a:ea typeface="+mn-ea"/>
                <a:cs typeface="+mn-cs"/>
              </a:rPr>
              <a:t>218 GW</a:t>
            </a:r>
            <a:endParaRPr kumimoji="0" lang="en-US" sz="1800" b="0" i="0" u="none" strike="noStrike" kern="1200" cap="none" spc="0" normalizeH="0" baseline="0" noProof="0">
              <a:ln>
                <a:noFill/>
              </a:ln>
              <a:solidFill>
                <a:srgbClr val="2D3338">
                  <a:lumMod val="50000"/>
                  <a:lumOff val="50000"/>
                </a:srgbClr>
              </a:solidFill>
              <a:effectLst/>
              <a:uLnTx/>
              <a:uFillTx/>
              <a:latin typeface="Arial"/>
              <a:ea typeface="+mn-ea"/>
              <a:cs typeface="+mn-cs"/>
            </a:endParaRPr>
          </a:p>
        </p:txBody>
      </p:sp>
      <p:sp>
        <p:nvSpPr>
          <p:cNvPr id="20" name="Rectangle 19">
            <a:extLst>
              <a:ext uri="{FF2B5EF4-FFF2-40B4-BE49-F238E27FC236}">
                <a16:creationId xmlns:a16="http://schemas.microsoft.com/office/drawing/2014/main" id="{09DA17D4-BD14-8ACB-8FAD-69FF7A72A800}"/>
              </a:ext>
            </a:extLst>
          </p:cNvPr>
          <p:cNvSpPr/>
          <p:nvPr/>
        </p:nvSpPr>
        <p:spPr>
          <a:xfrm>
            <a:off x="2198351" y="3106853"/>
            <a:ext cx="561975" cy="249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2D3338">
                    <a:lumMod val="50000"/>
                    <a:lumOff val="50000"/>
                  </a:srgbClr>
                </a:solidFill>
                <a:effectLst/>
                <a:uLnTx/>
                <a:uFillTx/>
                <a:latin typeface="Arial"/>
                <a:ea typeface="+mn-ea"/>
                <a:cs typeface="+mn-cs"/>
              </a:rPr>
              <a:t> 94 GW</a:t>
            </a:r>
            <a:endParaRPr kumimoji="0" lang="en-US" sz="1800" b="0" i="0" u="none" strike="noStrike" kern="1200" cap="none" spc="0" normalizeH="0" baseline="0" noProof="0">
              <a:ln>
                <a:noFill/>
              </a:ln>
              <a:solidFill>
                <a:srgbClr val="2D3338">
                  <a:lumMod val="50000"/>
                  <a:lumOff val="50000"/>
                </a:srgbClr>
              </a:solidFill>
              <a:effectLst/>
              <a:uLnTx/>
              <a:uFillTx/>
              <a:latin typeface="Arial"/>
              <a:ea typeface="+mn-ea"/>
              <a:cs typeface="+mn-cs"/>
            </a:endParaRPr>
          </a:p>
        </p:txBody>
      </p:sp>
      <p:sp>
        <p:nvSpPr>
          <p:cNvPr id="23" name="Rectangle 22">
            <a:extLst>
              <a:ext uri="{FF2B5EF4-FFF2-40B4-BE49-F238E27FC236}">
                <a16:creationId xmlns:a16="http://schemas.microsoft.com/office/drawing/2014/main" id="{2E961B63-D8C1-5724-9BDD-26E62686AA71}"/>
              </a:ext>
            </a:extLst>
          </p:cNvPr>
          <p:cNvSpPr/>
          <p:nvPr/>
        </p:nvSpPr>
        <p:spPr>
          <a:xfrm>
            <a:off x="8842368" y="1958109"/>
            <a:ext cx="978329" cy="914400"/>
          </a:xfrm>
          <a:prstGeom prst="rect">
            <a:avLst/>
          </a:prstGeom>
          <a:noFill/>
          <a:ln w="22225">
            <a:solidFill>
              <a:schemeClr val="accent6">
                <a:lumMod val="7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4" name="TextBox 23">
            <a:extLst>
              <a:ext uri="{FF2B5EF4-FFF2-40B4-BE49-F238E27FC236}">
                <a16:creationId xmlns:a16="http://schemas.microsoft.com/office/drawing/2014/main" id="{5F37BFE5-38CB-E97F-F468-6204C5322331}"/>
              </a:ext>
            </a:extLst>
          </p:cNvPr>
          <p:cNvSpPr txBox="1"/>
          <p:nvPr/>
        </p:nvSpPr>
        <p:spPr>
          <a:xfrm>
            <a:off x="8515871" y="1437604"/>
            <a:ext cx="1631322" cy="461665"/>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1F8B9D">
                    <a:lumMod val="75000"/>
                  </a:srgbClr>
                </a:solidFill>
                <a:effectLst/>
                <a:uLnTx/>
                <a:uFillTx/>
                <a:latin typeface="Arial"/>
                <a:ea typeface="+mn-ea"/>
                <a:cs typeface="Arial"/>
              </a:rPr>
              <a:t>130 GW to 148 GW range used in 2024 Regional Transmission Plan for forecast year 2030</a:t>
            </a:r>
            <a:endParaRPr kumimoji="0" lang="en-US" sz="800" b="0" i="0" u="none" strike="noStrike" kern="1200" cap="none" spc="0" normalizeH="0" baseline="0" noProof="0">
              <a:ln>
                <a:noFill/>
              </a:ln>
              <a:solidFill>
                <a:srgbClr val="1F8B9D">
                  <a:lumMod val="75000"/>
                </a:srgbClr>
              </a:solidFill>
              <a:effectLst/>
              <a:uLnTx/>
              <a:uFillTx/>
              <a:latin typeface="Arial"/>
              <a:ea typeface="+mn-ea"/>
              <a:cs typeface="+mn-cs"/>
            </a:endParaRPr>
          </a:p>
        </p:txBody>
      </p:sp>
      <p:sp>
        <p:nvSpPr>
          <p:cNvPr id="25" name="Rectangle 24">
            <a:extLst>
              <a:ext uri="{FF2B5EF4-FFF2-40B4-BE49-F238E27FC236}">
                <a16:creationId xmlns:a16="http://schemas.microsoft.com/office/drawing/2014/main" id="{E1DFB514-03B2-E1FD-E793-BCC38CE57729}"/>
              </a:ext>
            </a:extLst>
          </p:cNvPr>
          <p:cNvSpPr/>
          <p:nvPr/>
        </p:nvSpPr>
        <p:spPr>
          <a:xfrm>
            <a:off x="9772371" y="2681287"/>
            <a:ext cx="561975" cy="249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1F8B9D">
                    <a:lumMod val="75000"/>
                  </a:srgbClr>
                </a:solidFill>
                <a:effectLst/>
                <a:uLnTx/>
                <a:uFillTx/>
                <a:latin typeface="Arial"/>
                <a:ea typeface="+mn-ea"/>
                <a:cs typeface="+mn-cs"/>
              </a:rPr>
              <a:t>130 GW</a:t>
            </a:r>
            <a:endParaRPr kumimoji="0" lang="en-US" sz="1800" b="0" i="0" u="none" strike="noStrike" kern="1200" cap="none" spc="0" normalizeH="0" baseline="0" noProof="0">
              <a:ln>
                <a:noFill/>
              </a:ln>
              <a:solidFill>
                <a:srgbClr val="1F8B9D">
                  <a:lumMod val="75000"/>
                </a:srgb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D05FC50E-9F2F-B279-0648-8556D8027C54}"/>
              </a:ext>
            </a:extLst>
          </p:cNvPr>
          <p:cNvSpPr/>
          <p:nvPr/>
        </p:nvSpPr>
        <p:spPr>
          <a:xfrm>
            <a:off x="9778857" y="1872194"/>
            <a:ext cx="561975" cy="2495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1F8B9D">
                    <a:lumMod val="75000"/>
                  </a:srgbClr>
                </a:solidFill>
                <a:effectLst/>
                <a:uLnTx/>
                <a:uFillTx/>
                <a:latin typeface="Arial"/>
                <a:ea typeface="+mn-ea"/>
                <a:cs typeface="+mn-cs"/>
              </a:rPr>
              <a:t>148 GW</a:t>
            </a:r>
            <a:endParaRPr kumimoji="0" lang="en-US" sz="1800" b="0" i="0" u="none" strike="noStrike" kern="1200" cap="none" spc="0" normalizeH="0" baseline="0" noProof="0">
              <a:ln>
                <a:noFill/>
              </a:ln>
              <a:solidFill>
                <a:srgbClr val="1F8B9D">
                  <a:lumMod val="75000"/>
                </a:srgbClr>
              </a:solidFill>
              <a:effectLst/>
              <a:uLnTx/>
              <a:uFillTx/>
              <a:latin typeface="Arial"/>
              <a:ea typeface="+mn-ea"/>
              <a:cs typeface="+mn-cs"/>
            </a:endParaRPr>
          </a:p>
        </p:txBody>
      </p:sp>
      <p:pic>
        <p:nvPicPr>
          <p:cNvPr id="22" name="Content Placeholder 21">
            <a:extLst>
              <a:ext uri="{FF2B5EF4-FFF2-40B4-BE49-F238E27FC236}">
                <a16:creationId xmlns:a16="http://schemas.microsoft.com/office/drawing/2014/main" id="{F232DFBF-F300-76CD-981C-1C1C7E9EA053}"/>
              </a:ext>
            </a:extLst>
          </p:cNvPr>
          <p:cNvPicPr>
            <a:picLocks noGrp="1" noChangeAspect="1"/>
          </p:cNvPicPr>
          <p:nvPr>
            <p:ph idx="1"/>
          </p:nvPr>
        </p:nvPicPr>
        <p:blipFill>
          <a:blip r:embed="rId2"/>
          <a:stretch>
            <a:fillRect/>
          </a:stretch>
        </p:blipFill>
        <p:spPr>
          <a:xfrm>
            <a:off x="394160" y="467730"/>
            <a:ext cx="11231742" cy="5256253"/>
          </a:xfrm>
        </p:spPr>
      </p:pic>
    </p:spTree>
    <p:extLst>
      <p:ext uri="{BB962C8B-B14F-4D97-AF65-F5344CB8AC3E}">
        <p14:creationId xmlns:p14="http://schemas.microsoft.com/office/powerpoint/2010/main" val="1270195907"/>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6779995893D9842BA3FA5B9B5E7FD29" ma:contentTypeVersion="5" ma:contentTypeDescription="Create a new document." ma:contentTypeScope="" ma:versionID="0f6bd377a20fd807022af7c242a5f6d1">
  <xsd:schema xmlns:xsd="http://www.w3.org/2001/XMLSchema" xmlns:xs="http://www.w3.org/2001/XMLSchema" xmlns:p="http://schemas.microsoft.com/office/2006/metadata/properties" xmlns:ns2="3c917f14-8d40-4289-92aa-fd10f73581c9" targetNamespace="http://schemas.microsoft.com/office/2006/metadata/properties" ma:root="true" ma:fieldsID="3cd54cdcc8ce6596be0db7cc58664dce" ns2:_="">
    <xsd:import namespace="3c917f14-8d40-4289-92aa-fd10f73581c9"/>
    <xsd:element name="properties">
      <xsd:complexType>
        <xsd:sequence>
          <xsd:element name="documentManagement">
            <xsd:complexType>
              <xsd:all>
                <xsd:element ref="ns2:Audience" minOccurs="0"/>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917f14-8d40-4289-92aa-fd10f73581c9"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Public"/>
          <xsd:enumeration value="Internal"/>
          <xsd:enumeration value="Confidential"/>
          <xsd:enumeration value="Board of Director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Audience xmlns="3c917f14-8d40-4289-92aa-fd10f73581c9">Public</Audience>
  </documentManagement>
</p:properties>
</file>

<file path=customXml/itemProps1.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2.xml><?xml version="1.0" encoding="utf-8"?>
<ds:datastoreItem xmlns:ds="http://schemas.openxmlformats.org/officeDocument/2006/customXml" ds:itemID="{C03371E9-E5FE-4CE0-995D-2FAC14F9867D}">
  <ds:schemaRefs>
    <ds:schemaRef ds:uri="3c917f14-8d40-4289-92aa-fd10f73581c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A526C54-2038-4DDB-9077-84C80FF069E0}">
  <ds:schemaRefs>
    <ds:schemaRef ds:uri="3c917f14-8d40-4289-92aa-fd10f73581c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2343</TotalTime>
  <Words>1052</Words>
  <Application>Microsoft Office PowerPoint</Application>
  <PresentationFormat>Widescreen</PresentationFormat>
  <Paragraphs>433</Paragraphs>
  <Slides>12</Slides>
  <Notes>1</Notes>
  <HiddenSlides>0</HiddenSlides>
  <MMClips>0</MMClips>
  <ScaleCrop>false</ScaleCrop>
  <HeadingPairs>
    <vt:vector size="6" baseType="variant">
      <vt:variant>
        <vt:lpstr>Fonts Used</vt:lpstr>
      </vt:variant>
      <vt:variant>
        <vt:i4>2</vt:i4>
      </vt:variant>
      <vt:variant>
        <vt:lpstr>Theme</vt:lpstr>
      </vt:variant>
      <vt:variant>
        <vt:i4>4</vt:i4>
      </vt:variant>
      <vt:variant>
        <vt:lpstr>Slide Titles</vt:lpstr>
      </vt:variant>
      <vt:variant>
        <vt:i4>12</vt:i4>
      </vt:variant>
    </vt:vector>
  </HeadingPairs>
  <TitlesOfParts>
    <vt:vector size="18" baseType="lpstr">
      <vt:lpstr>Arial</vt:lpstr>
      <vt:lpstr>Calibri</vt:lpstr>
      <vt:lpstr>1_Custom Design</vt:lpstr>
      <vt:lpstr>Horizontal Theme</vt:lpstr>
      <vt:lpstr>Vertical Theme</vt:lpstr>
      <vt:lpstr>1_Horizontal Theme</vt:lpstr>
      <vt:lpstr>PowerPoint Presentation</vt:lpstr>
      <vt:lpstr>Overview</vt:lpstr>
      <vt:lpstr>PowerPoint Presentation</vt:lpstr>
      <vt:lpstr>Waterfall Methodology</vt:lpstr>
      <vt:lpstr>Annual Energy and Peak Relationship</vt:lpstr>
      <vt:lpstr>TSP Provided Load Forecast Comparison of Demand (2024 to 2025) </vt:lpstr>
      <vt:lpstr>2025 TSP-Provided Load Forecast Breakdown by Type</vt:lpstr>
      <vt:lpstr>Forecast Methodologies</vt:lpstr>
      <vt:lpstr>2025 ERCOT Adjusted Load Forecast Breakdown by Type</vt:lpstr>
      <vt:lpstr>Use of ERCOT Adjusted Load Forecast  </vt:lpstr>
      <vt:lpstr>90th Percentile Forecast for Outage Studies</vt:lpstr>
      <vt:lpstr>Forecast Postings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Morris, Sam</cp:lastModifiedBy>
  <cp:revision>19</cp:revision>
  <cp:lastPrinted>2025-03-20T20:55:45Z</cp:lastPrinted>
  <dcterms:created xsi:type="dcterms:W3CDTF">2016-01-21T15:20:31Z</dcterms:created>
  <dcterms:modified xsi:type="dcterms:W3CDTF">2025-04-16T20:08:32Z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0x01010056779995893D9842BA3FA5B9B5E7FD29</vt:lpwstr>
  </property>
  <property fmtid="{D5CDD505-2E9C-101B-9397-08002B2CF9AE}" pid="3" name="Order">
    <vt:r8>2600</vt:r8>
  </property>
  <property fmtid="{D5CDD505-2E9C-101B-9397-08002B2CF9AE}" pid="4" name="xd_Signature">
    <vt:bool>false</vt:bool>
  </property>
  <property fmtid="{D5CDD505-2E9C-101B-9397-08002B2CF9AE}" pid="5" name="xd_ProgID">
    <vt:lpwstr/>
  </property>
  <property fmtid="{D5CDD505-2E9C-101B-9397-08002B2CF9AE}" pid="6" name="Audience">
    <vt:lpwstr>Public</vt:lpwstr>
  </property>
  <property fmtid="{D5CDD505-2E9C-101B-9397-08002B2CF9AE}" pid="7" name="ComplianceAssetId">
    <vt:lpwstr/>
  </property>
  <property fmtid="{D5CDD505-2E9C-101B-9397-08002B2CF9AE}" pid="8" name="TemplateUrl">
    <vt:lpwstr/>
  </property>
  <property fmtid="{D5CDD505-2E9C-101B-9397-08002B2CF9AE}" pid="9" name="Dimensions">
    <vt:lpwstr>Default Width</vt:lpwstr>
  </property>
  <property fmtid="{D5CDD505-2E9C-101B-9397-08002B2CF9AE}" pid="10" name="_ExtendedDescription">
    <vt:lpwstr/>
  </property>
  <property fmtid="{D5CDD505-2E9C-101B-9397-08002B2CF9AE}" pid="11" name="TriggerFlowInfo">
    <vt:lpwstr/>
  </property>
  <property fmtid="{D5CDD505-2E9C-101B-9397-08002B2CF9AE}" pid="12" name="MSIP_Label_7084cbda-52b8-46fb-a7b7-cb5bd465ed85_Enabled">
    <vt:lpwstr>true</vt:lpwstr>
  </property>
  <property fmtid="{D5CDD505-2E9C-101B-9397-08002B2CF9AE}" pid="13" name="MSIP_Label_7084cbda-52b8-46fb-a7b7-cb5bd465ed85_SetDate">
    <vt:lpwstr>2025-03-11T21:54:58Z</vt:lpwstr>
  </property>
  <property fmtid="{D5CDD505-2E9C-101B-9397-08002B2CF9AE}" pid="14" name="MSIP_Label_7084cbda-52b8-46fb-a7b7-cb5bd465ed85_Method">
    <vt:lpwstr>Standard</vt:lpwstr>
  </property>
  <property fmtid="{D5CDD505-2E9C-101B-9397-08002B2CF9AE}" pid="15" name="MSIP_Label_7084cbda-52b8-46fb-a7b7-cb5bd465ed85_Name">
    <vt:lpwstr>Internal</vt:lpwstr>
  </property>
  <property fmtid="{D5CDD505-2E9C-101B-9397-08002B2CF9AE}" pid="16" name="MSIP_Label_7084cbda-52b8-46fb-a7b7-cb5bd465ed85_SiteId">
    <vt:lpwstr>0afb747d-bff7-4596-a9fc-950ef9e0ec45</vt:lpwstr>
  </property>
  <property fmtid="{D5CDD505-2E9C-101B-9397-08002B2CF9AE}" pid="17" name="MSIP_Label_7084cbda-52b8-46fb-a7b7-cb5bd465ed85_ActionId">
    <vt:lpwstr>2010146c-0011-47e0-87c0-aaebb2024fc3</vt:lpwstr>
  </property>
  <property fmtid="{D5CDD505-2E9C-101B-9397-08002B2CF9AE}" pid="18" name="MSIP_Label_7084cbda-52b8-46fb-a7b7-cb5bd465ed85_ContentBits">
    <vt:lpwstr>0</vt:lpwstr>
  </property>
  <property fmtid="{D5CDD505-2E9C-101B-9397-08002B2CF9AE}" pid="19" name="MSIP_Label_7084cbda-52b8-46fb-a7b7-cb5bd465ed85_Tag">
    <vt:lpwstr>10, 3, 0, 2</vt:lpwstr>
  </property>
</Properties>
</file>