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69" r:id="rId9"/>
    <p:sldId id="265" r:id="rId10"/>
    <p:sldId id="268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246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0.24</c:v>
                </c:pt>
                <c:pt idx="1">
                  <c:v>0.24</c:v>
                </c:pt>
                <c:pt idx="2">
                  <c:v>0.26</c:v>
                </c:pt>
                <c:pt idx="3">
                  <c:v>0.22</c:v>
                </c:pt>
                <c:pt idx="4">
                  <c:v>0.22</c:v>
                </c:pt>
                <c:pt idx="5">
                  <c:v>0.31</c:v>
                </c:pt>
                <c:pt idx="6">
                  <c:v>0.28999999999999998</c:v>
                </c:pt>
                <c:pt idx="7">
                  <c:v>0.27</c:v>
                </c:pt>
                <c:pt idx="8">
                  <c:v>0.21</c:v>
                </c:pt>
                <c:pt idx="9">
                  <c:v>0.23</c:v>
                </c:pt>
                <c:pt idx="10">
                  <c:v>0.25</c:v>
                </c:pt>
                <c:pt idx="11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Sheet1!$C$19:$C$30</c:f>
              <c:numCache>
                <c:formatCode>General</c:formatCode>
                <c:ptCount val="12"/>
                <c:pt idx="0">
                  <c:v>0.56999999999999995</c:v>
                </c:pt>
                <c:pt idx="1">
                  <c:v>0.66</c:v>
                </c:pt>
                <c:pt idx="2">
                  <c:v>0.69</c:v>
                </c:pt>
                <c:pt idx="3">
                  <c:v>0.99</c:v>
                </c:pt>
                <c:pt idx="4">
                  <c:v>1.1000000000000001</c:v>
                </c:pt>
                <c:pt idx="5">
                  <c:v>1.33</c:v>
                </c:pt>
                <c:pt idx="6">
                  <c:v>0.97</c:v>
                </c:pt>
                <c:pt idx="7">
                  <c:v>0.92</c:v>
                </c:pt>
                <c:pt idx="8">
                  <c:v>1.05</c:v>
                </c:pt>
                <c:pt idx="9">
                  <c:v>0.79</c:v>
                </c:pt>
                <c:pt idx="10">
                  <c:v>0.99</c:v>
                </c:pt>
                <c:pt idx="11">
                  <c:v>1.31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Sheet1!$D$19:$D$30</c:f>
              <c:numCache>
                <c:formatCode>General</c:formatCode>
                <c:ptCount val="12"/>
                <c:pt idx="0">
                  <c:v>0.35</c:v>
                </c:pt>
                <c:pt idx="1">
                  <c:v>0.35</c:v>
                </c:pt>
                <c:pt idx="2">
                  <c:v>0.63</c:v>
                </c:pt>
                <c:pt idx="3">
                  <c:v>0.34</c:v>
                </c:pt>
                <c:pt idx="4">
                  <c:v>0.33</c:v>
                </c:pt>
                <c:pt idx="5">
                  <c:v>0.41</c:v>
                </c:pt>
                <c:pt idx="6">
                  <c:v>0.41</c:v>
                </c:pt>
                <c:pt idx="7">
                  <c:v>0.4</c:v>
                </c:pt>
                <c:pt idx="8">
                  <c:v>0.38</c:v>
                </c:pt>
                <c:pt idx="9">
                  <c:v>0.37</c:v>
                </c:pt>
                <c:pt idx="10">
                  <c:v>0.39</c:v>
                </c:pt>
                <c:pt idx="11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127185</c:v>
                </c:pt>
                <c:pt idx="1">
                  <c:v>133972</c:v>
                </c:pt>
                <c:pt idx="2">
                  <c:v>146063</c:v>
                </c:pt>
                <c:pt idx="3">
                  <c:v>190614</c:v>
                </c:pt>
                <c:pt idx="4">
                  <c:v>215922</c:v>
                </c:pt>
                <c:pt idx="5">
                  <c:v>181856</c:v>
                </c:pt>
                <c:pt idx="6">
                  <c:v>296322</c:v>
                </c:pt>
                <c:pt idx="7">
                  <c:v>119115</c:v>
                </c:pt>
                <c:pt idx="8">
                  <c:v>110959</c:v>
                </c:pt>
                <c:pt idx="9">
                  <c:v>118843</c:v>
                </c:pt>
                <c:pt idx="10">
                  <c:v>113902</c:v>
                </c:pt>
                <c:pt idx="11">
                  <c:v>93909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Sheet1!$C$19:$C$30</c:f>
              <c:numCache>
                <c:formatCode>General</c:formatCode>
                <c:ptCount val="12"/>
                <c:pt idx="0">
                  <c:v>68536</c:v>
                </c:pt>
                <c:pt idx="1">
                  <c:v>69410</c:v>
                </c:pt>
                <c:pt idx="2">
                  <c:v>67206</c:v>
                </c:pt>
                <c:pt idx="3">
                  <c:v>70787</c:v>
                </c:pt>
                <c:pt idx="4">
                  <c:v>72105</c:v>
                </c:pt>
                <c:pt idx="5">
                  <c:v>63958</c:v>
                </c:pt>
                <c:pt idx="6">
                  <c:v>75309</c:v>
                </c:pt>
                <c:pt idx="7">
                  <c:v>66984</c:v>
                </c:pt>
                <c:pt idx="8">
                  <c:v>73053</c:v>
                </c:pt>
                <c:pt idx="9">
                  <c:v>72775</c:v>
                </c:pt>
                <c:pt idx="10">
                  <c:v>66013</c:v>
                </c:pt>
                <c:pt idx="11">
                  <c:v>69627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Sheet1!$A$19:$A$30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Sheet1!$D$19:$D$30</c:f>
              <c:numCache>
                <c:formatCode>General</c:formatCode>
                <c:ptCount val="12"/>
                <c:pt idx="0">
                  <c:v>21233</c:v>
                </c:pt>
                <c:pt idx="1">
                  <c:v>22952</c:v>
                </c:pt>
                <c:pt idx="2">
                  <c:v>26208</c:v>
                </c:pt>
                <c:pt idx="3">
                  <c:v>38191</c:v>
                </c:pt>
                <c:pt idx="4">
                  <c:v>41440</c:v>
                </c:pt>
                <c:pt idx="5">
                  <c:v>34240</c:v>
                </c:pt>
                <c:pt idx="6">
                  <c:v>39923</c:v>
                </c:pt>
                <c:pt idx="7">
                  <c:v>18447</c:v>
                </c:pt>
                <c:pt idx="8">
                  <c:v>19430</c:v>
                </c:pt>
                <c:pt idx="9">
                  <c:v>21971</c:v>
                </c:pt>
                <c:pt idx="10">
                  <c:v>24038</c:v>
                </c:pt>
                <c:pt idx="11">
                  <c:v>15806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378310</c:v>
                </c:pt>
                <c:pt idx="1">
                  <c:v>505788</c:v>
                </c:pt>
                <c:pt idx="2">
                  <c:v>480493</c:v>
                </c:pt>
                <c:pt idx="3">
                  <c:v>524774</c:v>
                </c:pt>
                <c:pt idx="4">
                  <c:v>448774</c:v>
                </c:pt>
                <c:pt idx="5">
                  <c:v>531670</c:v>
                </c:pt>
                <c:pt idx="6">
                  <c:v>369309</c:v>
                </c:pt>
                <c:pt idx="7">
                  <c:v>324810</c:v>
                </c:pt>
                <c:pt idx="8">
                  <c:v>308225</c:v>
                </c:pt>
                <c:pt idx="9">
                  <c:v>412489</c:v>
                </c:pt>
                <c:pt idx="10">
                  <c:v>388108</c:v>
                </c:pt>
                <c:pt idx="11">
                  <c:v>352929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Sheet1!$A$18:$A$29</c:f>
              <c:strCache>
                <c:ptCount val="12"/>
                <c:pt idx="0">
                  <c:v>2024/04</c:v>
                </c:pt>
                <c:pt idx="1">
                  <c:v>2024/05</c:v>
                </c:pt>
                <c:pt idx="2">
                  <c:v>2024/06</c:v>
                </c:pt>
                <c:pt idx="3">
                  <c:v>2024/07</c:v>
                </c:pt>
                <c:pt idx="4">
                  <c:v>2024/08</c:v>
                </c:pt>
                <c:pt idx="5">
                  <c:v>2024/09</c:v>
                </c:pt>
                <c:pt idx="6">
                  <c:v>2024/10</c:v>
                </c:pt>
                <c:pt idx="7">
                  <c:v>2024/11</c:v>
                </c:pt>
                <c:pt idx="8">
                  <c:v>2024/12</c:v>
                </c:pt>
                <c:pt idx="9">
                  <c:v>2025/01</c:v>
                </c:pt>
                <c:pt idx="10">
                  <c:v>2025/02</c:v>
                </c:pt>
                <c:pt idx="11">
                  <c:v>2025/03</c:v>
                </c:pt>
              </c:strCache>
            </c:strRef>
          </c:cat>
          <c:val>
            <c:numRef>
              <c:f>Sheet1!$B$18:$B$29</c:f>
              <c:numCache>
                <c:formatCode>General</c:formatCode>
                <c:ptCount val="12"/>
                <c:pt idx="0">
                  <c:v>3821</c:v>
                </c:pt>
                <c:pt idx="1">
                  <c:v>3839</c:v>
                </c:pt>
                <c:pt idx="2">
                  <c:v>3876</c:v>
                </c:pt>
                <c:pt idx="3">
                  <c:v>3896</c:v>
                </c:pt>
                <c:pt idx="4">
                  <c:v>3950</c:v>
                </c:pt>
                <c:pt idx="5">
                  <c:v>3778</c:v>
                </c:pt>
                <c:pt idx="6">
                  <c:v>3800</c:v>
                </c:pt>
                <c:pt idx="7">
                  <c:v>3598</c:v>
                </c:pt>
                <c:pt idx="8">
                  <c:v>3481</c:v>
                </c:pt>
                <c:pt idx="9">
                  <c:v>3638</c:v>
                </c:pt>
                <c:pt idx="10">
                  <c:v>3267</c:v>
                </c:pt>
                <c:pt idx="11">
                  <c:v>3651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9527E-BB2E-A9B2-D175-EB1FA4D48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0FB8D2-AE15-7B28-E539-C5F9362EB9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EB0EF-C8CF-2797-4273-D59558AE4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8F27F-B9C3-0F1F-A620-D3071E66F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81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April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March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February MarkeTrak Licensing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3/9/2025 Site Failover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3/6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3/26 and 3/27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3/9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100" i="1" dirty="0">
                <a:solidFill>
                  <a:srgbClr val="000000"/>
                </a:solidFill>
                <a:latin typeface="Arial" panose="020B0604020202020204" pitchFamily="34" charset="0"/>
              </a:rPr>
              <a:t>*Will also be reported on in April’s report.</a:t>
            </a:r>
            <a:endParaRPr lang="en-US" sz="11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7B76E-FBB9-AE6D-2A5F-0547DFFC4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5845C-3379-5A71-DD40-FAB65A19B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Licensing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33A83-1CFE-63C0-1860-ACD5D73301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651733-7692-421C-73AF-097393861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" y="1295400"/>
            <a:ext cx="8992487" cy="1295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AC2749-D9B2-FDEB-2F88-0AD749E3B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48146"/>
              </p:ext>
            </p:extLst>
          </p:nvPr>
        </p:nvGraphicFramePr>
        <p:xfrm>
          <a:off x="381001" y="3429000"/>
          <a:ext cx="8381998" cy="2743200"/>
        </p:xfrm>
        <a:graphic>
          <a:graphicData uri="http://schemas.openxmlformats.org/drawingml/2006/table">
            <a:tbl>
              <a:tblPr/>
              <a:tblGrid>
                <a:gridCol w="3026833">
                  <a:extLst>
                    <a:ext uri="{9D8B030D-6E8A-4147-A177-3AD203B41FA5}">
                      <a16:colId xmlns:a16="http://schemas.microsoft.com/office/drawing/2014/main" val="4117158820"/>
                    </a:ext>
                  </a:extLst>
                </a:gridCol>
                <a:gridCol w="4090089">
                  <a:extLst>
                    <a:ext uri="{9D8B030D-6E8A-4147-A177-3AD203B41FA5}">
                      <a16:colId xmlns:a16="http://schemas.microsoft.com/office/drawing/2014/main" val="799530166"/>
                    </a:ext>
                  </a:extLst>
                </a:gridCol>
                <a:gridCol w="1265076">
                  <a:extLst>
                    <a:ext uri="{9D8B030D-6E8A-4147-A177-3AD203B41FA5}">
                      <a16:colId xmlns:a16="http://schemas.microsoft.com/office/drawing/2014/main" val="341551985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2025-04-21 14:31:15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208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3879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2025-04-08 22:31:11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203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7264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2025-04-07 22:29:36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199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01739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u="none" strike="noStrike" dirty="0">
                          <a:solidFill>
                            <a:srgbClr val="006297"/>
                          </a:solidFill>
                          <a:effectLst/>
                        </a:rPr>
                        <a:t>Bastrop</a:t>
                      </a:r>
                      <a:endParaRPr lang="en-US" sz="1700" dirty="0">
                        <a:solidFill>
                          <a:srgbClr val="006297"/>
                        </a:solidFill>
                        <a:effectLst/>
                      </a:endParaRP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2025-04-07 10:29:30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192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46163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>
                          <a:solidFill>
                            <a:srgbClr val="006297"/>
                          </a:solidFill>
                          <a:effectLst/>
                        </a:rPr>
                        <a:t>2025-03-26 21:28:38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211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6058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Taylor</a:t>
                      </a:r>
                    </a:p>
                  </a:txBody>
                  <a:tcPr marL="178407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2025-03-25 21:26:10</a:t>
                      </a:r>
                    </a:p>
                  </a:txBody>
                  <a:tcPr marL="107044" marR="107044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>
                        <a:lnSpc>
                          <a:spcPts val="1500"/>
                        </a:lnSpc>
                      </a:pPr>
                      <a:r>
                        <a:rPr lang="en-US" sz="1700" dirty="0">
                          <a:solidFill>
                            <a:srgbClr val="006297"/>
                          </a:solidFill>
                          <a:effectLst/>
                        </a:rPr>
                        <a:t>210</a:t>
                      </a:r>
                    </a:p>
                  </a:txBody>
                  <a:tcPr marL="107044" marR="178407" marT="53522" marB="5352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36092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54D19FD-F604-812A-F5D3-0146DCE2FBC9}"/>
              </a:ext>
            </a:extLst>
          </p:cNvPr>
          <p:cNvSpPr txBox="1"/>
          <p:nvPr/>
        </p:nvSpPr>
        <p:spPr>
          <a:xfrm>
            <a:off x="228600" y="1072634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Daily Volume Trends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B5035B-2865-162A-FFA0-7495DA440D10}"/>
              </a:ext>
            </a:extLst>
          </p:cNvPr>
          <p:cNvSpPr txBox="1"/>
          <p:nvPr/>
        </p:nvSpPr>
        <p:spPr>
          <a:xfrm>
            <a:off x="254876" y="2813566"/>
            <a:ext cx="8610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800" b="1" kern="0" dirty="0">
                <a:solidFill>
                  <a:srgbClr val="000000"/>
                </a:solidFill>
              </a:rPr>
              <a:t>Historical Peaks by Data Center</a:t>
            </a:r>
          </a:p>
        </p:txBody>
      </p:sp>
    </p:spTree>
    <p:extLst>
      <p:ext uri="{BB962C8B-B14F-4D97-AF65-F5344CB8AC3E}">
        <p14:creationId xmlns:p14="http://schemas.microsoft.com/office/powerpoint/2010/main" val="2639932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925922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7335616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11979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93909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69627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27577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85444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3651 Posts</a:t>
            </a:r>
          </a:p>
          <a:p>
            <a:r>
              <a:rPr lang="en-US" sz="2000" dirty="0"/>
              <a:t>352929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59 Posts</a:t>
            </a:r>
          </a:p>
          <a:p>
            <a:pPr lvl="1"/>
            <a:r>
              <a:rPr lang="en-US" sz="2000" dirty="0"/>
              <a:t>6 New Subscriptions</a:t>
            </a:r>
          </a:p>
          <a:p>
            <a:pPr lvl="1"/>
            <a:r>
              <a:rPr lang="en-US" sz="2000" dirty="0"/>
              <a:t>4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6547226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960392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86579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299819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2025-02-20 06:47:27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camila.matallana@UBIQUITY.COM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2025-02-21 00:00:08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KERI.DAVIS@GEXAENERGY.COM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2025-02-22 00:00:04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Patricia.Pena@SHELLENERGY.COM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2025-04-04 08:32:00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baskocny@CPSENERGY.COM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44150</TotalTime>
  <Words>317</Words>
  <Application>Microsoft Office PowerPoint</Application>
  <PresentationFormat>On-screen Show (4:3)</PresentationFormat>
  <Paragraphs>146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March</vt:lpstr>
      <vt:lpstr>MarkeTrak Licensing Volumes</vt:lpstr>
      <vt:lpstr>MarkeTrak Performance</vt:lpstr>
      <vt:lpstr>MarkeTrak Volumes</vt:lpstr>
      <vt:lpstr>March ListServ Stats</vt:lpstr>
      <vt:lpstr>Weather Moratorium Removals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366</cp:revision>
  <cp:lastPrinted>2019-05-06T20:09:17Z</cp:lastPrinted>
  <dcterms:created xsi:type="dcterms:W3CDTF">2016-01-21T15:20:31Z</dcterms:created>
  <dcterms:modified xsi:type="dcterms:W3CDTF">2025-04-21T21:56:25Z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