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1"/>
  </p:notesMasterIdLst>
  <p:handoutMasterIdLst>
    <p:handoutMasterId r:id="rId22"/>
  </p:handoutMasterIdLst>
  <p:sldIdLst>
    <p:sldId id="260" r:id="rId6"/>
    <p:sldId id="269" r:id="rId7"/>
    <p:sldId id="271" r:id="rId8"/>
    <p:sldId id="272" r:id="rId9"/>
    <p:sldId id="286" r:id="rId10"/>
    <p:sldId id="278" r:id="rId11"/>
    <p:sldId id="285" r:id="rId12"/>
    <p:sldId id="273" r:id="rId13"/>
    <p:sldId id="275" r:id="rId14"/>
    <p:sldId id="276" r:id="rId15"/>
    <p:sldId id="274" r:id="rId16"/>
    <p:sldId id="277" r:id="rId17"/>
    <p:sldId id="280" r:id="rId18"/>
    <p:sldId id="279" r:id="rId19"/>
    <p:sldId id="281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782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795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340" y="2133600"/>
            <a:ext cx="564603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Contingency Review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Leah Murff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63731-73A1-1773-49EF-5F085E028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Cut in Substation – Manuals not needed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57A3E8-21A9-173B-0C6B-4FD70AB3C1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602A49A5-BA7E-602D-74FE-A2A58A18FDC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762000"/>
            <a:ext cx="6703142" cy="3207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3DB1A97E-A1B8-2C81-D354-3DD587234C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304568"/>
            <a:ext cx="6703142" cy="2776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45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82D24-9A13-09B4-6FE1-1F0B42AB2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Breaker – One line impacted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D705CE-36E6-5B93-FBB1-E9F3D290BE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C8AE6F9-EAB4-5BB8-B3F4-744CA9B2D723}"/>
              </a:ext>
            </a:extLst>
          </p:cNvPr>
          <p:cNvSpPr>
            <a:spLocks noChangeAspect="1"/>
          </p:cNvSpPr>
          <p:nvPr/>
        </p:nvSpPr>
        <p:spPr>
          <a:xfrm>
            <a:off x="1066800" y="2133600"/>
            <a:ext cx="274320" cy="274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3F82B7E-E765-35EA-8B7E-D278ACD8176F}"/>
              </a:ext>
            </a:extLst>
          </p:cNvPr>
          <p:cNvSpPr/>
          <p:nvPr/>
        </p:nvSpPr>
        <p:spPr>
          <a:xfrm>
            <a:off x="761999" y="1905000"/>
            <a:ext cx="54864" cy="7315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A95D1EE-FE69-1993-9B85-82BBC2435454}"/>
              </a:ext>
            </a:extLst>
          </p:cNvPr>
          <p:cNvCxnSpPr>
            <a:stCxn id="3" idx="1"/>
            <a:endCxn id="9" idx="1"/>
          </p:cNvCxnSpPr>
          <p:nvPr/>
        </p:nvCxnSpPr>
        <p:spPr>
          <a:xfrm>
            <a:off x="761999" y="2270760"/>
            <a:ext cx="3048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A7C5353-0A3E-7063-D05B-6BC231E797B5}"/>
              </a:ext>
            </a:extLst>
          </p:cNvPr>
          <p:cNvCxnSpPr>
            <a:cxnSpLocks/>
            <a:stCxn id="9" idx="3"/>
          </p:cNvCxnSpPr>
          <p:nvPr/>
        </p:nvCxnSpPr>
        <p:spPr>
          <a:xfrm>
            <a:off x="1341120" y="2270760"/>
            <a:ext cx="19354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09C52C6E-B6E3-DBF3-7926-018DB132DAB0}"/>
              </a:ext>
            </a:extLst>
          </p:cNvPr>
          <p:cNvSpPr>
            <a:spLocks noChangeAspect="1"/>
          </p:cNvSpPr>
          <p:nvPr/>
        </p:nvSpPr>
        <p:spPr>
          <a:xfrm>
            <a:off x="3886200" y="2225040"/>
            <a:ext cx="91440" cy="9144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A390142-DFEE-B121-05F7-9BAE53922C54}"/>
              </a:ext>
            </a:extLst>
          </p:cNvPr>
          <p:cNvCxnSpPr>
            <a:cxnSpLocks/>
            <a:endCxn id="12" idx="2"/>
          </p:cNvCxnSpPr>
          <p:nvPr/>
        </p:nvCxnSpPr>
        <p:spPr>
          <a:xfrm>
            <a:off x="3276600" y="2270760"/>
            <a:ext cx="60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0C71A476-7B76-5E29-BA90-36AC47921DA0}"/>
              </a:ext>
            </a:extLst>
          </p:cNvPr>
          <p:cNvSpPr>
            <a:spLocks noChangeAspect="1"/>
          </p:cNvSpPr>
          <p:nvPr/>
        </p:nvSpPr>
        <p:spPr>
          <a:xfrm>
            <a:off x="3794760" y="1242060"/>
            <a:ext cx="274320" cy="274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A9D5972-8B8F-975A-C5D7-E307C8E60898}"/>
              </a:ext>
            </a:extLst>
          </p:cNvPr>
          <p:cNvSpPr>
            <a:spLocks noChangeAspect="1"/>
          </p:cNvSpPr>
          <p:nvPr/>
        </p:nvSpPr>
        <p:spPr>
          <a:xfrm>
            <a:off x="3794760" y="3154680"/>
            <a:ext cx="274320" cy="274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EC4535A-BB70-C9B8-7843-C94EFD2855DE}"/>
              </a:ext>
            </a:extLst>
          </p:cNvPr>
          <p:cNvSpPr>
            <a:spLocks noChangeAspect="1"/>
          </p:cNvSpPr>
          <p:nvPr/>
        </p:nvSpPr>
        <p:spPr>
          <a:xfrm>
            <a:off x="5166362" y="2133600"/>
            <a:ext cx="274320" cy="274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00261DF-550E-D2EE-1F04-C55015CF70ED}"/>
              </a:ext>
            </a:extLst>
          </p:cNvPr>
          <p:cNvCxnSpPr>
            <a:stCxn id="19" idx="2"/>
            <a:endCxn id="12" idx="0"/>
          </p:cNvCxnSpPr>
          <p:nvPr/>
        </p:nvCxnSpPr>
        <p:spPr>
          <a:xfrm>
            <a:off x="3931920" y="1516380"/>
            <a:ext cx="0" cy="7086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0A3DD54-14A8-720E-4BCA-921A971E4BD4}"/>
              </a:ext>
            </a:extLst>
          </p:cNvPr>
          <p:cNvCxnSpPr>
            <a:stCxn id="20" idx="0"/>
            <a:endCxn id="12" idx="4"/>
          </p:cNvCxnSpPr>
          <p:nvPr/>
        </p:nvCxnSpPr>
        <p:spPr>
          <a:xfrm flipV="1">
            <a:off x="3931920" y="2316480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25BAADF-259E-B9D2-3D99-9E0D6E1BAF9D}"/>
              </a:ext>
            </a:extLst>
          </p:cNvPr>
          <p:cNvCxnSpPr>
            <a:stCxn id="21" idx="1"/>
            <a:endCxn id="12" idx="6"/>
          </p:cNvCxnSpPr>
          <p:nvPr/>
        </p:nvCxnSpPr>
        <p:spPr>
          <a:xfrm flipH="1">
            <a:off x="3977640" y="2270760"/>
            <a:ext cx="11887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A9E22C5-8D5D-6EAA-4339-8263BF753496}"/>
              </a:ext>
            </a:extLst>
          </p:cNvPr>
          <p:cNvCxnSpPr/>
          <p:nvPr/>
        </p:nvCxnSpPr>
        <p:spPr>
          <a:xfrm>
            <a:off x="4572000" y="2133600"/>
            <a:ext cx="228600" cy="27432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F354208A-E579-346F-B252-55A79123FB54}"/>
              </a:ext>
            </a:extLst>
          </p:cNvPr>
          <p:cNvCxnSpPr>
            <a:cxnSpLocks/>
          </p:cNvCxnSpPr>
          <p:nvPr/>
        </p:nvCxnSpPr>
        <p:spPr>
          <a:xfrm>
            <a:off x="3931919" y="2636520"/>
            <a:ext cx="11360" cy="271266"/>
          </a:xfrm>
          <a:prstGeom prst="line">
            <a:avLst/>
          </a:prstGeom>
          <a:ln w="412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C15799F-4A46-6D64-4585-BA0F0F8C8FDF}"/>
              </a:ext>
            </a:extLst>
          </p:cNvPr>
          <p:cNvCxnSpPr>
            <a:cxnSpLocks/>
          </p:cNvCxnSpPr>
          <p:nvPr/>
        </p:nvCxnSpPr>
        <p:spPr>
          <a:xfrm rot="5400000">
            <a:off x="3954780" y="2684891"/>
            <a:ext cx="228600" cy="27432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30070AF3-F97E-64A4-9C16-2CAD67447981}"/>
              </a:ext>
            </a:extLst>
          </p:cNvPr>
          <p:cNvSpPr txBox="1"/>
          <p:nvPr/>
        </p:nvSpPr>
        <p:spPr>
          <a:xfrm>
            <a:off x="405580" y="1557189"/>
            <a:ext cx="8077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SUBA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C242DFC-1BFB-923F-6046-4C32A8FBF7FC}"/>
              </a:ext>
            </a:extLst>
          </p:cNvPr>
          <p:cNvSpPr txBox="1"/>
          <p:nvPr/>
        </p:nvSpPr>
        <p:spPr>
          <a:xfrm>
            <a:off x="4206242" y="807720"/>
            <a:ext cx="8077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SUBZ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7907BFF-CDB6-B951-C036-8D842248B673}"/>
              </a:ext>
            </a:extLst>
          </p:cNvPr>
          <p:cNvSpPr txBox="1"/>
          <p:nvPr/>
        </p:nvSpPr>
        <p:spPr>
          <a:xfrm>
            <a:off x="906335" y="1825823"/>
            <a:ext cx="8077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CBA1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9536EDA-A969-A300-3915-9FC20C0F9A53}"/>
              </a:ext>
            </a:extLst>
          </p:cNvPr>
          <p:cNvSpPr txBox="1"/>
          <p:nvPr/>
        </p:nvSpPr>
        <p:spPr>
          <a:xfrm>
            <a:off x="3177542" y="1212975"/>
            <a:ext cx="8077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CBZ1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BFB54DC-0A44-8BB0-EEE7-C7488017BC42}"/>
              </a:ext>
            </a:extLst>
          </p:cNvPr>
          <p:cNvSpPr txBox="1"/>
          <p:nvPr/>
        </p:nvSpPr>
        <p:spPr>
          <a:xfrm>
            <a:off x="5414130" y="2133600"/>
            <a:ext cx="11454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CBZ2 (OLD)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34A24D3-70D0-4104-80CC-82C1450991AE}"/>
              </a:ext>
            </a:extLst>
          </p:cNvPr>
          <p:cNvSpPr txBox="1"/>
          <p:nvPr/>
        </p:nvSpPr>
        <p:spPr>
          <a:xfrm>
            <a:off x="3999274" y="3154680"/>
            <a:ext cx="11454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CBZ3 (NEW)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D7BCB54-0078-3645-395A-AC881430BA4F}"/>
              </a:ext>
            </a:extLst>
          </p:cNvPr>
          <p:cNvSpPr txBox="1"/>
          <p:nvPr/>
        </p:nvSpPr>
        <p:spPr>
          <a:xfrm>
            <a:off x="4432675" y="1610380"/>
            <a:ext cx="11454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PS2 </a:t>
            </a:r>
            <a:br>
              <a:rPr lang="en-US" sz="1400" dirty="0"/>
            </a:br>
            <a:r>
              <a:rPr lang="en-US" sz="1400" dirty="0"/>
              <a:t>(NC)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804973B-30C4-2FDF-73EA-DE889667987D}"/>
              </a:ext>
            </a:extLst>
          </p:cNvPr>
          <p:cNvSpPr txBox="1"/>
          <p:nvPr/>
        </p:nvSpPr>
        <p:spPr>
          <a:xfrm>
            <a:off x="4144795" y="2510543"/>
            <a:ext cx="11454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PS1 </a:t>
            </a:r>
            <a:br>
              <a:rPr lang="en-US" sz="1400" dirty="0"/>
            </a:br>
            <a:r>
              <a:rPr lang="en-US" sz="1400" dirty="0"/>
              <a:t>(NO)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5052568-5981-995D-9589-65F22DFD98BC}"/>
              </a:ext>
            </a:extLst>
          </p:cNvPr>
          <p:cNvSpPr txBox="1"/>
          <p:nvPr/>
        </p:nvSpPr>
        <p:spPr>
          <a:xfrm>
            <a:off x="1961818" y="2009150"/>
            <a:ext cx="11454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Line: A_Z_1</a:t>
            </a:r>
          </a:p>
        </p:txBody>
      </p:sp>
    </p:spTree>
    <p:extLst>
      <p:ext uri="{BB962C8B-B14F-4D97-AF65-F5344CB8AC3E}">
        <p14:creationId xmlns:p14="http://schemas.microsoft.com/office/powerpoint/2010/main" val="41251284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6766D-D207-F918-6866-3A7EC089D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Breaker – Two lines impacted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ADE611-BA86-4148-9868-648E3C8076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E3720E7-1922-A4D1-96C6-243AA3DF2DBC}"/>
              </a:ext>
            </a:extLst>
          </p:cNvPr>
          <p:cNvSpPr>
            <a:spLocks noChangeAspect="1"/>
          </p:cNvSpPr>
          <p:nvPr/>
        </p:nvSpPr>
        <p:spPr>
          <a:xfrm>
            <a:off x="1066800" y="2133600"/>
            <a:ext cx="274320" cy="274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7B4142-5FAE-734D-5DDE-2D2D1021EF2D}"/>
              </a:ext>
            </a:extLst>
          </p:cNvPr>
          <p:cNvSpPr/>
          <p:nvPr/>
        </p:nvSpPr>
        <p:spPr>
          <a:xfrm>
            <a:off x="761999" y="1905000"/>
            <a:ext cx="54864" cy="7315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032AEEC-48BB-38E1-83E2-61C30C427C03}"/>
              </a:ext>
            </a:extLst>
          </p:cNvPr>
          <p:cNvCxnSpPr>
            <a:stCxn id="6" idx="1"/>
            <a:endCxn id="5" idx="1"/>
          </p:cNvCxnSpPr>
          <p:nvPr/>
        </p:nvCxnSpPr>
        <p:spPr>
          <a:xfrm>
            <a:off x="761999" y="2270760"/>
            <a:ext cx="3048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2921793-9DB3-DA52-637A-55859B3E9144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1341120" y="2270760"/>
            <a:ext cx="19354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09C2F367-045D-B8CC-B897-8125F3F9F248}"/>
              </a:ext>
            </a:extLst>
          </p:cNvPr>
          <p:cNvSpPr>
            <a:spLocks noChangeAspect="1"/>
          </p:cNvSpPr>
          <p:nvPr/>
        </p:nvSpPr>
        <p:spPr>
          <a:xfrm>
            <a:off x="3886200" y="2225040"/>
            <a:ext cx="91440" cy="9144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BBD8EF3-EE4A-D96E-3B89-C82B9F50D7F5}"/>
              </a:ext>
            </a:extLst>
          </p:cNvPr>
          <p:cNvCxnSpPr>
            <a:cxnSpLocks/>
            <a:endCxn id="9" idx="2"/>
          </p:cNvCxnSpPr>
          <p:nvPr/>
        </p:nvCxnSpPr>
        <p:spPr>
          <a:xfrm>
            <a:off x="3276600" y="2270760"/>
            <a:ext cx="60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7B0C142F-7B85-34C2-3BFA-BA44EDE592CA}"/>
              </a:ext>
            </a:extLst>
          </p:cNvPr>
          <p:cNvSpPr>
            <a:spLocks noChangeAspect="1"/>
          </p:cNvSpPr>
          <p:nvPr/>
        </p:nvSpPr>
        <p:spPr>
          <a:xfrm>
            <a:off x="3794760" y="1242060"/>
            <a:ext cx="274320" cy="274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DE2CEA9-3862-1B9F-4604-DE183257F583}"/>
              </a:ext>
            </a:extLst>
          </p:cNvPr>
          <p:cNvSpPr>
            <a:spLocks noChangeAspect="1"/>
          </p:cNvSpPr>
          <p:nvPr/>
        </p:nvSpPr>
        <p:spPr>
          <a:xfrm>
            <a:off x="3794760" y="3154680"/>
            <a:ext cx="274320" cy="274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FF3EA3-E20A-6B1D-F1F8-9A0717F67CDA}"/>
              </a:ext>
            </a:extLst>
          </p:cNvPr>
          <p:cNvSpPr>
            <a:spLocks noChangeAspect="1"/>
          </p:cNvSpPr>
          <p:nvPr/>
        </p:nvSpPr>
        <p:spPr>
          <a:xfrm>
            <a:off x="5166362" y="2133600"/>
            <a:ext cx="274320" cy="274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1859B4A-A80A-633F-1C34-CDB1A3C28770}"/>
              </a:ext>
            </a:extLst>
          </p:cNvPr>
          <p:cNvCxnSpPr>
            <a:stCxn id="11" idx="2"/>
            <a:endCxn id="9" idx="0"/>
          </p:cNvCxnSpPr>
          <p:nvPr/>
        </p:nvCxnSpPr>
        <p:spPr>
          <a:xfrm>
            <a:off x="3931920" y="1516380"/>
            <a:ext cx="0" cy="7086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46A2E60-BF29-938F-C5B9-DDA28EA82098}"/>
              </a:ext>
            </a:extLst>
          </p:cNvPr>
          <p:cNvCxnSpPr>
            <a:stCxn id="12" idx="0"/>
            <a:endCxn id="9" idx="4"/>
          </p:cNvCxnSpPr>
          <p:nvPr/>
        </p:nvCxnSpPr>
        <p:spPr>
          <a:xfrm flipV="1">
            <a:off x="3931920" y="2316480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04A2CB9-C45B-8D75-9141-E309C881632E}"/>
              </a:ext>
            </a:extLst>
          </p:cNvPr>
          <p:cNvCxnSpPr>
            <a:stCxn id="13" idx="1"/>
            <a:endCxn id="9" idx="6"/>
          </p:cNvCxnSpPr>
          <p:nvPr/>
        </p:nvCxnSpPr>
        <p:spPr>
          <a:xfrm flipH="1">
            <a:off x="3977640" y="2270760"/>
            <a:ext cx="11887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7AB3389-B8F5-2311-88CA-7BF52D4DE432}"/>
              </a:ext>
            </a:extLst>
          </p:cNvPr>
          <p:cNvCxnSpPr/>
          <p:nvPr/>
        </p:nvCxnSpPr>
        <p:spPr>
          <a:xfrm>
            <a:off x="4572000" y="2133600"/>
            <a:ext cx="228600" cy="27432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3AFF4F9-F566-2227-9030-251130771D78}"/>
              </a:ext>
            </a:extLst>
          </p:cNvPr>
          <p:cNvCxnSpPr>
            <a:cxnSpLocks/>
          </p:cNvCxnSpPr>
          <p:nvPr/>
        </p:nvCxnSpPr>
        <p:spPr>
          <a:xfrm>
            <a:off x="3931919" y="2636520"/>
            <a:ext cx="11360" cy="271266"/>
          </a:xfrm>
          <a:prstGeom prst="line">
            <a:avLst/>
          </a:prstGeom>
          <a:ln w="412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C6E6C59-78D6-54C9-C4FE-24A616CDDA25}"/>
              </a:ext>
            </a:extLst>
          </p:cNvPr>
          <p:cNvCxnSpPr>
            <a:cxnSpLocks/>
          </p:cNvCxnSpPr>
          <p:nvPr/>
        </p:nvCxnSpPr>
        <p:spPr>
          <a:xfrm rot="5400000">
            <a:off x="3954780" y="2684891"/>
            <a:ext cx="228600" cy="27432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286D969D-53F7-0618-977E-3D95D915BF3C}"/>
              </a:ext>
            </a:extLst>
          </p:cNvPr>
          <p:cNvSpPr txBox="1"/>
          <p:nvPr/>
        </p:nvSpPr>
        <p:spPr>
          <a:xfrm>
            <a:off x="405580" y="1557189"/>
            <a:ext cx="8077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SUBA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726C344-4896-8526-6C27-DF32A3FB0A2F}"/>
              </a:ext>
            </a:extLst>
          </p:cNvPr>
          <p:cNvSpPr txBox="1"/>
          <p:nvPr/>
        </p:nvSpPr>
        <p:spPr>
          <a:xfrm>
            <a:off x="4206242" y="807720"/>
            <a:ext cx="8077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SUBZ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E120626-271D-853E-CE75-BD6041B49B5E}"/>
              </a:ext>
            </a:extLst>
          </p:cNvPr>
          <p:cNvSpPr txBox="1"/>
          <p:nvPr/>
        </p:nvSpPr>
        <p:spPr>
          <a:xfrm>
            <a:off x="906335" y="1825823"/>
            <a:ext cx="8077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CBA1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69328CE-55FD-46C3-F3A5-50C48FF0B2A3}"/>
              </a:ext>
            </a:extLst>
          </p:cNvPr>
          <p:cNvSpPr txBox="1"/>
          <p:nvPr/>
        </p:nvSpPr>
        <p:spPr>
          <a:xfrm>
            <a:off x="3177542" y="1212975"/>
            <a:ext cx="8077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CBZ1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385AAAD-C8D7-DA05-29BB-560B1AACF8EC}"/>
              </a:ext>
            </a:extLst>
          </p:cNvPr>
          <p:cNvSpPr txBox="1"/>
          <p:nvPr/>
        </p:nvSpPr>
        <p:spPr>
          <a:xfrm>
            <a:off x="5414130" y="2133600"/>
            <a:ext cx="11454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CBZ2 (OLD)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94206BE-16C0-34E7-0E72-91FA9DE5AD26}"/>
              </a:ext>
            </a:extLst>
          </p:cNvPr>
          <p:cNvSpPr txBox="1"/>
          <p:nvPr/>
        </p:nvSpPr>
        <p:spPr>
          <a:xfrm>
            <a:off x="3999274" y="3154680"/>
            <a:ext cx="11454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CBZ3 (NEW)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5AB711A-4EED-A3C7-F64D-C26BFFF8D2F4}"/>
              </a:ext>
            </a:extLst>
          </p:cNvPr>
          <p:cNvSpPr txBox="1"/>
          <p:nvPr/>
        </p:nvSpPr>
        <p:spPr>
          <a:xfrm>
            <a:off x="4206240" y="3785818"/>
            <a:ext cx="11454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PS3 </a:t>
            </a:r>
            <a:br>
              <a:rPr lang="en-US" sz="1400" dirty="0"/>
            </a:br>
            <a:r>
              <a:rPr lang="en-US" sz="1400" dirty="0"/>
              <a:t>(NO)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42DDFF6-7BF0-6A8A-63D4-588B426A4104}"/>
              </a:ext>
            </a:extLst>
          </p:cNvPr>
          <p:cNvSpPr txBox="1"/>
          <p:nvPr/>
        </p:nvSpPr>
        <p:spPr>
          <a:xfrm>
            <a:off x="4159548" y="2489090"/>
            <a:ext cx="11454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PS1 </a:t>
            </a:r>
            <a:br>
              <a:rPr lang="en-US" sz="1400" dirty="0"/>
            </a:br>
            <a:r>
              <a:rPr lang="en-US" sz="1400" dirty="0"/>
              <a:t>(NO)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4E7BB17-B39C-E628-056F-CD9E087F6C02}"/>
              </a:ext>
            </a:extLst>
          </p:cNvPr>
          <p:cNvSpPr txBox="1"/>
          <p:nvPr/>
        </p:nvSpPr>
        <p:spPr>
          <a:xfrm>
            <a:off x="1961818" y="2009150"/>
            <a:ext cx="11454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Line: A_Z_1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511AEA0-8376-489C-AC09-0B2598093E1F}"/>
              </a:ext>
            </a:extLst>
          </p:cNvPr>
          <p:cNvSpPr>
            <a:spLocks noChangeAspect="1"/>
          </p:cNvSpPr>
          <p:nvPr/>
        </p:nvSpPr>
        <p:spPr>
          <a:xfrm>
            <a:off x="1044189" y="4450080"/>
            <a:ext cx="274320" cy="274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5BF369E1-CE88-D0E1-F22B-5ADE2C768749}"/>
              </a:ext>
            </a:extLst>
          </p:cNvPr>
          <p:cNvCxnSpPr>
            <a:endCxn id="36" idx="1"/>
          </p:cNvCxnSpPr>
          <p:nvPr/>
        </p:nvCxnSpPr>
        <p:spPr>
          <a:xfrm>
            <a:off x="739388" y="4587240"/>
            <a:ext cx="3048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F90AF18F-CCE5-161F-D31B-E301188E5E3E}"/>
              </a:ext>
            </a:extLst>
          </p:cNvPr>
          <p:cNvCxnSpPr>
            <a:cxnSpLocks/>
            <a:stCxn id="36" idx="3"/>
          </p:cNvCxnSpPr>
          <p:nvPr/>
        </p:nvCxnSpPr>
        <p:spPr>
          <a:xfrm>
            <a:off x="1318509" y="4587240"/>
            <a:ext cx="19354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>
            <a:extLst>
              <a:ext uri="{FF2B5EF4-FFF2-40B4-BE49-F238E27FC236}">
                <a16:creationId xmlns:a16="http://schemas.microsoft.com/office/drawing/2014/main" id="{11862D20-553B-9767-3651-2DBA00101F82}"/>
              </a:ext>
            </a:extLst>
          </p:cNvPr>
          <p:cNvSpPr>
            <a:spLocks noChangeAspect="1"/>
          </p:cNvSpPr>
          <p:nvPr/>
        </p:nvSpPr>
        <p:spPr>
          <a:xfrm>
            <a:off x="3900463" y="4541967"/>
            <a:ext cx="91440" cy="9144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7D6AB609-FB62-E96A-0562-E48984A51B2D}"/>
              </a:ext>
            </a:extLst>
          </p:cNvPr>
          <p:cNvCxnSpPr>
            <a:cxnSpLocks/>
            <a:endCxn id="39" idx="2"/>
          </p:cNvCxnSpPr>
          <p:nvPr/>
        </p:nvCxnSpPr>
        <p:spPr>
          <a:xfrm>
            <a:off x="3290863" y="4587687"/>
            <a:ext cx="60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892194DB-311C-0A7A-8F41-B0A93207BFB2}"/>
              </a:ext>
            </a:extLst>
          </p:cNvPr>
          <p:cNvSpPr txBox="1"/>
          <p:nvPr/>
        </p:nvSpPr>
        <p:spPr>
          <a:xfrm>
            <a:off x="883724" y="4142303"/>
            <a:ext cx="8077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CBB1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3F81F58-EB79-9130-499B-9F6773CEE8FF}"/>
              </a:ext>
            </a:extLst>
          </p:cNvPr>
          <p:cNvSpPr txBox="1"/>
          <p:nvPr/>
        </p:nvSpPr>
        <p:spPr>
          <a:xfrm>
            <a:off x="1939207" y="4325630"/>
            <a:ext cx="11454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Line: B_Z_1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96F6D2E-0C5B-B996-A01C-22FFD3D36EAF}"/>
              </a:ext>
            </a:extLst>
          </p:cNvPr>
          <p:cNvSpPr>
            <a:spLocks noChangeAspect="1"/>
          </p:cNvSpPr>
          <p:nvPr/>
        </p:nvSpPr>
        <p:spPr>
          <a:xfrm>
            <a:off x="1040467" y="4450080"/>
            <a:ext cx="274320" cy="274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2AD223B-9862-EE4A-44DA-86C59052496B}"/>
              </a:ext>
            </a:extLst>
          </p:cNvPr>
          <p:cNvSpPr/>
          <p:nvPr/>
        </p:nvSpPr>
        <p:spPr>
          <a:xfrm>
            <a:off x="735666" y="4221480"/>
            <a:ext cx="54864" cy="7315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84B1C19F-DCD5-59BF-E36A-DF610D46D532}"/>
              </a:ext>
            </a:extLst>
          </p:cNvPr>
          <p:cNvCxnSpPr>
            <a:stCxn id="44" idx="1"/>
            <a:endCxn id="43" idx="1"/>
          </p:cNvCxnSpPr>
          <p:nvPr/>
        </p:nvCxnSpPr>
        <p:spPr>
          <a:xfrm>
            <a:off x="735666" y="4587240"/>
            <a:ext cx="3048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3E1E399C-323E-9E96-3EDD-CDC1AE62A310}"/>
              </a:ext>
            </a:extLst>
          </p:cNvPr>
          <p:cNvSpPr txBox="1"/>
          <p:nvPr/>
        </p:nvSpPr>
        <p:spPr>
          <a:xfrm>
            <a:off x="379247" y="3873669"/>
            <a:ext cx="8077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SUBB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BFD19433-C843-444E-90D2-1264D442569D}"/>
              </a:ext>
            </a:extLst>
          </p:cNvPr>
          <p:cNvCxnSpPr>
            <a:stCxn id="12" idx="2"/>
            <a:endCxn id="39" idx="0"/>
          </p:cNvCxnSpPr>
          <p:nvPr/>
        </p:nvCxnSpPr>
        <p:spPr>
          <a:xfrm>
            <a:off x="3931920" y="3429000"/>
            <a:ext cx="14263" cy="11129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612BA9E7-2EF6-7CF1-72AC-187AD26AFE19}"/>
              </a:ext>
            </a:extLst>
          </p:cNvPr>
          <p:cNvCxnSpPr>
            <a:stCxn id="43" idx="3"/>
            <a:endCxn id="39" idx="2"/>
          </p:cNvCxnSpPr>
          <p:nvPr/>
        </p:nvCxnSpPr>
        <p:spPr>
          <a:xfrm>
            <a:off x="1314787" y="4587240"/>
            <a:ext cx="2585676" cy="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9B41BEAD-7AF0-2360-244C-3E5B8C1CC326}"/>
              </a:ext>
            </a:extLst>
          </p:cNvPr>
          <p:cNvCxnSpPr>
            <a:cxnSpLocks/>
            <a:stCxn id="39" idx="2"/>
          </p:cNvCxnSpPr>
          <p:nvPr/>
        </p:nvCxnSpPr>
        <p:spPr>
          <a:xfrm>
            <a:off x="3900463" y="4587687"/>
            <a:ext cx="21588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5755C1B4-EEFA-E36D-F3A3-8EB60E129032}"/>
              </a:ext>
            </a:extLst>
          </p:cNvPr>
          <p:cNvCxnSpPr>
            <a:cxnSpLocks/>
          </p:cNvCxnSpPr>
          <p:nvPr/>
        </p:nvCxnSpPr>
        <p:spPr>
          <a:xfrm>
            <a:off x="3943278" y="3829512"/>
            <a:ext cx="11360" cy="271266"/>
          </a:xfrm>
          <a:prstGeom prst="line">
            <a:avLst/>
          </a:prstGeom>
          <a:ln w="412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65E61BA1-6F12-E6DD-2445-55467F56BFBB}"/>
              </a:ext>
            </a:extLst>
          </p:cNvPr>
          <p:cNvCxnSpPr>
            <a:cxnSpLocks/>
          </p:cNvCxnSpPr>
          <p:nvPr/>
        </p:nvCxnSpPr>
        <p:spPr>
          <a:xfrm rot="5400000">
            <a:off x="3966139" y="3877883"/>
            <a:ext cx="228600" cy="27432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93A8F977-AC9D-5007-FC1D-624D937FF52F}"/>
              </a:ext>
            </a:extLst>
          </p:cNvPr>
          <p:cNvSpPr txBox="1"/>
          <p:nvPr/>
        </p:nvSpPr>
        <p:spPr>
          <a:xfrm>
            <a:off x="5144725" y="3906441"/>
            <a:ext cx="11454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PS4 </a:t>
            </a:r>
            <a:br>
              <a:rPr lang="en-US" sz="1400" dirty="0"/>
            </a:br>
            <a:r>
              <a:rPr lang="en-US" sz="1400" dirty="0"/>
              <a:t>(NC)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F011A72B-4E70-5835-678A-46A16961C12A}"/>
              </a:ext>
            </a:extLst>
          </p:cNvPr>
          <p:cNvSpPr txBox="1"/>
          <p:nvPr/>
        </p:nvSpPr>
        <p:spPr>
          <a:xfrm>
            <a:off x="4441231" y="1624876"/>
            <a:ext cx="11454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PS2 </a:t>
            </a:r>
            <a:br>
              <a:rPr lang="en-US" sz="1400" dirty="0"/>
            </a:br>
            <a:r>
              <a:rPr lang="en-US" sz="1400" dirty="0"/>
              <a:t>(NC)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07673E0-7DF1-D196-23F0-F634310464D3}"/>
              </a:ext>
            </a:extLst>
          </p:cNvPr>
          <p:cNvCxnSpPr/>
          <p:nvPr/>
        </p:nvCxnSpPr>
        <p:spPr>
          <a:xfrm>
            <a:off x="5380170" y="4449038"/>
            <a:ext cx="228600" cy="27432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303E6E3D-11DD-454A-8352-1424D8847DCB}"/>
              </a:ext>
            </a:extLst>
          </p:cNvPr>
          <p:cNvSpPr>
            <a:spLocks noChangeAspect="1"/>
          </p:cNvSpPr>
          <p:nvPr/>
        </p:nvSpPr>
        <p:spPr>
          <a:xfrm>
            <a:off x="6013095" y="4479518"/>
            <a:ext cx="274320" cy="274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ECE26EB-DD14-8828-92D1-A0D750576423}"/>
              </a:ext>
            </a:extLst>
          </p:cNvPr>
          <p:cNvSpPr txBox="1"/>
          <p:nvPr/>
        </p:nvSpPr>
        <p:spPr>
          <a:xfrm>
            <a:off x="6263028" y="4424507"/>
            <a:ext cx="11454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CBZ4 (OLD)</a:t>
            </a:r>
          </a:p>
        </p:txBody>
      </p:sp>
    </p:spTree>
    <p:extLst>
      <p:ext uri="{BB962C8B-B14F-4D97-AF65-F5344CB8AC3E}">
        <p14:creationId xmlns:p14="http://schemas.microsoft.com/office/powerpoint/2010/main" val="2693442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80474-2D6B-9415-FCFE-3FDFA05E5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in Flow with change in Switch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6E6399-DE32-5BD6-C26A-1D940F059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Path with SW1 ‘NO’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Path with SW1 now closed</a:t>
            </a:r>
          </a:p>
          <a:p>
            <a:endParaRPr lang="en-US" sz="24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A91CA3-2514-DF52-CDA0-DC7D06D4CD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29652D-2439-9D89-E8D2-059C890C2A31}"/>
              </a:ext>
            </a:extLst>
          </p:cNvPr>
          <p:cNvSpPr>
            <a:spLocks noChangeAspect="1"/>
          </p:cNvSpPr>
          <p:nvPr/>
        </p:nvSpPr>
        <p:spPr>
          <a:xfrm>
            <a:off x="1066800" y="2133600"/>
            <a:ext cx="274320" cy="274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AD9DE1-AE37-22D7-F8BA-93DAC498CE51}"/>
              </a:ext>
            </a:extLst>
          </p:cNvPr>
          <p:cNvSpPr/>
          <p:nvPr/>
        </p:nvSpPr>
        <p:spPr>
          <a:xfrm>
            <a:off x="761999" y="1905000"/>
            <a:ext cx="54864" cy="7315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B823791-3A30-AAE6-7BB7-20FD8B6EDE4A}"/>
              </a:ext>
            </a:extLst>
          </p:cNvPr>
          <p:cNvCxnSpPr>
            <a:stCxn id="6" idx="1"/>
            <a:endCxn id="5" idx="1"/>
          </p:cNvCxnSpPr>
          <p:nvPr/>
        </p:nvCxnSpPr>
        <p:spPr>
          <a:xfrm>
            <a:off x="761999" y="2270760"/>
            <a:ext cx="3048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1636AC4-AD20-EACF-7830-23247EA15298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1341120" y="2270760"/>
            <a:ext cx="19354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59B811E6-A357-8A0F-47EC-19B5532867E5}"/>
              </a:ext>
            </a:extLst>
          </p:cNvPr>
          <p:cNvSpPr>
            <a:spLocks noChangeAspect="1"/>
          </p:cNvSpPr>
          <p:nvPr/>
        </p:nvSpPr>
        <p:spPr>
          <a:xfrm>
            <a:off x="3886200" y="2225040"/>
            <a:ext cx="91440" cy="9144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5166C74-6C63-728D-6AD4-5F6F22D2FF26}"/>
              </a:ext>
            </a:extLst>
          </p:cNvPr>
          <p:cNvCxnSpPr>
            <a:cxnSpLocks/>
            <a:endCxn id="9" idx="2"/>
          </p:cNvCxnSpPr>
          <p:nvPr/>
        </p:nvCxnSpPr>
        <p:spPr>
          <a:xfrm>
            <a:off x="3276600" y="2270760"/>
            <a:ext cx="60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E2FE1823-8746-5ED7-94BF-56E54CB1CCF3}"/>
              </a:ext>
            </a:extLst>
          </p:cNvPr>
          <p:cNvSpPr>
            <a:spLocks noChangeAspect="1"/>
          </p:cNvSpPr>
          <p:nvPr/>
        </p:nvSpPr>
        <p:spPr>
          <a:xfrm>
            <a:off x="3794760" y="1242060"/>
            <a:ext cx="274320" cy="274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78CB6A-DE19-3B68-57BF-ED0C0C5A6E67}"/>
              </a:ext>
            </a:extLst>
          </p:cNvPr>
          <p:cNvSpPr>
            <a:spLocks noChangeAspect="1"/>
          </p:cNvSpPr>
          <p:nvPr/>
        </p:nvSpPr>
        <p:spPr>
          <a:xfrm>
            <a:off x="3794760" y="3154680"/>
            <a:ext cx="274320" cy="274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D24660D-9D49-1107-3992-26E9612101A1}"/>
              </a:ext>
            </a:extLst>
          </p:cNvPr>
          <p:cNvSpPr>
            <a:spLocks noChangeAspect="1"/>
          </p:cNvSpPr>
          <p:nvPr/>
        </p:nvSpPr>
        <p:spPr>
          <a:xfrm>
            <a:off x="5166362" y="2133600"/>
            <a:ext cx="274320" cy="274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6FECD06-F56F-650B-8A0D-0D4B9E40DBA0}"/>
              </a:ext>
            </a:extLst>
          </p:cNvPr>
          <p:cNvCxnSpPr>
            <a:stCxn id="11" idx="2"/>
            <a:endCxn id="9" idx="0"/>
          </p:cNvCxnSpPr>
          <p:nvPr/>
        </p:nvCxnSpPr>
        <p:spPr>
          <a:xfrm>
            <a:off x="3931920" y="1516380"/>
            <a:ext cx="0" cy="7086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6ADA92E-045D-C716-FABD-B6E5E3CA856E}"/>
              </a:ext>
            </a:extLst>
          </p:cNvPr>
          <p:cNvCxnSpPr>
            <a:stCxn id="12" idx="0"/>
            <a:endCxn id="9" idx="4"/>
          </p:cNvCxnSpPr>
          <p:nvPr/>
        </p:nvCxnSpPr>
        <p:spPr>
          <a:xfrm flipV="1">
            <a:off x="3931920" y="2316480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53BFF42-41B8-7A98-80B0-0B4FB898CBB1}"/>
              </a:ext>
            </a:extLst>
          </p:cNvPr>
          <p:cNvCxnSpPr>
            <a:cxnSpLocks/>
            <a:stCxn id="13" idx="1"/>
            <a:endCxn id="9" idx="6"/>
          </p:cNvCxnSpPr>
          <p:nvPr/>
        </p:nvCxnSpPr>
        <p:spPr>
          <a:xfrm flipH="1">
            <a:off x="3977640" y="2270760"/>
            <a:ext cx="11887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189BD32-8826-9308-6C91-6108E62E6153}"/>
              </a:ext>
            </a:extLst>
          </p:cNvPr>
          <p:cNvCxnSpPr>
            <a:cxnSpLocks/>
          </p:cNvCxnSpPr>
          <p:nvPr/>
        </p:nvCxnSpPr>
        <p:spPr>
          <a:xfrm>
            <a:off x="3931919" y="2636520"/>
            <a:ext cx="11360" cy="271266"/>
          </a:xfrm>
          <a:prstGeom prst="line">
            <a:avLst/>
          </a:prstGeom>
          <a:ln w="412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4A1EB03-03C8-7EC2-9E0C-DBB8E338C4E5}"/>
              </a:ext>
            </a:extLst>
          </p:cNvPr>
          <p:cNvCxnSpPr>
            <a:cxnSpLocks/>
          </p:cNvCxnSpPr>
          <p:nvPr/>
        </p:nvCxnSpPr>
        <p:spPr>
          <a:xfrm rot="5400000">
            <a:off x="3954780" y="2684891"/>
            <a:ext cx="228600" cy="27432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4FD1ABCC-9944-7435-A0A5-3C6F4E1D4E58}"/>
              </a:ext>
            </a:extLst>
          </p:cNvPr>
          <p:cNvSpPr txBox="1"/>
          <p:nvPr/>
        </p:nvSpPr>
        <p:spPr>
          <a:xfrm>
            <a:off x="405580" y="1557189"/>
            <a:ext cx="8077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SUBA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5B952C9-73F9-5C15-562E-D7F280B7FE86}"/>
              </a:ext>
            </a:extLst>
          </p:cNvPr>
          <p:cNvSpPr txBox="1"/>
          <p:nvPr/>
        </p:nvSpPr>
        <p:spPr>
          <a:xfrm>
            <a:off x="4198617" y="1230401"/>
            <a:ext cx="8077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SUBZ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D5F9D7E-C355-AD3C-FB3B-389E11A99737}"/>
              </a:ext>
            </a:extLst>
          </p:cNvPr>
          <p:cNvSpPr txBox="1"/>
          <p:nvPr/>
        </p:nvSpPr>
        <p:spPr>
          <a:xfrm>
            <a:off x="906335" y="1825823"/>
            <a:ext cx="8077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ighlight>
                  <a:srgbClr val="FFFF00"/>
                </a:highlight>
              </a:rPr>
              <a:t>CBA1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F52DE5D-9BFC-F554-FFE9-9C4C1F62CC33}"/>
              </a:ext>
            </a:extLst>
          </p:cNvPr>
          <p:cNvSpPr txBox="1"/>
          <p:nvPr/>
        </p:nvSpPr>
        <p:spPr>
          <a:xfrm>
            <a:off x="3239267" y="1322541"/>
            <a:ext cx="8077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ighlight>
                  <a:srgbClr val="FFFF00"/>
                </a:highlight>
              </a:rPr>
              <a:t>CBZ1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65021FC-E0DD-37B4-D0F9-D2EAEFD45A96}"/>
              </a:ext>
            </a:extLst>
          </p:cNvPr>
          <p:cNvSpPr txBox="1"/>
          <p:nvPr/>
        </p:nvSpPr>
        <p:spPr>
          <a:xfrm>
            <a:off x="5414130" y="2133600"/>
            <a:ext cx="11454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ighlight>
                  <a:srgbClr val="FFFF00"/>
                </a:highlight>
              </a:rPr>
              <a:t>CBZ2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4145D59-B662-AC03-A507-13C23155996D}"/>
              </a:ext>
            </a:extLst>
          </p:cNvPr>
          <p:cNvSpPr txBox="1"/>
          <p:nvPr/>
        </p:nvSpPr>
        <p:spPr>
          <a:xfrm>
            <a:off x="3999274" y="3154680"/>
            <a:ext cx="11454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CBZ3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FE7FEC8-A5E9-C984-D7CE-F7DB0C9219D4}"/>
              </a:ext>
            </a:extLst>
          </p:cNvPr>
          <p:cNvSpPr txBox="1"/>
          <p:nvPr/>
        </p:nvSpPr>
        <p:spPr>
          <a:xfrm>
            <a:off x="4144795" y="2510543"/>
            <a:ext cx="11454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SW1 </a:t>
            </a:r>
            <a:br>
              <a:rPr lang="en-US" sz="1400" dirty="0"/>
            </a:br>
            <a:r>
              <a:rPr lang="en-US" sz="1400" dirty="0"/>
              <a:t>(NO)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6518E3F-877A-65A4-04B5-24B3E53F0B92}"/>
              </a:ext>
            </a:extLst>
          </p:cNvPr>
          <p:cNvSpPr txBox="1"/>
          <p:nvPr/>
        </p:nvSpPr>
        <p:spPr>
          <a:xfrm>
            <a:off x="1961818" y="2009150"/>
            <a:ext cx="11454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ighlight>
                  <a:srgbClr val="FFFF00"/>
                </a:highlight>
              </a:rPr>
              <a:t>Line: A_Z_1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7F0D2E9-9D62-EAB6-C8DC-7040F7B03183}"/>
              </a:ext>
            </a:extLst>
          </p:cNvPr>
          <p:cNvSpPr>
            <a:spLocks noChangeAspect="1"/>
          </p:cNvSpPr>
          <p:nvPr/>
        </p:nvSpPr>
        <p:spPr>
          <a:xfrm>
            <a:off x="1066799" y="5067461"/>
            <a:ext cx="274320" cy="274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029DE61-8BED-0DBD-6033-CAF17BF5DF61}"/>
              </a:ext>
            </a:extLst>
          </p:cNvPr>
          <p:cNvSpPr/>
          <p:nvPr/>
        </p:nvSpPr>
        <p:spPr>
          <a:xfrm>
            <a:off x="761998" y="4838861"/>
            <a:ext cx="54864" cy="7315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EAB7823-33E5-D3E9-CBA9-CCA2A08CFD34}"/>
              </a:ext>
            </a:extLst>
          </p:cNvPr>
          <p:cNvCxnSpPr>
            <a:stCxn id="30" idx="1"/>
            <a:endCxn id="29" idx="1"/>
          </p:cNvCxnSpPr>
          <p:nvPr/>
        </p:nvCxnSpPr>
        <p:spPr>
          <a:xfrm>
            <a:off x="761998" y="5204621"/>
            <a:ext cx="3048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A2C6B30-559F-38DC-D605-EDAA825515B8}"/>
              </a:ext>
            </a:extLst>
          </p:cNvPr>
          <p:cNvCxnSpPr>
            <a:cxnSpLocks/>
            <a:stCxn id="29" idx="3"/>
          </p:cNvCxnSpPr>
          <p:nvPr/>
        </p:nvCxnSpPr>
        <p:spPr>
          <a:xfrm>
            <a:off x="1341119" y="5204621"/>
            <a:ext cx="19354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>
            <a:extLst>
              <a:ext uri="{FF2B5EF4-FFF2-40B4-BE49-F238E27FC236}">
                <a16:creationId xmlns:a16="http://schemas.microsoft.com/office/drawing/2014/main" id="{80BB3223-E1E7-DC27-B696-8B03C5B7BCE2}"/>
              </a:ext>
            </a:extLst>
          </p:cNvPr>
          <p:cNvSpPr>
            <a:spLocks noChangeAspect="1"/>
          </p:cNvSpPr>
          <p:nvPr/>
        </p:nvSpPr>
        <p:spPr>
          <a:xfrm>
            <a:off x="3886199" y="5158901"/>
            <a:ext cx="91440" cy="9144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2E9B2AE-0D7C-A147-638B-14939E6F7074}"/>
              </a:ext>
            </a:extLst>
          </p:cNvPr>
          <p:cNvCxnSpPr>
            <a:cxnSpLocks/>
            <a:endCxn id="33" idx="2"/>
          </p:cNvCxnSpPr>
          <p:nvPr/>
        </p:nvCxnSpPr>
        <p:spPr>
          <a:xfrm>
            <a:off x="3276599" y="5204621"/>
            <a:ext cx="60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D9034C0E-D856-C1E3-D438-33373D4F2959}"/>
              </a:ext>
            </a:extLst>
          </p:cNvPr>
          <p:cNvSpPr>
            <a:spLocks noChangeAspect="1"/>
          </p:cNvSpPr>
          <p:nvPr/>
        </p:nvSpPr>
        <p:spPr>
          <a:xfrm>
            <a:off x="3794759" y="4175921"/>
            <a:ext cx="274320" cy="274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EA31423-F343-5E3C-426C-354ED838EEF8}"/>
              </a:ext>
            </a:extLst>
          </p:cNvPr>
          <p:cNvSpPr>
            <a:spLocks noChangeAspect="1"/>
          </p:cNvSpPr>
          <p:nvPr/>
        </p:nvSpPr>
        <p:spPr>
          <a:xfrm>
            <a:off x="3794759" y="6088541"/>
            <a:ext cx="274320" cy="274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7FE0F51-3D77-D31C-C65B-C71F25A1C7FC}"/>
              </a:ext>
            </a:extLst>
          </p:cNvPr>
          <p:cNvSpPr>
            <a:spLocks noChangeAspect="1"/>
          </p:cNvSpPr>
          <p:nvPr/>
        </p:nvSpPr>
        <p:spPr>
          <a:xfrm>
            <a:off x="5166361" y="5067461"/>
            <a:ext cx="274320" cy="274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0F2EDD0C-E0B4-1D50-05E3-8E56B5ABF6BC}"/>
              </a:ext>
            </a:extLst>
          </p:cNvPr>
          <p:cNvCxnSpPr>
            <a:stCxn id="35" idx="2"/>
            <a:endCxn id="33" idx="0"/>
          </p:cNvCxnSpPr>
          <p:nvPr/>
        </p:nvCxnSpPr>
        <p:spPr>
          <a:xfrm>
            <a:off x="3931919" y="4450241"/>
            <a:ext cx="0" cy="7086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CB2363B6-EF36-F082-FE67-A78CF4642A3C}"/>
              </a:ext>
            </a:extLst>
          </p:cNvPr>
          <p:cNvCxnSpPr>
            <a:stCxn id="36" idx="0"/>
            <a:endCxn id="33" idx="4"/>
          </p:cNvCxnSpPr>
          <p:nvPr/>
        </p:nvCxnSpPr>
        <p:spPr>
          <a:xfrm flipV="1">
            <a:off x="3931919" y="5250341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A89C0C64-24F5-89A0-EA43-2292478E69D2}"/>
              </a:ext>
            </a:extLst>
          </p:cNvPr>
          <p:cNvCxnSpPr>
            <a:stCxn id="37" idx="1"/>
            <a:endCxn id="33" idx="6"/>
          </p:cNvCxnSpPr>
          <p:nvPr/>
        </p:nvCxnSpPr>
        <p:spPr>
          <a:xfrm flipH="1">
            <a:off x="3977639" y="5204621"/>
            <a:ext cx="11887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00FA04C-23AD-95A8-527B-2ECA4A072F62}"/>
              </a:ext>
            </a:extLst>
          </p:cNvPr>
          <p:cNvCxnSpPr>
            <a:cxnSpLocks/>
          </p:cNvCxnSpPr>
          <p:nvPr/>
        </p:nvCxnSpPr>
        <p:spPr>
          <a:xfrm rot="5400000">
            <a:off x="3852529" y="5576998"/>
            <a:ext cx="228600" cy="27432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F154742A-71BF-7974-4A89-AF4EF4CE3BB6}"/>
              </a:ext>
            </a:extLst>
          </p:cNvPr>
          <p:cNvSpPr txBox="1"/>
          <p:nvPr/>
        </p:nvSpPr>
        <p:spPr>
          <a:xfrm>
            <a:off x="405579" y="4491050"/>
            <a:ext cx="8077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SUBA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658A203-23EB-453B-457A-80D86C406A9D}"/>
              </a:ext>
            </a:extLst>
          </p:cNvPr>
          <p:cNvSpPr txBox="1"/>
          <p:nvPr/>
        </p:nvSpPr>
        <p:spPr>
          <a:xfrm>
            <a:off x="4269167" y="4111687"/>
            <a:ext cx="8077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SUBZ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9BD75FD-6A5C-FA80-B9DA-73E8C748FA77}"/>
              </a:ext>
            </a:extLst>
          </p:cNvPr>
          <p:cNvSpPr txBox="1"/>
          <p:nvPr/>
        </p:nvSpPr>
        <p:spPr>
          <a:xfrm>
            <a:off x="906334" y="4759684"/>
            <a:ext cx="8077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ighlight>
                  <a:srgbClr val="FFFF00"/>
                </a:highlight>
              </a:rPr>
              <a:t>CBA1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994AB0E-05C0-A98E-CE72-020EA823CF47}"/>
              </a:ext>
            </a:extLst>
          </p:cNvPr>
          <p:cNvSpPr txBox="1"/>
          <p:nvPr/>
        </p:nvSpPr>
        <p:spPr>
          <a:xfrm>
            <a:off x="3177541" y="4146836"/>
            <a:ext cx="8077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ighlight>
                  <a:srgbClr val="FFFF00"/>
                </a:highlight>
              </a:rPr>
              <a:t>CBZ1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A44C370-96C2-0E3F-F6D0-49D12A66F3D8}"/>
              </a:ext>
            </a:extLst>
          </p:cNvPr>
          <p:cNvSpPr txBox="1"/>
          <p:nvPr/>
        </p:nvSpPr>
        <p:spPr>
          <a:xfrm>
            <a:off x="5414129" y="5067461"/>
            <a:ext cx="11454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ighlight>
                  <a:srgbClr val="FFFF00"/>
                </a:highlight>
              </a:rPr>
              <a:t>CBZ2</a:t>
            </a:r>
            <a:r>
              <a:rPr lang="en-US" sz="1400" dirty="0"/>
              <a:t> 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11A893D-8FCC-3B3D-B9B6-0C82AF428580}"/>
              </a:ext>
            </a:extLst>
          </p:cNvPr>
          <p:cNvSpPr txBox="1"/>
          <p:nvPr/>
        </p:nvSpPr>
        <p:spPr>
          <a:xfrm>
            <a:off x="3999273" y="6088541"/>
            <a:ext cx="11454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ighlight>
                  <a:srgbClr val="FFFF00"/>
                </a:highlight>
              </a:rPr>
              <a:t>CBZ3</a:t>
            </a:r>
            <a:r>
              <a:rPr lang="en-US" sz="1400" dirty="0"/>
              <a:t> 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F748503-158A-38E3-6640-B8F352D9AA18}"/>
              </a:ext>
            </a:extLst>
          </p:cNvPr>
          <p:cNvSpPr txBox="1"/>
          <p:nvPr/>
        </p:nvSpPr>
        <p:spPr>
          <a:xfrm>
            <a:off x="4144794" y="5444404"/>
            <a:ext cx="11454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SW1 </a:t>
            </a:r>
            <a:br>
              <a:rPr lang="en-US" sz="1400" dirty="0"/>
            </a:br>
            <a:r>
              <a:rPr lang="en-US" sz="1400" dirty="0"/>
              <a:t>(NC)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D23169C-A623-FB1E-1831-9BFE998B494F}"/>
              </a:ext>
            </a:extLst>
          </p:cNvPr>
          <p:cNvSpPr txBox="1"/>
          <p:nvPr/>
        </p:nvSpPr>
        <p:spPr>
          <a:xfrm>
            <a:off x="1961817" y="4943011"/>
            <a:ext cx="11454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ighlight>
                  <a:srgbClr val="FFFF00"/>
                </a:highlight>
              </a:rPr>
              <a:t>Line: A_Z_1</a:t>
            </a:r>
          </a:p>
        </p:txBody>
      </p:sp>
    </p:spTree>
    <p:extLst>
      <p:ext uri="{BB962C8B-B14F-4D97-AF65-F5344CB8AC3E}">
        <p14:creationId xmlns:p14="http://schemas.microsoft.com/office/powerpoint/2010/main" val="30354893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DE4B6-4F23-9299-4C67-1901D8257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Cleanup NOMCR and CAMR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DE5E1-CF79-6115-A99F-7A2A44A7F8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 Cleanup NOMCR removes old equipment and pseudo switches after new equipment is energized</a:t>
            </a:r>
          </a:p>
          <a:p>
            <a:r>
              <a:rPr lang="en-US" sz="2400" dirty="0"/>
              <a:t>If new equipment energization needed manuals a Cleanup CAMR should be submitted for the same model load as the NOMCR</a:t>
            </a:r>
          </a:p>
          <a:p>
            <a:r>
              <a:rPr lang="en-US" sz="2400" dirty="0"/>
              <a:t>A Cleanup CAMR deletes manuals and enables singles</a:t>
            </a:r>
          </a:p>
          <a:p>
            <a:pPr lvl="1"/>
            <a:r>
              <a:rPr lang="en-US" dirty="0"/>
              <a:t>Singles of deleted lines should be enabled so the contingency maintainer can make the necessary updates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8A8F2A-6F9E-394A-4205-B6F41B9A0E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4567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295F1-13AF-6500-7956-56199E4DF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E24A0D-2561-B0BE-0222-6F627D3348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5AE4E9E-565A-00AD-3E5B-D143D81B69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8512" y="2505075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931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BFCA9-49AC-B7EE-7BAF-ED9971F99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Pseudo Switches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F56E6D-09B2-89E3-69D3-CFFCD139A2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1816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Purpose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To maintain the previous configuration of a substation before new equipment is energized.</a:t>
            </a:r>
          </a:p>
          <a:p>
            <a:pPr marL="0" indent="0">
              <a:buNone/>
            </a:pPr>
            <a:r>
              <a:rPr lang="en-US" sz="2400" b="1" dirty="0"/>
              <a:t>When to model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sz="2400" dirty="0"/>
              <a:t>When addition of new equipment creates alternate paths for power flow, impacting existing lines and transformers.</a:t>
            </a:r>
          </a:p>
          <a:p>
            <a:pPr marL="0" indent="0">
              <a:buNone/>
            </a:pPr>
            <a:r>
              <a:rPr lang="en-US" sz="2400" b="1" dirty="0"/>
              <a:t>How to model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Generally modeled in pairs with the pseudo switch connecting to the previous configuration as normally closed and the pseudo switch connecting to the new equipment as normally open.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AB496D-D6EB-BD90-10FB-1B2A8828E5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619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08149-83B0-DB24-9DC6-7780649B3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Manual Contingencies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4E766D-10C2-8556-C294-D22545E60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/>
              <a:t>Purpose</a:t>
            </a:r>
          </a:p>
          <a:p>
            <a:pPr marL="0" indent="0">
              <a:buNone/>
            </a:pPr>
            <a:r>
              <a:rPr lang="en-US" sz="2400" dirty="0"/>
              <a:t>To provide accurate contingency definitions for new equipment or topology change.</a:t>
            </a:r>
          </a:p>
          <a:p>
            <a:pPr marL="0" indent="0">
              <a:buNone/>
            </a:pPr>
            <a:r>
              <a:rPr lang="en-US" sz="2400" b="1" dirty="0"/>
              <a:t>When to use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sz="2400" dirty="0"/>
              <a:t>When addition of new equipment or a topology change creates alternate paths for power to flow, impacting contingencies for existing lines and transformers.</a:t>
            </a:r>
          </a:p>
          <a:p>
            <a:pPr marL="0" indent="0">
              <a:buNone/>
            </a:pPr>
            <a:r>
              <a:rPr lang="en-US" sz="2400" b="1" dirty="0"/>
              <a:t>How to model</a:t>
            </a:r>
            <a:endParaRPr lang="en-US" sz="2400" dirty="0"/>
          </a:p>
          <a:p>
            <a:pPr>
              <a:buFontTx/>
              <a:buChar char="-"/>
            </a:pPr>
            <a:r>
              <a:rPr lang="en-US" sz="2400" dirty="0"/>
              <a:t>TSP provides a contingency definition in a CAMR that represents the new alternate path</a:t>
            </a:r>
          </a:p>
          <a:p>
            <a:pPr>
              <a:buFontTx/>
              <a:buChar char="-"/>
            </a:pPr>
            <a:r>
              <a:rPr lang="en-US" sz="2400" dirty="0"/>
              <a:t>CAMR modeled by ERCOT and reviewed by TSP before submission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966EB5-347C-8A8A-7EA1-F5466B145B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493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6D8E7-8E59-D7D6-B062-957B15EE4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are Manuals not needed?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66E14B-7BFF-8948-F318-BFD923E0F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New equipment does not include fault isolating devices</a:t>
            </a:r>
          </a:p>
          <a:p>
            <a:r>
              <a:rPr lang="en-US" sz="2400" dirty="0"/>
              <a:t>New equipment does not impact existing contingencies</a:t>
            </a:r>
          </a:p>
          <a:p>
            <a:r>
              <a:rPr lang="en-US" sz="2400" dirty="0"/>
              <a:t>New station is radial</a:t>
            </a:r>
          </a:p>
          <a:p>
            <a:pPr lvl="1"/>
            <a:r>
              <a:rPr lang="en-US" dirty="0"/>
              <a:t>Only one path for power flow, connects to only one substation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45BB4E-1D73-DCD0-C0AD-7A53CECC0D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533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BDED7-0B46-2A6C-B381-317922C38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Circuit Contingencies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BD57A-E3EE-C998-B584-D3DD96BE1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Contingencies containing more than one power flow</a:t>
            </a:r>
          </a:p>
          <a:p>
            <a:r>
              <a:rPr lang="en-US" dirty="0"/>
              <a:t>Used when lines share a tower</a:t>
            </a:r>
          </a:p>
          <a:p>
            <a:r>
              <a:rPr lang="en-US" dirty="0"/>
              <a:t>Seed elements added manually, contingency maintainer adds other elements</a:t>
            </a:r>
          </a:p>
          <a:p>
            <a:r>
              <a:rPr lang="en-US" dirty="0"/>
              <a:t>When impacted by new equipment, manual contingency represents double and adds all devices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22271A-596F-1BAA-B410-B8D196AF48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750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5DED1-F45F-9B4B-C7BE-14E722F3B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Contingency Maintainer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76E2E2-111A-694C-AB3A-0045B21A6D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Creates and updates single circuit contingencies</a:t>
            </a:r>
          </a:p>
          <a:p>
            <a:r>
              <a:rPr lang="en-US" sz="2000" dirty="0"/>
              <a:t>Power flow path of a single contingency will conclude when</a:t>
            </a:r>
          </a:p>
          <a:p>
            <a:pPr lvl="1"/>
            <a:r>
              <a:rPr lang="en-US" sz="2000" dirty="0"/>
              <a:t>Path reaches a fault isolating device</a:t>
            </a:r>
          </a:p>
          <a:p>
            <a:pPr lvl="1"/>
            <a:r>
              <a:rPr lang="en-US" sz="2000" dirty="0"/>
              <a:t>Path reaches an open switch </a:t>
            </a:r>
          </a:p>
          <a:p>
            <a:r>
              <a:rPr lang="en-US" sz="2000" dirty="0"/>
              <a:t>When a switch status changes (opens or closes) the power flow path can change causing an update to the contingencies</a:t>
            </a:r>
          </a:p>
          <a:p>
            <a:r>
              <a:rPr lang="en-US" sz="2000" dirty="0"/>
              <a:t>Updates every model load</a:t>
            </a:r>
          </a:p>
          <a:p>
            <a:pPr lvl="1"/>
            <a:r>
              <a:rPr lang="en-US" sz="2000" dirty="0"/>
              <a:t>Manuals needed due to asynchronous nature of equipment energization and switch status changes</a:t>
            </a:r>
          </a:p>
          <a:p>
            <a:r>
              <a:rPr lang="en-US" sz="2000" dirty="0"/>
              <a:t>Double circuit contingency regular elements updated by the maintainer</a:t>
            </a:r>
          </a:p>
          <a:p>
            <a:pPr lvl="1"/>
            <a:r>
              <a:rPr lang="en-US" sz="1800" dirty="0"/>
              <a:t>Double Circuit Annual Review needed to update seed elements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A35B7A-56B3-6313-FA73-53F3646BAD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165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dirty="0"/>
              <a:t>Contingency Maintainer Logic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04800" y="990600"/>
            <a:ext cx="8534400" cy="4876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800" dirty="0">
                <a:solidFill>
                  <a:schemeClr val="tx1"/>
                </a:solidFill>
              </a:rPr>
              <a:t>Contingencies are dependent on:</a:t>
            </a:r>
          </a:p>
          <a:p>
            <a:pPr lvl="1">
              <a:lnSpc>
                <a:spcPct val="150000"/>
              </a:lnSpc>
            </a:pPr>
            <a:r>
              <a:rPr lang="en-US" sz="1600" dirty="0">
                <a:solidFill>
                  <a:schemeClr val="tx1"/>
                </a:solidFill>
              </a:rPr>
              <a:t>Initially Open and Normal Open flags.</a:t>
            </a:r>
          </a:p>
          <a:p>
            <a:pPr lvl="1">
              <a:lnSpc>
                <a:spcPct val="150000"/>
              </a:lnSpc>
            </a:pPr>
            <a:r>
              <a:rPr lang="en-US" sz="1600" dirty="0">
                <a:solidFill>
                  <a:schemeClr val="tx1"/>
                </a:solidFill>
              </a:rPr>
              <a:t>Contingency Component Flag (CC)</a:t>
            </a:r>
          </a:p>
          <a:p>
            <a:pPr>
              <a:lnSpc>
                <a:spcPct val="150000"/>
              </a:lnSpc>
            </a:pPr>
            <a:r>
              <a:rPr lang="en-US" sz="1800" dirty="0">
                <a:solidFill>
                  <a:schemeClr val="tx1"/>
                </a:solidFill>
              </a:rPr>
              <a:t>Circuit Breaker:</a:t>
            </a: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800" dirty="0">
                <a:solidFill>
                  <a:schemeClr val="tx1"/>
                </a:solidFill>
              </a:rPr>
              <a:t>Disconnect</a:t>
            </a: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800" dirty="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1200" dirty="0">
                <a:solidFill>
                  <a:schemeClr val="tx1"/>
                </a:solidFill>
              </a:rPr>
              <a:t>FID = Fault Interrupting Device.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200" dirty="0">
                <a:solidFill>
                  <a:schemeClr val="tx1"/>
                </a:solidFill>
              </a:rPr>
              <a:t>Ignored = The Contingency Maintainer stops the trace and ignores to include the device of the contingency definition.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200" dirty="0">
                <a:solidFill>
                  <a:schemeClr val="tx1"/>
                </a:solidFill>
              </a:rPr>
              <a:t>Skip = The Contingency Maintainer skips over the device and continues tracing.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607275" y="2362200"/>
          <a:ext cx="4022124" cy="133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0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07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07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27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Breaker</a:t>
                      </a:r>
                    </a:p>
                  </a:txBody>
                  <a:tcPr marL="82045" marR="82045" marT="41023" marB="410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74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82045" marR="82045" marT="41023" marB="410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CC = True</a:t>
                      </a:r>
                    </a:p>
                  </a:txBody>
                  <a:tcPr marL="82045" marR="82045" marT="41023" marB="410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CC = False</a:t>
                      </a:r>
                    </a:p>
                  </a:txBody>
                  <a:tcPr marL="82045" marR="82045" marT="41023" marB="410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N.O.</a:t>
                      </a:r>
                    </a:p>
                  </a:txBody>
                  <a:tcPr marL="82045" marR="82045" marT="41023" marB="410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Ignored</a:t>
                      </a:r>
                    </a:p>
                  </a:txBody>
                  <a:tcPr marL="82045" marR="82045" marT="41023" marB="410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Ignored</a:t>
                      </a:r>
                    </a:p>
                  </a:txBody>
                  <a:tcPr marL="82045" marR="82045" marT="41023" marB="410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N.C.</a:t>
                      </a:r>
                    </a:p>
                  </a:txBody>
                  <a:tcPr marL="82045" marR="82045" marT="41023" marB="410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FID</a:t>
                      </a:r>
                    </a:p>
                  </a:txBody>
                  <a:tcPr marL="82045" marR="82045" marT="41023" marB="410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Skip</a:t>
                      </a:r>
                    </a:p>
                  </a:txBody>
                  <a:tcPr marL="82045" marR="82045" marT="41023" marB="410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2611394" y="3886200"/>
          <a:ext cx="4022124" cy="133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0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07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07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27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Disconnector</a:t>
                      </a:r>
                    </a:p>
                  </a:txBody>
                  <a:tcPr marL="82045" marR="82045" marT="41023" marB="410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74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82045" marR="82045" marT="41023" marB="410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CC = True</a:t>
                      </a:r>
                    </a:p>
                  </a:txBody>
                  <a:tcPr marL="82045" marR="82045" marT="41023" marB="410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CC = False</a:t>
                      </a:r>
                    </a:p>
                  </a:txBody>
                  <a:tcPr marL="82045" marR="82045" marT="41023" marB="410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N.O.</a:t>
                      </a:r>
                    </a:p>
                  </a:txBody>
                  <a:tcPr marL="82045" marR="82045" marT="41023" marB="410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Ignored</a:t>
                      </a:r>
                    </a:p>
                  </a:txBody>
                  <a:tcPr marL="82045" marR="82045" marT="41023" marB="410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Ignored</a:t>
                      </a:r>
                    </a:p>
                  </a:txBody>
                  <a:tcPr marL="82045" marR="82045" marT="41023" marB="410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N.C.</a:t>
                      </a:r>
                    </a:p>
                  </a:txBody>
                  <a:tcPr marL="82045" marR="82045" marT="41023" marB="410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Skip</a:t>
                      </a:r>
                    </a:p>
                  </a:txBody>
                  <a:tcPr marL="82045" marR="82045" marT="41023" marB="410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FID</a:t>
                      </a:r>
                    </a:p>
                  </a:txBody>
                  <a:tcPr marL="82045" marR="82045" marT="41023" marB="410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762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9BFE9-5B6A-40FA-3B57-B2057AC0C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Cut in Substation – Manuals needed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208512-DFA0-84A9-901A-05A9A58E78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966390E-4069-0643-EEA7-90A20DF5244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771832"/>
            <a:ext cx="6629400" cy="3137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10CAC4CF-0D27-28A2-5AAC-463D04ABC2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3226068"/>
            <a:ext cx="7247557" cy="3022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6987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B298C-2ECE-2D3C-B374-74172507D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Cut in Substation – Manuals needed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9CFD08-195A-57BD-EC01-CE3258C59E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2C62C69E-73CE-CB79-22A8-A6EE115F6DC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336" y="902493"/>
            <a:ext cx="8523932" cy="5053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86518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purl.org/dc/elements/1.1/"/>
    <ds:schemaRef ds:uri="c34af464-7aa1-4edd-9be4-83dffc1cb926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5725</TotalTime>
  <Words>655</Words>
  <Application>Microsoft Office PowerPoint</Application>
  <PresentationFormat>On-screen Show (4:3)</PresentationFormat>
  <Paragraphs>152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1_Custom Design</vt:lpstr>
      <vt:lpstr>Office Theme</vt:lpstr>
      <vt:lpstr>PowerPoint Presentation</vt:lpstr>
      <vt:lpstr>Pseudo Switches</vt:lpstr>
      <vt:lpstr>Manual Contingencies</vt:lpstr>
      <vt:lpstr>When are Manuals not needed?</vt:lpstr>
      <vt:lpstr>Double Circuit Contingencies </vt:lpstr>
      <vt:lpstr>Contingency Maintainer</vt:lpstr>
      <vt:lpstr>Contingency Maintainer Logic</vt:lpstr>
      <vt:lpstr>Cut in Substation – Manuals needed</vt:lpstr>
      <vt:lpstr>Cut in Substation – Manuals needed</vt:lpstr>
      <vt:lpstr>Cut in Substation – Manuals not needed</vt:lpstr>
      <vt:lpstr>New Breaker – One line impacted</vt:lpstr>
      <vt:lpstr>New Breaker – Two lines impacted</vt:lpstr>
      <vt:lpstr>Change in Flow with change in Switch Status</vt:lpstr>
      <vt:lpstr>Cleanup NOMCR and CAMR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Rochie Guiyab</cp:lastModifiedBy>
  <cp:revision>67</cp:revision>
  <cp:lastPrinted>2016-01-21T20:53:15Z</cp:lastPrinted>
  <dcterms:created xsi:type="dcterms:W3CDTF">2016-01-21T15:20:31Z</dcterms:created>
  <dcterms:modified xsi:type="dcterms:W3CDTF">2025-04-14T21:23:57Z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2025-02-27T19:58:18Z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d27f011e-f426-4163-8d25-28307f9067f5</vt:lpwstr>
  </property>
  <property fmtid="{D5CDD505-2E9C-101B-9397-08002B2CF9AE}" pid="9" name="MSIP_Label_7084cbda-52b8-46fb-a7b7-cb5bd465ed85_ContentBits">
    <vt:lpwstr>0</vt:lpwstr>
  </property>
</Properties>
</file>