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7" r:id="rId3"/>
    <p:sldId id="409" r:id="rId4"/>
    <p:sldId id="415" r:id="rId5"/>
    <p:sldId id="397" r:id="rId6"/>
    <p:sldId id="411" r:id="rId7"/>
    <p:sldId id="416" r:id="rId8"/>
    <p:sldId id="412" r:id="rId9"/>
    <p:sldId id="413" r:id="rId10"/>
    <p:sldId id="414" r:id="rId11"/>
    <p:sldId id="417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623AE2-1AA7-45C3-B9C0-ADFFC1334BE5}" v="16" dt="2025-04-18T13:26:08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ms Siddiqi" userId="8515217b9be739cd" providerId="LiveId" clId="{15623AE2-1AA7-45C3-B9C0-ADFFC1334BE5}"/>
    <pc:docChg chg="undo custSel addSld delSld modSld sldOrd">
      <pc:chgData name="Shams Siddiqi" userId="8515217b9be739cd" providerId="LiveId" clId="{15623AE2-1AA7-45C3-B9C0-ADFFC1334BE5}" dt="2025-04-18T13:28:04.361" v="7281" actId="114"/>
      <pc:docMkLst>
        <pc:docMk/>
      </pc:docMkLst>
      <pc:sldChg chg="modSp mod">
        <pc:chgData name="Shams Siddiqi" userId="8515217b9be739cd" providerId="LiveId" clId="{15623AE2-1AA7-45C3-B9C0-ADFFC1334BE5}" dt="2025-04-16T22:02:54.697" v="5503" actId="20577"/>
        <pc:sldMkLst>
          <pc:docMk/>
          <pc:sldMk cId="0" sldId="256"/>
        </pc:sldMkLst>
        <pc:spChg chg="mod">
          <ac:chgData name="Shams Siddiqi" userId="8515217b9be739cd" providerId="LiveId" clId="{15623AE2-1AA7-45C3-B9C0-ADFFC1334BE5}" dt="2025-04-16T22:02:54.697" v="5503" actId="20577"/>
          <ac:spMkLst>
            <pc:docMk/>
            <pc:sldMk cId="0" sldId="256"/>
            <ac:spMk id="5122" creationId="{6AC76799-6A2F-DAB4-808D-BA29161BC88F}"/>
          </ac:spMkLst>
        </pc:spChg>
        <pc:spChg chg="mod">
          <ac:chgData name="Shams Siddiqi" userId="8515217b9be739cd" providerId="LiveId" clId="{15623AE2-1AA7-45C3-B9C0-ADFFC1334BE5}" dt="2025-04-15T16:06:25.371" v="49" actId="20577"/>
          <ac:spMkLst>
            <pc:docMk/>
            <pc:sldMk cId="0" sldId="256"/>
            <ac:spMk id="5123" creationId="{648F9BFE-A2EB-4979-EC7E-7C52D0C99987}"/>
          </ac:spMkLst>
        </pc:spChg>
      </pc:sldChg>
      <pc:sldChg chg="addSp delSp modSp del mod">
        <pc:chgData name="Shams Siddiqi" userId="8515217b9be739cd" providerId="LiveId" clId="{15623AE2-1AA7-45C3-B9C0-ADFFC1334BE5}" dt="2025-04-18T13:25:59.956" v="7278" actId="2696"/>
        <pc:sldMkLst>
          <pc:docMk/>
          <pc:sldMk cId="0" sldId="397"/>
        </pc:sldMkLst>
        <pc:spChg chg="add del mod">
          <ac:chgData name="Shams Siddiqi" userId="8515217b9be739cd" providerId="LiveId" clId="{15623AE2-1AA7-45C3-B9C0-ADFFC1334BE5}" dt="2025-04-18T13:22:37.349" v="7210" actId="478"/>
          <ac:spMkLst>
            <pc:docMk/>
            <pc:sldMk cId="0" sldId="397"/>
            <ac:spMk id="2" creationId="{3D08BF2C-2C4D-60FD-30E2-1DE627FC3E60}"/>
          </ac:spMkLst>
        </pc:spChg>
        <pc:spChg chg="mod">
          <ac:chgData name="Shams Siddiqi" userId="8515217b9be739cd" providerId="LiveId" clId="{15623AE2-1AA7-45C3-B9C0-ADFFC1334BE5}" dt="2025-04-18T13:25:23.130" v="7277" actId="20577"/>
          <ac:spMkLst>
            <pc:docMk/>
            <pc:sldMk cId="0" sldId="397"/>
            <ac:spMk id="9220" creationId="{CDAEFA0E-D76A-46E5-46DA-F1D33CA7EB35}"/>
          </ac:spMkLst>
        </pc:spChg>
        <pc:spChg chg="del mod">
          <ac:chgData name="Shams Siddiqi" userId="8515217b9be739cd" providerId="LiveId" clId="{15623AE2-1AA7-45C3-B9C0-ADFFC1334BE5}" dt="2025-04-18T13:22:31.605" v="7209" actId="478"/>
          <ac:spMkLst>
            <pc:docMk/>
            <pc:sldMk cId="0" sldId="397"/>
            <ac:spMk id="9221" creationId="{2140A200-0470-0A73-BDEF-041B99701BDA}"/>
          </ac:spMkLst>
        </pc:spChg>
        <pc:picChg chg="add mod">
          <ac:chgData name="Shams Siddiqi" userId="8515217b9be739cd" providerId="LiveId" clId="{15623AE2-1AA7-45C3-B9C0-ADFFC1334BE5}" dt="2025-04-18T13:24:01.327" v="7218" actId="1037"/>
          <ac:picMkLst>
            <pc:docMk/>
            <pc:sldMk cId="0" sldId="397"/>
            <ac:picMk id="4" creationId="{98C4FC31-8D38-DAAA-0D8D-4E8954A2D714}"/>
          </ac:picMkLst>
        </pc:picChg>
        <pc:picChg chg="add mod">
          <ac:chgData name="Shams Siddiqi" userId="8515217b9be739cd" providerId="LiveId" clId="{15623AE2-1AA7-45C3-B9C0-ADFFC1334BE5}" dt="2025-04-18T13:24:38.526" v="7251" actId="1037"/>
          <ac:picMkLst>
            <pc:docMk/>
            <pc:sldMk cId="0" sldId="397"/>
            <ac:picMk id="6" creationId="{90393727-70A3-A241-AFC1-E6B11FEBE84D}"/>
          </ac:picMkLst>
        </pc:picChg>
      </pc:sldChg>
      <pc:sldChg chg="add">
        <pc:chgData name="Shams Siddiqi" userId="8515217b9be739cd" providerId="LiveId" clId="{15623AE2-1AA7-45C3-B9C0-ADFFC1334BE5}" dt="2025-04-18T13:26:08.757" v="7279"/>
        <pc:sldMkLst>
          <pc:docMk/>
          <pc:sldMk cId="3841413128" sldId="397"/>
        </pc:sldMkLst>
      </pc:sldChg>
      <pc:sldChg chg="addSp modSp mod">
        <pc:chgData name="Shams Siddiqi" userId="8515217b9be739cd" providerId="LiveId" clId="{15623AE2-1AA7-45C3-B9C0-ADFFC1334BE5}" dt="2025-04-18T13:28:04.361" v="7281" actId="114"/>
        <pc:sldMkLst>
          <pc:docMk/>
          <pc:sldMk cId="2403262022" sldId="407"/>
        </pc:sldMkLst>
        <pc:spChg chg="mod">
          <ac:chgData name="Shams Siddiqi" userId="8515217b9be739cd" providerId="LiveId" clId="{15623AE2-1AA7-45C3-B9C0-ADFFC1334BE5}" dt="2025-04-15T16:07:23.862" v="84" actId="20577"/>
          <ac:spMkLst>
            <pc:docMk/>
            <pc:sldMk cId="2403262022" sldId="407"/>
            <ac:spMk id="9220" creationId="{CDAEFA0E-D76A-46E5-46DA-F1D33CA7EB35}"/>
          </ac:spMkLst>
        </pc:spChg>
        <pc:spChg chg="mod">
          <ac:chgData name="Shams Siddiqi" userId="8515217b9be739cd" providerId="LiveId" clId="{15623AE2-1AA7-45C3-B9C0-ADFFC1334BE5}" dt="2025-04-18T13:28:04.361" v="7281" actId="114"/>
          <ac:spMkLst>
            <pc:docMk/>
            <pc:sldMk cId="2403262022" sldId="407"/>
            <ac:spMk id="9221" creationId="{2140A200-0470-0A73-BDEF-041B99701BDA}"/>
          </ac:spMkLst>
        </pc:spChg>
      </pc:sldChg>
      <pc:sldChg chg="addSp delSp modSp mod ord">
        <pc:chgData name="Shams Siddiqi" userId="8515217b9be739cd" providerId="LiveId" clId="{15623AE2-1AA7-45C3-B9C0-ADFFC1334BE5}" dt="2025-04-16T21:22:11.009" v="4754" actId="1036"/>
        <pc:sldMkLst>
          <pc:docMk/>
          <pc:sldMk cId="3008971211" sldId="409"/>
        </pc:sldMkLst>
        <pc:spChg chg="mod ord">
          <ac:chgData name="Shams Siddiqi" userId="8515217b9be739cd" providerId="LiveId" clId="{15623AE2-1AA7-45C3-B9C0-ADFFC1334BE5}" dt="2025-04-16T21:21:02.670" v="4735" actId="26606"/>
          <ac:spMkLst>
            <pc:docMk/>
            <pc:sldMk cId="3008971211" sldId="409"/>
            <ac:spMk id="9219" creationId="{27FD7FC5-56C7-673F-55FF-0ADB6113DF74}"/>
          </ac:spMkLst>
        </pc:spChg>
        <pc:spChg chg="mod">
          <ac:chgData name="Shams Siddiqi" userId="8515217b9be739cd" providerId="LiveId" clId="{15623AE2-1AA7-45C3-B9C0-ADFFC1334BE5}" dt="2025-04-16T21:21:31.435" v="4747" actId="20577"/>
          <ac:spMkLst>
            <pc:docMk/>
            <pc:sldMk cId="3008971211" sldId="409"/>
            <ac:spMk id="9220" creationId="{C320E7C1-2CAA-990E-B129-7E3743F7C8FD}"/>
          </ac:spMkLst>
        </pc:spChg>
        <pc:picChg chg="add mod">
          <ac:chgData name="Shams Siddiqi" userId="8515217b9be739cd" providerId="LiveId" clId="{15623AE2-1AA7-45C3-B9C0-ADFFC1334BE5}" dt="2025-04-16T21:22:11.009" v="4754" actId="1036"/>
          <ac:picMkLst>
            <pc:docMk/>
            <pc:sldMk cId="3008971211" sldId="409"/>
            <ac:picMk id="3" creationId="{301747D0-592E-5CE6-9142-F0719EDD9C96}"/>
          </ac:picMkLst>
        </pc:picChg>
      </pc:sldChg>
      <pc:sldChg chg="del">
        <pc:chgData name="Shams Siddiqi" userId="8515217b9be739cd" providerId="LiveId" clId="{15623AE2-1AA7-45C3-B9C0-ADFFC1334BE5}" dt="2025-04-15T19:53:49.111" v="4257" actId="2696"/>
        <pc:sldMkLst>
          <pc:docMk/>
          <pc:sldMk cId="991820389" sldId="410"/>
        </pc:sldMkLst>
      </pc:sldChg>
      <pc:sldChg chg="modSp add mod">
        <pc:chgData name="Shams Siddiqi" userId="8515217b9be739cd" providerId="LiveId" clId="{15623AE2-1AA7-45C3-B9C0-ADFFC1334BE5}" dt="2025-04-18T12:41:44.404" v="6267" actId="20577"/>
        <pc:sldMkLst>
          <pc:docMk/>
          <pc:sldMk cId="151005756" sldId="411"/>
        </pc:sldMkLst>
        <pc:spChg chg="mod">
          <ac:chgData name="Shams Siddiqi" userId="8515217b9be739cd" providerId="LiveId" clId="{15623AE2-1AA7-45C3-B9C0-ADFFC1334BE5}" dt="2025-04-18T12:40:40.163" v="6171" actId="20577"/>
          <ac:spMkLst>
            <pc:docMk/>
            <pc:sldMk cId="151005756" sldId="411"/>
            <ac:spMk id="9220" creationId="{A6880A35-6E37-5843-A98E-9A4116B16FD6}"/>
          </ac:spMkLst>
        </pc:spChg>
        <pc:spChg chg="mod">
          <ac:chgData name="Shams Siddiqi" userId="8515217b9be739cd" providerId="LiveId" clId="{15623AE2-1AA7-45C3-B9C0-ADFFC1334BE5}" dt="2025-04-18T12:41:44.404" v="6267" actId="20577"/>
          <ac:spMkLst>
            <pc:docMk/>
            <pc:sldMk cId="151005756" sldId="411"/>
            <ac:spMk id="9221" creationId="{E9970916-36C6-D56D-B891-3FD599DDD45A}"/>
          </ac:spMkLst>
        </pc:spChg>
      </pc:sldChg>
      <pc:sldChg chg="modSp add mod">
        <pc:chgData name="Shams Siddiqi" userId="8515217b9be739cd" providerId="LiveId" clId="{15623AE2-1AA7-45C3-B9C0-ADFFC1334BE5}" dt="2025-04-18T12:54:58.099" v="6620" actId="20577"/>
        <pc:sldMkLst>
          <pc:docMk/>
          <pc:sldMk cId="3197753846" sldId="412"/>
        </pc:sldMkLst>
        <pc:spChg chg="mod">
          <ac:chgData name="Shams Siddiqi" userId="8515217b9be739cd" providerId="LiveId" clId="{15623AE2-1AA7-45C3-B9C0-ADFFC1334BE5}" dt="2025-04-18T12:54:58.099" v="6620" actId="20577"/>
          <ac:spMkLst>
            <pc:docMk/>
            <pc:sldMk cId="3197753846" sldId="412"/>
            <ac:spMk id="9220" creationId="{D6D45D21-970A-1A43-24FB-EE16343C4016}"/>
          </ac:spMkLst>
        </pc:spChg>
        <pc:spChg chg="mod">
          <ac:chgData name="Shams Siddiqi" userId="8515217b9be739cd" providerId="LiveId" clId="{15623AE2-1AA7-45C3-B9C0-ADFFC1334BE5}" dt="2025-04-18T12:53:44.568" v="6606" actId="113"/>
          <ac:spMkLst>
            <pc:docMk/>
            <pc:sldMk cId="3197753846" sldId="412"/>
            <ac:spMk id="9221" creationId="{0F2CFEEB-B5A2-800F-17C6-525AB63A6662}"/>
          </ac:spMkLst>
        </pc:spChg>
      </pc:sldChg>
      <pc:sldChg chg="modSp add mod">
        <pc:chgData name="Shams Siddiqi" userId="8515217b9be739cd" providerId="LiveId" clId="{15623AE2-1AA7-45C3-B9C0-ADFFC1334BE5}" dt="2025-04-18T13:16:25.698" v="7206" actId="20577"/>
        <pc:sldMkLst>
          <pc:docMk/>
          <pc:sldMk cId="3447953688" sldId="413"/>
        </pc:sldMkLst>
        <pc:spChg chg="mod">
          <ac:chgData name="Shams Siddiqi" userId="8515217b9be739cd" providerId="LiveId" clId="{15623AE2-1AA7-45C3-B9C0-ADFFC1334BE5}" dt="2025-04-16T21:26:44.987" v="4771" actId="20577"/>
          <ac:spMkLst>
            <pc:docMk/>
            <pc:sldMk cId="3447953688" sldId="413"/>
            <ac:spMk id="9220" creationId="{E9E34F59-D82A-2FD2-B4B8-ECA6AA5E7AF2}"/>
          </ac:spMkLst>
        </pc:spChg>
        <pc:spChg chg="mod">
          <ac:chgData name="Shams Siddiqi" userId="8515217b9be739cd" providerId="LiveId" clId="{15623AE2-1AA7-45C3-B9C0-ADFFC1334BE5}" dt="2025-04-18T13:16:25.698" v="7206" actId="20577"/>
          <ac:spMkLst>
            <pc:docMk/>
            <pc:sldMk cId="3447953688" sldId="413"/>
            <ac:spMk id="9221" creationId="{094150AD-8465-40FB-81A8-8D983DC45028}"/>
          </ac:spMkLst>
        </pc:spChg>
      </pc:sldChg>
      <pc:sldChg chg="modSp add mod">
        <pc:chgData name="Shams Siddiqi" userId="8515217b9be739cd" providerId="LiveId" clId="{15623AE2-1AA7-45C3-B9C0-ADFFC1334BE5}" dt="2025-04-18T13:13:58.562" v="7165" actId="20577"/>
        <pc:sldMkLst>
          <pc:docMk/>
          <pc:sldMk cId="1345774554" sldId="414"/>
        </pc:sldMkLst>
        <pc:spChg chg="mod">
          <ac:chgData name="Shams Siddiqi" userId="8515217b9be739cd" providerId="LiveId" clId="{15623AE2-1AA7-45C3-B9C0-ADFFC1334BE5}" dt="2025-04-15T19:18:21.055" v="3755" actId="20577"/>
          <ac:spMkLst>
            <pc:docMk/>
            <pc:sldMk cId="1345774554" sldId="414"/>
            <ac:spMk id="9220" creationId="{49ADA15C-F064-E1B6-66B8-8F6393D29E30}"/>
          </ac:spMkLst>
        </pc:spChg>
        <pc:spChg chg="mod">
          <ac:chgData name="Shams Siddiqi" userId="8515217b9be739cd" providerId="LiveId" clId="{15623AE2-1AA7-45C3-B9C0-ADFFC1334BE5}" dt="2025-04-18T13:13:58.562" v="7165" actId="20577"/>
          <ac:spMkLst>
            <pc:docMk/>
            <pc:sldMk cId="1345774554" sldId="414"/>
            <ac:spMk id="9221" creationId="{ABE990D9-8EE6-2027-05C2-0EEA66E6E41B}"/>
          </ac:spMkLst>
        </pc:spChg>
      </pc:sldChg>
      <pc:sldChg chg="modSp add mod">
        <pc:chgData name="Shams Siddiqi" userId="8515217b9be739cd" providerId="LiveId" clId="{15623AE2-1AA7-45C3-B9C0-ADFFC1334BE5}" dt="2025-04-18T12:38:36.464" v="6116" actId="113"/>
        <pc:sldMkLst>
          <pc:docMk/>
          <pc:sldMk cId="4158217683" sldId="415"/>
        </pc:sldMkLst>
        <pc:spChg chg="mod">
          <ac:chgData name="Shams Siddiqi" userId="8515217b9be739cd" providerId="LiveId" clId="{15623AE2-1AA7-45C3-B9C0-ADFFC1334BE5}" dt="2025-04-18T12:25:31.916" v="5599" actId="20577"/>
          <ac:spMkLst>
            <pc:docMk/>
            <pc:sldMk cId="4158217683" sldId="415"/>
            <ac:spMk id="9220" creationId="{4844E826-CB91-EDE1-B5EC-9889B7658210}"/>
          </ac:spMkLst>
        </pc:spChg>
        <pc:spChg chg="mod">
          <ac:chgData name="Shams Siddiqi" userId="8515217b9be739cd" providerId="LiveId" clId="{15623AE2-1AA7-45C3-B9C0-ADFFC1334BE5}" dt="2025-04-18T12:38:36.464" v="6116" actId="113"/>
          <ac:spMkLst>
            <pc:docMk/>
            <pc:sldMk cId="4158217683" sldId="415"/>
            <ac:spMk id="9221" creationId="{2556417C-E58C-4AB0-A24B-E333F2462B31}"/>
          </ac:spMkLst>
        </pc:spChg>
      </pc:sldChg>
      <pc:sldChg chg="modSp add mod">
        <pc:chgData name="Shams Siddiqi" userId="8515217b9be739cd" providerId="LiveId" clId="{15623AE2-1AA7-45C3-B9C0-ADFFC1334BE5}" dt="2025-04-18T13:05:14.226" v="6858" actId="20577"/>
        <pc:sldMkLst>
          <pc:docMk/>
          <pc:sldMk cId="4267104362" sldId="416"/>
        </pc:sldMkLst>
        <pc:spChg chg="mod">
          <ac:chgData name="Shams Siddiqi" userId="8515217b9be739cd" providerId="LiveId" clId="{15623AE2-1AA7-45C3-B9C0-ADFFC1334BE5}" dt="2025-04-18T12:46:55.902" v="6429" actId="20577"/>
          <ac:spMkLst>
            <pc:docMk/>
            <pc:sldMk cId="4267104362" sldId="416"/>
            <ac:spMk id="9220" creationId="{D52C812E-FBB8-66E8-4E83-3935723EE1DD}"/>
          </ac:spMkLst>
        </pc:spChg>
        <pc:spChg chg="mod">
          <ac:chgData name="Shams Siddiqi" userId="8515217b9be739cd" providerId="LiveId" clId="{15623AE2-1AA7-45C3-B9C0-ADFFC1334BE5}" dt="2025-04-18T13:05:14.226" v="6858" actId="20577"/>
          <ac:spMkLst>
            <pc:docMk/>
            <pc:sldMk cId="4267104362" sldId="416"/>
            <ac:spMk id="9221" creationId="{93AC0451-7C97-71F9-2043-AA9A47F4CC0B}"/>
          </ac:spMkLst>
        </pc:spChg>
      </pc:sldChg>
      <pc:sldChg chg="add">
        <pc:chgData name="Shams Siddiqi" userId="8515217b9be739cd" providerId="LiveId" clId="{15623AE2-1AA7-45C3-B9C0-ADFFC1334BE5}" dt="2025-04-18T13:17:23.056" v="7207"/>
        <pc:sldMkLst>
          <pc:docMk/>
          <pc:sldMk cId="243768760" sldId="41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6B9A2601-A6AC-B860-C87B-92672D0301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667BFDE-FCFC-CBFF-FC53-A9B90D0BBB9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972D1A1A-7505-3C04-8F41-C1C8B533CB0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6763FC17-303D-24BD-593F-AFE42CAF58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896AB9-E865-4E0A-AD54-79321AEDA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67D744D-9CE9-9ACF-E2BC-378AB5DCD0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F378D37-4A1F-0A54-5E9B-4E9CB2D9D8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CAE6A66-5757-17AB-3704-595C59D554C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3EE40649-FE1E-6679-BC5E-4C8DCD4BC6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3E8861D6-C213-BA1E-7D4F-E40020B80B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6950F17-EF6A-17AC-90DB-57DDEDAE1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05F5976-DC91-4BB4-939A-A2F956F530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23234D7-48E4-45A9-7F3F-0605CFB7D4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B8E49D-4BF8-4AB6-8A31-F2D4E822C18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368776C-B7FF-9EBA-8F90-2BA021EB35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D269CE6-A2F2-8FD7-862D-20E10A7B2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A133E4-0940-4C00-CE16-1C5D54E8B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24A2544-B8D3-DC28-F4D5-A23ECCBBCF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37F678D-D8C8-C37D-A565-61D14421A5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6D38A0F-EFAE-7EE7-1ADB-C297A43A0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461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EB84E-294A-1CD7-8E7D-A2A09202F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072278F-4F64-C7F9-8CED-4987313E11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15FDFDB-8475-D8AB-541D-A28BCB97E2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073317C-1A97-76AC-0C3E-9FF975FFF8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478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5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1BAE1-D63C-CD46-5AB4-40A0D7E86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370AA27-1A46-D2AE-90D3-EC941DA02D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9189296-B2EF-FF80-6010-83DF819EB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0874405-0E4B-BF87-0808-DA76FF07E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75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AA8C37-D3CE-69CA-2862-363F6566F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67D0378-24F5-F906-0199-363A7C73B1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061C75F-699D-B12C-A942-28127E8806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63D7AB0F-A13F-316B-14CE-6D9153A80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866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25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82595-5B16-4681-C394-AFD41766D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9D2E4A3-E30B-B7B6-FED9-42104D239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D4749C9-24E0-DB7D-B212-F5AFB19E39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09CFDAA-2E51-4A78-D83F-AFCDDCBA5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271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326CF-CBCF-DD76-8F69-FF68D14F5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5F427C9-B4C9-4FA7-D7BE-37BE64B965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8E1B499-FC4D-D2B5-DD90-BB3F290FB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861E010-4E3F-DCA4-D633-6AEE5B356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552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0C145-75BB-8AE7-4C30-42E74B432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853B1F82-4644-D178-F2F2-19E8D72BFF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FD3A51A-4C0B-B5DA-BEF4-98540A6EF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DDDBF8E-8011-06BB-E50D-8B355861D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563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A0429-12F9-8B1E-FC4A-99E69CEED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2B1D522-B892-B4A5-862E-5732BD5872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BAD4484-36DD-6973-2401-59A2EC8E59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CDA668D-F6CE-27CE-1B21-8916592C8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23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F2041B77-AD32-3F55-C8AF-8445D6243EB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AB92B168-F425-15AE-86BC-6C31A53E51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276910A9-E156-9789-E197-2787007228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0A32B266-5ACA-0747-71E7-84CDF2FA46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4EB84DA-6801-1936-78A8-A51B420EC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BE876E4-1147-96F6-F2C9-5255D0246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5138911-4793-AF47-B707-EEB58BE76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C31CB-EC68-4B41-AC68-202A33300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2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0A8A86-087E-302A-A343-58580D53FA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78493A-8748-FD69-43B2-3DB3A7271E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E99F7-03E8-23E2-D4C7-6563667877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5DB7F-0158-40FB-B3F0-D941C1D551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7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B467A9-D6B8-1F77-4C89-ACEB4DFC2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203E07-2FC0-1323-E6A3-73604441E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3DA997-A966-B7E8-5B7A-69F36C9E9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9ABEC-FCC6-469C-9763-6CDD5A816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54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EB1634-6FC8-4080-59F4-FD8BF8DC4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EBBEF2-2C27-7546-7A47-15E290025B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C4FC9D-3857-8A82-AD73-E734A9621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0721B-D0FC-42F8-946C-01E541E53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55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0ED2EE-A8B4-0616-7292-6374BF4C8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22F6F-576B-35A6-ED0D-2DD9DDA0F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5E7D00-A8D6-6504-416B-67915E7E0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F10DC-2E5E-482B-A911-773A7A4DC8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29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B5FCF1-94ED-04E1-6CCF-CBF05227E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C27739-0A0E-62D2-7F5B-1069D2FDF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BDBBA1-2AC8-ED46-7C6F-EF8A5216D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9A6CB-DF96-4A1B-96B8-2CA30659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10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1AFB631-117B-0C1B-ACAB-A31E7BC7B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39B4CF-8FF9-71DB-077E-FACF42477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74D733-8A1D-AA08-E1FF-EE3996E5C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61B77-6736-4ED0-9F8E-23DA1C7D7A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24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CE9D26-A1C5-030E-4F37-5432CB57C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1EC6F8-612D-87C3-F30E-1100E46F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C4E5A5-37EB-BACD-E0E2-BC5F22B27E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6FFD9-8304-4E39-98AE-CA1DC6390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66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3A5768-7AB9-DA3C-6D50-D9FA40121D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57B4D6-F8DD-E11A-3DF6-07D7A8436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F8DBA9-AC8C-717F-0312-3D5EA72C6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7DA9-49B9-4A38-A72E-9EB6707F05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24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B760CA-1AEE-E8E9-0B92-B3B1A02D0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C5FBC-19C8-1745-D521-1637CEE46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113824-C789-C307-5F06-E0968CCB0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594A2-EE34-4C56-9702-FDBA8C02C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8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3C6A3-EB36-1D36-6181-942C6E089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2205A-68BB-7F70-BB60-E317C8F71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368873-68A9-D28A-1B40-3940D9B74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10042-5AF9-47A9-AD2D-AEB5041A7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5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CB507C-3F44-F199-0B85-3078ABD07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3B8C4B-C525-FA67-B112-0BA43A643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DE811D7-90B0-1EA1-C8F8-519020B4D5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E1590DB-80C7-48E4-D991-BFCC104E17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C00FFB4-429B-6491-35F6-36430A0930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3AA2215-3D16-4841-90AE-AC6637DACD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CB60D10-51E6-8570-06AE-405320D3A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5133DE3E-7D3A-FB95-215D-6FFFC1F87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26F98DC-A43B-22C9-941F-AA426A1F1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7685DF19-BFC0-AF36-300C-121CF2CD9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10" r:id="rId2"/>
    <p:sldLayoutId id="2147484211" r:id="rId3"/>
    <p:sldLayoutId id="2147484212" r:id="rId4"/>
    <p:sldLayoutId id="2147484213" r:id="rId5"/>
    <p:sldLayoutId id="2147484214" r:id="rId6"/>
    <p:sldLayoutId id="2147484215" r:id="rId7"/>
    <p:sldLayoutId id="2147484216" r:id="rId8"/>
    <p:sldLayoutId id="2147484217" r:id="rId9"/>
    <p:sldLayoutId id="2147484218" r:id="rId10"/>
    <p:sldLayoutId id="214748421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ams@crescentpower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AC76799-6A2F-DAB4-808D-BA29161BC8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8077200" cy="212725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Appropriate AORDC </a:t>
            </a:r>
            <a:r>
              <a:rPr lang="el-GR" altLang="en-US" sz="4400" dirty="0"/>
              <a:t>μ</a:t>
            </a:r>
            <a:r>
              <a:rPr lang="en-US" altLang="en-US" sz="4400" dirty="0"/>
              <a:t> and</a:t>
            </a:r>
            <a:r>
              <a:rPr lang="el-GR" altLang="en-US" sz="4400" dirty="0"/>
              <a:t> σ</a:t>
            </a:r>
            <a:endParaRPr lang="en-US" altLang="en-US" sz="44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48F9BFE-A2EB-4979-EC7E-7C52D0C999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0250"/>
            <a:ext cx="7848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Shams Siddiqi, Ph.D.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/>
              <a:t>Hunt Energy Network (HEN)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(512) 619-3532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shams@crescentpower.net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RTCBTF Meeting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April 22, 2025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77374-9AD5-6C33-3E0C-43D05D9AC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032080AF-3A91-BA11-B848-D30819C3F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49ADA15C-F064-E1B6-66B8-8F6393D29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Why is Option 1 the better Option?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ABE990D9-8EE6-2027-05C2-0EEA66E6E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Since this ORDC bifurcation was done to account for RTOFFCAP, if RTOFFCAP=0 and System Lambda=0, then RT Online ORDC Adder should exactly equal the ORDC value (i.e., the RT MCPC under RTC):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/>
              <a:t>Option 1</a:t>
            </a:r>
            <a:r>
              <a:rPr lang="en-US" altLang="en-US" sz="1600" dirty="0"/>
              <a:t>: 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RT Online ORDC Adder=(𝟏−𝒑𝒏𝒐𝒓𝒎(𝑹𝑻𝑶𝑳𝑪𝑨𝑷−𝑿, </a:t>
            </a:r>
            <a:r>
              <a:rPr lang="el-GR" altLang="en-US" sz="1600" dirty="0"/>
              <a:t>μ, σ</a:t>
            </a:r>
            <a:r>
              <a:rPr lang="en-US" altLang="en-US" sz="1600" dirty="0"/>
              <a:t>))∗𝑽𝑶𝑳𝑳 </a:t>
            </a:r>
            <a:r>
              <a:rPr lang="en-US" altLang="en-US" sz="1600" b="1" dirty="0"/>
              <a:t>= ORDC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/>
              <a:t>Option 2</a:t>
            </a:r>
            <a:r>
              <a:rPr lang="en-US" altLang="en-US" sz="1600" dirty="0"/>
              <a:t>: 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RT Online ORDC Adder= (𝟎.𝟓∗(𝟏−𝒑𝒏𝒐𝒓𝒎(𝑹𝑻𝑶𝑳𝑪𝑨𝑷−𝑿, </a:t>
            </a:r>
            <a:r>
              <a:rPr lang="en-US" altLang="en-US" sz="1600" dirty="0">
                <a:solidFill>
                  <a:srgbClr val="FF0000"/>
                </a:solidFill>
              </a:rPr>
              <a:t>𝟎.𝟓∗</a:t>
            </a:r>
            <a:r>
              <a:rPr lang="el-GR" altLang="en-US" sz="1600" dirty="0"/>
              <a:t>μ</a:t>
            </a:r>
            <a:r>
              <a:rPr lang="en-US" altLang="en-US" sz="1600" dirty="0"/>
              <a:t>, </a:t>
            </a:r>
            <a:r>
              <a:rPr lang="en-US" altLang="en-US" sz="1600" dirty="0">
                <a:solidFill>
                  <a:srgbClr val="FF0000"/>
                </a:solidFill>
              </a:rPr>
              <a:t>𝟎.𝟕𝟎𝟕∗</a:t>
            </a:r>
            <a:r>
              <a:rPr lang="el-GR" altLang="en-US" sz="1600" dirty="0"/>
              <a:t>σ</a:t>
            </a:r>
            <a:r>
              <a:rPr lang="en-US" altLang="en-US" sz="1600" dirty="0"/>
              <a:t>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+𝟎.𝟓∗(𝟏−𝒑𝒏𝒐𝒓𝒎(𝑹𝑻𝑶𝑳𝑪𝑨𝑷−𝑿, </a:t>
            </a:r>
            <a:r>
              <a:rPr lang="el-GR" altLang="en-US" sz="1600" dirty="0"/>
              <a:t>μ, σ</a:t>
            </a:r>
            <a:r>
              <a:rPr lang="en-US" altLang="en-US" sz="1600" dirty="0"/>
              <a:t>)))∗𝑽𝑶𝑳𝑳 </a:t>
            </a:r>
            <a:r>
              <a:rPr lang="en-US" altLang="en-US" sz="1600" b="1" dirty="0"/>
              <a:t>&lt;&lt; ORDC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Option 1 ORDC Adder is </a:t>
            </a:r>
            <a:r>
              <a:rPr lang="en-US" altLang="en-US" sz="1600" b="1" i="1" dirty="0"/>
              <a:t>exactly</a:t>
            </a:r>
            <a:r>
              <a:rPr lang="en-US" altLang="en-US" sz="1600" dirty="0"/>
              <a:t> the same value as the ORDC value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E.g., for </a:t>
            </a:r>
            <a:r>
              <a:rPr lang="el-GR" altLang="en-US" sz="1600" dirty="0"/>
              <a:t>μ</a:t>
            </a:r>
            <a:r>
              <a:rPr lang="en-US" altLang="en-US" sz="1600" dirty="0"/>
              <a:t>=925 and </a:t>
            </a:r>
            <a:r>
              <a:rPr lang="el-GR" altLang="en-US" sz="1600" dirty="0"/>
              <a:t>σ</a:t>
            </a:r>
            <a:r>
              <a:rPr lang="en-US" altLang="en-US" sz="1600" dirty="0"/>
              <a:t>=1213 at RTOLCAP=6,400MW:</a:t>
            </a:r>
          </a:p>
          <a:p>
            <a:pPr marL="60325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b="1" dirty="0"/>
              <a:t>Option 2 ORDC Adder=$50/MW &lt;&lt; ORDC=$103/MW=RTC RT MCPC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Currently AORDC is a curve fit to these </a:t>
            </a:r>
            <a:r>
              <a:rPr lang="en-US" altLang="en-US" sz="1600" b="1" dirty="0"/>
              <a:t>suppressed Option 2 ORDC Adders </a:t>
            </a:r>
            <a:r>
              <a:rPr lang="en-US" altLang="en-US" sz="1600" dirty="0"/>
              <a:t>[and not to the ORDC values – which would result in recreating the ORDC </a:t>
            </a:r>
            <a:r>
              <a:rPr lang="el-GR" altLang="en-US" sz="1600" dirty="0"/>
              <a:t>μ, σ</a:t>
            </a:r>
            <a:r>
              <a:rPr lang="en-US" altLang="en-US" sz="1600" dirty="0"/>
              <a:t>] resulting in AORDC at 6,400MW=$60/MW [&lt;ORDC=$103/MW]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Option 2-based AORDC (</a:t>
            </a:r>
            <a:r>
              <a:rPr lang="el-GR" altLang="en-US" sz="1600" dirty="0"/>
              <a:t>μ</a:t>
            </a:r>
            <a:r>
              <a:rPr lang="en-US" altLang="en-US" sz="1600" dirty="0"/>
              <a:t>*</a:t>
            </a:r>
            <a:r>
              <a:rPr lang="el-GR" altLang="en-US" sz="1600" dirty="0"/>
              <a:t>, σ</a:t>
            </a:r>
            <a:r>
              <a:rPr lang="en-US" altLang="en-US" sz="1600" dirty="0"/>
              <a:t>*) </a:t>
            </a:r>
            <a:r>
              <a:rPr lang="en-US" altLang="en-US" sz="1600" b="1" dirty="0"/>
              <a:t>unnecessarily reduces the values of ASDCs </a:t>
            </a:r>
            <a:r>
              <a:rPr lang="en-US" altLang="en-US" sz="1600" dirty="0"/>
              <a:t>under RTC </a:t>
            </a:r>
            <a:r>
              <a:rPr lang="en-US" altLang="en-US" sz="1600" b="1" dirty="0"/>
              <a:t>whereas</a:t>
            </a:r>
            <a:r>
              <a:rPr lang="en-US" altLang="en-US" sz="1600" dirty="0"/>
              <a:t> </a:t>
            </a:r>
            <a:r>
              <a:rPr lang="en-US" altLang="en-US" sz="1600" b="1" dirty="0"/>
              <a:t>unaltered ORDC (</a:t>
            </a:r>
            <a:r>
              <a:rPr lang="el-GR" altLang="en-US" sz="1600" b="1" dirty="0"/>
              <a:t>μ, σ</a:t>
            </a:r>
            <a:r>
              <a:rPr lang="en-US" altLang="en-US" sz="1600" b="1" dirty="0"/>
              <a:t>) results in exactly what should be the AS Opportunity Cost or RT MCPC.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45774554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04A79-3AC4-B88F-ACC8-F86739C26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123BCC7C-080B-AA74-CE5D-A7738241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E5960606-0AE9-A04D-A5DD-FB362F7E3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 of HEN Improvement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ED69F07-36FD-672F-EEBC-B0D842722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The very substantial efficiency gains from RTC is incredible – however, inadvertent </a:t>
            </a:r>
            <a:r>
              <a:rPr lang="en-US" altLang="en-US" sz="1600" b="1" dirty="0"/>
              <a:t>price suppression due to poor choice of AORDC (</a:t>
            </a:r>
            <a:r>
              <a:rPr lang="el-GR" altLang="en-US" sz="1600" b="1" dirty="0"/>
              <a:t>μ</a:t>
            </a:r>
            <a:r>
              <a:rPr lang="en-US" altLang="en-US" sz="1600" b="1" dirty="0"/>
              <a:t>*</a:t>
            </a:r>
            <a:r>
              <a:rPr lang="el-GR" altLang="en-US" sz="1600" b="1" dirty="0"/>
              <a:t>, σ</a:t>
            </a:r>
            <a:r>
              <a:rPr lang="en-US" altLang="en-US" sz="1600" b="1" dirty="0"/>
              <a:t>*) exacerbates</a:t>
            </a:r>
            <a:r>
              <a:rPr lang="en-US" altLang="en-US" sz="1600" dirty="0"/>
              <a:t> the </a:t>
            </a:r>
            <a:r>
              <a:rPr lang="en-US" altLang="en-US" sz="1600" b="1" dirty="0"/>
              <a:t>“missing money” </a:t>
            </a:r>
            <a:r>
              <a:rPr lang="en-US" altLang="en-US" sz="1600" dirty="0"/>
              <a:t>problem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HEN’s recommended use </a:t>
            </a:r>
            <a:r>
              <a:rPr lang="en-US" altLang="en-US" sz="1600" b="1" dirty="0"/>
              <a:t>unaltered ORDC (</a:t>
            </a:r>
            <a:r>
              <a:rPr lang="el-GR" altLang="en-US" sz="1600" b="1" dirty="0"/>
              <a:t>μ, σ</a:t>
            </a:r>
            <a:r>
              <a:rPr lang="en-US" altLang="en-US" sz="1600" b="1" dirty="0"/>
              <a:t>)</a:t>
            </a:r>
            <a:r>
              <a:rPr lang="en-US" altLang="en-US" sz="1600" dirty="0"/>
              <a:t> as the AORDC (</a:t>
            </a:r>
            <a:r>
              <a:rPr lang="el-GR" altLang="en-US" sz="1600" dirty="0"/>
              <a:t>μ</a:t>
            </a:r>
            <a:r>
              <a:rPr lang="en-US" altLang="en-US" sz="1600" dirty="0"/>
              <a:t>*</a:t>
            </a:r>
            <a:r>
              <a:rPr lang="el-GR" altLang="en-US" sz="1600" dirty="0"/>
              <a:t>, σ</a:t>
            </a:r>
            <a:r>
              <a:rPr lang="en-US" altLang="en-US" sz="1600" dirty="0"/>
              <a:t>*) </a:t>
            </a:r>
            <a:r>
              <a:rPr lang="en-US" altLang="en-US" sz="1600" b="1" dirty="0"/>
              <a:t>corrects the unintended price suppression caused by shortcomings of “Option 2” ORDC Adder formula</a:t>
            </a: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Had </a:t>
            </a:r>
            <a:r>
              <a:rPr lang="en-US" altLang="en-US" sz="1600" b="1" dirty="0"/>
              <a:t>Hogan’s “Option 1” ORDC Adder </a:t>
            </a:r>
            <a:r>
              <a:rPr lang="en-US" altLang="en-US" sz="1600" dirty="0"/>
              <a:t>formula been adopted, the </a:t>
            </a:r>
            <a:r>
              <a:rPr lang="en-US" altLang="en-US" sz="1600" b="1" dirty="0"/>
              <a:t>AORDC (</a:t>
            </a:r>
            <a:r>
              <a:rPr lang="el-GR" altLang="en-US" sz="1600" b="1" dirty="0"/>
              <a:t>μ</a:t>
            </a:r>
            <a:r>
              <a:rPr lang="en-US" altLang="en-US" sz="1600" b="1" dirty="0"/>
              <a:t>*</a:t>
            </a:r>
            <a:r>
              <a:rPr lang="el-GR" altLang="en-US" sz="1600" b="1" dirty="0"/>
              <a:t>, σ</a:t>
            </a:r>
            <a:r>
              <a:rPr lang="en-US" altLang="en-US" sz="1600" b="1" dirty="0"/>
              <a:t>*) would have been exactly the same as the unaltered ORDC (</a:t>
            </a:r>
            <a:r>
              <a:rPr lang="el-GR" altLang="en-US" sz="1600" b="1" dirty="0"/>
              <a:t>μ, σ </a:t>
            </a:r>
            <a:r>
              <a:rPr lang="en-US" altLang="en-US" sz="1600" b="1" dirty="0"/>
              <a:t>) [“Option 2” Adders are about 50% of “Option 1” Adders]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/>
              <a:t>Using unaltered ORDC </a:t>
            </a:r>
            <a:r>
              <a:rPr lang="en-US" altLang="en-US" sz="1600" dirty="0"/>
              <a:t>[by definition the Demand Curve for Operating Reserves] to create ASDCs instead of regression of flawed Option 2 ORDC Adders </a:t>
            </a:r>
            <a:r>
              <a:rPr lang="en-US" altLang="en-US" sz="1600" b="1" dirty="0"/>
              <a:t>avoids unintended and unnecessary additional price suppression </a:t>
            </a:r>
            <a:r>
              <a:rPr lang="en-US" altLang="en-US" sz="1600" dirty="0"/>
              <a:t>with RTC implementation.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Option 2 ORDC Adders should not and were never used to </a:t>
            </a:r>
            <a:r>
              <a:rPr lang="en-US" altLang="en-US" sz="1600" b="1" dirty="0"/>
              <a:t>procure</a:t>
            </a:r>
            <a:r>
              <a:rPr lang="en-US" altLang="en-US" sz="1600" dirty="0"/>
              <a:t> Ancillary Services and are </a:t>
            </a:r>
            <a:r>
              <a:rPr lang="en-US" altLang="en-US" sz="1600" b="1" dirty="0"/>
              <a:t>always lower than ORDC values </a:t>
            </a:r>
            <a:r>
              <a:rPr lang="en-US" altLang="en-US" sz="1600" dirty="0"/>
              <a:t>(by 50% for much of the Reserve quantity range) due to their flawed formulation.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Also, the Protocols can be greatly simplified by specifying the </a:t>
            </a:r>
            <a:r>
              <a:rPr lang="el-GR" altLang="en-US" sz="1600" dirty="0"/>
              <a:t>μ</a:t>
            </a:r>
            <a:r>
              <a:rPr lang="en-US" altLang="en-US" sz="1600" dirty="0"/>
              <a:t>*</a:t>
            </a:r>
            <a:r>
              <a:rPr lang="el-GR" altLang="en-US" sz="1600" dirty="0"/>
              <a:t> </a:t>
            </a:r>
            <a:r>
              <a:rPr lang="en-US" altLang="en-US" sz="1600" dirty="0"/>
              <a:t>and </a:t>
            </a:r>
            <a:r>
              <a:rPr lang="el-GR" altLang="en-US" sz="1600" dirty="0"/>
              <a:t>σ</a:t>
            </a:r>
            <a:r>
              <a:rPr lang="en-US" altLang="en-US" sz="1600" dirty="0"/>
              <a:t>*</a:t>
            </a:r>
            <a:r>
              <a:rPr lang="el-GR" altLang="en-US" sz="1600" dirty="0"/>
              <a:t> </a:t>
            </a:r>
            <a:r>
              <a:rPr lang="en-US" altLang="en-US" sz="1600" dirty="0"/>
              <a:t>values is this section of the Protocols and deleting unnecessary language that has no benefit once these values are set.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3768760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AORDC Clearly Defined in NPRR1268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140A200-0470-0A73-BDEF-041B99701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NPRR1268 Section 4.4.12(6)(b) clearly defines the AORDC:</a:t>
            </a:r>
          </a:p>
          <a:p>
            <a:pPr marL="60325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AORDC = (𝟏 − </a:t>
            </a:r>
            <a:r>
              <a:rPr lang="en-US" altLang="en-US" sz="1600" dirty="0" err="1"/>
              <a:t>pnorm</a:t>
            </a:r>
            <a:r>
              <a:rPr lang="en-US" altLang="en-US" sz="1600" dirty="0"/>
              <a:t>(reserve level − 3000, </a:t>
            </a:r>
            <a:r>
              <a:rPr lang="el-GR" altLang="en-US" sz="1600" dirty="0"/>
              <a:t>μ*, σ*)) ∗ 𝑽𝑶𝑳𝑳</a:t>
            </a: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This is </a:t>
            </a:r>
            <a:r>
              <a:rPr lang="en-US" altLang="en-US" sz="1600" b="1" i="1" dirty="0"/>
              <a:t>exactly</a:t>
            </a:r>
            <a:r>
              <a:rPr lang="en-US" altLang="en-US" sz="1600" dirty="0"/>
              <a:t> the same formula as the ORDC except, instead of using </a:t>
            </a:r>
            <a:r>
              <a:rPr lang="el-GR" altLang="en-US" sz="1600" dirty="0"/>
              <a:t>μ</a:t>
            </a:r>
            <a:r>
              <a:rPr lang="en-US" altLang="en-US" sz="1600" dirty="0"/>
              <a:t> and</a:t>
            </a:r>
            <a:r>
              <a:rPr lang="el-GR" altLang="en-US" sz="1600" dirty="0"/>
              <a:t> σ</a:t>
            </a:r>
            <a:r>
              <a:rPr lang="en-US" altLang="en-US" sz="1600" dirty="0"/>
              <a:t> of the ORDC, AORDC uses </a:t>
            </a:r>
            <a:r>
              <a:rPr lang="el-GR" altLang="en-US" sz="1600" dirty="0"/>
              <a:t>μ*</a:t>
            </a:r>
            <a:r>
              <a:rPr lang="en-US" altLang="en-US" sz="1600" dirty="0"/>
              <a:t> and</a:t>
            </a:r>
            <a:r>
              <a:rPr lang="el-GR" altLang="en-US" sz="1600" dirty="0"/>
              <a:t> σ*</a:t>
            </a:r>
            <a:r>
              <a:rPr lang="en-US" altLang="en-US" sz="1600" dirty="0"/>
              <a:t> as determined using the regression fit method described in 4.4.12(6)(a).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The appropriate parameters to use for the AORDC is the </a:t>
            </a:r>
            <a:r>
              <a:rPr lang="en-US" altLang="en-US" sz="1600" b="1" dirty="0"/>
              <a:t>unaltered ORDC </a:t>
            </a:r>
            <a:r>
              <a:rPr lang="el-GR" altLang="en-US" sz="1600" b="1" dirty="0"/>
              <a:t>μ</a:t>
            </a:r>
            <a:r>
              <a:rPr lang="en-US" altLang="en-US" sz="1600" b="1" dirty="0"/>
              <a:t> and</a:t>
            </a:r>
            <a:r>
              <a:rPr lang="el-GR" altLang="en-US" sz="1600" b="1" dirty="0"/>
              <a:t> σ</a:t>
            </a:r>
            <a:r>
              <a:rPr lang="en-US" altLang="en-US" sz="1600" b="1" dirty="0"/>
              <a:t> </a:t>
            </a:r>
            <a:r>
              <a:rPr lang="en-US" altLang="en-US" sz="1600" dirty="0"/>
              <a:t>instead of </a:t>
            </a:r>
            <a:r>
              <a:rPr lang="el-GR" altLang="en-US" sz="1600" dirty="0"/>
              <a:t>μ*</a:t>
            </a:r>
            <a:r>
              <a:rPr lang="en-US" altLang="en-US" sz="1600" dirty="0"/>
              <a:t> and</a:t>
            </a:r>
            <a:r>
              <a:rPr lang="el-GR" altLang="en-US" sz="1600" dirty="0"/>
              <a:t> σ*</a:t>
            </a:r>
            <a:r>
              <a:rPr lang="en-US" altLang="en-US" sz="1600" dirty="0"/>
              <a:t> for reasons explained here – that is the only change HEN is recommending which has </a:t>
            </a:r>
            <a:r>
              <a:rPr lang="en-US" altLang="en-US" sz="1600" b="1" i="1" dirty="0"/>
              <a:t>no</a:t>
            </a:r>
            <a:r>
              <a:rPr lang="en-US" altLang="en-US" sz="1600" dirty="0"/>
              <a:t> system impact.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The reasons </a:t>
            </a:r>
            <a:r>
              <a:rPr lang="el-GR" altLang="en-US" sz="1600" dirty="0"/>
              <a:t>μ*</a:t>
            </a:r>
            <a:r>
              <a:rPr lang="en-US" altLang="en-US" sz="1600" dirty="0"/>
              <a:t> and</a:t>
            </a:r>
            <a:r>
              <a:rPr lang="el-GR" altLang="en-US" sz="1600" dirty="0"/>
              <a:t> σ*</a:t>
            </a:r>
            <a:r>
              <a:rPr lang="en-US" altLang="en-US" sz="1600" dirty="0"/>
              <a:t> are not identical to </a:t>
            </a:r>
            <a:r>
              <a:rPr lang="el-GR" altLang="en-US" sz="1600" dirty="0"/>
              <a:t>μ</a:t>
            </a:r>
            <a:r>
              <a:rPr lang="en-US" altLang="en-US" sz="1600" dirty="0"/>
              <a:t> and</a:t>
            </a:r>
            <a:r>
              <a:rPr lang="el-GR" altLang="en-US" sz="1600" dirty="0"/>
              <a:t> σ</a:t>
            </a:r>
            <a:r>
              <a:rPr lang="en-US" altLang="en-US" sz="1600" dirty="0"/>
              <a:t> are: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AORDC should’ve been based on regression fit of AS Opportunity Cost (RT MCPC under RTC prior to any capping) since that is exactly what is added to Energy Prices as </a:t>
            </a:r>
            <a:r>
              <a:rPr lang="en-US" altLang="en-US" sz="1600" dirty="0" err="1"/>
              <a:t>AS</a:t>
            </a:r>
            <a:r>
              <a:rPr lang="en-US" altLang="en-US" sz="1600" dirty="0"/>
              <a:t> opportunity cost under RTC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Capping under RTC is done only if System Lambda including RT MCPC exceeds VOLL – always capping (i.e., </a:t>
            </a:r>
            <a:r>
              <a:rPr lang="en-US" altLang="en-US" sz="1600" b="1" i="1" dirty="0"/>
              <a:t>reducing VOLL by System Lambda</a:t>
            </a:r>
            <a:r>
              <a:rPr lang="en-US" altLang="en-US" sz="1600" dirty="0"/>
              <a:t>) as done to determine ORDC Adders used to regress </a:t>
            </a:r>
            <a:r>
              <a:rPr lang="el-GR" altLang="en-US" sz="1600" dirty="0"/>
              <a:t>μ*</a:t>
            </a:r>
            <a:r>
              <a:rPr lang="en-US" altLang="en-US" sz="1600" dirty="0"/>
              <a:t> and</a:t>
            </a:r>
            <a:r>
              <a:rPr lang="el-GR" altLang="en-US" sz="1600" dirty="0"/>
              <a:t> σ*</a:t>
            </a:r>
            <a:r>
              <a:rPr lang="en-US" altLang="en-US" sz="1600" b="1" i="1" dirty="0"/>
              <a:t> consistently reduces their values </a:t>
            </a:r>
            <a:r>
              <a:rPr lang="en-US" altLang="en-US" sz="1600" dirty="0"/>
              <a:t>as compared to </a:t>
            </a:r>
            <a:r>
              <a:rPr lang="el-GR" altLang="en-US" sz="1600" dirty="0"/>
              <a:t>μ</a:t>
            </a:r>
            <a:r>
              <a:rPr lang="en-US" altLang="en-US" sz="1600" dirty="0"/>
              <a:t> and</a:t>
            </a:r>
            <a:r>
              <a:rPr lang="el-GR" altLang="en-US" sz="1600" dirty="0"/>
              <a:t> σ</a:t>
            </a:r>
            <a:endParaRPr lang="en-US" altLang="en-US" sz="1600" dirty="0"/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ORDC Adder calculated values used to regress </a:t>
            </a:r>
            <a:r>
              <a:rPr lang="el-GR" altLang="en-US" sz="1600" dirty="0"/>
              <a:t>μ*</a:t>
            </a:r>
            <a:r>
              <a:rPr lang="en-US" altLang="en-US" sz="1600" dirty="0"/>
              <a:t> and</a:t>
            </a:r>
            <a:r>
              <a:rPr lang="el-GR" altLang="en-US" sz="1600" dirty="0"/>
              <a:t> σ*</a:t>
            </a:r>
            <a:r>
              <a:rPr lang="en-US" altLang="en-US" sz="1600" dirty="0"/>
              <a:t> </a:t>
            </a:r>
            <a:r>
              <a:rPr lang="en-US" altLang="en-US" sz="1600" b="1" i="1" dirty="0"/>
              <a:t>consistently under-values </a:t>
            </a:r>
            <a:r>
              <a:rPr lang="en-US" altLang="en-US" sz="1600" dirty="0"/>
              <a:t>RT MCPC under RTC due to shortcomings of the “Option 2” ORDC Adder formula</a:t>
            </a:r>
          </a:p>
        </p:txBody>
      </p:sp>
    </p:spTree>
    <p:extLst>
      <p:ext uri="{BB962C8B-B14F-4D97-AF65-F5344CB8AC3E}">
        <p14:creationId xmlns:p14="http://schemas.microsoft.com/office/powerpoint/2010/main" val="2403262022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53639C-00AE-9315-FE01-E64D0CFBC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>
            <a:extLst>
              <a:ext uri="{FF2B5EF4-FFF2-40B4-BE49-F238E27FC236}">
                <a16:creationId xmlns:a16="http://schemas.microsoft.com/office/drawing/2014/main" id="{C320E7C1-2CAA-990E-B129-7E3743F7C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 wrap="square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700" dirty="0"/>
              <a:t>HEN AORDC v Adder-fitted AORDC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1747D0-592E-5CE6-9142-F0719EDD9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8100" y="1493838"/>
            <a:ext cx="6644215" cy="4983162"/>
          </a:xfrm>
          <a:prstGeom prst="rect">
            <a:avLst/>
          </a:prstGeom>
          <a:noFill/>
        </p:spPr>
      </p:pic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27FD7FC5-56C7-673F-55FF-0ADB6113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norm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3008971211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FC6F1-E78B-AB08-6603-B99DE2A2A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73534E68-076E-9C78-70FD-31F26A97D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4844E826-CB91-EDE1-B5EC-9889B7658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 of HEN Improvement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556417C-E58C-4AB0-A24B-E333F2462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The very substantial efficiency gains from RTC is incredible – however, inadvertent </a:t>
            </a:r>
            <a:r>
              <a:rPr lang="en-US" altLang="en-US" sz="1600" b="1" dirty="0"/>
              <a:t>price suppression due to poor choice of AORDC (</a:t>
            </a:r>
            <a:r>
              <a:rPr lang="el-GR" altLang="en-US" sz="1600" b="1" dirty="0"/>
              <a:t>μ</a:t>
            </a:r>
            <a:r>
              <a:rPr lang="en-US" altLang="en-US" sz="1600" b="1" dirty="0"/>
              <a:t>*</a:t>
            </a:r>
            <a:r>
              <a:rPr lang="el-GR" altLang="en-US" sz="1600" b="1" dirty="0"/>
              <a:t>, σ</a:t>
            </a:r>
            <a:r>
              <a:rPr lang="en-US" altLang="en-US" sz="1600" b="1" dirty="0"/>
              <a:t>*) exacerbates</a:t>
            </a:r>
            <a:r>
              <a:rPr lang="en-US" altLang="en-US" sz="1600" dirty="0"/>
              <a:t> the </a:t>
            </a:r>
            <a:r>
              <a:rPr lang="en-US" altLang="en-US" sz="1600" b="1" dirty="0"/>
              <a:t>“missing money” </a:t>
            </a:r>
            <a:r>
              <a:rPr lang="en-US" altLang="en-US" sz="1600" dirty="0"/>
              <a:t>problem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HEN’s recommended use </a:t>
            </a:r>
            <a:r>
              <a:rPr lang="en-US" altLang="en-US" sz="1600" b="1" dirty="0"/>
              <a:t>unaltered ORDC (</a:t>
            </a:r>
            <a:r>
              <a:rPr lang="el-GR" altLang="en-US" sz="1600" b="1" dirty="0"/>
              <a:t>μ, σ</a:t>
            </a:r>
            <a:r>
              <a:rPr lang="en-US" altLang="en-US" sz="1600" b="1" dirty="0"/>
              <a:t>)</a:t>
            </a:r>
            <a:r>
              <a:rPr lang="en-US" altLang="en-US" sz="1600" dirty="0"/>
              <a:t> as the AORDC (</a:t>
            </a:r>
            <a:r>
              <a:rPr lang="el-GR" altLang="en-US" sz="1600" dirty="0"/>
              <a:t>μ</a:t>
            </a:r>
            <a:r>
              <a:rPr lang="en-US" altLang="en-US" sz="1600" dirty="0"/>
              <a:t>*</a:t>
            </a:r>
            <a:r>
              <a:rPr lang="el-GR" altLang="en-US" sz="1600" dirty="0"/>
              <a:t>, σ</a:t>
            </a:r>
            <a:r>
              <a:rPr lang="en-US" altLang="en-US" sz="1600" dirty="0"/>
              <a:t>*) </a:t>
            </a:r>
            <a:r>
              <a:rPr lang="en-US" altLang="en-US" sz="1600" b="1" dirty="0"/>
              <a:t>corrects the unintended price suppression caused by shortcomings of “Option 2” ORDC Adder formula</a:t>
            </a: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Had </a:t>
            </a:r>
            <a:r>
              <a:rPr lang="en-US" altLang="en-US" sz="1600" b="1" dirty="0"/>
              <a:t>Hogan’s “Option 1” ORDC Adder </a:t>
            </a:r>
            <a:r>
              <a:rPr lang="en-US" altLang="en-US" sz="1600" dirty="0"/>
              <a:t>formula been adopted, the </a:t>
            </a:r>
            <a:r>
              <a:rPr lang="en-US" altLang="en-US" sz="1600" b="1" dirty="0"/>
              <a:t>AORDC (</a:t>
            </a:r>
            <a:r>
              <a:rPr lang="el-GR" altLang="en-US" sz="1600" b="1" dirty="0"/>
              <a:t>μ</a:t>
            </a:r>
            <a:r>
              <a:rPr lang="en-US" altLang="en-US" sz="1600" b="1" dirty="0"/>
              <a:t>*</a:t>
            </a:r>
            <a:r>
              <a:rPr lang="el-GR" altLang="en-US" sz="1600" b="1" dirty="0"/>
              <a:t>, σ</a:t>
            </a:r>
            <a:r>
              <a:rPr lang="en-US" altLang="en-US" sz="1600" b="1" dirty="0"/>
              <a:t>*) would have been exactly the same as the unaltered ORDC (</a:t>
            </a:r>
            <a:r>
              <a:rPr lang="el-GR" altLang="en-US" sz="1600" b="1" dirty="0"/>
              <a:t>μ, σ </a:t>
            </a:r>
            <a:r>
              <a:rPr lang="en-US" altLang="en-US" sz="1600" b="1" dirty="0"/>
              <a:t>) [“Option 2” Adders are about 50% of “Option 1” Adders]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/>
              <a:t>Using unaltered ORDC </a:t>
            </a:r>
            <a:r>
              <a:rPr lang="en-US" altLang="en-US" sz="1600" dirty="0"/>
              <a:t>[by definition the Demand Curve for Operating Reserves] to create ASDCs instead of regression of flawed Option 2 ORDC Adders </a:t>
            </a:r>
            <a:r>
              <a:rPr lang="en-US" altLang="en-US" sz="1600" b="1" dirty="0"/>
              <a:t>avoids unintended and unnecessary additional price suppression </a:t>
            </a:r>
            <a:r>
              <a:rPr lang="en-US" altLang="en-US" sz="1600" dirty="0"/>
              <a:t>with RTC implementation.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Option 2 ORDC Adders should not and were never used to </a:t>
            </a:r>
            <a:r>
              <a:rPr lang="en-US" altLang="en-US" sz="1600" b="1" dirty="0"/>
              <a:t>procure</a:t>
            </a:r>
            <a:r>
              <a:rPr lang="en-US" altLang="en-US" sz="1600" dirty="0"/>
              <a:t> Ancillary Services and are </a:t>
            </a:r>
            <a:r>
              <a:rPr lang="en-US" altLang="en-US" sz="1600" b="1" dirty="0"/>
              <a:t>always lower than ORDC values </a:t>
            </a:r>
            <a:r>
              <a:rPr lang="en-US" altLang="en-US" sz="1600" dirty="0"/>
              <a:t>(by 50% for much of the Reserve quantity range) due to their flawed formulation.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Also, the Protocols can be greatly simplified by specifying the </a:t>
            </a:r>
            <a:r>
              <a:rPr lang="el-GR" altLang="en-US" sz="1600" dirty="0"/>
              <a:t>μ</a:t>
            </a:r>
            <a:r>
              <a:rPr lang="en-US" altLang="en-US" sz="1600" dirty="0"/>
              <a:t>*</a:t>
            </a:r>
            <a:r>
              <a:rPr lang="el-GR" altLang="en-US" sz="1600" dirty="0"/>
              <a:t> </a:t>
            </a:r>
            <a:r>
              <a:rPr lang="en-US" altLang="en-US" sz="1600" dirty="0"/>
              <a:t>and </a:t>
            </a:r>
            <a:r>
              <a:rPr lang="el-GR" altLang="en-US" sz="1600" dirty="0"/>
              <a:t>σ</a:t>
            </a:r>
            <a:r>
              <a:rPr lang="en-US" altLang="en-US" sz="1600" dirty="0"/>
              <a:t>*</a:t>
            </a:r>
            <a:r>
              <a:rPr lang="el-GR" altLang="en-US" sz="1600" dirty="0"/>
              <a:t> </a:t>
            </a:r>
            <a:r>
              <a:rPr lang="en-US" altLang="en-US" sz="1600" dirty="0"/>
              <a:t>values is this section of the Protocols and deleting unnecessary language that has no benefit once these values are set.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58217683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Draft NPRR Changes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C4FC31-8D38-DAAA-0D8D-4E8954A2D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600200"/>
            <a:ext cx="4429743" cy="47631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0393727-70A3-A241-AFC1-E6B11FEBE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2667001"/>
            <a:ext cx="4239846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413128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279A1-4001-ABC8-75DA-97313D166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BFDACCD5-E180-F0A3-B25A-92E9463B9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A6880A35-6E37-5843-A98E-9A4116B16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Appendix: Mathematical Details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E9970916-36C6-D56D-B891-3FD599DDD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The slides to follow provide detailed mathematical reasoning behind HEN’s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51005756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D786D-0DA4-D0D0-1370-7EEB4BB1B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B2BE6493-B8AB-C300-C701-2B639A20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D52C812E-FBB8-66E8-4E83-3935723EE1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VOLL should not be reduced by System Lambda when Regressing for AORDC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93AC0451-7C97-71F9-2043-AA9A47F4C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ORDC = (𝟏 − </a:t>
            </a:r>
            <a:r>
              <a:rPr lang="en-US" altLang="en-US" sz="1600" dirty="0" err="1"/>
              <a:t>pnorm</a:t>
            </a:r>
            <a:r>
              <a:rPr lang="en-US" altLang="en-US" sz="1600" dirty="0"/>
              <a:t>(reserve level − 3000, </a:t>
            </a:r>
            <a:r>
              <a:rPr lang="el-GR" altLang="en-US" sz="1600" dirty="0"/>
              <a:t>μ, σ)) ∗ 𝑽𝑶𝑳𝑳</a:t>
            </a:r>
            <a:r>
              <a:rPr lang="en-US" altLang="en-US" sz="1600" dirty="0"/>
              <a:t>. Under RTC:</a:t>
            </a:r>
          </a:p>
          <a:p>
            <a:pPr marL="60325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</a:t>
            </a:r>
            <a:r>
              <a:rPr lang="en-US" altLang="en-US" sz="1600" b="1" dirty="0"/>
              <a:t>RT MCPC </a:t>
            </a:r>
            <a:r>
              <a:rPr lang="en-US" altLang="en-US" sz="1600" dirty="0"/>
              <a:t>= (𝟏 − </a:t>
            </a:r>
            <a:r>
              <a:rPr lang="en-US" altLang="en-US" sz="1600" dirty="0" err="1"/>
              <a:t>pnorm</a:t>
            </a:r>
            <a:r>
              <a:rPr lang="en-US" altLang="en-US" sz="1600" dirty="0"/>
              <a:t>(reserve level − 3000, </a:t>
            </a:r>
            <a:r>
              <a:rPr lang="el-GR" altLang="en-US" sz="1600" dirty="0"/>
              <a:t>μ, σ))∗𝑽𝑶𝑳𝑳</a:t>
            </a: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Assuming $0/MW AS offers by all Resources (which is assumed in ORDC Adder formula), the AS opportunity cost that is added to the marginal energy offer-based cost is also:</a:t>
            </a:r>
          </a:p>
          <a:p>
            <a:pPr marL="60325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</a:t>
            </a:r>
            <a:r>
              <a:rPr lang="en-US" altLang="en-US" sz="1600" b="1" dirty="0"/>
              <a:t>AS Opportunity Cost </a:t>
            </a:r>
            <a:r>
              <a:rPr lang="en-US" altLang="en-US" sz="1600" dirty="0"/>
              <a:t>= (𝟏−</a:t>
            </a:r>
            <a:r>
              <a:rPr lang="en-US" altLang="en-US" sz="1600" dirty="0" err="1"/>
              <a:t>pnorm</a:t>
            </a:r>
            <a:r>
              <a:rPr lang="en-US" altLang="en-US" sz="1600" dirty="0"/>
              <a:t>(reserve level − 3000, </a:t>
            </a:r>
            <a:r>
              <a:rPr lang="el-GR" altLang="en-US" sz="1600" dirty="0"/>
              <a:t>μ, σ))∗𝑽𝑶𝑳𝑳</a:t>
            </a: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This is </a:t>
            </a:r>
            <a:r>
              <a:rPr lang="en-US" altLang="en-US" sz="1600" b="1" i="1" dirty="0"/>
              <a:t>exactly</a:t>
            </a:r>
            <a:r>
              <a:rPr lang="en-US" altLang="en-US" sz="1600" dirty="0"/>
              <a:t> the same value as the </a:t>
            </a:r>
            <a:r>
              <a:rPr lang="en-US" altLang="en-US" sz="1600" b="1" dirty="0"/>
              <a:t>ORDC value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Of course, </a:t>
            </a:r>
            <a:r>
              <a:rPr lang="en-US" altLang="en-US" sz="1600" b="1" dirty="0"/>
              <a:t>System Lambda (including the RT MCPC as </a:t>
            </a:r>
            <a:r>
              <a:rPr lang="en-US" altLang="en-US" sz="1600" b="1" dirty="0" err="1"/>
              <a:t>AS</a:t>
            </a:r>
            <a:r>
              <a:rPr lang="en-US" altLang="en-US" sz="1600" b="1" dirty="0"/>
              <a:t> opportunity cost) </a:t>
            </a:r>
            <a:r>
              <a:rPr lang="en-US" altLang="en-US" sz="1600" dirty="0"/>
              <a:t>are </a:t>
            </a:r>
            <a:r>
              <a:rPr lang="en-US" altLang="en-US" sz="1600" b="1" dirty="0"/>
              <a:t>capped at VOLL </a:t>
            </a:r>
            <a:r>
              <a:rPr lang="en-US" altLang="en-US" sz="1600" dirty="0"/>
              <a:t>as a post-processing step </a:t>
            </a:r>
            <a:r>
              <a:rPr lang="en-US" altLang="en-US" sz="1600" b="1" dirty="0"/>
              <a:t>only when System Lambda exceeds VOLL </a:t>
            </a:r>
            <a:r>
              <a:rPr lang="en-US" altLang="en-US" sz="1600" dirty="0"/>
              <a:t>(not always)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However, </a:t>
            </a:r>
            <a:r>
              <a:rPr lang="en-US" altLang="en-US" sz="1600" b="1" i="1" dirty="0"/>
              <a:t>always reducing VOLL by System Lambda</a:t>
            </a:r>
            <a:r>
              <a:rPr lang="en-US" altLang="en-US" sz="1600" dirty="0"/>
              <a:t>, as done to determine “Option 2” ORDC Adders used to regress for AORDC, </a:t>
            </a:r>
            <a:r>
              <a:rPr lang="en-US" altLang="en-US" sz="1600" b="1" i="1" dirty="0"/>
              <a:t>consistently reduces AS Opportunity Cost</a:t>
            </a:r>
            <a:r>
              <a:rPr lang="en-US" altLang="en-US" sz="1600" dirty="0"/>
              <a:t> values as compared to RT MCPC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Since RTC caps System Lambda (which includes AS Opportunity Cost) at VOLL anyway, AORDC should be based on uncapped ORDC values, i.e., </a:t>
            </a:r>
            <a:r>
              <a:rPr lang="en-US" altLang="en-US" sz="1600" b="1" i="1" dirty="0"/>
              <a:t>AORDC is exactly equal to the unaltered ORDC</a:t>
            </a:r>
          </a:p>
        </p:txBody>
      </p:sp>
    </p:spTree>
    <p:extLst>
      <p:ext uri="{BB962C8B-B14F-4D97-AF65-F5344CB8AC3E}">
        <p14:creationId xmlns:p14="http://schemas.microsoft.com/office/powerpoint/2010/main" val="4267104362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A43FD-1588-D921-C9AD-43B742BF4C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9A7884F2-616D-8D1E-2E86-45B04B5E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D6D45D21-970A-1A43-24FB-EE16343C4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ORDC and the ORDC Adder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0F2CFEEB-B5A2-800F-17C6-525AB63A6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RT Online ORDC Adder “captures the value of the </a:t>
            </a:r>
            <a:r>
              <a:rPr lang="en-US" altLang="en-US" sz="1600" b="1" dirty="0"/>
              <a:t>opportunity costs </a:t>
            </a:r>
            <a:r>
              <a:rPr lang="en-US" altLang="en-US" sz="1600" dirty="0"/>
              <a:t>of On-Line reserves based on the defined ORDC” that’s also added to marginal energy offer-based cost to form the Settlement Point Price.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Loss of Load Probability (LOLP) is the probability, at a given level of reserves, of the occurrence of a loss of reserves greater than the reserve level and is therefore determined by calculating the mean (</a:t>
            </a:r>
            <a:r>
              <a:rPr lang="el-GR" altLang="en-US" sz="1600" dirty="0"/>
              <a:t>μ</a:t>
            </a:r>
            <a:r>
              <a:rPr lang="en-US" altLang="en-US" sz="1600" dirty="0"/>
              <a:t>) and standard deviation (</a:t>
            </a:r>
            <a:r>
              <a:rPr lang="el-GR" altLang="en-US" sz="1600" dirty="0"/>
              <a:t>σ</a:t>
            </a:r>
            <a:r>
              <a:rPr lang="en-US" altLang="en-US" sz="1600" dirty="0"/>
              <a:t>) of differences between the </a:t>
            </a:r>
            <a:r>
              <a:rPr lang="en-US" altLang="en-US" sz="1600" b="1" i="1" dirty="0"/>
              <a:t>hour-ahead</a:t>
            </a:r>
            <a:r>
              <a:rPr lang="en-US" altLang="en-US" sz="1600" dirty="0"/>
              <a:t> forecasted reserves and the reserves that were available in Real-Time during the Operating Hour using historical data. Thus, </a:t>
            </a:r>
            <a:r>
              <a:rPr lang="el-GR" altLang="en-US" sz="1600" b="1" i="1" dirty="0"/>
              <a:t>μ, σ</a:t>
            </a:r>
            <a:r>
              <a:rPr lang="en-US" altLang="en-US" sz="1600" b="1" i="1" dirty="0"/>
              <a:t> are hourly (not 30-minute) statistics</a:t>
            </a:r>
            <a:r>
              <a:rPr lang="en-US" altLang="en-US" sz="1600" dirty="0"/>
              <a:t>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Since </a:t>
            </a:r>
            <a:r>
              <a:rPr lang="el-GR" altLang="en-US" sz="1600" b="1" i="1" dirty="0"/>
              <a:t>μ, σ</a:t>
            </a:r>
            <a:r>
              <a:rPr lang="en-US" altLang="en-US" sz="1600" b="1" i="1" dirty="0"/>
              <a:t> are hourly statistics, </a:t>
            </a:r>
            <a:r>
              <a:rPr lang="en-US" altLang="en-US" sz="1600" dirty="0"/>
              <a:t>the value of On-Line reserves (available to meet LOLP for the entire hour) is given by (𝟏 − </a:t>
            </a:r>
            <a:r>
              <a:rPr lang="en-US" altLang="en-US" sz="1600" dirty="0" err="1"/>
              <a:t>pnorm</a:t>
            </a:r>
            <a:r>
              <a:rPr lang="en-US" altLang="en-US" sz="1600" dirty="0"/>
              <a:t>(reserve level − 3000, </a:t>
            </a:r>
            <a:r>
              <a:rPr lang="el-GR" altLang="en-US" sz="1600" dirty="0"/>
              <a:t>μ, σ)) ∗ 𝑽𝑶𝑳𝑳</a:t>
            </a:r>
            <a:r>
              <a:rPr lang="en-US" altLang="en-US" sz="1600" dirty="0"/>
              <a:t> which is </a:t>
            </a:r>
            <a:r>
              <a:rPr lang="en-US" altLang="en-US" sz="1600" b="1" dirty="0"/>
              <a:t>exactly the ORDC value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The ORDC itself is not used for any ERCOT Settlement whereas the ORDC Adders are used for setting SPPs and Settlement purposes – thus, the ORDC is not explicitly defined in the Protocols whereas the ORDC Adders, based on the ORDC, are defined in detail.</a:t>
            </a:r>
          </a:p>
        </p:txBody>
      </p:sp>
    </p:spTree>
    <p:extLst>
      <p:ext uri="{BB962C8B-B14F-4D97-AF65-F5344CB8AC3E}">
        <p14:creationId xmlns:p14="http://schemas.microsoft.com/office/powerpoint/2010/main" val="3197753846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E066E-8D10-8670-CF6A-D38359B4E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2D2FC141-2730-BDD3-50F9-42497F61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E9E34F59-D82A-2FD2-B4B8-ECA6AA5E7A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How were ORDC Adders determined?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094150AD-8465-40FB-81A8-8D983DC450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Prof Hogan (“Notes On Pricing Multiple Reserves” Revised 2/25/13) differentiated between the values of Spinning (Online or RTOLCAP) and Non-Spinning (Offline or RTOFFCAP) Reserves and thus provided ERCOT with 2 options for the RT Online ORDC Adder by bifurcating the ORDC: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/>
              <a:t>Option 1</a:t>
            </a:r>
            <a:r>
              <a:rPr lang="en-US" altLang="en-US" sz="1600" dirty="0"/>
              <a:t>: 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RT Online ORDC Adder=(𝟎.𝟓∗(𝟏−𝒑𝒏𝒐𝒓𝒎(𝑹𝑻𝑶𝑳𝑪𝑨𝑷−𝑿, </a:t>
            </a:r>
            <a:r>
              <a:rPr lang="el-GR" altLang="en-US" sz="1600" dirty="0"/>
              <a:t>μ, σ</a:t>
            </a:r>
            <a:r>
              <a:rPr lang="en-US" altLang="en-US" sz="1600" dirty="0"/>
              <a:t>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+𝟎.𝟓∗(𝟏−𝒑𝒏𝒐𝒓𝒎(𝑹𝑻𝑶𝑳𝑪𝑨𝑷+𝑹𝑻𝑶𝑭𝑭𝑪𝑨𝑷−𝑿, </a:t>
            </a:r>
            <a:r>
              <a:rPr lang="el-GR" altLang="en-US" sz="1600" dirty="0"/>
              <a:t>μ, σ</a:t>
            </a:r>
            <a:r>
              <a:rPr lang="en-US" altLang="en-US" sz="1600" dirty="0"/>
              <a:t>)))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∗(𝑽𝑶𝑳𝑳−𝑺𝒚𝒔𝒕𝒆𝒎 𝑳𝒂𝒎𝒃𝒅𝒂)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/>
              <a:t>Option 2</a:t>
            </a:r>
            <a:r>
              <a:rPr lang="en-US" altLang="en-US" sz="1600" dirty="0"/>
              <a:t>: 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RT Online ORDC Adder= (𝟎.𝟓∗(𝟏−𝒑𝒏𝒐𝒓𝒎(𝑹𝑻𝑶𝑳𝑪𝑨𝑷−𝑿, </a:t>
            </a:r>
            <a:r>
              <a:rPr lang="en-US" altLang="en-US" sz="1600" dirty="0">
                <a:solidFill>
                  <a:srgbClr val="FF0000"/>
                </a:solidFill>
              </a:rPr>
              <a:t>𝟎.𝟓∗</a:t>
            </a:r>
            <a:r>
              <a:rPr lang="el-GR" altLang="en-US" sz="1600" dirty="0"/>
              <a:t>μ</a:t>
            </a:r>
            <a:r>
              <a:rPr lang="en-US" altLang="en-US" sz="1600" dirty="0"/>
              <a:t>, </a:t>
            </a:r>
            <a:r>
              <a:rPr lang="en-US" altLang="en-US" sz="1600" dirty="0">
                <a:solidFill>
                  <a:srgbClr val="FF0000"/>
                </a:solidFill>
              </a:rPr>
              <a:t>𝟎.𝟕𝟎𝟕∗</a:t>
            </a:r>
            <a:r>
              <a:rPr lang="el-GR" altLang="en-US" sz="1600" dirty="0"/>
              <a:t>σ</a:t>
            </a:r>
            <a:r>
              <a:rPr lang="en-US" altLang="en-US" sz="1600" dirty="0"/>
              <a:t>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+𝟎.𝟓∗(𝟏−𝒑𝒏𝒐𝒓𝒎(𝑹𝑻𝑶𝑳𝑪𝑨𝑷+𝑹𝑻𝑶𝑭𝑭𝑪𝑨𝑷−𝑿, </a:t>
            </a:r>
            <a:r>
              <a:rPr lang="el-GR" altLang="en-US" sz="1600" dirty="0"/>
              <a:t>μ, σ</a:t>
            </a:r>
            <a:r>
              <a:rPr lang="en-US" altLang="en-US" sz="1600" dirty="0"/>
              <a:t>)))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∗(𝑽𝑶𝑳𝑳−𝑺𝒚𝒔𝒕𝒆𝒎 𝑳𝒂𝒎𝒃𝒅𝒂)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i="1" dirty="0"/>
              <a:t>Option 1 more accurately determines AS Opportunity Cost</a:t>
            </a:r>
            <a:r>
              <a:rPr lang="en-US" altLang="en-US" sz="1600" dirty="0"/>
              <a:t> or RT MCPC</a:t>
            </a:r>
            <a:r>
              <a:rPr lang="en-US" altLang="en-US" sz="1600" b="1" i="1" dirty="0"/>
              <a:t> – </a:t>
            </a:r>
            <a:r>
              <a:rPr lang="en-US" altLang="en-US" sz="1600" dirty="0"/>
              <a:t>unfortunately, Option 2 was implemented in current market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i="1" dirty="0"/>
              <a:t>Note: </a:t>
            </a:r>
            <a:r>
              <a:rPr lang="en-US" altLang="en-US" sz="1600" dirty="0"/>
              <a:t>if this Reserve differentiation was not needed, exact capped formula:       </a:t>
            </a:r>
            <a:r>
              <a:rPr lang="en-US" altLang="en-US" sz="1600" b="1" i="1" dirty="0"/>
              <a:t>ORDC Adder = Min[ORDC Value, VOLL – System Lambda]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It’s too late to switch to Option 1 in current market but </a:t>
            </a:r>
            <a:r>
              <a:rPr lang="en-US" altLang="en-US" sz="1600" b="1" i="1" dirty="0"/>
              <a:t>RTC AORDC should be based on the more accurate Option 1 ORDC Adder formula</a:t>
            </a:r>
          </a:p>
        </p:txBody>
      </p:sp>
    </p:spTree>
    <p:extLst>
      <p:ext uri="{BB962C8B-B14F-4D97-AF65-F5344CB8AC3E}">
        <p14:creationId xmlns:p14="http://schemas.microsoft.com/office/powerpoint/2010/main" val="3447953688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43027</TotalTime>
  <Words>1767</Words>
  <Application>Microsoft Office PowerPoint</Application>
  <PresentationFormat>On-screen Show (4:3)</PresentationFormat>
  <Paragraphs>96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Garamond</vt:lpstr>
      <vt:lpstr>Times New Roman</vt:lpstr>
      <vt:lpstr>Verdana</vt:lpstr>
      <vt:lpstr>Wingdings</vt:lpstr>
      <vt:lpstr>Level</vt:lpstr>
      <vt:lpstr>Appropriate AORDC μ and σ</vt:lpstr>
      <vt:lpstr>AORDC Clearly Defined in NPRR1268</vt:lpstr>
      <vt:lpstr>HEN AORDC v Adder-fitted AORDC</vt:lpstr>
      <vt:lpstr>Summary of HEN Improvement</vt:lpstr>
      <vt:lpstr>Draft NPRR Changes</vt:lpstr>
      <vt:lpstr>Appendix: Mathematical Details</vt:lpstr>
      <vt:lpstr>VOLL should not be reduced by System Lambda when Regressing for AORDC</vt:lpstr>
      <vt:lpstr>The ORDC and the ORDC Adder</vt:lpstr>
      <vt:lpstr>How were ORDC Adders determined?</vt:lpstr>
      <vt:lpstr>Why is Option 1 the better Option?</vt:lpstr>
      <vt:lpstr>Summary of HEN Improvement</vt:lpstr>
    </vt:vector>
  </TitlesOfParts>
  <Company>Lower Colorado River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Locational Marginal Pricing: The Texas Nodal Market</dc:title>
  <dc:creator>ssiddiqi</dc:creator>
  <cp:lastModifiedBy>Shams Siddiqi</cp:lastModifiedBy>
  <cp:revision>207</cp:revision>
  <dcterms:created xsi:type="dcterms:W3CDTF">2006-07-23T21:38:03Z</dcterms:created>
  <dcterms:modified xsi:type="dcterms:W3CDTF">2025-04-18T13:28:11Z</dcterms:modified>
</cp:coreProperties>
</file>