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00" r:id="rId2"/>
    <p:sldMasterId id="2147483702" r:id="rId3"/>
  </p:sldMasterIdLst>
  <p:notesMasterIdLst>
    <p:notesMasterId r:id="rId30"/>
  </p:notesMasterIdLst>
  <p:handoutMasterIdLst>
    <p:handoutMasterId r:id="rId31"/>
  </p:handoutMasterIdLst>
  <p:sldIdLst>
    <p:sldId id="2989" r:id="rId4"/>
    <p:sldId id="2994" r:id="rId5"/>
    <p:sldId id="2990" r:id="rId6"/>
    <p:sldId id="2986" r:id="rId7"/>
    <p:sldId id="2987" r:id="rId8"/>
    <p:sldId id="2992" r:id="rId9"/>
    <p:sldId id="2985" r:id="rId10"/>
    <p:sldId id="2993" r:id="rId11"/>
    <p:sldId id="2991" r:id="rId12"/>
    <p:sldId id="270" r:id="rId13"/>
    <p:sldId id="574" r:id="rId14"/>
    <p:sldId id="573" r:id="rId15"/>
    <p:sldId id="2968" r:id="rId16"/>
    <p:sldId id="2955" r:id="rId17"/>
    <p:sldId id="2984" r:id="rId18"/>
    <p:sldId id="2981" r:id="rId19"/>
    <p:sldId id="2956" r:id="rId20"/>
    <p:sldId id="2958" r:id="rId21"/>
    <p:sldId id="2972" r:id="rId22"/>
    <p:sldId id="2980" r:id="rId23"/>
    <p:sldId id="572" r:id="rId24"/>
    <p:sldId id="2979" r:id="rId25"/>
    <p:sldId id="2976" r:id="rId26"/>
    <p:sldId id="2710" r:id="rId27"/>
    <p:sldId id="2978" r:id="rId28"/>
    <p:sldId id="29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5B527C-B1AC-6CF4-584F-FDE89F80D5E8}" name="Mago, Nitika 2" initials="NVM 2" userId="Mago, Nitika 2" providerId="None"/>
  <p188:author id="{AE0D528A-27EB-A1C2-9572-55229C3671D4}" name="ERCOT" initials="ERCOT" userId="ERCOT" providerId="None"/>
  <p188:author id="{43831BD2-3014-FC08-390A-9936949E1516}" name="Maggio, Dave" initials="DM" userId="S::David.Maggio@ercot.com::ac169136-3d92-4093-a1ee-cd2fa0ab6301" providerId="AD"/>
  <p188:author id="{3CF8B2DB-4422-FE44-E6A0-E9F6A7BD7D19}" name="Hinojosa, Luis" initials="JH" userId="S::JoseLuis.Hinojosa@ercot.com::0abb1bae-9833-48f0-96c3-80292fd0fd86" providerId="AD"/>
  <p188:author id="{7CAD32F3-9A8F-BBAB-6DC6-D1C0E300C730}" name="Butler, Luke" initials="LB" userId="S::Luke.Butler@ercot.com::cace11a8-8eef-4699-982e-2334d57899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 id="1" name="Du, Pengwei" initials="DP" lastIdx="3" clrIdx="1">
    <p:extLst>
      <p:ext uri="{19B8F6BF-5375-455C-9EA6-DF929625EA0E}">
        <p15:presenceInfo xmlns:p15="http://schemas.microsoft.com/office/powerpoint/2012/main" userId="S-1-5-21-639947351-343809578-3807592339-42176" providerId="AD"/>
      </p:ext>
    </p:extLst>
  </p:cmAuthor>
  <p:cmAuthor id="2" name="Mago, Nitika" initials="NVM" lastIdx="25" clrIdx="2">
    <p:extLst>
      <p:ext uri="{19B8F6BF-5375-455C-9EA6-DF929625EA0E}">
        <p15:presenceInfo xmlns:p15="http://schemas.microsoft.com/office/powerpoint/2012/main" userId="Mago, Nitika" providerId="None"/>
      </p:ext>
    </p:extLst>
  </p:cmAuthor>
  <p:cmAuthor id="3" name="Steffan, Nick" initials="SN" lastIdx="3" clrIdx="3">
    <p:extLst>
      <p:ext uri="{19B8F6BF-5375-455C-9EA6-DF929625EA0E}">
        <p15:presenceInfo xmlns:p15="http://schemas.microsoft.com/office/powerpoint/2012/main" userId="S-1-5-21-639947351-343809578-3807592339-42285" providerId="AD"/>
      </p:ext>
    </p:extLst>
  </p:cmAuthor>
  <p:cmAuthor id="4" name="Littlefield, Jennifer" initials="LJ" lastIdx="2" clrIdx="4">
    <p:extLst>
      <p:ext uri="{19B8F6BF-5375-455C-9EA6-DF929625EA0E}">
        <p15:presenceInfo xmlns:p15="http://schemas.microsoft.com/office/powerpoint/2012/main" userId="S-1-5-21-639947351-343809578-3807592339-51623" providerId="AD"/>
      </p:ext>
    </p:extLst>
  </p:cmAuthor>
  <p:cmAuthor id="5" name="Li, Weifeng" initials="LW" lastIdx="10" clrIdx="5">
    <p:extLst>
      <p:ext uri="{19B8F6BF-5375-455C-9EA6-DF929625EA0E}">
        <p15:presenceInfo xmlns:p15="http://schemas.microsoft.com/office/powerpoint/2012/main" userId="S-1-5-21-639947351-343809578-3807592339-55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C8"/>
    <a:srgbClr val="FFE89F"/>
    <a:srgbClr val="73C8FD"/>
    <a:srgbClr val="50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66A7A-1760-42EF-A68D-A1A49F2542B2}" v="58" dt="2025-04-21T15:15:06.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60"/>
  </p:normalViewPr>
  <p:slideViewPr>
    <p:cSldViewPr snapToGrid="0">
      <p:cViewPr varScale="1">
        <p:scale>
          <a:sx n="87" d="100"/>
          <a:sy n="87" d="100"/>
        </p:scale>
        <p:origin x="3112" y="6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8/10/relationships/authors" Target="authors.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o, Nitika" userId="eb4dfd7f-5a13-4bd1-acb0-2d627733e6c8" providerId="ADAL" clId="{0F266A7A-1760-42EF-A68D-A1A49F2542B2}"/>
    <pc:docChg chg="undo redo custSel addSld delSld modSld sldOrd">
      <pc:chgData name="Mago, Nitika" userId="eb4dfd7f-5a13-4bd1-acb0-2d627733e6c8" providerId="ADAL" clId="{0F266A7A-1760-42EF-A68D-A1A49F2542B2}" dt="2025-04-21T17:05:34.755" v="4513" actId="114"/>
      <pc:docMkLst>
        <pc:docMk/>
      </pc:docMkLst>
      <pc:sldChg chg="modSp mod">
        <pc:chgData name="Mago, Nitika" userId="eb4dfd7f-5a13-4bd1-acb0-2d627733e6c8" providerId="ADAL" clId="{0F266A7A-1760-42EF-A68D-A1A49F2542B2}" dt="2025-03-20T20:53:21.089" v="5" actId="20577"/>
        <pc:sldMkLst>
          <pc:docMk/>
          <pc:sldMk cId="2188054726" sldId="270"/>
        </pc:sldMkLst>
        <pc:spChg chg="mod">
          <ac:chgData name="Mago, Nitika" userId="eb4dfd7f-5a13-4bd1-acb0-2d627733e6c8" providerId="ADAL" clId="{0F266A7A-1760-42EF-A68D-A1A49F2542B2}" dt="2025-03-20T20:53:21.089" v="5" actId="20577"/>
          <ac:spMkLst>
            <pc:docMk/>
            <pc:sldMk cId="2188054726" sldId="270"/>
            <ac:spMk id="3" creationId="{00000000-0000-0000-0000-000000000000}"/>
          </ac:spMkLst>
        </pc:spChg>
      </pc:sldChg>
      <pc:sldChg chg="modSp mod">
        <pc:chgData name="Mago, Nitika" userId="eb4dfd7f-5a13-4bd1-acb0-2d627733e6c8" providerId="ADAL" clId="{0F266A7A-1760-42EF-A68D-A1A49F2542B2}" dt="2025-03-20T20:55:08.281" v="9" actId="20577"/>
        <pc:sldMkLst>
          <pc:docMk/>
          <pc:sldMk cId="2555600772" sldId="574"/>
        </pc:sldMkLst>
        <pc:spChg chg="mod">
          <ac:chgData name="Mago, Nitika" userId="eb4dfd7f-5a13-4bd1-acb0-2d627733e6c8" providerId="ADAL" clId="{0F266A7A-1760-42EF-A68D-A1A49F2542B2}" dt="2025-03-20T20:55:08.281" v="9" actId="20577"/>
          <ac:spMkLst>
            <pc:docMk/>
            <pc:sldMk cId="2555600772" sldId="574"/>
            <ac:spMk id="6" creationId="{3DC9640A-CA90-38FE-0544-DE95505E6D31}"/>
          </ac:spMkLst>
        </pc:spChg>
      </pc:sldChg>
      <pc:sldChg chg="del">
        <pc:chgData name="Mago, Nitika" userId="eb4dfd7f-5a13-4bd1-acb0-2d627733e6c8" providerId="ADAL" clId="{0F266A7A-1760-42EF-A68D-A1A49F2542B2}" dt="2025-03-20T20:53:25.547" v="7" actId="47"/>
        <pc:sldMkLst>
          <pc:docMk/>
          <pc:sldMk cId="3332431896" sldId="2681"/>
        </pc:sldMkLst>
      </pc:sldChg>
      <pc:sldChg chg="modSp mod">
        <pc:chgData name="Mago, Nitika" userId="eb4dfd7f-5a13-4bd1-acb0-2d627733e6c8" providerId="ADAL" clId="{0F266A7A-1760-42EF-A68D-A1A49F2542B2}" dt="2025-03-20T20:54:05.159" v="8" actId="1076"/>
        <pc:sldMkLst>
          <pc:docMk/>
          <pc:sldMk cId="3848592913" sldId="2956"/>
        </pc:sldMkLst>
        <pc:picChg chg="mod">
          <ac:chgData name="Mago, Nitika" userId="eb4dfd7f-5a13-4bd1-acb0-2d627733e6c8" providerId="ADAL" clId="{0F266A7A-1760-42EF-A68D-A1A49F2542B2}" dt="2025-03-20T20:54:05.159" v="8" actId="1076"/>
          <ac:picMkLst>
            <pc:docMk/>
            <pc:sldMk cId="3848592913" sldId="2956"/>
            <ac:picMk id="24" creationId="{0CEB1DBA-A352-BE64-4AD7-2F7F4AD22BA6}"/>
          </ac:picMkLst>
        </pc:picChg>
      </pc:sldChg>
      <pc:sldChg chg="addSp delSp modSp mod">
        <pc:chgData name="Mago, Nitika" userId="eb4dfd7f-5a13-4bd1-acb0-2d627733e6c8" providerId="ADAL" clId="{0F266A7A-1760-42EF-A68D-A1A49F2542B2}" dt="2025-03-20T20:57:26.156" v="25" actId="20577"/>
        <pc:sldMkLst>
          <pc:docMk/>
          <pc:sldMk cId="3696177617" sldId="2976"/>
        </pc:sldMkLst>
        <pc:spChg chg="mod">
          <ac:chgData name="Mago, Nitika" userId="eb4dfd7f-5a13-4bd1-acb0-2d627733e6c8" providerId="ADAL" clId="{0F266A7A-1760-42EF-A68D-A1A49F2542B2}" dt="2025-03-20T20:57:26.156" v="25" actId="20577"/>
          <ac:spMkLst>
            <pc:docMk/>
            <pc:sldMk cId="3696177617" sldId="2976"/>
            <ac:spMk id="3" creationId="{A27B96E9-46B3-AF5B-F1A6-CE83B141B634}"/>
          </ac:spMkLst>
        </pc:spChg>
        <pc:picChg chg="add mod">
          <ac:chgData name="Mago, Nitika" userId="eb4dfd7f-5a13-4bd1-acb0-2d627733e6c8" providerId="ADAL" clId="{0F266A7A-1760-42EF-A68D-A1A49F2542B2}" dt="2025-03-20T20:57:03.920" v="14" actId="1076"/>
          <ac:picMkLst>
            <pc:docMk/>
            <pc:sldMk cId="3696177617" sldId="2976"/>
            <ac:picMk id="5" creationId="{7E7623EF-5532-E949-0F71-2669A5B967EE}"/>
          </ac:picMkLst>
        </pc:picChg>
      </pc:sldChg>
      <pc:sldChg chg="del">
        <pc:chgData name="Mago, Nitika" userId="eb4dfd7f-5a13-4bd1-acb0-2d627733e6c8" providerId="ADAL" clId="{0F266A7A-1760-42EF-A68D-A1A49F2542B2}" dt="2025-03-20T20:53:24.935" v="6" actId="47"/>
        <pc:sldMkLst>
          <pc:docMk/>
          <pc:sldMk cId="467219780" sldId="2983"/>
        </pc:sldMkLst>
      </pc:sldChg>
      <pc:sldChg chg="addSp delSp modSp add del mod">
        <pc:chgData name="Mago, Nitika" userId="eb4dfd7f-5a13-4bd1-acb0-2d627733e6c8" providerId="ADAL" clId="{0F266A7A-1760-42EF-A68D-A1A49F2542B2}" dt="2025-04-21T15:16:57.234" v="4509" actId="1076"/>
        <pc:sldMkLst>
          <pc:docMk/>
          <pc:sldMk cId="90668680" sldId="2985"/>
        </pc:sldMkLst>
        <pc:spChg chg="mod">
          <ac:chgData name="Mago, Nitika" userId="eb4dfd7f-5a13-4bd1-acb0-2d627733e6c8" providerId="ADAL" clId="{0F266A7A-1760-42EF-A68D-A1A49F2542B2}" dt="2025-04-11T15:23:41.554" v="937" actId="6549"/>
          <ac:spMkLst>
            <pc:docMk/>
            <pc:sldMk cId="90668680" sldId="2985"/>
            <ac:spMk id="2" creationId="{B8FF5E38-6F2F-03D3-1D3B-FFF7E22AEDC5}"/>
          </ac:spMkLst>
        </pc:spChg>
        <pc:spChg chg="mod">
          <ac:chgData name="Mago, Nitika" userId="eb4dfd7f-5a13-4bd1-acb0-2d627733e6c8" providerId="ADAL" clId="{0F266A7A-1760-42EF-A68D-A1A49F2542B2}" dt="2025-04-21T15:16:55.806" v="4508" actId="404"/>
          <ac:spMkLst>
            <pc:docMk/>
            <pc:sldMk cId="90668680" sldId="2985"/>
            <ac:spMk id="3" creationId="{429F212E-0A54-8C17-9AE2-EE874615BEC5}"/>
          </ac:spMkLst>
        </pc:spChg>
        <pc:picChg chg="add mod">
          <ac:chgData name="Mago, Nitika" userId="eb4dfd7f-5a13-4bd1-acb0-2d627733e6c8" providerId="ADAL" clId="{0F266A7A-1760-42EF-A68D-A1A49F2542B2}" dt="2025-04-21T15:16:57.234" v="4509" actId="1076"/>
          <ac:picMkLst>
            <pc:docMk/>
            <pc:sldMk cId="90668680" sldId="2985"/>
            <ac:picMk id="5" creationId="{6F059E1A-884B-A787-6E41-708465F30D55}"/>
          </ac:picMkLst>
        </pc:picChg>
        <pc:picChg chg="add del mod">
          <ac:chgData name="Mago, Nitika" userId="eb4dfd7f-5a13-4bd1-acb0-2d627733e6c8" providerId="ADAL" clId="{0F266A7A-1760-42EF-A68D-A1A49F2542B2}" dt="2025-04-21T15:15:16.924" v="4395" actId="478"/>
          <ac:picMkLst>
            <pc:docMk/>
            <pc:sldMk cId="90668680" sldId="2985"/>
            <ac:picMk id="10" creationId="{2C89ABD9-305D-CD1E-CD04-91A3EA240B1C}"/>
          </ac:picMkLst>
        </pc:picChg>
      </pc:sldChg>
      <pc:sldChg chg="addSp delSp modSp add del mod">
        <pc:chgData name="Mago, Nitika" userId="eb4dfd7f-5a13-4bd1-acb0-2d627733e6c8" providerId="ADAL" clId="{0F266A7A-1760-42EF-A68D-A1A49F2542B2}" dt="2025-04-11T15:23:05.853" v="930" actId="2696"/>
        <pc:sldMkLst>
          <pc:docMk/>
          <pc:sldMk cId="4004388629" sldId="2985"/>
        </pc:sldMkLst>
      </pc:sldChg>
      <pc:sldChg chg="addSp delSp modSp add del mod ord">
        <pc:chgData name="Mago, Nitika" userId="eb4dfd7f-5a13-4bd1-acb0-2d627733e6c8" providerId="ADAL" clId="{0F266A7A-1760-42EF-A68D-A1A49F2542B2}" dt="2025-04-11T15:22:51.862" v="926" actId="2696"/>
        <pc:sldMkLst>
          <pc:docMk/>
          <pc:sldMk cId="1027185506" sldId="2986"/>
        </pc:sldMkLst>
      </pc:sldChg>
      <pc:sldChg chg="modSp new del mod">
        <pc:chgData name="Mago, Nitika" userId="eb4dfd7f-5a13-4bd1-acb0-2d627733e6c8" providerId="ADAL" clId="{0F266A7A-1760-42EF-A68D-A1A49F2542B2}" dt="2025-04-11T14:59:54.129" v="151" actId="2696"/>
        <pc:sldMkLst>
          <pc:docMk/>
          <pc:sldMk cId="1139995032" sldId="2986"/>
        </pc:sldMkLst>
      </pc:sldChg>
      <pc:sldChg chg="addSp delSp modSp add del mod ord">
        <pc:chgData name="Mago, Nitika" userId="eb4dfd7f-5a13-4bd1-acb0-2d627733e6c8" providerId="ADAL" clId="{0F266A7A-1760-42EF-A68D-A1A49F2542B2}" dt="2025-04-11T17:00:07.441" v="3925" actId="20577"/>
        <pc:sldMkLst>
          <pc:docMk/>
          <pc:sldMk cId="1435147012" sldId="2986"/>
        </pc:sldMkLst>
        <pc:spChg chg="mod">
          <ac:chgData name="Mago, Nitika" userId="eb4dfd7f-5a13-4bd1-acb0-2d627733e6c8" providerId="ADAL" clId="{0F266A7A-1760-42EF-A68D-A1A49F2542B2}" dt="2025-04-11T16:23:20.529" v="3649" actId="20577"/>
          <ac:spMkLst>
            <pc:docMk/>
            <pc:sldMk cId="1435147012" sldId="2986"/>
            <ac:spMk id="3" creationId="{187E4BF8-B42F-5864-E2FA-B51CD54CD1EF}"/>
          </ac:spMkLst>
        </pc:spChg>
        <pc:spChg chg="add mod">
          <ac:chgData name="Mago, Nitika" userId="eb4dfd7f-5a13-4bd1-acb0-2d627733e6c8" providerId="ADAL" clId="{0F266A7A-1760-42EF-A68D-A1A49F2542B2}" dt="2025-04-11T17:00:07.441" v="3925" actId="20577"/>
          <ac:spMkLst>
            <pc:docMk/>
            <pc:sldMk cId="1435147012" sldId="2986"/>
            <ac:spMk id="7" creationId="{90B1E1CB-87FE-5FD8-7B04-555B0D9DD53A}"/>
          </ac:spMkLst>
        </pc:spChg>
        <pc:picChg chg="add mod">
          <ac:chgData name="Mago, Nitika" userId="eb4dfd7f-5a13-4bd1-acb0-2d627733e6c8" providerId="ADAL" clId="{0F266A7A-1760-42EF-A68D-A1A49F2542B2}" dt="2025-04-11T16:23:23.047" v="3650" actId="1076"/>
          <ac:picMkLst>
            <pc:docMk/>
            <pc:sldMk cId="1435147012" sldId="2986"/>
            <ac:picMk id="5" creationId="{89C55F5D-2E9F-4A62-B579-534719267CFE}"/>
          </ac:picMkLst>
        </pc:picChg>
      </pc:sldChg>
      <pc:sldChg chg="add del">
        <pc:chgData name="Mago, Nitika" userId="eb4dfd7f-5a13-4bd1-acb0-2d627733e6c8" providerId="ADAL" clId="{0F266A7A-1760-42EF-A68D-A1A49F2542B2}" dt="2025-04-11T15:22:59.973" v="928"/>
        <pc:sldMkLst>
          <pc:docMk/>
          <pc:sldMk cId="2108682148" sldId="2986"/>
        </pc:sldMkLst>
      </pc:sldChg>
      <pc:sldChg chg="addSp delSp modSp add mod ord">
        <pc:chgData name="Mago, Nitika" userId="eb4dfd7f-5a13-4bd1-acb0-2d627733e6c8" providerId="ADAL" clId="{0F266A7A-1760-42EF-A68D-A1A49F2542B2}" dt="2025-04-11T16:57:05.997" v="3816" actId="20577"/>
        <pc:sldMkLst>
          <pc:docMk/>
          <pc:sldMk cId="2695854035" sldId="2987"/>
        </pc:sldMkLst>
        <pc:spChg chg="mod">
          <ac:chgData name="Mago, Nitika" userId="eb4dfd7f-5a13-4bd1-acb0-2d627733e6c8" providerId="ADAL" clId="{0F266A7A-1760-42EF-A68D-A1A49F2542B2}" dt="2025-04-11T16:57:05.997" v="3816" actId="20577"/>
          <ac:spMkLst>
            <pc:docMk/>
            <pc:sldMk cId="2695854035" sldId="2987"/>
            <ac:spMk id="2" creationId="{8AF85AF4-28A7-D0FC-576C-ED04381C5CD6}"/>
          </ac:spMkLst>
        </pc:spChg>
        <pc:picChg chg="add mod ord">
          <ac:chgData name="Mago, Nitika" userId="eb4dfd7f-5a13-4bd1-acb0-2d627733e6c8" providerId="ADAL" clId="{0F266A7A-1760-42EF-A68D-A1A49F2542B2}" dt="2025-04-11T16:49:23.570" v="3670" actId="1076"/>
          <ac:picMkLst>
            <pc:docMk/>
            <pc:sldMk cId="2695854035" sldId="2987"/>
            <ac:picMk id="10" creationId="{324379D7-7A42-7603-A3FB-EF0A1775D32D}"/>
          </ac:picMkLst>
        </pc:picChg>
      </pc:sldChg>
      <pc:sldChg chg="addSp delSp modSp add del mod">
        <pc:chgData name="Mago, Nitika" userId="eb4dfd7f-5a13-4bd1-acb0-2d627733e6c8" providerId="ADAL" clId="{0F266A7A-1760-42EF-A68D-A1A49F2542B2}" dt="2025-04-11T15:23:19.773" v="932" actId="2696"/>
        <pc:sldMkLst>
          <pc:docMk/>
          <pc:sldMk cId="4017412077" sldId="2987"/>
        </pc:sldMkLst>
      </pc:sldChg>
      <pc:sldChg chg="new del">
        <pc:chgData name="Mago, Nitika" userId="eb4dfd7f-5a13-4bd1-acb0-2d627733e6c8" providerId="ADAL" clId="{0F266A7A-1760-42EF-A68D-A1A49F2542B2}" dt="2025-04-11T15:22:51.862" v="926" actId="2696"/>
        <pc:sldMkLst>
          <pc:docMk/>
          <pc:sldMk cId="1472056283" sldId="2988"/>
        </pc:sldMkLst>
      </pc:sldChg>
      <pc:sldChg chg="add del">
        <pc:chgData name="Mago, Nitika" userId="eb4dfd7f-5a13-4bd1-acb0-2d627733e6c8" providerId="ADAL" clId="{0F266A7A-1760-42EF-A68D-A1A49F2542B2}" dt="2025-04-11T15:22:59.973" v="928"/>
        <pc:sldMkLst>
          <pc:docMk/>
          <pc:sldMk cId="3182218718" sldId="2988"/>
        </pc:sldMkLst>
      </pc:sldChg>
      <pc:sldChg chg="add del">
        <pc:chgData name="Mago, Nitika" userId="eb4dfd7f-5a13-4bd1-acb0-2d627733e6c8" providerId="ADAL" clId="{0F266A7A-1760-42EF-A68D-A1A49F2542B2}" dt="2025-04-11T16:10:38.106" v="3062" actId="47"/>
        <pc:sldMkLst>
          <pc:docMk/>
          <pc:sldMk cId="3348301025" sldId="2988"/>
        </pc:sldMkLst>
      </pc:sldChg>
      <pc:sldChg chg="modSp add mod">
        <pc:chgData name="Mago, Nitika" userId="eb4dfd7f-5a13-4bd1-acb0-2d627733e6c8" providerId="ADAL" clId="{0F266A7A-1760-42EF-A68D-A1A49F2542B2}" dt="2025-04-11T15:22:45.546" v="925" actId="20577"/>
        <pc:sldMkLst>
          <pc:docMk/>
          <pc:sldMk cId="3020203392" sldId="2989"/>
        </pc:sldMkLst>
        <pc:spChg chg="mod">
          <ac:chgData name="Mago, Nitika" userId="eb4dfd7f-5a13-4bd1-acb0-2d627733e6c8" providerId="ADAL" clId="{0F266A7A-1760-42EF-A68D-A1A49F2542B2}" dt="2025-04-11T15:22:09.326" v="882" actId="20577"/>
          <ac:spMkLst>
            <pc:docMk/>
            <pc:sldMk cId="3020203392" sldId="2989"/>
            <ac:spMk id="3" creationId="{5B2AE69E-6871-C791-26C3-3DE365446502}"/>
          </ac:spMkLst>
        </pc:spChg>
        <pc:spChg chg="mod">
          <ac:chgData name="Mago, Nitika" userId="eb4dfd7f-5a13-4bd1-acb0-2d627733e6c8" providerId="ADAL" clId="{0F266A7A-1760-42EF-A68D-A1A49F2542B2}" dt="2025-04-11T15:22:31.737" v="900" actId="1076"/>
          <ac:spMkLst>
            <pc:docMk/>
            <pc:sldMk cId="3020203392" sldId="2989"/>
            <ac:spMk id="4" creationId="{38994BD5-DFBB-F13A-724B-F61AC8D1DB5E}"/>
          </ac:spMkLst>
        </pc:spChg>
        <pc:spChg chg="mod">
          <ac:chgData name="Mago, Nitika" userId="eb4dfd7f-5a13-4bd1-acb0-2d627733e6c8" providerId="ADAL" clId="{0F266A7A-1760-42EF-A68D-A1A49F2542B2}" dt="2025-04-11T15:22:45.546" v="925" actId="20577"/>
          <ac:spMkLst>
            <pc:docMk/>
            <pc:sldMk cId="3020203392" sldId="2989"/>
            <ac:spMk id="5" creationId="{CA7CD0E4-20CF-05AF-59BC-815C6AD4E2B9}"/>
          </ac:spMkLst>
        </pc:spChg>
      </pc:sldChg>
      <pc:sldChg chg="addSp delSp modSp new mod modClrScheme chgLayout">
        <pc:chgData name="Mago, Nitika" userId="eb4dfd7f-5a13-4bd1-acb0-2d627733e6c8" providerId="ADAL" clId="{0F266A7A-1760-42EF-A68D-A1A49F2542B2}" dt="2025-04-21T15:13:29.608" v="4389" actId="404"/>
        <pc:sldMkLst>
          <pc:docMk/>
          <pc:sldMk cId="442759854" sldId="2990"/>
        </pc:sldMkLst>
        <pc:spChg chg="mod ord">
          <ac:chgData name="Mago, Nitika" userId="eb4dfd7f-5a13-4bd1-acb0-2d627733e6c8" providerId="ADAL" clId="{0F266A7A-1760-42EF-A68D-A1A49F2542B2}" dt="2025-04-11T15:41:43.871" v="2093" actId="700"/>
          <ac:spMkLst>
            <pc:docMk/>
            <pc:sldMk cId="442759854" sldId="2990"/>
            <ac:spMk id="4" creationId="{730E6292-7EBA-A02B-A661-11A270FF5ADF}"/>
          </ac:spMkLst>
        </pc:spChg>
        <pc:spChg chg="add mod ord">
          <ac:chgData name="Mago, Nitika" userId="eb4dfd7f-5a13-4bd1-acb0-2d627733e6c8" providerId="ADAL" clId="{0F266A7A-1760-42EF-A68D-A1A49F2542B2}" dt="2025-04-21T15:13:29.608" v="4389" actId="404"/>
          <ac:spMkLst>
            <pc:docMk/>
            <pc:sldMk cId="442759854" sldId="2990"/>
            <ac:spMk id="5" creationId="{161399BD-4D38-81E7-B26D-E153F7320B1C}"/>
          </ac:spMkLst>
        </pc:spChg>
        <pc:spChg chg="add mod ord">
          <ac:chgData name="Mago, Nitika" userId="eb4dfd7f-5a13-4bd1-acb0-2d627733e6c8" providerId="ADAL" clId="{0F266A7A-1760-42EF-A68D-A1A49F2542B2}" dt="2025-04-21T15:12:55.472" v="4371" actId="179"/>
          <ac:spMkLst>
            <pc:docMk/>
            <pc:sldMk cId="442759854" sldId="2990"/>
            <ac:spMk id="6" creationId="{91C7ED5A-C858-5B50-363E-CA4A065DC3BC}"/>
          </ac:spMkLst>
        </pc:spChg>
        <pc:spChg chg="mod">
          <ac:chgData name="Mago, Nitika" userId="eb4dfd7f-5a13-4bd1-acb0-2d627733e6c8" providerId="ADAL" clId="{0F266A7A-1760-42EF-A68D-A1A49F2542B2}" dt="2025-04-11T16:06:38.315" v="3042" actId="404"/>
          <ac:spMkLst>
            <pc:docMk/>
            <pc:sldMk cId="442759854" sldId="2990"/>
            <ac:spMk id="11" creationId="{166E09E2-197B-14FC-89A6-C17DB06D3EF7}"/>
          </ac:spMkLst>
        </pc:spChg>
        <pc:spChg chg="mod">
          <ac:chgData name="Mago, Nitika" userId="eb4dfd7f-5a13-4bd1-acb0-2d627733e6c8" providerId="ADAL" clId="{0F266A7A-1760-42EF-A68D-A1A49F2542B2}" dt="2025-04-11T16:06:38.315" v="3042" actId="404"/>
          <ac:spMkLst>
            <pc:docMk/>
            <pc:sldMk cId="442759854" sldId="2990"/>
            <ac:spMk id="12" creationId="{30A9AABC-42E5-1D84-8671-F202C9D66362}"/>
          </ac:spMkLst>
        </pc:spChg>
        <pc:spChg chg="mod">
          <ac:chgData name="Mago, Nitika" userId="eb4dfd7f-5a13-4bd1-acb0-2d627733e6c8" providerId="ADAL" clId="{0F266A7A-1760-42EF-A68D-A1A49F2542B2}" dt="2025-04-11T16:06:38.315" v="3042" actId="404"/>
          <ac:spMkLst>
            <pc:docMk/>
            <pc:sldMk cId="442759854" sldId="2990"/>
            <ac:spMk id="13" creationId="{BE8BE99B-0F15-DEA0-732E-C427842BA50E}"/>
          </ac:spMkLst>
        </pc:spChg>
        <pc:spChg chg="mod">
          <ac:chgData name="Mago, Nitika" userId="eb4dfd7f-5a13-4bd1-acb0-2d627733e6c8" providerId="ADAL" clId="{0F266A7A-1760-42EF-A68D-A1A49F2542B2}" dt="2025-04-11T16:06:38.315" v="3042" actId="404"/>
          <ac:spMkLst>
            <pc:docMk/>
            <pc:sldMk cId="442759854" sldId="2990"/>
            <ac:spMk id="14" creationId="{6C22D997-42F1-E7B7-96B2-501D58F85035}"/>
          </ac:spMkLst>
        </pc:spChg>
        <pc:spChg chg="mod">
          <ac:chgData name="Mago, Nitika" userId="eb4dfd7f-5a13-4bd1-acb0-2d627733e6c8" providerId="ADAL" clId="{0F266A7A-1760-42EF-A68D-A1A49F2542B2}" dt="2025-04-11T16:06:38.315" v="3042" actId="404"/>
          <ac:spMkLst>
            <pc:docMk/>
            <pc:sldMk cId="442759854" sldId="2990"/>
            <ac:spMk id="15" creationId="{0EB51A57-74F5-D86D-9A53-2BCAE0232E84}"/>
          </ac:spMkLst>
        </pc:spChg>
        <pc:spChg chg="mod">
          <ac:chgData name="Mago, Nitika" userId="eb4dfd7f-5a13-4bd1-acb0-2d627733e6c8" providerId="ADAL" clId="{0F266A7A-1760-42EF-A68D-A1A49F2542B2}" dt="2025-04-11T16:06:38.315" v="3042" actId="404"/>
          <ac:spMkLst>
            <pc:docMk/>
            <pc:sldMk cId="442759854" sldId="2990"/>
            <ac:spMk id="16" creationId="{00D15A5C-424C-55A9-4B1D-9D0C6BEE0BFA}"/>
          </ac:spMkLst>
        </pc:spChg>
        <pc:spChg chg="mod">
          <ac:chgData name="Mago, Nitika" userId="eb4dfd7f-5a13-4bd1-acb0-2d627733e6c8" providerId="ADAL" clId="{0F266A7A-1760-42EF-A68D-A1A49F2542B2}" dt="2025-04-11T16:06:38.315" v="3042" actId="404"/>
          <ac:spMkLst>
            <pc:docMk/>
            <pc:sldMk cId="442759854" sldId="2990"/>
            <ac:spMk id="17" creationId="{B1FD25C9-9920-33E0-8E91-BED1D6FF5B06}"/>
          </ac:spMkLst>
        </pc:spChg>
        <pc:spChg chg="mod">
          <ac:chgData name="Mago, Nitika" userId="eb4dfd7f-5a13-4bd1-acb0-2d627733e6c8" providerId="ADAL" clId="{0F266A7A-1760-42EF-A68D-A1A49F2542B2}" dt="2025-04-11T16:06:38.315" v="3042" actId="404"/>
          <ac:spMkLst>
            <pc:docMk/>
            <pc:sldMk cId="442759854" sldId="2990"/>
            <ac:spMk id="21" creationId="{2F3723B5-7476-6E53-0C6B-A94C676740DF}"/>
          </ac:spMkLst>
        </pc:spChg>
        <pc:spChg chg="mod">
          <ac:chgData name="Mago, Nitika" userId="eb4dfd7f-5a13-4bd1-acb0-2d627733e6c8" providerId="ADAL" clId="{0F266A7A-1760-42EF-A68D-A1A49F2542B2}" dt="2025-04-11T16:06:38.315" v="3042" actId="404"/>
          <ac:spMkLst>
            <pc:docMk/>
            <pc:sldMk cId="442759854" sldId="2990"/>
            <ac:spMk id="23" creationId="{BA9740F4-57AD-C4BF-CDFD-1690CBB39753}"/>
          </ac:spMkLst>
        </pc:spChg>
        <pc:spChg chg="add mod ord">
          <ac:chgData name="Mago, Nitika" userId="eb4dfd7f-5a13-4bd1-acb0-2d627733e6c8" providerId="ADAL" clId="{0F266A7A-1760-42EF-A68D-A1A49F2542B2}" dt="2025-04-11T16:06:38.315" v="3042" actId="404"/>
          <ac:spMkLst>
            <pc:docMk/>
            <pc:sldMk cId="442759854" sldId="2990"/>
            <ac:spMk id="29" creationId="{7C34FC84-39E7-668A-0B55-B279330980E3}"/>
          </ac:spMkLst>
        </pc:spChg>
        <pc:grpChg chg="add mod">
          <ac:chgData name="Mago, Nitika" userId="eb4dfd7f-5a13-4bd1-acb0-2d627733e6c8" providerId="ADAL" clId="{0F266A7A-1760-42EF-A68D-A1A49F2542B2}" dt="2025-04-11T15:40:25.796" v="2071" actId="164"/>
          <ac:grpSpMkLst>
            <pc:docMk/>
            <pc:sldMk cId="442759854" sldId="2990"/>
            <ac:grpSpMk id="7" creationId="{34081397-2078-C7E8-7BAC-B3C077D4CEA4}"/>
          </ac:grpSpMkLst>
        </pc:grpChg>
        <pc:grpChg chg="add mod">
          <ac:chgData name="Mago, Nitika" userId="eb4dfd7f-5a13-4bd1-acb0-2d627733e6c8" providerId="ADAL" clId="{0F266A7A-1760-42EF-A68D-A1A49F2542B2}" dt="2025-04-11T16:06:55.881" v="3046" actId="1076"/>
          <ac:grpSpMkLst>
            <pc:docMk/>
            <pc:sldMk cId="442759854" sldId="2990"/>
            <ac:grpSpMk id="30" creationId="{10A35AA9-6AF5-F15B-471B-3CF97447B93C}"/>
          </ac:grpSpMkLst>
        </pc:grpChg>
        <pc:picChg chg="add mod">
          <ac:chgData name="Mago, Nitika" userId="eb4dfd7f-5a13-4bd1-acb0-2d627733e6c8" providerId="ADAL" clId="{0F266A7A-1760-42EF-A68D-A1A49F2542B2}" dt="2025-04-11T16:57:42.322" v="3838" actId="1076"/>
          <ac:picMkLst>
            <pc:docMk/>
            <pc:sldMk cId="442759854" sldId="2990"/>
            <ac:picMk id="33" creationId="{30D81CD2-A149-7F6F-F9E7-79E6FAEA303A}"/>
          </ac:picMkLst>
        </pc:picChg>
        <pc:cxnChg chg="mod">
          <ac:chgData name="Mago, Nitika" userId="eb4dfd7f-5a13-4bd1-acb0-2d627733e6c8" providerId="ADAL" clId="{0F266A7A-1760-42EF-A68D-A1A49F2542B2}" dt="2025-04-11T15:39:47.743" v="2057" actId="1076"/>
          <ac:cxnSpMkLst>
            <pc:docMk/>
            <pc:sldMk cId="442759854" sldId="2990"/>
            <ac:cxnSpMk id="18" creationId="{5276D5DA-CDD7-D6DB-670A-9E9A36E3AC7C}"/>
          </ac:cxnSpMkLst>
        </pc:cxnChg>
      </pc:sldChg>
      <pc:sldChg chg="addSp delSp modSp new mod modClrScheme chgLayout">
        <pc:chgData name="Mago, Nitika" userId="eb4dfd7f-5a13-4bd1-acb0-2d627733e6c8" providerId="ADAL" clId="{0F266A7A-1760-42EF-A68D-A1A49F2542B2}" dt="2025-04-11T15:24:04.329" v="983" actId="20577"/>
        <pc:sldMkLst>
          <pc:docMk/>
          <pc:sldMk cId="1506911501" sldId="2991"/>
        </pc:sldMkLst>
        <pc:spChg chg="mod ord">
          <ac:chgData name="Mago, Nitika" userId="eb4dfd7f-5a13-4bd1-acb0-2d627733e6c8" providerId="ADAL" clId="{0F266A7A-1760-42EF-A68D-A1A49F2542B2}" dt="2025-04-11T15:23:47.824" v="939" actId="700"/>
          <ac:spMkLst>
            <pc:docMk/>
            <pc:sldMk cId="1506911501" sldId="2991"/>
            <ac:spMk id="4" creationId="{8D0C0C33-11AB-071C-7038-FA7C9B6A8C82}"/>
          </ac:spMkLst>
        </pc:spChg>
        <pc:spChg chg="add mod ord">
          <ac:chgData name="Mago, Nitika" userId="eb4dfd7f-5a13-4bd1-acb0-2d627733e6c8" providerId="ADAL" clId="{0F266A7A-1760-42EF-A68D-A1A49F2542B2}" dt="2025-04-11T15:24:04.329" v="983" actId="20577"/>
          <ac:spMkLst>
            <pc:docMk/>
            <pc:sldMk cId="1506911501" sldId="2991"/>
            <ac:spMk id="5" creationId="{812F6626-95DF-0D59-6AA3-49C8FDCB9891}"/>
          </ac:spMkLst>
        </pc:spChg>
      </pc:sldChg>
      <pc:sldChg chg="new del">
        <pc:chgData name="Mago, Nitika" userId="eb4dfd7f-5a13-4bd1-acb0-2d627733e6c8" providerId="ADAL" clId="{0F266A7A-1760-42EF-A68D-A1A49F2542B2}" dt="2025-04-11T15:46:53.602" v="2615" actId="47"/>
        <pc:sldMkLst>
          <pc:docMk/>
          <pc:sldMk cId="163445547" sldId="2992"/>
        </pc:sldMkLst>
      </pc:sldChg>
      <pc:sldChg chg="addSp delSp modSp add mod ord">
        <pc:chgData name="Mago, Nitika" userId="eb4dfd7f-5a13-4bd1-acb0-2d627733e6c8" providerId="ADAL" clId="{0F266A7A-1760-42EF-A68D-A1A49F2542B2}" dt="2025-04-21T15:15:00.810" v="4391" actId="478"/>
        <pc:sldMkLst>
          <pc:docMk/>
          <pc:sldMk cId="2628560558" sldId="2992"/>
        </pc:sldMkLst>
        <pc:spChg chg="mod">
          <ac:chgData name="Mago, Nitika" userId="eb4dfd7f-5a13-4bd1-acb0-2d627733e6c8" providerId="ADAL" clId="{0F266A7A-1760-42EF-A68D-A1A49F2542B2}" dt="2025-04-11T16:56:53.241" v="3802" actId="20577"/>
          <ac:spMkLst>
            <pc:docMk/>
            <pc:sldMk cId="2628560558" sldId="2992"/>
            <ac:spMk id="5" creationId="{10649BE0-321E-1B0F-7E4C-DEF1812484B7}"/>
          </ac:spMkLst>
        </pc:spChg>
        <pc:spChg chg="mod">
          <ac:chgData name="Mago, Nitika" userId="eb4dfd7f-5a13-4bd1-acb0-2d627733e6c8" providerId="ADAL" clId="{0F266A7A-1760-42EF-A68D-A1A49F2542B2}" dt="2025-04-11T16:59:01.775" v="3897" actId="21"/>
          <ac:spMkLst>
            <pc:docMk/>
            <pc:sldMk cId="2628560558" sldId="2992"/>
            <ac:spMk id="6" creationId="{BC97C137-0B71-F06B-D441-F7A61728490E}"/>
          </ac:spMkLst>
        </pc:spChg>
        <pc:picChg chg="add del mod">
          <ac:chgData name="Mago, Nitika" userId="eb4dfd7f-5a13-4bd1-acb0-2d627733e6c8" providerId="ADAL" clId="{0F266A7A-1760-42EF-A68D-A1A49F2542B2}" dt="2025-04-21T15:15:00.810" v="4391" actId="478"/>
          <ac:picMkLst>
            <pc:docMk/>
            <pc:sldMk cId="2628560558" sldId="2992"/>
            <ac:picMk id="3" creationId="{BEEB6B8B-A92E-E683-B38B-6C6B1DA98C0C}"/>
          </ac:picMkLst>
        </pc:picChg>
      </pc:sldChg>
      <pc:sldChg chg="add del">
        <pc:chgData name="Mago, Nitika" userId="eb4dfd7f-5a13-4bd1-acb0-2d627733e6c8" providerId="ADAL" clId="{0F266A7A-1760-42EF-A68D-A1A49F2542B2}" dt="2025-04-11T16:20:37.244" v="3582"/>
        <pc:sldMkLst>
          <pc:docMk/>
          <pc:sldMk cId="2319466866" sldId="2993"/>
        </pc:sldMkLst>
      </pc:sldChg>
      <pc:sldChg chg="modSp add mod">
        <pc:chgData name="Mago, Nitika" userId="eb4dfd7f-5a13-4bd1-acb0-2d627733e6c8" providerId="ADAL" clId="{0F266A7A-1760-42EF-A68D-A1A49F2542B2}" dt="2025-04-21T17:05:34.755" v="4513" actId="114"/>
        <pc:sldMkLst>
          <pc:docMk/>
          <pc:sldMk cId="2489877171" sldId="2993"/>
        </pc:sldMkLst>
        <pc:spChg chg="mod">
          <ac:chgData name="Mago, Nitika" userId="eb4dfd7f-5a13-4bd1-acb0-2d627733e6c8" providerId="ADAL" clId="{0F266A7A-1760-42EF-A68D-A1A49F2542B2}" dt="2025-04-21T15:16:36.276" v="4507" actId="20577"/>
          <ac:spMkLst>
            <pc:docMk/>
            <pc:sldMk cId="2489877171" sldId="2993"/>
            <ac:spMk id="2" creationId="{87509317-639B-4630-7877-58C190F4300F}"/>
          </ac:spMkLst>
        </pc:spChg>
        <pc:spChg chg="mod">
          <ac:chgData name="Mago, Nitika" userId="eb4dfd7f-5a13-4bd1-acb0-2d627733e6c8" providerId="ADAL" clId="{0F266A7A-1760-42EF-A68D-A1A49F2542B2}" dt="2025-04-21T17:05:34.755" v="4513" actId="114"/>
          <ac:spMkLst>
            <pc:docMk/>
            <pc:sldMk cId="2489877171" sldId="2993"/>
            <ac:spMk id="8" creationId="{3D1FA0FD-697E-0FAB-125B-049B9A68194A}"/>
          </ac:spMkLst>
        </pc:spChg>
        <pc:graphicFrameChg chg="mod">
          <ac:chgData name="Mago, Nitika" userId="eb4dfd7f-5a13-4bd1-acb0-2d627733e6c8" providerId="ADAL" clId="{0F266A7A-1760-42EF-A68D-A1A49F2542B2}" dt="2025-04-11T16:59:23.420" v="3901" actId="1076"/>
          <ac:graphicFrameMkLst>
            <pc:docMk/>
            <pc:sldMk cId="2489877171" sldId="2993"/>
            <ac:graphicFrameMk id="10" creationId="{FAA62068-159A-4914-C93C-07B6ADC74686}"/>
          </ac:graphicFrameMkLst>
        </pc:graphicFrameChg>
      </pc:sldChg>
      <pc:sldChg chg="modSp new mod ord">
        <pc:chgData name="Mago, Nitika" userId="eb4dfd7f-5a13-4bd1-acb0-2d627733e6c8" providerId="ADAL" clId="{0F266A7A-1760-42EF-A68D-A1A49F2542B2}" dt="2025-04-21T17:05:24.254" v="4512" actId="20577"/>
        <pc:sldMkLst>
          <pc:docMk/>
          <pc:sldMk cId="1304834322" sldId="2994"/>
        </pc:sldMkLst>
        <pc:spChg chg="mod">
          <ac:chgData name="Mago, Nitika" userId="eb4dfd7f-5a13-4bd1-acb0-2d627733e6c8" providerId="ADAL" clId="{0F266A7A-1760-42EF-A68D-A1A49F2542B2}" dt="2025-04-21T15:02:01.075" v="3975" actId="20577"/>
          <ac:spMkLst>
            <pc:docMk/>
            <pc:sldMk cId="1304834322" sldId="2994"/>
            <ac:spMk id="2" creationId="{6D49E005-5042-F393-2FA1-DC9769E70532}"/>
          </ac:spMkLst>
        </pc:spChg>
        <pc:spChg chg="mod">
          <ac:chgData name="Mago, Nitika" userId="eb4dfd7f-5a13-4bd1-acb0-2d627733e6c8" providerId="ADAL" clId="{0F266A7A-1760-42EF-A68D-A1A49F2542B2}" dt="2025-04-21T17:05:24.254" v="4512" actId="20577"/>
          <ac:spMkLst>
            <pc:docMk/>
            <pc:sldMk cId="1304834322" sldId="2994"/>
            <ac:spMk id="3" creationId="{47183264-9F03-51F2-9253-80256256CCE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ADBA4A-CF1B-46AC-9045-2B6612C0624C}" type="datetimeFigureOut">
              <a:rPr lang="en-US" smtClean="0"/>
              <a:t>4/21/2025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6EE2B4-D30B-4D65-BC1C-DE57E4765049}" type="slidenum">
              <a:rPr lang="en-US" smtClean="0"/>
              <a:t>‹#›</a:t>
            </a:fld>
            <a:endParaRPr lang="en-US"/>
          </a:p>
        </p:txBody>
      </p:sp>
    </p:spTree>
    <p:extLst>
      <p:ext uri="{BB962C8B-B14F-4D97-AF65-F5344CB8AC3E}">
        <p14:creationId xmlns:p14="http://schemas.microsoft.com/office/powerpoint/2010/main" val="207912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6F44-CB68-48CB-8188-A47D4423899A}" type="datetimeFigureOut">
              <a:rPr lang="en-US" smtClean="0"/>
              <a:t>4/21/2025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2613F-3576-4EE9-945C-25503B987A39}" type="slidenum">
              <a:rPr lang="en-US" smtClean="0"/>
              <a:t>‹#›</a:t>
            </a:fld>
            <a:endParaRPr lang="en-US"/>
          </a:p>
        </p:txBody>
      </p:sp>
    </p:spTree>
    <p:extLst>
      <p:ext uri="{BB962C8B-B14F-4D97-AF65-F5344CB8AC3E}">
        <p14:creationId xmlns:p14="http://schemas.microsoft.com/office/powerpoint/2010/main" val="173994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97FCD-7175-31E0-E4D4-0CD3164F3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0D8B2-4CBF-A53F-C2D9-85FF0019C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F2BC7-F91D-E28A-4BDC-D1EA88B779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EBA86B-84DC-D460-054B-A5CE570DDA0D}"/>
              </a:ext>
            </a:extLst>
          </p:cNvPr>
          <p:cNvSpPr>
            <a:spLocks noGrp="1"/>
          </p:cNvSpPr>
          <p:nvPr>
            <p:ph type="sldNum" sz="quarter" idx="10"/>
          </p:nvPr>
        </p:nvSpPr>
        <p:spPr/>
        <p:txBody>
          <a:bodyPr/>
          <a:lstStyle/>
          <a:p>
            <a:fld id="{A772613F-3576-4EE9-945C-25503B987A39}" type="slidenum">
              <a:rPr lang="en-US" smtClean="0"/>
              <a:t>1</a:t>
            </a:fld>
            <a:endParaRPr lang="en-US"/>
          </a:p>
        </p:txBody>
      </p:sp>
    </p:spTree>
    <p:extLst>
      <p:ext uri="{BB962C8B-B14F-4D97-AF65-F5344CB8AC3E}">
        <p14:creationId xmlns:p14="http://schemas.microsoft.com/office/powerpoint/2010/main" val="263637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2613F-3576-4EE9-945C-25503B987A39}" type="slidenum">
              <a:rPr lang="en-US" smtClean="0"/>
              <a:t>10</a:t>
            </a:fld>
            <a:endParaRPr lang="en-US"/>
          </a:p>
        </p:txBody>
      </p:sp>
    </p:spTree>
    <p:extLst>
      <p:ext uri="{BB962C8B-B14F-4D97-AF65-F5344CB8AC3E}">
        <p14:creationId xmlns:p14="http://schemas.microsoft.com/office/powerpoint/2010/main" val="308710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72613F-3576-4EE9-945C-25503B987A39}" type="slidenum">
              <a:rPr lang="en-US" smtClean="0"/>
              <a:t>13</a:t>
            </a:fld>
            <a:endParaRPr lang="en-US"/>
          </a:p>
        </p:txBody>
      </p:sp>
    </p:spTree>
    <p:extLst>
      <p:ext uri="{BB962C8B-B14F-4D97-AF65-F5344CB8AC3E}">
        <p14:creationId xmlns:p14="http://schemas.microsoft.com/office/powerpoint/2010/main" val="273155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Under RTC protocols paragraph 8.1.1.4.3 (4) manually deployed Non-Spin capacity is expected to remain available to SCED until recall or duration of Non-Spin whichever occurs first. </a:t>
            </a:r>
          </a:p>
          <a:p>
            <a:endParaRPr lang="en-US"/>
          </a:p>
        </p:txBody>
      </p:sp>
      <p:sp>
        <p:nvSpPr>
          <p:cNvPr id="4" name="Slide Number Placeholder 3"/>
          <p:cNvSpPr>
            <a:spLocks noGrp="1"/>
          </p:cNvSpPr>
          <p:nvPr>
            <p:ph type="sldNum" sz="quarter" idx="5"/>
          </p:nvPr>
        </p:nvSpPr>
        <p:spPr/>
        <p:txBody>
          <a:bodyPr/>
          <a:lstStyle/>
          <a:p>
            <a:fld id="{A772613F-3576-4EE9-945C-25503B987A39}" type="slidenum">
              <a:rPr lang="en-US" smtClean="0"/>
              <a:t>14</a:t>
            </a:fld>
            <a:endParaRPr lang="en-US"/>
          </a:p>
        </p:txBody>
      </p:sp>
    </p:spTree>
    <p:extLst>
      <p:ext uri="{BB962C8B-B14F-4D97-AF65-F5344CB8AC3E}">
        <p14:creationId xmlns:p14="http://schemas.microsoft.com/office/powerpoint/2010/main" val="3047422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Methodology to determine a consecutive under-forecast event and its duration:</a:t>
            </a:r>
          </a:p>
          <a:p>
            <a:pPr marL="400050">
              <a:buFont typeface="+mj-lt"/>
              <a:buAutoNum type="arabicPeriod"/>
            </a:pPr>
            <a:r>
              <a:rPr lang="en-US" sz="1200"/>
              <a:t>Find grouping of consecutive hours when Net Load Under-Forecast Error exceeded a select MW threshold.</a:t>
            </a:r>
          </a:p>
          <a:p>
            <a:pPr marL="400050">
              <a:buFont typeface="+mj-lt"/>
              <a:buAutoNum type="arabicPeriod"/>
            </a:pPr>
            <a:r>
              <a:rPr lang="en-US" sz="1200"/>
              <a:t>For each event, determine the average Net Load Under-Forecast error (based on applicable interval) and duration of event.</a:t>
            </a:r>
          </a:p>
          <a:p>
            <a:endParaRPr lang="en-US"/>
          </a:p>
        </p:txBody>
      </p:sp>
      <p:sp>
        <p:nvSpPr>
          <p:cNvPr id="4" name="Slide Number Placeholder 3"/>
          <p:cNvSpPr>
            <a:spLocks noGrp="1"/>
          </p:cNvSpPr>
          <p:nvPr>
            <p:ph type="sldNum" sz="quarter" idx="5"/>
          </p:nvPr>
        </p:nvSpPr>
        <p:spPr/>
        <p:txBody>
          <a:bodyPr/>
          <a:lstStyle/>
          <a:p>
            <a:fld id="{A772613F-3576-4EE9-945C-25503B987A39}" type="slidenum">
              <a:rPr lang="en-US" smtClean="0"/>
              <a:t>19</a:t>
            </a:fld>
            <a:endParaRPr lang="en-US"/>
          </a:p>
        </p:txBody>
      </p:sp>
    </p:spTree>
    <p:extLst>
      <p:ext uri="{BB962C8B-B14F-4D97-AF65-F5344CB8AC3E}">
        <p14:creationId xmlns:p14="http://schemas.microsoft.com/office/powerpoint/2010/main" val="58930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317138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Methodology to determine a consecutive under-forecast event and its duration:</a:t>
            </a:r>
          </a:p>
          <a:p>
            <a:pPr marL="400050">
              <a:buFont typeface="+mj-lt"/>
              <a:buAutoNum type="arabicPeriod"/>
            </a:pPr>
            <a:r>
              <a:rPr lang="en-US" sz="1200"/>
              <a:t>Find grouping of consecutive hours when Net Load Under-Forecast Error exceeded a select MW threshold.</a:t>
            </a:r>
          </a:p>
          <a:p>
            <a:pPr marL="400050">
              <a:buFont typeface="+mj-lt"/>
              <a:buAutoNum type="arabicPeriod"/>
            </a:pPr>
            <a:r>
              <a:rPr lang="en-US" sz="1200"/>
              <a:t>For each event, determine the average Net Load Under-Forecast error (based on applicable interval) and duration of event.</a:t>
            </a:r>
          </a:p>
          <a:p>
            <a:endParaRPr lang="en-US"/>
          </a:p>
        </p:txBody>
      </p:sp>
      <p:sp>
        <p:nvSpPr>
          <p:cNvPr id="4" name="Slide Number Placeholder 3"/>
          <p:cNvSpPr>
            <a:spLocks noGrp="1"/>
          </p:cNvSpPr>
          <p:nvPr>
            <p:ph type="sldNum" sz="quarter" idx="5"/>
          </p:nvPr>
        </p:nvSpPr>
        <p:spPr/>
        <p:txBody>
          <a:bodyPr/>
          <a:lstStyle/>
          <a:p>
            <a:fld id="{A772613F-3576-4EE9-945C-25503B987A39}" type="slidenum">
              <a:rPr lang="en-US" smtClean="0"/>
              <a:t>22</a:t>
            </a:fld>
            <a:endParaRPr lang="en-US"/>
          </a:p>
        </p:txBody>
      </p:sp>
    </p:spTree>
    <p:extLst>
      <p:ext uri="{BB962C8B-B14F-4D97-AF65-F5344CB8AC3E}">
        <p14:creationId xmlns:p14="http://schemas.microsoft.com/office/powerpoint/2010/main" val="3571051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Nspin</a:t>
            </a:r>
            <a:r>
              <a:rPr lang="en-US"/>
              <a:t> deployed between </a:t>
            </a:r>
          </a:p>
        </p:txBody>
      </p:sp>
      <p:sp>
        <p:nvSpPr>
          <p:cNvPr id="4" name="Slide Number Placeholder 3"/>
          <p:cNvSpPr>
            <a:spLocks noGrp="1"/>
          </p:cNvSpPr>
          <p:nvPr>
            <p:ph type="sldNum" sz="quarter" idx="5"/>
          </p:nvPr>
        </p:nvSpPr>
        <p:spPr/>
        <p:txBody>
          <a:bodyPr/>
          <a:lstStyle/>
          <a:p>
            <a:fld id="{A772613F-3576-4EE9-945C-25503B987A39}" type="slidenum">
              <a:rPr lang="en-US" smtClean="0"/>
              <a:t>24</a:t>
            </a:fld>
            <a:endParaRPr lang="en-US"/>
          </a:p>
        </p:txBody>
      </p:sp>
    </p:spTree>
    <p:extLst>
      <p:ext uri="{BB962C8B-B14F-4D97-AF65-F5344CB8AC3E}">
        <p14:creationId xmlns:p14="http://schemas.microsoft.com/office/powerpoint/2010/main" val="104725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56481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34269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spTree>
    <p:extLst>
      <p:ext uri="{BB962C8B-B14F-4D97-AF65-F5344CB8AC3E}">
        <p14:creationId xmlns:p14="http://schemas.microsoft.com/office/powerpoint/2010/main" val="237483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a:t>Click to edit Master title style</a:t>
            </a:r>
          </a:p>
        </p:txBody>
      </p:sp>
    </p:spTree>
    <p:extLst>
      <p:ext uri="{BB962C8B-B14F-4D97-AF65-F5344CB8AC3E}">
        <p14:creationId xmlns:p14="http://schemas.microsoft.com/office/powerpoint/2010/main" val="31618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a:t>Click to edit Master title style</a:t>
            </a: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897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19321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400" baseline="0">
                <a:solidFill>
                  <a:schemeClr val="tx2"/>
                </a:solidFill>
              </a:defRPr>
            </a:lvl1pPr>
            <a:lvl2pPr>
              <a:defRPr sz="1400" baseline="0">
                <a:solidFill>
                  <a:schemeClr val="tx2"/>
                </a:solidFill>
              </a:defRPr>
            </a:lvl2pPr>
            <a:lvl3pPr>
              <a:defRPr sz="1100" baseline="0">
                <a:solidFill>
                  <a:schemeClr val="tx2"/>
                </a:solidFill>
              </a:defRPr>
            </a:lvl3pPr>
            <a:lvl4pPr>
              <a:defRPr sz="1200" baseline="0">
                <a:solidFill>
                  <a:schemeClr val="tx2"/>
                </a:solidFill>
              </a:defRPr>
            </a:lvl4pPr>
            <a:lvl5pPr>
              <a:defRPr sz="10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84581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4023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prstClr val="black">
                    <a:tint val="75000"/>
                  </a:prstClr>
                </a:solidFill>
              </a:rPr>
              <a:t>Footer text goes here.</a:t>
            </a: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a:solidFill>
                <a:schemeClr val="bg1">
                  <a:lumMod val="75000"/>
                </a:schemeClr>
              </a:solidFill>
            </a:endParaRPr>
          </a:p>
        </p:txBody>
      </p:sp>
    </p:spTree>
    <p:extLst>
      <p:ext uri="{BB962C8B-B14F-4D97-AF65-F5344CB8AC3E}">
        <p14:creationId xmlns:p14="http://schemas.microsoft.com/office/powerpoint/2010/main" val="1500750949"/>
      </p:ext>
    </p:extLst>
  </p:cSld>
  <p:clrMap bg1="lt1" tx1="dk1" bg2="lt2" tx2="dk2" accent1="accent1" accent2="accent2" accent3="accent3" accent4="accent4" accent5="accent5" accent6="accent6" hlink="hlink" folHlink="folHlink"/>
  <p:sldLayoutIdLst>
    <p:sldLayoutId id="2147483698" r:id="rId1"/>
    <p:sldLayoutId id="2147483664" r:id="rId2"/>
    <p:sldLayoutId id="2147483690" r:id="rId3"/>
    <p:sldLayoutId id="2147483691" r:id="rId4"/>
    <p:sldLayoutId id="2147483682"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638841176"/>
      </p:ext>
    </p:extLst>
  </p:cSld>
  <p:clrMap bg1="lt1" tx1="dk1" bg2="lt2" tx2="dk2" accent1="accent1" accent2="accent2" accent3="accent3" accent4="accent4" accent5="accent5" accent6="accent6" hlink="hlink" folHlink="folHlink"/>
  <p:sldLayoutIdLst>
    <p:sldLayoutId id="2147483701" r:id="rId1"/>
    <p:sldLayoutId id="214748370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503856"/>
      </p:ext>
    </p:extLst>
  </p:cSld>
  <p:clrMap bg1="lt1" tx1="dk1" bg2="lt2" tx2="dk2" accent1="accent1" accent2="accent2" accent3="accent3" accent4="accent4" accent5="accent5" accent6="accent6" hlink="hlink" folHlink="folHlink"/>
  <p:sldLayoutIdLst>
    <p:sldLayoutId id="2147483703"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www.ercot.com/files/docs/2022/05/24/11.%20ERCOT%20Reports.zi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rcot.com/services/comm/mkt_notices/M-D100322-0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7DF41-AECC-F8E3-8244-427A015BA63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A7CD0E4-20CF-05AF-59BC-815C6AD4E2B9}"/>
              </a:ext>
            </a:extLst>
          </p:cNvPr>
          <p:cNvSpPr>
            <a:spLocks noGrp="1"/>
          </p:cNvSpPr>
          <p:nvPr>
            <p:ph type="body" sz="quarter" idx="11"/>
          </p:nvPr>
        </p:nvSpPr>
        <p:spPr/>
        <p:txBody>
          <a:bodyPr/>
          <a:lstStyle/>
          <a:p>
            <a:r>
              <a:rPr lang="en-US" dirty="0"/>
              <a:t>AS Duration Under RTC</a:t>
            </a:r>
          </a:p>
          <a:p>
            <a:endParaRPr lang="en-US" dirty="0"/>
          </a:p>
          <a:p>
            <a:r>
              <a:rPr lang="en-US" dirty="0"/>
              <a:t>Analysis Update</a:t>
            </a:r>
          </a:p>
        </p:txBody>
      </p:sp>
      <p:sp>
        <p:nvSpPr>
          <p:cNvPr id="3" name="Text Placeholder 2">
            <a:extLst>
              <a:ext uri="{FF2B5EF4-FFF2-40B4-BE49-F238E27FC236}">
                <a16:creationId xmlns:a16="http://schemas.microsoft.com/office/drawing/2014/main" id="{5B2AE69E-6871-C791-26C3-3DE365446502}"/>
              </a:ext>
            </a:extLst>
          </p:cNvPr>
          <p:cNvSpPr>
            <a:spLocks noGrp="1"/>
          </p:cNvSpPr>
          <p:nvPr>
            <p:ph type="body" sz="quarter" idx="3"/>
          </p:nvPr>
        </p:nvSpPr>
        <p:spPr/>
        <p:txBody>
          <a:bodyPr/>
          <a:lstStyle/>
          <a:p>
            <a:r>
              <a:rPr lang="en-US" dirty="0"/>
              <a:t>April 22, 2025</a:t>
            </a:r>
          </a:p>
          <a:p>
            <a:r>
              <a:rPr lang="en-US" dirty="0"/>
              <a:t>RTCTF</a:t>
            </a:r>
          </a:p>
        </p:txBody>
      </p:sp>
      <p:sp>
        <p:nvSpPr>
          <p:cNvPr id="4" name="Text Placeholder 3">
            <a:extLst>
              <a:ext uri="{FF2B5EF4-FFF2-40B4-BE49-F238E27FC236}">
                <a16:creationId xmlns:a16="http://schemas.microsoft.com/office/drawing/2014/main" id="{38994BD5-DFBB-F13A-724B-F61AC8D1DB5E}"/>
              </a:ext>
            </a:extLst>
          </p:cNvPr>
          <p:cNvSpPr>
            <a:spLocks noGrp="1"/>
          </p:cNvSpPr>
          <p:nvPr>
            <p:ph type="body" sz="quarter" idx="10"/>
          </p:nvPr>
        </p:nvSpPr>
        <p:spPr>
          <a:xfrm>
            <a:off x="3547872" y="3810000"/>
            <a:ext cx="4465283" cy="542544"/>
          </a:xfrm>
        </p:spPr>
        <p:txBody>
          <a:bodyPr/>
          <a:lstStyle/>
          <a:p>
            <a:r>
              <a:rPr lang="en-US" i="1" dirty="0"/>
              <a:t>ERCOT Staff</a:t>
            </a:r>
          </a:p>
        </p:txBody>
      </p:sp>
    </p:spTree>
    <p:extLst>
      <p:ext uri="{BB962C8B-B14F-4D97-AF65-F5344CB8AC3E}">
        <p14:creationId xmlns:p14="http://schemas.microsoft.com/office/powerpoint/2010/main" val="3020203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AS Duration Under RTC</a:t>
            </a:r>
          </a:p>
          <a:p>
            <a:endParaRPr lang="en-US" dirty="0"/>
          </a:p>
          <a:p>
            <a:r>
              <a:rPr lang="en-US" dirty="0"/>
              <a:t>ERCOT Recommendation</a:t>
            </a:r>
          </a:p>
        </p:txBody>
      </p:sp>
      <p:sp>
        <p:nvSpPr>
          <p:cNvPr id="3" name="Text Placeholder 2"/>
          <p:cNvSpPr>
            <a:spLocks noGrp="1"/>
          </p:cNvSpPr>
          <p:nvPr>
            <p:ph type="body" sz="quarter" idx="3"/>
          </p:nvPr>
        </p:nvSpPr>
        <p:spPr/>
        <p:txBody>
          <a:bodyPr/>
          <a:lstStyle/>
          <a:p>
            <a:r>
              <a:rPr lang="en-US" dirty="0"/>
              <a:t>March 25, 2025</a:t>
            </a:r>
          </a:p>
          <a:p>
            <a:r>
              <a:rPr lang="en-US" dirty="0"/>
              <a:t>RTCTF</a:t>
            </a:r>
          </a:p>
        </p:txBody>
      </p:sp>
      <p:sp>
        <p:nvSpPr>
          <p:cNvPr id="4" name="Text Placeholder 3"/>
          <p:cNvSpPr>
            <a:spLocks noGrp="1"/>
          </p:cNvSpPr>
          <p:nvPr>
            <p:ph type="body" sz="quarter" idx="10"/>
          </p:nvPr>
        </p:nvSpPr>
        <p:spPr>
          <a:xfrm>
            <a:off x="3547872" y="3810000"/>
            <a:ext cx="4465283" cy="542544"/>
          </a:xfrm>
        </p:spPr>
        <p:txBody>
          <a:bodyPr/>
          <a:lstStyle/>
          <a:p>
            <a:r>
              <a:rPr lang="en-US" i="1" dirty="0"/>
              <a:t>ERCOT Staff</a:t>
            </a:r>
          </a:p>
        </p:txBody>
      </p:sp>
    </p:spTree>
    <p:extLst>
      <p:ext uri="{BB962C8B-B14F-4D97-AF65-F5344CB8AC3E}">
        <p14:creationId xmlns:p14="http://schemas.microsoft.com/office/powerpoint/2010/main" val="218805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465288-7192-447B-E296-6572BC7470A3}"/>
              </a:ext>
            </a:extLst>
          </p:cNvPr>
          <p:cNvSpPr>
            <a:spLocks noGrp="1"/>
          </p:cNvSpPr>
          <p:nvPr>
            <p:ph type="title"/>
          </p:nvPr>
        </p:nvSpPr>
        <p:spPr/>
        <p:txBody>
          <a:bodyPr/>
          <a:lstStyle/>
          <a:p>
            <a:r>
              <a:rPr lang="en-US" sz="2400" dirty="0"/>
              <a:t>Introduction – Purpose of AS</a:t>
            </a:r>
          </a:p>
        </p:txBody>
      </p:sp>
      <p:sp>
        <p:nvSpPr>
          <p:cNvPr id="3" name="Content Placeholder 2">
            <a:extLst>
              <a:ext uri="{FF2B5EF4-FFF2-40B4-BE49-F238E27FC236}">
                <a16:creationId xmlns:a16="http://schemas.microsoft.com/office/drawing/2014/main" id="{D9E4CB77-1509-C055-5206-5ECC99547D64}"/>
              </a:ext>
            </a:extLst>
          </p:cNvPr>
          <p:cNvSpPr>
            <a:spLocks noGrp="1"/>
          </p:cNvSpPr>
          <p:nvPr>
            <p:ph idx="1"/>
          </p:nvPr>
        </p:nvSpPr>
        <p:spPr/>
        <p:txBody>
          <a:bodyPr/>
          <a:lstStyle/>
          <a:p>
            <a:r>
              <a:rPr lang="en-US" sz="1400" dirty="0"/>
              <a:t>Ancillary Services (AS) are an important mechanism for maintaining the reliability of the ERCOT Interconnection. The importance of AS has grown and continues to grow as variability and uncertainty of both supply resources and demands on the grid continue to increase. </a:t>
            </a:r>
          </a:p>
          <a:p>
            <a:endParaRPr lang="en-US" sz="800" dirty="0"/>
          </a:p>
          <a:p>
            <a:r>
              <a:rPr lang="en-US" sz="1400" dirty="0"/>
              <a:t>AS are needed to provide supplemental operational capabilities that would not otherwise be provided solely by, or explicitly incented by, the energy market. </a:t>
            </a:r>
          </a:p>
          <a:p>
            <a:endParaRPr lang="en-US" sz="800" dirty="0"/>
          </a:p>
          <a:p>
            <a:r>
              <a:rPr lang="en-US" sz="1400" dirty="0"/>
              <a:t>AS are procured to satisfy two purposes:</a:t>
            </a:r>
          </a:p>
          <a:p>
            <a:pPr marL="642938" lvl="1" indent="-342900">
              <a:lnSpc>
                <a:spcPct val="107000"/>
              </a:lnSpc>
              <a:spcBef>
                <a:spcPts val="0"/>
              </a:spcBef>
              <a:buFont typeface="+mj-lt"/>
              <a:buAutoNum type="arabicPeriod"/>
              <a:tabLst>
                <a:tab pos="347345" algn="l"/>
                <a:tab pos="457200" algn="l"/>
              </a:tabLst>
            </a:pPr>
            <a:r>
              <a:rPr lang="en-US" sz="1400" dirty="0">
                <a:solidFill>
                  <a:srgbClr val="5B6770"/>
                </a:solidFill>
                <a:effectLst/>
                <a:latin typeface="Arial" panose="020B0604020202020204" pitchFamily="34" charset="0"/>
                <a:ea typeface="Calibri" panose="020F0502020204030204" pitchFamily="34" charset="0"/>
                <a:cs typeface="Arial" panose="020B0604020202020204" pitchFamily="34" charset="0"/>
              </a:rPr>
              <a:t>Meet certain supply and demand balancing related reliability objectives defined in NERC Reliability Standards, and </a:t>
            </a:r>
          </a:p>
          <a:p>
            <a:pPr marL="642938" lvl="1" indent="-342900">
              <a:lnSpc>
                <a:spcPct val="107000"/>
              </a:lnSpc>
              <a:spcBef>
                <a:spcPts val="0"/>
              </a:spcBef>
              <a:buFont typeface="+mj-lt"/>
              <a:buAutoNum type="arabicPeriod"/>
              <a:tabLst>
                <a:tab pos="347345" algn="l"/>
                <a:tab pos="457200" algn="l"/>
              </a:tabLst>
            </a:pPr>
            <a:r>
              <a:rPr lang="en-US" sz="1400" dirty="0">
                <a:solidFill>
                  <a:srgbClr val="5B6770"/>
                </a:solidFill>
                <a:effectLst/>
                <a:latin typeface="Arial" panose="020B0604020202020204" pitchFamily="34" charset="0"/>
                <a:ea typeface="Calibri" panose="020F0502020204030204" pitchFamily="34" charset="0"/>
                <a:cs typeface="Arial" panose="020B0604020202020204" pitchFamily="34" charset="0"/>
              </a:rPr>
              <a:t>Reduce operational risks associated with variability and uncertainty. </a:t>
            </a:r>
          </a:p>
          <a:p>
            <a:pPr marL="642938" lvl="1" indent="-342900">
              <a:lnSpc>
                <a:spcPct val="107000"/>
              </a:lnSpc>
              <a:spcBef>
                <a:spcPts val="0"/>
              </a:spcBef>
              <a:buFont typeface="+mj-lt"/>
              <a:buAutoNum type="arabicPeriod"/>
              <a:tabLst>
                <a:tab pos="347345" algn="l"/>
                <a:tab pos="457200" algn="l"/>
              </a:tabLst>
            </a:pPr>
            <a:endParaRPr lang="en-US" sz="1400" dirty="0">
              <a:solidFill>
                <a:srgbClr val="5B677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tabLst>
                <a:tab pos="347345" algn="l"/>
                <a:tab pos="457200" algn="l"/>
              </a:tabLst>
            </a:pPr>
            <a:endParaRPr lang="en-US" sz="1400" dirty="0">
              <a:solidFill>
                <a:srgbClr val="5B6770"/>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mj-lt"/>
              <a:buAutoNum type="arabicPeriod"/>
              <a:tabLst>
                <a:tab pos="347345" algn="l"/>
                <a:tab pos="457200" algn="l"/>
              </a:tabLst>
            </a:pPr>
            <a:endParaRPr lang="en-US" dirty="0">
              <a:solidFill>
                <a:srgbClr val="5B677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tabLst>
                <a:tab pos="347345" algn="l"/>
                <a:tab pos="457200" algn="l"/>
              </a:tabLst>
            </a:pPr>
            <a:endParaRPr lang="en-US" dirty="0">
              <a:solidFill>
                <a:srgbClr val="5B6770"/>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mj-lt"/>
              <a:buAutoNum type="arabicPeriod"/>
              <a:tabLst>
                <a:tab pos="347345" algn="l"/>
                <a:tab pos="457200" algn="l"/>
              </a:tabLst>
            </a:pPr>
            <a:endParaRPr lang="en-US" dirty="0">
              <a:solidFill>
                <a:srgbClr val="5B6770"/>
              </a:solidFill>
              <a:effectLst/>
              <a:latin typeface="Arial" panose="020B0604020202020204" pitchFamily="34" charset="0"/>
              <a:ea typeface="Calibri" panose="020F050202020403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sp>
        <p:nvSpPr>
          <p:cNvPr id="2" name="Content Placeholder 7">
            <a:extLst>
              <a:ext uri="{FF2B5EF4-FFF2-40B4-BE49-F238E27FC236}">
                <a16:creationId xmlns:a16="http://schemas.microsoft.com/office/drawing/2014/main" id="{9AAA3450-2CCC-82F1-FCE3-E5C2A72E4753}"/>
              </a:ext>
            </a:extLst>
          </p:cNvPr>
          <p:cNvSpPr txBox="1">
            <a:spLocks/>
          </p:cNvSpPr>
          <p:nvPr/>
        </p:nvSpPr>
        <p:spPr>
          <a:xfrm>
            <a:off x="4738118" y="3352412"/>
            <a:ext cx="4206240" cy="736354"/>
          </a:xfrm>
          <a:prstGeom prst="rect">
            <a:avLst/>
          </a:prstGeom>
          <a:solidFill>
            <a:schemeClr val="bg2">
              <a:lumMod val="95000"/>
            </a:schemeClr>
          </a:solidFill>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400" b="1" cap="small" dirty="0">
                <a:solidFill>
                  <a:schemeClr val="accent1"/>
                </a:solidFill>
              </a:rPr>
              <a:t>Operational Risk of Under Commitment of Resources to Meet Demand plus Unexpected Variations Related</a:t>
            </a:r>
            <a:endParaRPr lang="en-US" sz="2000" b="1" dirty="0"/>
          </a:p>
        </p:txBody>
      </p:sp>
      <p:sp>
        <p:nvSpPr>
          <p:cNvPr id="6" name="Content Placeholder 8">
            <a:extLst>
              <a:ext uri="{FF2B5EF4-FFF2-40B4-BE49-F238E27FC236}">
                <a16:creationId xmlns:a16="http://schemas.microsoft.com/office/drawing/2014/main" id="{3DC9640A-CA90-38FE-0544-DE95505E6D31}"/>
              </a:ext>
            </a:extLst>
          </p:cNvPr>
          <p:cNvSpPr txBox="1">
            <a:spLocks/>
          </p:cNvSpPr>
          <p:nvPr/>
        </p:nvSpPr>
        <p:spPr>
          <a:xfrm>
            <a:off x="403860" y="3352411"/>
            <a:ext cx="4206240" cy="736355"/>
          </a:xfrm>
          <a:prstGeom prst="rect">
            <a:avLst/>
          </a:prstGeom>
          <a:solidFill>
            <a:schemeClr val="bg2">
              <a:lumMod val="95000"/>
            </a:schemeClr>
          </a:solidFill>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endParaRPr lang="en-US" sz="1400" b="1" cap="small" dirty="0">
              <a:solidFill>
                <a:schemeClr val="accent1"/>
              </a:solidFill>
            </a:endParaRPr>
          </a:p>
          <a:p>
            <a:pPr marL="0" indent="0">
              <a:buNone/>
            </a:pPr>
            <a:r>
              <a:rPr lang="en-US" sz="1400" b="1" cap="small" dirty="0">
                <a:solidFill>
                  <a:schemeClr val="accent1"/>
                </a:solidFill>
              </a:rPr>
              <a:t>Balancing i.e. Frequency Control Related</a:t>
            </a:r>
            <a:endParaRPr lang="en-US" sz="1400" b="1" dirty="0"/>
          </a:p>
        </p:txBody>
      </p:sp>
      <p:graphicFrame>
        <p:nvGraphicFramePr>
          <p:cNvPr id="7" name="Table 6">
            <a:extLst>
              <a:ext uri="{FF2B5EF4-FFF2-40B4-BE49-F238E27FC236}">
                <a16:creationId xmlns:a16="http://schemas.microsoft.com/office/drawing/2014/main" id="{2C1BC945-5352-D877-F79D-356CCC8C9920}"/>
              </a:ext>
            </a:extLst>
          </p:cNvPr>
          <p:cNvGraphicFramePr>
            <a:graphicFrameLocks noGrp="1"/>
          </p:cNvGraphicFramePr>
          <p:nvPr>
            <p:extLst>
              <p:ext uri="{D42A27DB-BD31-4B8C-83A1-F6EECF244321}">
                <p14:modId xmlns:p14="http://schemas.microsoft.com/office/powerpoint/2010/main" val="324313518"/>
              </p:ext>
            </p:extLst>
          </p:nvPr>
        </p:nvGraphicFramePr>
        <p:xfrm>
          <a:off x="403862" y="4144141"/>
          <a:ext cx="4206238" cy="2153920"/>
        </p:xfrm>
        <a:graphic>
          <a:graphicData uri="http://schemas.openxmlformats.org/drawingml/2006/table">
            <a:tbl>
              <a:tblPr firstRow="1" bandRow="1">
                <a:tableStyleId>{5C22544A-7EE6-4342-B048-85BDC9FD1C3A}</a:tableStyleId>
              </a:tblPr>
              <a:tblGrid>
                <a:gridCol w="2906409">
                  <a:extLst>
                    <a:ext uri="{9D8B030D-6E8A-4147-A177-3AD203B41FA5}">
                      <a16:colId xmlns:a16="http://schemas.microsoft.com/office/drawing/2014/main" val="1733011264"/>
                    </a:ext>
                  </a:extLst>
                </a:gridCol>
                <a:gridCol w="1299829">
                  <a:extLst>
                    <a:ext uri="{9D8B030D-6E8A-4147-A177-3AD203B41FA5}">
                      <a16:colId xmlns:a16="http://schemas.microsoft.com/office/drawing/2014/main" val="3550814798"/>
                    </a:ext>
                  </a:extLst>
                </a:gridCol>
              </a:tblGrid>
              <a:tr h="370840">
                <a:tc>
                  <a:txBody>
                    <a:bodyPr/>
                    <a:lstStyle/>
                    <a:p>
                      <a:pPr algn="ctr"/>
                      <a:r>
                        <a:rPr lang="en-US" sz="1100" dirty="0"/>
                        <a:t>Need</a:t>
                      </a:r>
                    </a:p>
                  </a:txBody>
                  <a:tcPr/>
                </a:tc>
                <a:tc>
                  <a:txBody>
                    <a:bodyPr/>
                    <a:lstStyle/>
                    <a:p>
                      <a:pPr algn="ctr"/>
                      <a:r>
                        <a:rPr lang="en-US" sz="1100" dirty="0"/>
                        <a:t>AS</a:t>
                      </a:r>
                    </a:p>
                  </a:txBody>
                  <a:tcPr/>
                </a:tc>
                <a:extLst>
                  <a:ext uri="{0D108BD9-81ED-4DB2-BD59-A6C34878D82A}">
                    <a16:rowId xmlns:a16="http://schemas.microsoft.com/office/drawing/2014/main" val="2446406639"/>
                  </a:ext>
                </a:extLst>
              </a:tr>
              <a:tr h="370840">
                <a:tc>
                  <a:txBody>
                    <a:bodyPr/>
                    <a:lstStyle/>
                    <a:p>
                      <a:r>
                        <a:rPr lang="en-US" sz="1100" dirty="0">
                          <a:solidFill>
                            <a:schemeClr val="tx2"/>
                          </a:solidFill>
                        </a:rPr>
                        <a:t>Moment-to-moment balancing of supply and demand; respond to imbalances caused by normal variability and 5-minute net load forecast errors</a:t>
                      </a:r>
                    </a:p>
                    <a:p>
                      <a:endParaRPr lang="en-US" sz="1100" dirty="0">
                        <a:solidFill>
                          <a:schemeClr val="tx2"/>
                        </a:solidFill>
                      </a:endParaRPr>
                    </a:p>
                  </a:txBody>
                  <a:tcPr/>
                </a:tc>
                <a:tc>
                  <a:txBody>
                    <a:bodyPr/>
                    <a:lstStyle/>
                    <a:p>
                      <a:pPr algn="ctr"/>
                      <a:r>
                        <a:rPr lang="en-US" sz="1100" dirty="0">
                          <a:solidFill>
                            <a:schemeClr val="tx2"/>
                          </a:solidFill>
                        </a:rPr>
                        <a:t>Regulation Service</a:t>
                      </a:r>
                    </a:p>
                  </a:txBody>
                  <a:tcPr anchor="ctr"/>
                </a:tc>
                <a:extLst>
                  <a:ext uri="{0D108BD9-81ED-4DB2-BD59-A6C34878D82A}">
                    <a16:rowId xmlns:a16="http://schemas.microsoft.com/office/drawing/2014/main" val="1376458144"/>
                  </a:ext>
                </a:extLst>
              </a:tr>
              <a:tr h="370840">
                <a:tc>
                  <a:txBody>
                    <a:bodyPr/>
                    <a:lstStyle/>
                    <a:p>
                      <a:r>
                        <a:rPr lang="en-US" sz="1100" dirty="0">
                          <a:solidFill>
                            <a:schemeClr val="tx2"/>
                          </a:solidFill>
                        </a:rPr>
                        <a:t>Arrest frequency decline caused by trip of large unit(s)</a:t>
                      </a:r>
                    </a:p>
                  </a:txBody>
                  <a:tcPr/>
                </a:tc>
                <a:tc>
                  <a:txBody>
                    <a:bodyPr/>
                    <a:lstStyle/>
                    <a:p>
                      <a:pPr algn="ctr"/>
                      <a:r>
                        <a:rPr lang="en-US" sz="1100" dirty="0">
                          <a:solidFill>
                            <a:schemeClr val="tx2"/>
                          </a:solidFill>
                        </a:rPr>
                        <a:t>RRS</a:t>
                      </a:r>
                    </a:p>
                  </a:txBody>
                  <a:tcPr anchor="ctr"/>
                </a:tc>
                <a:extLst>
                  <a:ext uri="{0D108BD9-81ED-4DB2-BD59-A6C34878D82A}">
                    <a16:rowId xmlns:a16="http://schemas.microsoft.com/office/drawing/2014/main" val="1014592717"/>
                  </a:ext>
                </a:extLst>
              </a:tr>
              <a:tr h="370840">
                <a:tc>
                  <a:txBody>
                    <a:bodyPr/>
                    <a:lstStyle/>
                    <a:p>
                      <a:r>
                        <a:rPr lang="en-US" sz="1100" dirty="0">
                          <a:solidFill>
                            <a:schemeClr val="tx2"/>
                          </a:solidFill>
                        </a:rPr>
                        <a:t>Restore frequency following trip of large unit(s)</a:t>
                      </a:r>
                    </a:p>
                  </a:txBody>
                  <a:tcPr/>
                </a:tc>
                <a:tc>
                  <a:txBody>
                    <a:bodyPr/>
                    <a:lstStyle/>
                    <a:p>
                      <a:pPr algn="ctr"/>
                      <a:r>
                        <a:rPr lang="en-US" sz="1100" dirty="0">
                          <a:solidFill>
                            <a:schemeClr val="tx2"/>
                          </a:solidFill>
                        </a:rPr>
                        <a:t>ECRS</a:t>
                      </a:r>
                    </a:p>
                  </a:txBody>
                  <a:tcPr anchor="ctr"/>
                </a:tc>
                <a:extLst>
                  <a:ext uri="{0D108BD9-81ED-4DB2-BD59-A6C34878D82A}">
                    <a16:rowId xmlns:a16="http://schemas.microsoft.com/office/drawing/2014/main" val="4257196136"/>
                  </a:ext>
                </a:extLst>
              </a:tr>
            </a:tbl>
          </a:graphicData>
        </a:graphic>
      </p:graphicFrame>
      <p:graphicFrame>
        <p:nvGraphicFramePr>
          <p:cNvPr id="8" name="Table 7">
            <a:extLst>
              <a:ext uri="{FF2B5EF4-FFF2-40B4-BE49-F238E27FC236}">
                <a16:creationId xmlns:a16="http://schemas.microsoft.com/office/drawing/2014/main" id="{4B609E9F-25C3-2601-3EED-B4D7DB64ABE5}"/>
              </a:ext>
            </a:extLst>
          </p:cNvPr>
          <p:cNvGraphicFramePr>
            <a:graphicFrameLocks noGrp="1"/>
          </p:cNvGraphicFramePr>
          <p:nvPr>
            <p:extLst>
              <p:ext uri="{D42A27DB-BD31-4B8C-83A1-F6EECF244321}">
                <p14:modId xmlns:p14="http://schemas.microsoft.com/office/powerpoint/2010/main" val="2555655588"/>
              </p:ext>
            </p:extLst>
          </p:nvPr>
        </p:nvGraphicFramePr>
        <p:xfrm>
          <a:off x="4738118" y="4117913"/>
          <a:ext cx="4206238" cy="2180148"/>
        </p:xfrm>
        <a:graphic>
          <a:graphicData uri="http://schemas.openxmlformats.org/drawingml/2006/table">
            <a:tbl>
              <a:tblPr firstRow="1" bandRow="1">
                <a:tableStyleId>{5C22544A-7EE6-4342-B048-85BDC9FD1C3A}</a:tableStyleId>
              </a:tblPr>
              <a:tblGrid>
                <a:gridCol w="2906409">
                  <a:extLst>
                    <a:ext uri="{9D8B030D-6E8A-4147-A177-3AD203B41FA5}">
                      <a16:colId xmlns:a16="http://schemas.microsoft.com/office/drawing/2014/main" val="1733011264"/>
                    </a:ext>
                  </a:extLst>
                </a:gridCol>
                <a:gridCol w="1299829">
                  <a:extLst>
                    <a:ext uri="{9D8B030D-6E8A-4147-A177-3AD203B41FA5}">
                      <a16:colId xmlns:a16="http://schemas.microsoft.com/office/drawing/2014/main" val="3550814798"/>
                    </a:ext>
                  </a:extLst>
                </a:gridCol>
              </a:tblGrid>
              <a:tr h="407035">
                <a:tc>
                  <a:txBody>
                    <a:bodyPr/>
                    <a:lstStyle/>
                    <a:p>
                      <a:pPr algn="ctr"/>
                      <a:r>
                        <a:rPr lang="en-US" sz="1100" dirty="0"/>
                        <a:t>Need</a:t>
                      </a:r>
                    </a:p>
                  </a:txBody>
                  <a:tcPr/>
                </a:tc>
                <a:tc>
                  <a:txBody>
                    <a:bodyPr/>
                    <a:lstStyle/>
                    <a:p>
                      <a:pPr algn="ctr"/>
                      <a:r>
                        <a:rPr lang="en-US" sz="1100" dirty="0"/>
                        <a:t>AS</a:t>
                      </a:r>
                    </a:p>
                  </a:txBody>
                  <a:tcPr/>
                </a:tc>
                <a:extLst>
                  <a:ext uri="{0D108BD9-81ED-4DB2-BD59-A6C34878D82A}">
                    <a16:rowId xmlns:a16="http://schemas.microsoft.com/office/drawing/2014/main" val="2446406639"/>
                  </a:ext>
                </a:extLst>
              </a:tr>
              <a:tr h="652372">
                <a:tc>
                  <a:txBody>
                    <a:bodyPr/>
                    <a:lstStyle/>
                    <a:p>
                      <a:r>
                        <a:rPr lang="en-US" sz="1100" dirty="0">
                          <a:solidFill>
                            <a:schemeClr val="tx2"/>
                          </a:solidFill>
                        </a:rPr>
                        <a:t>Reserves that can quickly respond to intra-hour net load forecast errors and/or forced outages</a:t>
                      </a:r>
                    </a:p>
                  </a:txBody>
                  <a:tcPr/>
                </a:tc>
                <a:tc>
                  <a:txBody>
                    <a:bodyPr/>
                    <a:lstStyle/>
                    <a:p>
                      <a:pPr algn="ctr"/>
                      <a:r>
                        <a:rPr lang="en-US" sz="1100" dirty="0">
                          <a:solidFill>
                            <a:schemeClr val="tx2"/>
                          </a:solidFill>
                        </a:rPr>
                        <a:t>ECRS</a:t>
                      </a:r>
                    </a:p>
                  </a:txBody>
                  <a:tcPr anchor="ctr"/>
                </a:tc>
                <a:extLst>
                  <a:ext uri="{0D108BD9-81ED-4DB2-BD59-A6C34878D82A}">
                    <a16:rowId xmlns:a16="http://schemas.microsoft.com/office/drawing/2014/main" val="1376458144"/>
                  </a:ext>
                </a:extLst>
              </a:tr>
              <a:tr h="468369">
                <a:tc>
                  <a:txBody>
                    <a:bodyPr/>
                    <a:lstStyle/>
                    <a:p>
                      <a:r>
                        <a:rPr lang="en-US" sz="1100" dirty="0">
                          <a:solidFill>
                            <a:schemeClr val="tx2"/>
                          </a:solidFill>
                        </a:rPr>
                        <a:t>Reserves that can respond to multi-hour net load forecast errors and/or forced outages</a:t>
                      </a:r>
                    </a:p>
                  </a:txBody>
                  <a:tcPr/>
                </a:tc>
                <a:tc>
                  <a:txBody>
                    <a:bodyPr/>
                    <a:lstStyle/>
                    <a:p>
                      <a:pPr algn="ctr"/>
                      <a:r>
                        <a:rPr lang="en-US" sz="1100" dirty="0">
                          <a:solidFill>
                            <a:schemeClr val="tx2"/>
                          </a:solidFill>
                        </a:rPr>
                        <a:t>Non-Spin</a:t>
                      </a:r>
                    </a:p>
                  </a:txBody>
                  <a:tcPr anchor="ctr"/>
                </a:tc>
                <a:extLst>
                  <a:ext uri="{0D108BD9-81ED-4DB2-BD59-A6C34878D82A}">
                    <a16:rowId xmlns:a16="http://schemas.microsoft.com/office/drawing/2014/main" val="1014592717"/>
                  </a:ext>
                </a:extLst>
              </a:tr>
              <a:tr h="652372">
                <a:tc>
                  <a:txBody>
                    <a:bodyPr/>
                    <a:lstStyle/>
                    <a:p>
                      <a:r>
                        <a:rPr lang="en-US" sz="1100" dirty="0">
                          <a:solidFill>
                            <a:schemeClr val="tx2"/>
                          </a:solidFill>
                        </a:rPr>
                        <a:t>Reserves that can respond to long-duration, multi-hour net load forecast errors and/or forced outages </a:t>
                      </a:r>
                      <a:r>
                        <a:rPr lang="en-US" sz="1100" i="1" dirty="0">
                          <a:solidFill>
                            <a:schemeClr val="accent6"/>
                          </a:solidFill>
                        </a:rPr>
                        <a:t>(Under Development)</a:t>
                      </a:r>
                    </a:p>
                  </a:txBody>
                  <a:tcPr/>
                </a:tc>
                <a:tc>
                  <a:txBody>
                    <a:bodyPr/>
                    <a:lstStyle/>
                    <a:p>
                      <a:pPr algn="ctr"/>
                      <a:r>
                        <a:rPr lang="en-US" sz="1100" dirty="0">
                          <a:solidFill>
                            <a:schemeClr val="tx2"/>
                          </a:solidFill>
                        </a:rPr>
                        <a:t>DRRS</a:t>
                      </a:r>
                    </a:p>
                  </a:txBody>
                  <a:tcPr anchor="ctr"/>
                </a:tc>
                <a:extLst>
                  <a:ext uri="{0D108BD9-81ED-4DB2-BD59-A6C34878D82A}">
                    <a16:rowId xmlns:a16="http://schemas.microsoft.com/office/drawing/2014/main" val="4257196136"/>
                  </a:ext>
                </a:extLst>
              </a:tr>
            </a:tbl>
          </a:graphicData>
        </a:graphic>
      </p:graphicFrame>
      <p:cxnSp>
        <p:nvCxnSpPr>
          <p:cNvPr id="9" name="Straight Connector 8">
            <a:extLst>
              <a:ext uri="{FF2B5EF4-FFF2-40B4-BE49-F238E27FC236}">
                <a16:creationId xmlns:a16="http://schemas.microsoft.com/office/drawing/2014/main" id="{47749A27-3F14-9B14-A7FE-48BBC3EF587C}"/>
              </a:ext>
            </a:extLst>
          </p:cNvPr>
          <p:cNvCxnSpPr>
            <a:cxnSpLocks/>
          </p:cNvCxnSpPr>
          <p:nvPr/>
        </p:nvCxnSpPr>
        <p:spPr>
          <a:xfrm>
            <a:off x="4674110" y="3352411"/>
            <a:ext cx="0" cy="308648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600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071F89-5796-0D42-CB78-1DCEF741D637}"/>
              </a:ext>
            </a:extLst>
          </p:cNvPr>
          <p:cNvSpPr>
            <a:spLocks noGrp="1"/>
          </p:cNvSpPr>
          <p:nvPr>
            <p:ph type="title"/>
          </p:nvPr>
        </p:nvSpPr>
        <p:spPr/>
        <p:txBody>
          <a:bodyPr/>
          <a:lstStyle/>
          <a:p>
            <a:r>
              <a:rPr lang="en-US" sz="2800" dirty="0"/>
              <a:t>Introduction - Relevant NERC Rules</a:t>
            </a:r>
          </a:p>
        </p:txBody>
      </p:sp>
      <p:graphicFrame>
        <p:nvGraphicFramePr>
          <p:cNvPr id="14" name="Content Placeholder 10">
            <a:extLst>
              <a:ext uri="{FF2B5EF4-FFF2-40B4-BE49-F238E27FC236}">
                <a16:creationId xmlns:a16="http://schemas.microsoft.com/office/drawing/2014/main" id="{F5CC14B1-2D92-6752-36AB-2F1A40FE56C2}"/>
              </a:ext>
            </a:extLst>
          </p:cNvPr>
          <p:cNvGraphicFramePr>
            <a:graphicFrameLocks/>
          </p:cNvGraphicFramePr>
          <p:nvPr>
            <p:extLst>
              <p:ext uri="{D42A27DB-BD31-4B8C-83A1-F6EECF244321}">
                <p14:modId xmlns:p14="http://schemas.microsoft.com/office/powerpoint/2010/main" val="396046720"/>
              </p:ext>
            </p:extLst>
          </p:nvPr>
        </p:nvGraphicFramePr>
        <p:xfrm>
          <a:off x="447675" y="1012614"/>
          <a:ext cx="8324850" cy="4439275"/>
        </p:xfrm>
        <a:graphic>
          <a:graphicData uri="http://schemas.openxmlformats.org/drawingml/2006/table">
            <a:tbl>
              <a:tblPr/>
              <a:tblGrid>
                <a:gridCol w="1979835">
                  <a:extLst>
                    <a:ext uri="{9D8B030D-6E8A-4147-A177-3AD203B41FA5}">
                      <a16:colId xmlns:a16="http://schemas.microsoft.com/office/drawing/2014/main" val="347851634"/>
                    </a:ext>
                  </a:extLst>
                </a:gridCol>
                <a:gridCol w="1773015">
                  <a:extLst>
                    <a:ext uri="{9D8B030D-6E8A-4147-A177-3AD203B41FA5}">
                      <a16:colId xmlns:a16="http://schemas.microsoft.com/office/drawing/2014/main" val="1291676830"/>
                    </a:ext>
                  </a:extLst>
                </a:gridCol>
                <a:gridCol w="4572000">
                  <a:extLst>
                    <a:ext uri="{9D8B030D-6E8A-4147-A177-3AD203B41FA5}">
                      <a16:colId xmlns:a16="http://schemas.microsoft.com/office/drawing/2014/main" val="2948344294"/>
                    </a:ext>
                  </a:extLst>
                </a:gridCol>
              </a:tblGrid>
              <a:tr h="467958">
                <a:tc>
                  <a:txBody>
                    <a:bodyPr/>
                    <a:lstStyle/>
                    <a:p>
                      <a:pPr algn="ctr" fontAlgn="ctr"/>
                      <a:r>
                        <a:rPr lang="en-US" sz="900" b="1" i="0" u="none" strike="noStrike">
                          <a:solidFill>
                            <a:srgbClr val="FFFFFF"/>
                          </a:solidFill>
                          <a:effectLst/>
                          <a:latin typeface="Arial" panose="020B0604020202020204" pitchFamily="34" charset="0"/>
                        </a:rPr>
                        <a:t> </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i="0" u="none" strike="noStrike" cap="all">
                          <a:solidFill>
                            <a:srgbClr val="FFFFFF"/>
                          </a:solidFill>
                          <a:effectLst/>
                          <a:latin typeface="Arial" panose="020B0604020202020204" pitchFamily="34" charset="0"/>
                        </a:rPr>
                        <a:t>NERC Reliability Standard</a:t>
                      </a:r>
                      <a:endParaRPr lang="en-US" sz="1200" b="1" i="0" u="none" strike="noStrike">
                        <a:solidFill>
                          <a:srgbClr val="FFFFFF"/>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i="0" u="none" strike="noStrike" cap="all">
                          <a:solidFill>
                            <a:srgbClr val="FFFFFF"/>
                          </a:solidFill>
                          <a:effectLst/>
                          <a:latin typeface="Arial" panose="020B0604020202020204" pitchFamily="34" charset="0"/>
                        </a:rPr>
                        <a:t>Requirement Summary</a:t>
                      </a:r>
                      <a:endParaRPr lang="en-US" sz="1200" b="1" i="0" u="none" strike="noStrike">
                        <a:solidFill>
                          <a:srgbClr val="FFFFFF"/>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274763327"/>
                  </a:ext>
                </a:extLst>
              </a:tr>
              <a:tr h="382135">
                <a:tc rowSpan="4">
                  <a:txBody>
                    <a:bodyPr/>
                    <a:lstStyle/>
                    <a:p>
                      <a:pPr algn="ctr" fontAlgn="ctr"/>
                      <a:r>
                        <a:rPr lang="en-US" sz="1400" b="1" i="0" u="none" strike="noStrike" cap="all" baseline="0">
                          <a:solidFill>
                            <a:srgbClr val="5B6770"/>
                          </a:solidFill>
                          <a:effectLst/>
                          <a:latin typeface="Arial" panose="020B0604020202020204" pitchFamily="34" charset="0"/>
                        </a:rPr>
                        <a:t>Frequency Related</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1200" b="1" i="0" u="none" strike="noStrike">
                          <a:solidFill>
                            <a:srgbClr val="5B6770"/>
                          </a:solidFill>
                          <a:effectLst/>
                          <a:latin typeface="Arial" panose="020B0604020202020204" pitchFamily="34" charset="0"/>
                        </a:rPr>
                        <a:t>BAL-001-2 R1</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l" fontAlgn="ctr"/>
                      <a:r>
                        <a:rPr lang="en-US" sz="1200" b="0" i="0" u="none" strike="noStrike">
                          <a:solidFill>
                            <a:srgbClr val="5B6770"/>
                          </a:solidFill>
                          <a:effectLst/>
                          <a:latin typeface="Arial" panose="020B0604020202020204" pitchFamily="34" charset="0"/>
                        </a:rPr>
                        <a:t>Maintain 12 month rolling average CPS1 score ≥ 100%</a:t>
                      </a:r>
                    </a:p>
                  </a:txBody>
                  <a:tcPr marL="182880" marR="18288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091757232"/>
                  </a:ext>
                </a:extLst>
              </a:tr>
              <a:tr h="437745">
                <a:tc vMerge="1">
                  <a:txBody>
                    <a:bodyPr/>
                    <a:lstStyle/>
                    <a:p>
                      <a:endParaRPr lang="en-US"/>
                    </a:p>
                  </a:txBody>
                  <a:tcPr/>
                </a:tc>
                <a:tc>
                  <a:txBody>
                    <a:bodyPr/>
                    <a:lstStyle/>
                    <a:p>
                      <a:pPr algn="ctr" fontAlgn="ctr"/>
                      <a:r>
                        <a:rPr lang="en-US" sz="1200" b="1" i="0" u="none" strike="noStrike">
                          <a:solidFill>
                            <a:srgbClr val="5B6770"/>
                          </a:solidFill>
                          <a:effectLst/>
                          <a:latin typeface="Arial" panose="020B0604020202020204" pitchFamily="34" charset="0"/>
                        </a:rPr>
                        <a:t>BAL-001-2 R2</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en-US" sz="1200" b="1" i="1" u="none" strike="noStrike">
                          <a:solidFill>
                            <a:srgbClr val="5B6770"/>
                          </a:solidFill>
                          <a:effectLst/>
                          <a:latin typeface="Arial" panose="020B0604020202020204" pitchFamily="34" charset="0"/>
                        </a:rPr>
                        <a:t>Average ACE does not exceed Balancing Authority ACE Limit (BAAL) for more than 30 minutes (including during EEA)</a:t>
                      </a:r>
                    </a:p>
                  </a:txBody>
                  <a:tcPr marL="182880" marR="18288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17886073"/>
                  </a:ext>
                </a:extLst>
              </a:tr>
              <a:tr h="437744">
                <a:tc vMerge="1">
                  <a:txBody>
                    <a:bodyPr/>
                    <a:lstStyle/>
                    <a:p>
                      <a:endParaRPr lang="en-US"/>
                    </a:p>
                  </a:txBody>
                  <a:tcPr/>
                </a:tc>
                <a:tc>
                  <a:txBody>
                    <a:bodyPr/>
                    <a:lstStyle/>
                    <a:p>
                      <a:pPr algn="ctr" fontAlgn="ctr"/>
                      <a:r>
                        <a:rPr lang="en-US" sz="1200" b="1" i="0" u="none" strike="noStrike">
                          <a:solidFill>
                            <a:srgbClr val="5B6770"/>
                          </a:solidFill>
                          <a:effectLst/>
                          <a:latin typeface="Arial" panose="020B0604020202020204" pitchFamily="34" charset="0"/>
                        </a:rPr>
                        <a:t>BAL-003-2 R1</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en-US" sz="1200" b="0" i="0" u="none" strike="noStrike">
                          <a:solidFill>
                            <a:srgbClr val="5B6770"/>
                          </a:solidFill>
                          <a:effectLst/>
                          <a:latin typeface="Arial" panose="020B0604020202020204" pitchFamily="34" charset="0"/>
                        </a:rPr>
                        <a:t>Balancing Authority (BA) must maintain its annual Frequency Response Measure above its Frequency Response Obligation</a:t>
                      </a:r>
                    </a:p>
                  </a:txBody>
                  <a:tcPr marL="182880" marR="18288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7850106"/>
                  </a:ext>
                </a:extLst>
              </a:tr>
              <a:tr h="389107">
                <a:tc vMerge="1">
                  <a:txBody>
                    <a:bodyPr/>
                    <a:lstStyle/>
                    <a:p>
                      <a:endParaRPr lang="en-US"/>
                    </a:p>
                  </a:txBody>
                  <a:tcPr/>
                </a:tc>
                <a:tc>
                  <a:txBody>
                    <a:bodyPr/>
                    <a:lstStyle/>
                    <a:p>
                      <a:pPr algn="ctr" fontAlgn="ctr"/>
                      <a:r>
                        <a:rPr lang="en-US" sz="1200" b="1" i="0" u="none" strike="noStrike">
                          <a:solidFill>
                            <a:srgbClr val="5B6770"/>
                          </a:solidFill>
                          <a:effectLst/>
                          <a:latin typeface="Arial" panose="020B0604020202020204" pitchFamily="34" charset="0"/>
                        </a:rPr>
                        <a:t>BAL-002-3 R1.1</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en-US" sz="1200" b="1" i="1" u="none" strike="noStrike">
                          <a:solidFill>
                            <a:srgbClr val="5B6770"/>
                          </a:solidFill>
                          <a:effectLst/>
                          <a:latin typeface="Arial" panose="020B0604020202020204" pitchFamily="34" charset="0"/>
                        </a:rPr>
                        <a:t>BA must recover frequency to pre-disturbance value within 15 minutes</a:t>
                      </a:r>
                    </a:p>
                  </a:txBody>
                  <a:tcPr marL="182880" marR="18288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678705221"/>
                  </a:ext>
                </a:extLst>
              </a:tr>
              <a:tr h="190500">
                <a:tc>
                  <a:txBody>
                    <a:bodyPr/>
                    <a:lstStyle/>
                    <a:p>
                      <a:pPr algn="ctr" fontAlgn="ctr"/>
                      <a:r>
                        <a:rPr lang="en-US" sz="900" b="1" i="0" u="none" strike="noStrike">
                          <a:solidFill>
                            <a:srgbClr val="FFFFFF"/>
                          </a:solidFill>
                          <a:effectLst/>
                          <a:latin typeface="Arial" panose="020B0604020202020204" pitchFamily="34" charset="0"/>
                        </a:rPr>
                        <a:t> </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i="0" u="none" strike="noStrike">
                          <a:solidFill>
                            <a:srgbClr val="FFFFFF"/>
                          </a:solidFill>
                          <a:effectLst/>
                          <a:latin typeface="Arial" panose="020B0604020202020204" pitchFamily="34" charset="0"/>
                        </a:rPr>
                        <a:t> </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i="0" u="none" strike="noStrike">
                          <a:solidFill>
                            <a:srgbClr val="FFFFFF"/>
                          </a:solidFill>
                          <a:effectLst/>
                          <a:latin typeface="Arial" panose="020B0604020202020204" pitchFamily="34" charset="0"/>
                        </a:rPr>
                        <a:t> </a:t>
                      </a:r>
                    </a:p>
                  </a:txBody>
                  <a:tcPr marL="182880" marR="18288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3043532950"/>
                  </a:ext>
                </a:extLst>
              </a:tr>
              <a:tr h="548802">
                <a:tc rowSpan="2">
                  <a:txBody>
                    <a:bodyPr/>
                    <a:lstStyle/>
                    <a:p>
                      <a:pPr marL="0" algn="ctr" defTabSz="685800" rtl="0" eaLnBrk="1" fontAlgn="ctr" latinLnBrk="0" hangingPunct="1"/>
                      <a:r>
                        <a:rPr lang="en-US" sz="1400" b="1" i="0" u="none" strike="noStrike" kern="1200" cap="all" baseline="0">
                          <a:solidFill>
                            <a:srgbClr val="5B6770"/>
                          </a:solidFill>
                          <a:effectLst/>
                          <a:latin typeface="Arial" panose="020B0604020202020204" pitchFamily="34" charset="0"/>
                          <a:ea typeface="+mn-ea"/>
                          <a:cs typeface="+mn-cs"/>
                        </a:rPr>
                        <a:t>Reserves Related</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1200" b="1" i="0" u="none" strike="noStrike">
                          <a:solidFill>
                            <a:srgbClr val="5B6770"/>
                          </a:solidFill>
                          <a:effectLst/>
                          <a:latin typeface="Arial" panose="020B0604020202020204" pitchFamily="34" charset="0"/>
                        </a:rPr>
                        <a:t>BAL-002-3 R2</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0" i="0" u="none" strike="noStrike">
                          <a:solidFill>
                            <a:srgbClr val="5B6770"/>
                          </a:solidFill>
                          <a:effectLst/>
                          <a:latin typeface="Arial" panose="020B0604020202020204" pitchFamily="34" charset="0"/>
                        </a:rPr>
                        <a:t>BA shall have a plan to maintain contingency reserves to cover the most severe single contingency (MSSC) </a:t>
                      </a:r>
                    </a:p>
                  </a:txBody>
                  <a:tcPr marL="182880" marR="18288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52018997"/>
                  </a:ext>
                </a:extLst>
              </a:tr>
              <a:tr h="544749">
                <a:tc vMerge="1">
                  <a:txBody>
                    <a:bodyPr/>
                    <a:lstStyle/>
                    <a:p>
                      <a:endParaRPr lang="en-US"/>
                    </a:p>
                  </a:txBody>
                  <a:tcPr/>
                </a:tc>
                <a:tc>
                  <a:txBody>
                    <a:bodyPr/>
                    <a:lstStyle/>
                    <a:p>
                      <a:pPr algn="ctr" fontAlgn="ctr"/>
                      <a:r>
                        <a:rPr lang="en-US" sz="1200" b="1" i="0" u="none" strike="noStrike">
                          <a:solidFill>
                            <a:srgbClr val="5B6770"/>
                          </a:solidFill>
                          <a:effectLst/>
                          <a:latin typeface="Arial" panose="020B0604020202020204" pitchFamily="34" charset="0"/>
                        </a:rPr>
                        <a:t>BAL-002-3 R3</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1" i="1" u="none" strike="noStrike">
                          <a:solidFill>
                            <a:srgbClr val="5B6770"/>
                          </a:solidFill>
                          <a:effectLst/>
                          <a:latin typeface="Arial" panose="020B0604020202020204" pitchFamily="34" charset="0"/>
                        </a:rPr>
                        <a:t>BA must restore its contingency reserve to at least its MSSC within 90 minutes</a:t>
                      </a:r>
                    </a:p>
                  </a:txBody>
                  <a:tcPr marL="182880" marR="18288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35424040"/>
                  </a:ext>
                </a:extLst>
              </a:tr>
              <a:tr h="922020">
                <a:tc>
                  <a:txBody>
                    <a:bodyPr/>
                    <a:lstStyle/>
                    <a:p>
                      <a:pPr marL="0" algn="ctr" defTabSz="685800" rtl="0" eaLnBrk="1" fontAlgn="ctr" latinLnBrk="0" hangingPunct="1"/>
                      <a:r>
                        <a:rPr lang="en-US" sz="1400" b="1" i="0" u="none" strike="noStrike" kern="1200" cap="all" baseline="0">
                          <a:solidFill>
                            <a:srgbClr val="5B6770"/>
                          </a:solidFill>
                          <a:effectLst/>
                          <a:latin typeface="Arial" panose="020B0604020202020204" pitchFamily="34" charset="0"/>
                          <a:ea typeface="+mn-ea"/>
                          <a:cs typeface="+mn-cs"/>
                        </a:rPr>
                        <a:t>Operations Related</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1200" b="1" i="0" u="none" strike="noStrike">
                          <a:solidFill>
                            <a:srgbClr val="5B6770"/>
                          </a:solidFill>
                          <a:effectLst/>
                          <a:latin typeface="Arial" panose="020B0604020202020204" pitchFamily="34" charset="0"/>
                        </a:rPr>
                        <a:t>EOP-011</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0" i="0" u="none" strike="noStrike" dirty="0">
                          <a:solidFill>
                            <a:srgbClr val="5B6770"/>
                          </a:solidFill>
                          <a:effectLst/>
                          <a:latin typeface="Arial" panose="020B0604020202020204" pitchFamily="34" charset="0"/>
                        </a:rPr>
                        <a:t>Balancing Authority will declare EEA3 when a system’s operating reserves are less than its Most Severe Single Contingency (MSSC) and will immediately take actions (including manual load shed) adequate to mitigate this emergency. </a:t>
                      </a:r>
                    </a:p>
                  </a:txBody>
                  <a:tcPr marL="182880" marR="18288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35316845"/>
                  </a:ext>
                </a:extLst>
              </a:tr>
            </a:tbl>
          </a:graphicData>
        </a:graphic>
      </p:graphicFrame>
    </p:spTree>
    <p:extLst>
      <p:ext uri="{BB962C8B-B14F-4D97-AF65-F5344CB8AC3E}">
        <p14:creationId xmlns:p14="http://schemas.microsoft.com/office/powerpoint/2010/main" val="114274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ED78-1AD4-509D-52FD-81324E4F8103}"/>
              </a:ext>
            </a:extLst>
          </p:cNvPr>
          <p:cNvSpPr>
            <a:spLocks noGrp="1"/>
          </p:cNvSpPr>
          <p:nvPr>
            <p:ph type="title"/>
          </p:nvPr>
        </p:nvSpPr>
        <p:spPr/>
        <p:txBody>
          <a:bodyPr/>
          <a:lstStyle/>
          <a:p>
            <a:r>
              <a:rPr lang="en-US" sz="2000" dirty="0"/>
              <a:t>Introduction - Duration in Current RTC Protocols And at other ISOs</a:t>
            </a:r>
          </a:p>
        </p:txBody>
      </p:sp>
      <p:sp>
        <p:nvSpPr>
          <p:cNvPr id="4" name="Slide Number Placeholder 3">
            <a:extLst>
              <a:ext uri="{FF2B5EF4-FFF2-40B4-BE49-F238E27FC236}">
                <a16:creationId xmlns:a16="http://schemas.microsoft.com/office/drawing/2014/main" id="{FE4CB24D-F282-9C2D-DF33-48A3ECA5B149}"/>
              </a:ext>
            </a:extLst>
          </p:cNvPr>
          <p:cNvSpPr>
            <a:spLocks noGrp="1"/>
          </p:cNvSpPr>
          <p:nvPr>
            <p:ph type="sldNum" sz="quarter" idx="4"/>
          </p:nvPr>
        </p:nvSpPr>
        <p:spPr/>
        <p:txBody>
          <a:bodyPr/>
          <a:lstStyle/>
          <a:p>
            <a:fld id="{1D93BD3E-1E9A-4970-A6F7-E7AC52762E0C}" type="slidenum">
              <a:rPr lang="en-US" smtClean="0"/>
              <a:pPr/>
              <a:t>13</a:t>
            </a:fld>
            <a:endParaRPr lang="en-US"/>
          </a:p>
        </p:txBody>
      </p:sp>
      <p:sp>
        <p:nvSpPr>
          <p:cNvPr id="8" name="Content Placeholder 7">
            <a:extLst>
              <a:ext uri="{FF2B5EF4-FFF2-40B4-BE49-F238E27FC236}">
                <a16:creationId xmlns:a16="http://schemas.microsoft.com/office/drawing/2014/main" id="{276C2807-9E41-0BE8-1223-4DE88B722038}"/>
              </a:ext>
            </a:extLst>
          </p:cNvPr>
          <p:cNvSpPr>
            <a:spLocks noGrp="1"/>
          </p:cNvSpPr>
          <p:nvPr>
            <p:ph idx="1"/>
          </p:nvPr>
        </p:nvSpPr>
        <p:spPr/>
        <p:txBody>
          <a:bodyPr/>
          <a:lstStyle/>
          <a:p>
            <a:pPr marL="0" indent="0">
              <a:buNone/>
            </a:pPr>
            <a:endParaRPr lang="en-US" sz="1200"/>
          </a:p>
        </p:txBody>
      </p:sp>
      <p:sp>
        <p:nvSpPr>
          <p:cNvPr id="3" name="Content Placeholder 7">
            <a:extLst>
              <a:ext uri="{FF2B5EF4-FFF2-40B4-BE49-F238E27FC236}">
                <a16:creationId xmlns:a16="http://schemas.microsoft.com/office/drawing/2014/main" id="{27CE2DE6-63C9-5908-4109-DBEA76CE5BA5}"/>
              </a:ext>
            </a:extLst>
          </p:cNvPr>
          <p:cNvSpPr txBox="1">
            <a:spLocks/>
          </p:cNvSpPr>
          <p:nvPr/>
        </p:nvSpPr>
        <p:spPr>
          <a:xfrm>
            <a:off x="304800" y="3014721"/>
            <a:ext cx="8534400" cy="3198405"/>
          </a:xfrm>
          <a:prstGeom prst="rect">
            <a:avLst/>
          </a:prstGeom>
          <a:solidFill>
            <a:schemeClr val="bg1">
              <a:lumMod val="95000"/>
            </a:schemeClr>
          </a:solidFill>
          <a:ln>
            <a:solidFill>
              <a:schemeClr val="accent1"/>
            </a:solidFill>
          </a:ln>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200" b="1" u="sng" cap="small">
                <a:solidFill>
                  <a:schemeClr val="accent1"/>
                </a:solidFill>
              </a:rPr>
              <a:t>Other ISOs</a:t>
            </a:r>
          </a:p>
          <a:p>
            <a:pPr marL="300038" lvl="1" indent="0">
              <a:buNone/>
            </a:pPr>
            <a:r>
              <a:rPr lang="en-US" sz="1200" i="1">
                <a:solidFill>
                  <a:schemeClr val="accent6"/>
                </a:solidFill>
              </a:rPr>
              <a:t>A majority of the ISOs in North America have set 60 minutes as the duration requirement for AS. Following are specific details</a:t>
            </a:r>
          </a:p>
          <a:p>
            <a:pPr marL="342900" lvl="1" indent="0">
              <a:buNone/>
            </a:pPr>
            <a:r>
              <a:rPr lang="en-US" sz="1200" b="1" u="sng"/>
              <a:t>CAISO</a:t>
            </a:r>
            <a:r>
              <a:rPr lang="en-US" sz="1200" b="1"/>
              <a:t> </a:t>
            </a:r>
          </a:p>
          <a:p>
            <a:pPr lvl="2"/>
            <a:r>
              <a:rPr lang="en-US" sz="1200"/>
              <a:t>Duration requirement for Real Time energy: 5 minutes</a:t>
            </a:r>
          </a:p>
          <a:p>
            <a:pPr lvl="2"/>
            <a:r>
              <a:rPr lang="en-US" sz="1200"/>
              <a:t>Duration requirement for Real Time AS procurement including Regulation: 30 minutes</a:t>
            </a:r>
          </a:p>
          <a:p>
            <a:pPr lvl="2"/>
            <a:r>
              <a:rPr lang="en-US" sz="1200"/>
              <a:t>Duration requirement for DAM &amp; RUC AS procurement: 60 minutes</a:t>
            </a:r>
          </a:p>
          <a:p>
            <a:pPr lvl="2"/>
            <a:r>
              <a:rPr lang="en-US" sz="1200"/>
              <a:t>Notes (1) in CAISO ESRs are incented to have a duration of 4 hours due to resource adequacy related requirements; (2) duration requirements are designed to stay compliant with WECC rules; (3) CAISO ‘s ESR fleet is comparable to ERCOT</a:t>
            </a:r>
          </a:p>
          <a:p>
            <a:pPr marL="342900" lvl="1" indent="0">
              <a:buNone/>
            </a:pPr>
            <a:r>
              <a:rPr lang="en-US" sz="1200" b="1" u="sng"/>
              <a:t>MISO, NYISO, NEISO</a:t>
            </a:r>
          </a:p>
          <a:p>
            <a:pPr lvl="2"/>
            <a:r>
              <a:rPr lang="en-US" sz="1200"/>
              <a:t>Duration requirement for Real Time energy: 5 minutes</a:t>
            </a:r>
          </a:p>
          <a:p>
            <a:pPr lvl="2"/>
            <a:r>
              <a:rPr lang="en-US" sz="1200"/>
              <a:t>Duration requirement for Real Time AS procurement including Regulation: 60 minutes</a:t>
            </a:r>
          </a:p>
          <a:p>
            <a:pPr lvl="2"/>
            <a:r>
              <a:rPr lang="en-US" sz="1200"/>
              <a:t>Duration requirement for DAM &amp; RUC AS procurement: 60 minutes</a:t>
            </a:r>
          </a:p>
          <a:p>
            <a:pPr lvl="2"/>
            <a:r>
              <a:rPr lang="en-US" sz="1200"/>
              <a:t>NYISO &amp; NEISO’s duration requirements are designed to stay compliant with NPCC rules.</a:t>
            </a:r>
          </a:p>
        </p:txBody>
      </p:sp>
      <p:grpSp>
        <p:nvGrpSpPr>
          <p:cNvPr id="6" name="Group 5">
            <a:extLst>
              <a:ext uri="{FF2B5EF4-FFF2-40B4-BE49-F238E27FC236}">
                <a16:creationId xmlns:a16="http://schemas.microsoft.com/office/drawing/2014/main" id="{CBB0CBE1-F10F-F342-A8D7-235A24DBD3FE}"/>
              </a:ext>
            </a:extLst>
          </p:cNvPr>
          <p:cNvGrpSpPr/>
          <p:nvPr/>
        </p:nvGrpSpPr>
        <p:grpSpPr>
          <a:xfrm>
            <a:off x="304800" y="762000"/>
            <a:ext cx="8534400" cy="2159315"/>
            <a:chOff x="304800" y="855406"/>
            <a:chExt cx="8534400" cy="2159315"/>
          </a:xfrm>
        </p:grpSpPr>
        <p:sp>
          <p:nvSpPr>
            <p:cNvPr id="5" name="Content Placeholder 7">
              <a:extLst>
                <a:ext uri="{FF2B5EF4-FFF2-40B4-BE49-F238E27FC236}">
                  <a16:creationId xmlns:a16="http://schemas.microsoft.com/office/drawing/2014/main" id="{0B64AC92-3537-EBDE-D5CF-5400B453ED2F}"/>
                </a:ext>
              </a:extLst>
            </p:cNvPr>
            <p:cNvSpPr txBox="1">
              <a:spLocks/>
            </p:cNvSpPr>
            <p:nvPr/>
          </p:nvSpPr>
          <p:spPr>
            <a:xfrm>
              <a:off x="304800" y="855406"/>
              <a:ext cx="8534400" cy="2159315"/>
            </a:xfrm>
            <a:prstGeom prst="rect">
              <a:avLst/>
            </a:prstGeom>
            <a:solidFill>
              <a:schemeClr val="bg1">
                <a:lumMod val="95000"/>
              </a:schemeClr>
            </a:solidFill>
            <a:ln w="12700">
              <a:solidFill>
                <a:schemeClr val="accent1"/>
              </a:solidFill>
            </a:ln>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200" b="1" u="sng">
                  <a:solidFill>
                    <a:schemeClr val="accent1"/>
                  </a:solidFill>
                </a:rPr>
                <a:t>ERCOT’s </a:t>
              </a:r>
              <a:r>
                <a:rPr lang="en-US" sz="1200" b="1" u="sng" cap="small">
                  <a:solidFill>
                    <a:schemeClr val="accent1"/>
                  </a:solidFill>
                </a:rPr>
                <a:t>Current Market Rules</a:t>
              </a:r>
            </a:p>
          </p:txBody>
        </p:sp>
        <p:graphicFrame>
          <p:nvGraphicFramePr>
            <p:cNvPr id="9" name="Content Placeholder 5">
              <a:extLst>
                <a:ext uri="{FF2B5EF4-FFF2-40B4-BE49-F238E27FC236}">
                  <a16:creationId xmlns:a16="http://schemas.microsoft.com/office/drawing/2014/main" id="{75DC9980-E6D2-390A-A818-085B3D4A792C}"/>
                </a:ext>
              </a:extLst>
            </p:cNvPr>
            <p:cNvGraphicFramePr>
              <a:graphicFrameLocks/>
            </p:cNvGraphicFramePr>
            <p:nvPr>
              <p:extLst>
                <p:ext uri="{D42A27DB-BD31-4B8C-83A1-F6EECF244321}">
                  <p14:modId xmlns:p14="http://schemas.microsoft.com/office/powerpoint/2010/main" val="3829486341"/>
                </p:ext>
              </p:extLst>
            </p:nvPr>
          </p:nvGraphicFramePr>
          <p:xfrm>
            <a:off x="457200" y="1148139"/>
            <a:ext cx="7810502" cy="1760220"/>
          </p:xfrm>
          <a:graphic>
            <a:graphicData uri="http://schemas.openxmlformats.org/drawingml/2006/table">
              <a:tbl>
                <a:tblPr/>
                <a:tblGrid>
                  <a:gridCol w="2299442">
                    <a:extLst>
                      <a:ext uri="{9D8B030D-6E8A-4147-A177-3AD203B41FA5}">
                        <a16:colId xmlns:a16="http://schemas.microsoft.com/office/drawing/2014/main" val="1846864074"/>
                      </a:ext>
                    </a:extLst>
                  </a:gridCol>
                  <a:gridCol w="1102212">
                    <a:extLst>
                      <a:ext uri="{9D8B030D-6E8A-4147-A177-3AD203B41FA5}">
                        <a16:colId xmlns:a16="http://schemas.microsoft.com/office/drawing/2014/main" val="1842974477"/>
                      </a:ext>
                    </a:extLst>
                  </a:gridCol>
                  <a:gridCol w="1102212">
                    <a:extLst>
                      <a:ext uri="{9D8B030D-6E8A-4147-A177-3AD203B41FA5}">
                        <a16:colId xmlns:a16="http://schemas.microsoft.com/office/drawing/2014/main" val="576434205"/>
                      </a:ext>
                    </a:extLst>
                  </a:gridCol>
                  <a:gridCol w="1102212">
                    <a:extLst>
                      <a:ext uri="{9D8B030D-6E8A-4147-A177-3AD203B41FA5}">
                        <a16:colId xmlns:a16="http://schemas.microsoft.com/office/drawing/2014/main" val="55252024"/>
                      </a:ext>
                    </a:extLst>
                  </a:gridCol>
                  <a:gridCol w="1102212">
                    <a:extLst>
                      <a:ext uri="{9D8B030D-6E8A-4147-A177-3AD203B41FA5}">
                        <a16:colId xmlns:a16="http://schemas.microsoft.com/office/drawing/2014/main" val="1225737555"/>
                      </a:ext>
                    </a:extLst>
                  </a:gridCol>
                  <a:gridCol w="1102212">
                    <a:extLst>
                      <a:ext uri="{9D8B030D-6E8A-4147-A177-3AD203B41FA5}">
                        <a16:colId xmlns:a16="http://schemas.microsoft.com/office/drawing/2014/main" val="3520230229"/>
                      </a:ext>
                    </a:extLst>
                  </a:gridCol>
                </a:tblGrid>
                <a:tr h="205740">
                  <a:tc rowSpan="2">
                    <a:txBody>
                      <a:bodyPr/>
                      <a:lstStyle/>
                      <a:p>
                        <a:pPr algn="ctr" rtl="0" fontAlgn="ctr"/>
                        <a:r>
                          <a:rPr lang="en-US" sz="1200" b="1" i="0" u="none" strike="noStrike">
                            <a:solidFill>
                              <a:srgbClr val="FFFFFF"/>
                            </a:solidFill>
                            <a:effectLst/>
                            <a:latin typeface="Arial" panose="020B0604020202020204" pitchFamily="34" charset="0"/>
                          </a:rPr>
                          <a:t>AS Type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C8"/>
                      </a:solidFill>
                    </a:tcPr>
                  </a:tc>
                  <a:tc gridSpan="2">
                    <a:txBody>
                      <a:bodyPr/>
                      <a:lstStyle/>
                      <a:p>
                        <a:pPr algn="ctr" rtl="0" fontAlgn="ctr"/>
                        <a:r>
                          <a:rPr lang="en-US" sz="1200" b="1" i="0" u="none" strike="noStrike">
                            <a:solidFill>
                              <a:srgbClr val="FFFFFF"/>
                            </a:solidFill>
                            <a:effectLst/>
                            <a:latin typeface="Arial" panose="020B0604020202020204" pitchFamily="34" charset="0"/>
                          </a:rPr>
                          <a:t>Real Time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C8"/>
                      </a:solidFill>
                    </a:tcPr>
                  </a:tc>
                  <a:tc hMerge="1">
                    <a:txBody>
                      <a:bodyPr/>
                      <a:lstStyle/>
                      <a:p>
                        <a:endParaRPr lang="en-US"/>
                      </a:p>
                    </a:txBody>
                    <a:tcPr/>
                  </a:tc>
                  <a:tc gridSpan="2">
                    <a:txBody>
                      <a:bodyPr/>
                      <a:lstStyle/>
                      <a:p>
                        <a:pPr algn="ctr" rtl="0" fontAlgn="ctr"/>
                        <a:r>
                          <a:rPr lang="en-US" sz="1200" b="1" i="0" u="none" strike="noStrike">
                            <a:solidFill>
                              <a:srgbClr val="FFFFFF"/>
                            </a:solidFill>
                            <a:effectLst/>
                            <a:latin typeface="Arial" panose="020B0604020202020204" pitchFamily="34" charset="0"/>
                          </a:rPr>
                          <a:t>Qualification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C8"/>
                      </a:solidFill>
                    </a:tcPr>
                  </a:tc>
                  <a:tc hMerge="1">
                    <a:txBody>
                      <a:bodyPr/>
                      <a:lstStyle/>
                      <a:p>
                        <a:endParaRPr lang="en-US"/>
                      </a:p>
                    </a:txBody>
                    <a:tcPr/>
                  </a:tc>
                  <a:tc>
                    <a:txBody>
                      <a:bodyPr/>
                      <a:lstStyle/>
                      <a:p>
                        <a:pPr algn="ctr" rtl="0" fontAlgn="ctr"/>
                        <a:r>
                          <a:rPr lang="en-US" sz="1200" b="1" i="0" u="none" strike="noStrike">
                            <a:solidFill>
                              <a:srgbClr val="FFFFFF"/>
                            </a:solidFill>
                            <a:effectLst/>
                            <a:latin typeface="Arial" panose="020B0604020202020204" pitchFamily="34" charset="0"/>
                          </a:rPr>
                          <a:t>RUC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C8"/>
                      </a:solidFill>
                    </a:tcPr>
                  </a:tc>
                  <a:extLst>
                    <a:ext uri="{0D108BD9-81ED-4DB2-BD59-A6C34878D82A}">
                      <a16:rowId xmlns:a16="http://schemas.microsoft.com/office/drawing/2014/main" val="1135665487"/>
                    </a:ext>
                  </a:extLst>
                </a:tr>
                <a:tr h="205740">
                  <a:tc vMerge="1">
                    <a:txBody>
                      <a:bodyPr/>
                      <a:lstStyle/>
                      <a:p>
                        <a:endParaRPr lang="en-US"/>
                      </a:p>
                    </a:txBody>
                    <a:tcPr/>
                  </a:tc>
                  <a:tc>
                    <a:txBody>
                      <a:bodyPr/>
                      <a:lstStyle/>
                      <a:p>
                        <a:pPr algn="ctr" rtl="0" fontAlgn="ctr"/>
                        <a:r>
                          <a:rPr lang="en-US" sz="1200" b="1" i="0" u="none" strike="noStrike">
                            <a:solidFill>
                              <a:srgbClr val="FFFFFF"/>
                            </a:solidFill>
                            <a:effectLst/>
                            <a:latin typeface="Arial" panose="020B0604020202020204" pitchFamily="34" charset="0"/>
                          </a:rPr>
                          <a:t>Duration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C8"/>
                      </a:solidFill>
                    </a:tcPr>
                  </a:tc>
                  <a:tc>
                    <a:txBody>
                      <a:bodyPr/>
                      <a:lstStyle/>
                      <a:p>
                        <a:pPr algn="ctr" rtl="0" fontAlgn="ctr"/>
                        <a:r>
                          <a:rPr lang="en-US" sz="1200" b="1" i="0" u="none" strike="noStrike">
                            <a:solidFill>
                              <a:srgbClr val="FFFFFF"/>
                            </a:solidFill>
                            <a:effectLst/>
                            <a:latin typeface="Arial" panose="020B0604020202020204" pitchFamily="34" charset="0"/>
                          </a:rPr>
                          <a:t>Protocol Reference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C8"/>
                      </a:solidFill>
                    </a:tcPr>
                  </a:tc>
                  <a:tc>
                    <a:txBody>
                      <a:bodyPr/>
                      <a:lstStyle/>
                      <a:p>
                        <a:pPr algn="ctr" rtl="0" fontAlgn="ctr"/>
                        <a:r>
                          <a:rPr lang="en-US" sz="1200" b="1" i="0" u="none" strike="noStrike">
                            <a:solidFill>
                              <a:srgbClr val="FFFFFF"/>
                            </a:solidFill>
                            <a:effectLst/>
                            <a:latin typeface="Arial" panose="020B0604020202020204" pitchFamily="34" charset="0"/>
                          </a:rPr>
                          <a:t>Duration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C8"/>
                      </a:solidFill>
                    </a:tcPr>
                  </a:tc>
                  <a:tc>
                    <a:txBody>
                      <a:bodyPr/>
                      <a:lstStyle/>
                      <a:p>
                        <a:pPr algn="ctr" rtl="0" fontAlgn="ctr"/>
                        <a:r>
                          <a:rPr lang="en-US" sz="1200" b="1" i="0" u="none" strike="noStrike">
                            <a:solidFill>
                              <a:srgbClr val="FFFFFF"/>
                            </a:solidFill>
                            <a:effectLst/>
                            <a:latin typeface="Arial" panose="020B0604020202020204" pitchFamily="34" charset="0"/>
                          </a:rPr>
                          <a:t>Protocol Reference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C8"/>
                      </a:solidFill>
                    </a:tcPr>
                  </a:tc>
                  <a:tc>
                    <a:txBody>
                      <a:bodyPr/>
                      <a:lstStyle/>
                      <a:p>
                        <a:pPr algn="ctr" rtl="0" fontAlgn="ctr"/>
                        <a:r>
                          <a:rPr lang="en-US" sz="1200" b="1" i="0" u="none" strike="noStrike">
                            <a:solidFill>
                              <a:srgbClr val="FFFFFF"/>
                            </a:solidFill>
                            <a:effectLst/>
                            <a:latin typeface="Arial" panose="020B0604020202020204" pitchFamily="34" charset="0"/>
                          </a:rPr>
                          <a:t>Duration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C8"/>
                      </a:solidFill>
                    </a:tcPr>
                  </a:tc>
                  <a:extLst>
                    <a:ext uri="{0D108BD9-81ED-4DB2-BD59-A6C34878D82A}">
                      <a16:rowId xmlns:a16="http://schemas.microsoft.com/office/drawing/2014/main" val="4050344547"/>
                    </a:ext>
                  </a:extLst>
                </a:tr>
                <a:tr h="205740">
                  <a:tc>
                    <a:txBody>
                      <a:bodyPr/>
                      <a:lstStyle/>
                      <a:p>
                        <a:pPr algn="ctr" rtl="0" fontAlgn="ctr"/>
                        <a:r>
                          <a:rPr lang="en-US" sz="1200" b="1" i="0" u="none" strike="noStrike">
                            <a:solidFill>
                              <a:srgbClr val="5B6770"/>
                            </a:solidFill>
                            <a:effectLst/>
                            <a:latin typeface="Arial" panose="020B0604020202020204" pitchFamily="34" charset="0"/>
                          </a:rPr>
                          <a:t>Regulation Service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15 minutes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8.1.1.3.1 (2)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15 minutes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8.1.1.2.1.1 (5)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TBD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561352"/>
                    </a:ext>
                  </a:extLst>
                </a:tr>
                <a:tr h="205740">
                  <a:tc>
                    <a:txBody>
                      <a:bodyPr/>
                      <a:lstStyle/>
                      <a:p>
                        <a:pPr algn="ctr" rtl="0" fontAlgn="ctr"/>
                        <a:r>
                          <a:rPr lang="en-US" sz="1200" b="1" i="0" u="none" strike="noStrike">
                            <a:solidFill>
                              <a:srgbClr val="5B6770"/>
                            </a:solidFill>
                            <a:effectLst/>
                            <a:latin typeface="Arial" panose="020B0604020202020204" pitchFamily="34" charset="0"/>
                          </a:rPr>
                          <a:t>Responsive Reserve Service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baseline="0">
                            <a:solidFill>
                              <a:srgbClr val="5B6770"/>
                            </a:solidFill>
                            <a:effectLst/>
                            <a:latin typeface="Arial" panose="020B0604020202020204" pitchFamily="34" charset="0"/>
                          </a:rPr>
                          <a:t>15 minutes</a:t>
                        </a:r>
                        <a:endParaRPr lang="en-US" sz="1200" b="0" i="0" u="none" strike="noStrike" baseline="0">
                          <a:solidFill>
                            <a:srgbClr val="FF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8.1.1.3.2 (4)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baseline="0">
                            <a:solidFill>
                              <a:srgbClr val="5B6770"/>
                            </a:solidFill>
                            <a:effectLst/>
                            <a:latin typeface="Arial" panose="020B0604020202020204" pitchFamily="34" charset="0"/>
                          </a:rPr>
                          <a:t>15 minutes</a:t>
                        </a:r>
                        <a:endParaRPr lang="en-US" sz="1200" b="0" i="0" u="none" strike="noStrike" baseline="0">
                          <a:solidFill>
                            <a:srgbClr val="FF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8.1.1.2.1.2 (9)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Arial" panose="020B0604020202020204" pitchFamily="34" charset="0"/>
                          </a:rPr>
                          <a:t>TBD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3060351"/>
                    </a:ext>
                  </a:extLst>
                </a:tr>
                <a:tr h="216307">
                  <a:tc>
                    <a:txBody>
                      <a:bodyPr/>
                      <a:lstStyle/>
                      <a:p>
                        <a:pPr algn="ctr" rtl="0" fontAlgn="ctr"/>
                        <a:r>
                          <a:rPr lang="en-US" sz="1200" b="1" i="0" u="none" strike="noStrike">
                            <a:solidFill>
                              <a:srgbClr val="5B6770"/>
                            </a:solidFill>
                            <a:effectLst/>
                            <a:latin typeface="Arial" panose="020B0604020202020204" pitchFamily="34" charset="0"/>
                          </a:rPr>
                          <a:t>ERCOT Contingency Reserve Service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baseline="0">
                            <a:solidFill>
                              <a:srgbClr val="5B6770"/>
                            </a:solidFill>
                            <a:effectLst/>
                            <a:latin typeface="Arial" panose="020B0604020202020204" pitchFamily="34" charset="0"/>
                          </a:rPr>
                          <a:t>2 hours</a:t>
                        </a:r>
                        <a:endParaRPr lang="en-US" sz="1200" b="0" i="0" u="none" strike="noStrike" baseline="0">
                          <a:solidFill>
                            <a:srgbClr val="FF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8.1.1.3.4 (2)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2 hour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8.1.1.2.1.7 (3)*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Arial" panose="020B0604020202020204" pitchFamily="34" charset="0"/>
                          </a:rPr>
                          <a:t>TBD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4541889"/>
                    </a:ext>
                  </a:extLst>
                </a:tr>
                <a:tr h="205740">
                  <a:tc>
                    <a:txBody>
                      <a:bodyPr/>
                      <a:lstStyle/>
                      <a:p>
                        <a:pPr algn="ctr" rtl="0" fontAlgn="ctr"/>
                        <a:r>
                          <a:rPr lang="en-US" sz="1200" b="1" i="0" u="none" strike="noStrike">
                            <a:solidFill>
                              <a:srgbClr val="5B6770"/>
                            </a:solidFill>
                            <a:effectLst/>
                            <a:latin typeface="Arial" panose="020B0604020202020204" pitchFamily="34" charset="0"/>
                          </a:rPr>
                          <a:t>Non-Spinning Reserve Service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4 hours</a:t>
                        </a:r>
                        <a:endParaRPr lang="en-US" sz="1200" b="0" i="0" u="none" strike="noStrike">
                          <a:solidFill>
                            <a:srgbClr val="FF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8.1.1.3.3 (2)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4 hours</a:t>
                        </a:r>
                        <a:endParaRPr lang="en-US" sz="1200" b="0" i="0" u="none" strike="noStrike">
                          <a:solidFill>
                            <a:srgbClr val="FF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8.1.1.2.1.3 (8)*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Arial" panose="020B0604020202020204" pitchFamily="34" charset="0"/>
                          </a:rPr>
                          <a:t>TBD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7616300"/>
                    </a:ext>
                  </a:extLst>
                </a:tr>
                <a:tr h="190500">
                  <a:tc gridSpan="6">
                    <a:txBody>
                      <a:bodyPr/>
                      <a:lstStyle/>
                      <a:p>
                        <a:pPr algn="ctr" fontAlgn="b"/>
                        <a:r>
                          <a:rPr lang="en-US" sz="1100" b="0" i="0" u="none" strike="noStrike" dirty="0">
                            <a:solidFill>
                              <a:srgbClr val="000000"/>
                            </a:solidFill>
                            <a:effectLst/>
                            <a:latin typeface="Calibri" panose="020F0502020204030204" pitchFamily="34" charset="0"/>
                          </a:rPr>
                          <a:t>*The current RTC gray boxes in these sections are out of alignment with the monitoring criteria and a future NPRR will correct these.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noFill/>
                    </a:tcPr>
                  </a:tc>
                  <a:extLst>
                    <a:ext uri="{0D108BD9-81ED-4DB2-BD59-A6C34878D82A}">
                      <a16:rowId xmlns:a16="http://schemas.microsoft.com/office/drawing/2014/main" val="326652360"/>
                    </a:ext>
                  </a:extLst>
                </a:tr>
              </a:tbl>
            </a:graphicData>
          </a:graphic>
        </p:graphicFrame>
      </p:grpSp>
    </p:spTree>
    <p:extLst>
      <p:ext uri="{BB962C8B-B14F-4D97-AF65-F5344CB8AC3E}">
        <p14:creationId xmlns:p14="http://schemas.microsoft.com/office/powerpoint/2010/main" val="2693853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9654A2-5086-A02E-E5A3-61097B90E8FC}"/>
              </a:ext>
            </a:extLst>
          </p:cNvPr>
          <p:cNvSpPr>
            <a:spLocks noGrp="1"/>
          </p:cNvSpPr>
          <p:nvPr>
            <p:ph type="sldNum" sz="quarter" idx="10"/>
          </p:nvPr>
        </p:nvSpPr>
        <p:spPr/>
        <p:txBody>
          <a:bodyPr/>
          <a:lstStyle/>
          <a:p>
            <a:fld id="{1D93BD3E-1E9A-4970-A6F7-E7AC52762E0C}" type="slidenum">
              <a:rPr lang="en-US" smtClean="0"/>
              <a:pPr/>
              <a:t>14</a:t>
            </a:fld>
            <a:endParaRPr lang="en-US"/>
          </a:p>
        </p:txBody>
      </p:sp>
      <p:sp>
        <p:nvSpPr>
          <p:cNvPr id="5" name="Content Placeholder 4">
            <a:extLst>
              <a:ext uri="{FF2B5EF4-FFF2-40B4-BE49-F238E27FC236}">
                <a16:creationId xmlns:a16="http://schemas.microsoft.com/office/drawing/2014/main" id="{C3A8083A-1E9D-BBEA-90E8-AFB8FC0E31F2}"/>
              </a:ext>
            </a:extLst>
          </p:cNvPr>
          <p:cNvSpPr>
            <a:spLocks noGrp="1"/>
          </p:cNvSpPr>
          <p:nvPr>
            <p:ph idx="13"/>
          </p:nvPr>
        </p:nvSpPr>
        <p:spPr/>
        <p:txBody>
          <a:bodyPr lIns="91440" tIns="45720" rIns="91440" bIns="45720" anchor="t"/>
          <a:lstStyle/>
          <a:p>
            <a:pPr marL="0" indent="0">
              <a:buNone/>
            </a:pPr>
            <a:r>
              <a:rPr lang="en-US" sz="1400" b="1" cap="small" dirty="0">
                <a:solidFill>
                  <a:schemeClr val="accent1"/>
                </a:solidFill>
              </a:rPr>
              <a:t>Real Time Co-Optimization (RTC) </a:t>
            </a:r>
          </a:p>
          <a:p>
            <a:pPr marL="556895" lvl="1" indent="-213995"/>
            <a:r>
              <a:rPr lang="en-US" sz="1400" dirty="0"/>
              <a:t>AS awards from DAM are a financial obligation and not physical. </a:t>
            </a:r>
            <a:endParaRPr lang="en-US" sz="1400" dirty="0">
              <a:cs typeface="Arial"/>
            </a:endParaRPr>
          </a:p>
          <a:p>
            <a:pPr marL="556895" lvl="1" indent="-213995"/>
            <a:r>
              <a:rPr lang="en-US" sz="1400" dirty="0"/>
              <a:t>AS is procured in Real Time. AS awards are binding to the awarded Resource and not QSE (Settlement is QSE-level).</a:t>
            </a:r>
            <a:endParaRPr lang="en-US" sz="1400" dirty="0">
              <a:cs typeface="Arial"/>
            </a:endParaRPr>
          </a:p>
          <a:p>
            <a:pPr marL="556895" lvl="1" indent="-213995"/>
            <a:r>
              <a:rPr lang="en-US" sz="1400" dirty="0"/>
              <a:t>Resource’s entire capacity (and in case of ESRs their entire stored energy) is available for RTC-SCED to use i.e., either reserve for AS or dispatch as system conditions dictate.</a:t>
            </a:r>
            <a:endParaRPr lang="en-US" sz="1400" dirty="0">
              <a:cs typeface="Arial"/>
            </a:endParaRPr>
          </a:p>
          <a:p>
            <a:pPr lvl="2"/>
            <a:r>
              <a:rPr lang="en-US" sz="1400" dirty="0"/>
              <a:t>There is no concept of a “High Ancillary Service Limit (HASL)” in RTC-SCED.</a:t>
            </a:r>
            <a:endParaRPr lang="en-US" sz="1400" dirty="0">
              <a:cs typeface="Arial"/>
            </a:endParaRPr>
          </a:p>
          <a:p>
            <a:pPr lvl="2"/>
            <a:r>
              <a:rPr lang="en-US" sz="1400" dirty="0"/>
              <a:t>“Deployment” of AS like ECRS and Non-Spin effectively occurs when SCED goes short on procurement of ECRS and Non-Spin.</a:t>
            </a:r>
            <a:endParaRPr lang="en-US" sz="1200" dirty="0">
              <a:cs typeface="Arial"/>
            </a:endParaRPr>
          </a:p>
          <a:p>
            <a:pPr marL="556895" lvl="1" indent="-213995"/>
            <a:r>
              <a:rPr lang="en-US" sz="1400" dirty="0"/>
              <a:t>AS duration under RTC will be incorporated into the awards a Resource receives. The AS duration parameters in RTC-SCED are the only mechanism available to reserve energy needed in Real Time to respond to unplanned events as they occur – this is very different from today where QSEs are relied upon to reserve the capacity.</a:t>
            </a:r>
            <a:endParaRPr lang="en-US" dirty="0">
              <a:cs typeface="Arial"/>
            </a:endParaRPr>
          </a:p>
        </p:txBody>
      </p:sp>
      <p:sp>
        <p:nvSpPr>
          <p:cNvPr id="3" name="Content Placeholder 2">
            <a:extLst>
              <a:ext uri="{FF2B5EF4-FFF2-40B4-BE49-F238E27FC236}">
                <a16:creationId xmlns:a16="http://schemas.microsoft.com/office/drawing/2014/main" id="{A6011759-F1B2-0566-39AA-45AEE83D0921}"/>
              </a:ext>
            </a:extLst>
          </p:cNvPr>
          <p:cNvSpPr>
            <a:spLocks noGrp="1"/>
          </p:cNvSpPr>
          <p:nvPr>
            <p:ph idx="1"/>
          </p:nvPr>
        </p:nvSpPr>
        <p:spPr/>
        <p:txBody>
          <a:bodyPr lIns="91440" tIns="45720" rIns="91440" bIns="45720" anchor="t"/>
          <a:lstStyle/>
          <a:p>
            <a:pPr marL="0" indent="0">
              <a:buNone/>
            </a:pPr>
            <a:r>
              <a:rPr lang="en-US" sz="1400" b="1" cap="small" dirty="0">
                <a:solidFill>
                  <a:schemeClr val="accent1"/>
                </a:solidFill>
              </a:rPr>
              <a:t>Today with NPRR 1186</a:t>
            </a:r>
          </a:p>
          <a:p>
            <a:pPr marL="556895" lvl="1" indent="-213995"/>
            <a:r>
              <a:rPr lang="en-US" sz="1400" dirty="0"/>
              <a:t>AS is procured in the Day-Ahead Market (DAM) and AS awards are binding to QSEs, not Resources.</a:t>
            </a:r>
            <a:endParaRPr lang="en-US" sz="1400" dirty="0">
              <a:cs typeface="Arial"/>
            </a:endParaRPr>
          </a:p>
          <a:p>
            <a:pPr marL="556895" lvl="1" indent="-213995"/>
            <a:r>
              <a:rPr lang="en-US" sz="1400" dirty="0"/>
              <a:t>QSEs assign AS to qualified Resources in Real Time based on their operational plans.</a:t>
            </a:r>
            <a:endParaRPr lang="en-US" sz="1400" dirty="0">
              <a:cs typeface="Arial"/>
            </a:endParaRPr>
          </a:p>
          <a:p>
            <a:pPr marL="556895" lvl="1" indent="-213995"/>
            <a:r>
              <a:rPr lang="en-US" sz="1400" dirty="0"/>
              <a:t>AS capacity is not available for SCED until AS is deployed or released.</a:t>
            </a:r>
            <a:endParaRPr lang="en-US" sz="1400" dirty="0">
              <a:cs typeface="Arial"/>
            </a:endParaRPr>
          </a:p>
          <a:p>
            <a:pPr marL="556895" lvl="1" indent="-213995"/>
            <a:endParaRPr lang="en-US" sz="400" dirty="0">
              <a:cs typeface="Arial"/>
            </a:endParaRPr>
          </a:p>
          <a:p>
            <a:pPr marL="556895" lvl="1" indent="-213995"/>
            <a:r>
              <a:rPr lang="en-US" sz="1400" dirty="0"/>
              <a:t>For ESRs carrying "up" AS, 1-hour duration is incorporated into HASL to ensure that SCED Base Point (BP) does not drain the stored energy needed in the balance of the hour to provide up AS.</a:t>
            </a:r>
            <a:endParaRPr lang="en-US" sz="1400" dirty="0">
              <a:cs typeface="Arial"/>
            </a:endParaRPr>
          </a:p>
          <a:p>
            <a:pPr lvl="2"/>
            <a:r>
              <a:rPr lang="en-US" sz="1400" dirty="0"/>
              <a:t>The HASL change only reflects energy needs of the current hour and not any future hours. This approach provides QSEs most flexibility in assigning their Day-Ahead AS awards to Resources that have the best ability to fulfil that obligation based on Real Time operations and avoids “stranding” stored energy from SCED for several consecutive hours.</a:t>
            </a:r>
          </a:p>
          <a:p>
            <a:pPr marL="556895" lvl="1" indent="-213995"/>
            <a:endParaRPr lang="en-US" sz="400" dirty="0">
              <a:cs typeface="Arial"/>
            </a:endParaRPr>
          </a:p>
          <a:p>
            <a:pPr marL="556895" lvl="1" indent="-213995"/>
            <a:endParaRPr lang="en-US" dirty="0">
              <a:cs typeface="Arial"/>
            </a:endParaRPr>
          </a:p>
        </p:txBody>
      </p:sp>
      <p:sp>
        <p:nvSpPr>
          <p:cNvPr id="2" name="Title 1">
            <a:extLst>
              <a:ext uri="{FF2B5EF4-FFF2-40B4-BE49-F238E27FC236}">
                <a16:creationId xmlns:a16="http://schemas.microsoft.com/office/drawing/2014/main" id="{B8DD1B89-EC3D-9CA5-7F02-E586ACC29F3E}"/>
              </a:ext>
            </a:extLst>
          </p:cNvPr>
          <p:cNvSpPr>
            <a:spLocks noGrp="1"/>
          </p:cNvSpPr>
          <p:nvPr>
            <p:ph type="title"/>
          </p:nvPr>
        </p:nvSpPr>
        <p:spPr/>
        <p:txBody>
          <a:bodyPr/>
          <a:lstStyle/>
          <a:p>
            <a:r>
              <a:rPr lang="en-US" sz="2400" dirty="0"/>
              <a:t>Introduction - NPRR1186 is not a good reference for RTC</a:t>
            </a:r>
          </a:p>
        </p:txBody>
      </p:sp>
      <p:cxnSp>
        <p:nvCxnSpPr>
          <p:cNvPr id="6" name="Straight Connector 5">
            <a:extLst>
              <a:ext uri="{FF2B5EF4-FFF2-40B4-BE49-F238E27FC236}">
                <a16:creationId xmlns:a16="http://schemas.microsoft.com/office/drawing/2014/main" id="{544C4540-83B7-41BF-F766-0AB242B1171C}"/>
              </a:ext>
            </a:extLst>
          </p:cNvPr>
          <p:cNvCxnSpPr>
            <a:cxnSpLocks/>
          </p:cNvCxnSpPr>
          <p:nvPr/>
        </p:nvCxnSpPr>
        <p:spPr>
          <a:xfrm>
            <a:off x="4572000" y="863346"/>
            <a:ext cx="0" cy="554688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772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7F74-19A1-1460-1F0B-84AA64747D8E}"/>
              </a:ext>
            </a:extLst>
          </p:cNvPr>
          <p:cNvSpPr>
            <a:spLocks noGrp="1"/>
          </p:cNvSpPr>
          <p:nvPr>
            <p:ph type="title"/>
          </p:nvPr>
        </p:nvSpPr>
        <p:spPr/>
        <p:txBody>
          <a:bodyPr/>
          <a:lstStyle/>
          <a:p>
            <a:r>
              <a:rPr lang="en-US" sz="2400" dirty="0"/>
              <a:t>Introduction – ERCOT’s Analysis and Conclusion</a:t>
            </a:r>
          </a:p>
        </p:txBody>
      </p:sp>
      <p:sp>
        <p:nvSpPr>
          <p:cNvPr id="8" name="Content Placeholder 7">
            <a:extLst>
              <a:ext uri="{FF2B5EF4-FFF2-40B4-BE49-F238E27FC236}">
                <a16:creationId xmlns:a16="http://schemas.microsoft.com/office/drawing/2014/main" id="{439AD243-D81E-92E9-E174-E51DA24E0375}"/>
              </a:ext>
            </a:extLst>
          </p:cNvPr>
          <p:cNvSpPr>
            <a:spLocks noGrp="1"/>
          </p:cNvSpPr>
          <p:nvPr>
            <p:ph idx="1"/>
          </p:nvPr>
        </p:nvSpPr>
        <p:spPr>
          <a:prstGeom prst="rect">
            <a:avLst/>
          </a:prstGeom>
        </p:spPr>
        <p:txBody>
          <a:bodyPr/>
          <a:lstStyle/>
          <a:p>
            <a:pPr>
              <a:lnSpc>
                <a:spcPct val="107000"/>
              </a:lnSpc>
              <a:spcBef>
                <a:spcPts val="0"/>
              </a:spcBef>
              <a:tabLst>
                <a:tab pos="347345" algn="l"/>
                <a:tab pos="457200" algn="l"/>
              </a:tabLst>
            </a:pPr>
            <a:r>
              <a:rPr lang="en-US" sz="1400" dirty="0">
                <a:solidFill>
                  <a:srgbClr val="5B6770"/>
                </a:solidFill>
                <a:latin typeface="Arial" panose="020B0604020202020204" pitchFamily="34" charset="0"/>
                <a:ea typeface="Calibri" panose="020F0502020204030204" pitchFamily="34" charset="0"/>
                <a:cs typeface="Arial" panose="020B0604020202020204" pitchFamily="34" charset="0"/>
              </a:rPr>
              <a:t>To inform appropriate duration needs for every AS type under Real Time Co-optimization (RTC) paradigm, </a:t>
            </a:r>
            <a:r>
              <a:rPr lang="en-US" sz="1400" dirty="0"/>
              <a:t>ERCOT has conducted analysis of the (1) duration of historic risks that drive the need for these reserves and (2) length of historic deployment events, some of these deployments occurred in response to the sustained risks.</a:t>
            </a:r>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r>
              <a:rPr lang="en-US" sz="1400" dirty="0"/>
              <a:t>The subsequent slides provide summary of the analysis that was conducted.   </a:t>
            </a:r>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r>
              <a:rPr lang="en-US" sz="1400" dirty="0"/>
              <a:t>Below is a summary of the minimum duration for various AS type that ERCOT is recommending based on this analysis. Red text identify values that are different from or not stated in the current RTC Protocols.</a:t>
            </a:r>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marL="0" indent="0">
              <a:lnSpc>
                <a:spcPct val="107000"/>
              </a:lnSpc>
              <a:spcBef>
                <a:spcPts val="0"/>
              </a:spcBef>
              <a:buNone/>
              <a:tabLst>
                <a:tab pos="347345" algn="l"/>
                <a:tab pos="457200" algn="l"/>
              </a:tabLst>
            </a:pPr>
            <a:r>
              <a:rPr lang="en-US" sz="900" dirty="0"/>
              <a:t>*Note FRRS is being eliminated with RTC.</a:t>
            </a:r>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solidFill>
                <a:srgbClr val="5B677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400" dirty="0"/>
          </a:p>
          <a:p>
            <a:pPr marL="0" indent="0">
              <a:buNone/>
            </a:pPr>
            <a:endParaRPr lang="en-US" sz="1400" b="0" dirty="0"/>
          </a:p>
          <a:p>
            <a:pPr marL="0" indent="0">
              <a:buNone/>
            </a:pPr>
            <a:endParaRPr lang="en-US" sz="1400" dirty="0"/>
          </a:p>
          <a:p>
            <a:pPr marL="0" indent="0">
              <a:buNone/>
            </a:pPr>
            <a:endParaRPr lang="en-US" sz="1400" b="0" dirty="0"/>
          </a:p>
          <a:p>
            <a:pPr marL="0" indent="0">
              <a:buNone/>
            </a:pPr>
            <a:endParaRPr lang="en-US" sz="1400" dirty="0"/>
          </a:p>
          <a:p>
            <a:pPr marL="0" indent="0">
              <a:buNone/>
            </a:pPr>
            <a:endParaRPr lang="en-US" sz="1400" b="0" dirty="0"/>
          </a:p>
          <a:p>
            <a:pPr marL="0" indent="0">
              <a:buNone/>
            </a:pPr>
            <a:endParaRPr lang="en-US" sz="1400" dirty="0"/>
          </a:p>
          <a:p>
            <a:pPr marL="0" indent="0">
              <a:buNone/>
            </a:pPr>
            <a:endParaRPr lang="en-US" sz="1400" b="0" dirty="0"/>
          </a:p>
          <a:p>
            <a:pPr marL="0" indent="0">
              <a:buNone/>
            </a:pPr>
            <a:endParaRPr lang="en-US" sz="1400" dirty="0"/>
          </a:p>
          <a:p>
            <a:pPr marL="0" indent="0">
              <a:buNone/>
            </a:pPr>
            <a:endParaRPr lang="en-US" sz="1400" b="0" dirty="0"/>
          </a:p>
          <a:p>
            <a:pPr marL="0" indent="0">
              <a:buNone/>
            </a:pPr>
            <a:endParaRPr lang="en-US" sz="1400" dirty="0"/>
          </a:p>
          <a:p>
            <a:pPr marL="0" indent="0">
              <a:buNone/>
            </a:pPr>
            <a:endParaRPr lang="en-US" sz="1400" b="0" dirty="0"/>
          </a:p>
          <a:p>
            <a:pPr marL="0" indent="0">
              <a:buNone/>
            </a:pPr>
            <a:endParaRPr lang="en-US" sz="1400" dirty="0"/>
          </a:p>
          <a:p>
            <a:pPr marL="0" indent="0">
              <a:buNone/>
            </a:pPr>
            <a:endParaRPr lang="en-US" sz="1400" b="0" dirty="0"/>
          </a:p>
          <a:p>
            <a:pPr marL="0" indent="0">
              <a:buNone/>
            </a:pPr>
            <a:r>
              <a:rPr lang="en-US" sz="1400" dirty="0"/>
              <a:t>Table below shows the impact of these recommendations in red text.</a:t>
            </a:r>
          </a:p>
          <a:p>
            <a:pPr marL="0" indent="0">
              <a:buNone/>
            </a:pPr>
            <a:endParaRPr lang="en-US" sz="1400" b="0" dirty="0"/>
          </a:p>
          <a:p>
            <a:endParaRPr lang="en-US" sz="1400" dirty="0"/>
          </a:p>
        </p:txBody>
      </p:sp>
      <p:sp>
        <p:nvSpPr>
          <p:cNvPr id="4" name="Slide Number Placeholder 3">
            <a:extLst>
              <a:ext uri="{FF2B5EF4-FFF2-40B4-BE49-F238E27FC236}">
                <a16:creationId xmlns:a16="http://schemas.microsoft.com/office/drawing/2014/main" id="{BA1BEE0D-3D60-3895-6925-A29CF2E67866}"/>
              </a:ext>
            </a:extLst>
          </p:cNvPr>
          <p:cNvSpPr>
            <a:spLocks noGrp="1"/>
          </p:cNvSpPr>
          <p:nvPr>
            <p:ph type="sldNum" sz="quarter" idx="4"/>
          </p:nvPr>
        </p:nvSpPr>
        <p:spPr/>
        <p:txBody>
          <a:bodyPr/>
          <a:lstStyle/>
          <a:p>
            <a:fld id="{1D93BD3E-1E9A-4970-A6F7-E7AC52762E0C}" type="slidenum">
              <a:rPr lang="en-US" smtClean="0"/>
              <a:pPr/>
              <a:t>15</a:t>
            </a:fld>
            <a:endParaRPr lang="en-US"/>
          </a:p>
        </p:txBody>
      </p:sp>
      <p:graphicFrame>
        <p:nvGraphicFramePr>
          <p:cNvPr id="5" name="Content Placeholder 5">
            <a:extLst>
              <a:ext uri="{FF2B5EF4-FFF2-40B4-BE49-F238E27FC236}">
                <a16:creationId xmlns:a16="http://schemas.microsoft.com/office/drawing/2014/main" id="{F8392F83-C92C-5574-A074-E7A82BD7194A}"/>
              </a:ext>
            </a:extLst>
          </p:cNvPr>
          <p:cNvGraphicFramePr>
            <a:graphicFrameLocks/>
          </p:cNvGraphicFramePr>
          <p:nvPr>
            <p:extLst>
              <p:ext uri="{D42A27DB-BD31-4B8C-83A1-F6EECF244321}">
                <p14:modId xmlns:p14="http://schemas.microsoft.com/office/powerpoint/2010/main" val="3770437084"/>
              </p:ext>
            </p:extLst>
          </p:nvPr>
        </p:nvGraphicFramePr>
        <p:xfrm>
          <a:off x="504379" y="3308435"/>
          <a:ext cx="8211442" cy="1722120"/>
        </p:xfrm>
        <a:graphic>
          <a:graphicData uri="http://schemas.openxmlformats.org/drawingml/2006/table">
            <a:tbl>
              <a:tblPr/>
              <a:tblGrid>
                <a:gridCol w="2299442">
                  <a:extLst>
                    <a:ext uri="{9D8B030D-6E8A-4147-A177-3AD203B41FA5}">
                      <a16:colId xmlns:a16="http://schemas.microsoft.com/office/drawing/2014/main" val="1846864074"/>
                    </a:ext>
                  </a:extLst>
                </a:gridCol>
                <a:gridCol w="1102212">
                  <a:extLst>
                    <a:ext uri="{9D8B030D-6E8A-4147-A177-3AD203B41FA5}">
                      <a16:colId xmlns:a16="http://schemas.microsoft.com/office/drawing/2014/main" val="1842974477"/>
                    </a:ext>
                  </a:extLst>
                </a:gridCol>
                <a:gridCol w="1102212">
                  <a:extLst>
                    <a:ext uri="{9D8B030D-6E8A-4147-A177-3AD203B41FA5}">
                      <a16:colId xmlns:a16="http://schemas.microsoft.com/office/drawing/2014/main" val="576434205"/>
                    </a:ext>
                  </a:extLst>
                </a:gridCol>
                <a:gridCol w="1102212">
                  <a:extLst>
                    <a:ext uri="{9D8B030D-6E8A-4147-A177-3AD203B41FA5}">
                      <a16:colId xmlns:a16="http://schemas.microsoft.com/office/drawing/2014/main" val="55252024"/>
                    </a:ext>
                  </a:extLst>
                </a:gridCol>
                <a:gridCol w="1102212">
                  <a:extLst>
                    <a:ext uri="{9D8B030D-6E8A-4147-A177-3AD203B41FA5}">
                      <a16:colId xmlns:a16="http://schemas.microsoft.com/office/drawing/2014/main" val="1225737555"/>
                    </a:ext>
                  </a:extLst>
                </a:gridCol>
                <a:gridCol w="1503152">
                  <a:extLst>
                    <a:ext uri="{9D8B030D-6E8A-4147-A177-3AD203B41FA5}">
                      <a16:colId xmlns:a16="http://schemas.microsoft.com/office/drawing/2014/main" val="3520230229"/>
                    </a:ext>
                  </a:extLst>
                </a:gridCol>
              </a:tblGrid>
              <a:tr h="0">
                <a:tc rowSpan="2">
                  <a:txBody>
                    <a:bodyPr/>
                    <a:lstStyle/>
                    <a:p>
                      <a:pPr algn="ctr" rtl="0" fontAlgn="ctr"/>
                      <a:r>
                        <a:rPr lang="en-US" sz="1200" b="1" i="0" u="none" strike="noStrike">
                          <a:solidFill>
                            <a:srgbClr val="FFFFFF"/>
                          </a:solidFill>
                          <a:effectLst/>
                          <a:latin typeface="Arial" panose="020B0604020202020204" pitchFamily="34" charset="0"/>
                        </a:rPr>
                        <a:t>AS Type</a:t>
                      </a:r>
                    </a:p>
                  </a:txBody>
                  <a:tcPr marL="7620" marR="7620" marT="7620" marB="0" anchor="ctr">
                    <a:lnL>
                      <a:noFill/>
                    </a:lnL>
                    <a:lnR w="12700" cap="flat" cmpd="sng" algn="ctr">
                      <a:solidFill>
                        <a:srgbClr val="00ACC8"/>
                      </a:solidFill>
                      <a:prstDash val="solid"/>
                      <a:round/>
                      <a:headEnd type="none" w="med" len="med"/>
                      <a:tailEnd type="none" w="med" len="med"/>
                    </a:lnR>
                    <a:lnT>
                      <a:noFill/>
                    </a:lnT>
                    <a:lnB w="12700" cap="flat" cmpd="sng" algn="ctr">
                      <a:solidFill>
                        <a:srgbClr val="00ACC8"/>
                      </a:solidFill>
                      <a:prstDash val="solid"/>
                      <a:round/>
                      <a:headEnd type="none" w="med" len="med"/>
                      <a:tailEnd type="none" w="med" len="med"/>
                    </a:lnB>
                    <a:solidFill>
                      <a:srgbClr val="00ACC8"/>
                    </a:solidFill>
                  </a:tcPr>
                </a:tc>
                <a:tc gridSpan="2">
                  <a:txBody>
                    <a:bodyPr/>
                    <a:lstStyle/>
                    <a:p>
                      <a:pPr algn="ctr" rtl="0" fontAlgn="ctr"/>
                      <a:r>
                        <a:rPr lang="en-US" sz="1200" b="1" i="0" u="none" strike="noStrike" dirty="0">
                          <a:solidFill>
                            <a:srgbClr val="FFFFFF"/>
                          </a:solidFill>
                          <a:effectLst/>
                          <a:latin typeface="Arial" panose="020B0604020202020204" pitchFamily="34" charset="0"/>
                        </a:rPr>
                        <a:t>Real Time</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rgbClr val="00ACC8"/>
                    </a:solidFill>
                  </a:tcPr>
                </a:tc>
                <a:tc hMerge="1">
                  <a:txBody>
                    <a:bodyPr/>
                    <a:lstStyle/>
                    <a:p>
                      <a:endParaRPr lang="en-US"/>
                    </a:p>
                  </a:txBody>
                  <a:tcPr/>
                </a:tc>
                <a:tc gridSpan="2">
                  <a:txBody>
                    <a:bodyPr/>
                    <a:lstStyle/>
                    <a:p>
                      <a:pPr algn="ctr" rtl="0" fontAlgn="ctr"/>
                      <a:r>
                        <a:rPr lang="en-US" sz="1200" b="1" i="0" u="none" strike="noStrike">
                          <a:solidFill>
                            <a:srgbClr val="FFFFFF"/>
                          </a:solidFill>
                          <a:effectLst/>
                          <a:latin typeface="Arial" panose="020B0604020202020204" pitchFamily="34" charset="0"/>
                        </a:rPr>
                        <a:t>Qualification</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rgbClr val="00ACC8"/>
                    </a:solidFill>
                  </a:tcPr>
                </a:tc>
                <a:tc hMerge="1">
                  <a:txBody>
                    <a:bodyPr/>
                    <a:lstStyle/>
                    <a:p>
                      <a:endParaRPr lang="en-US"/>
                    </a:p>
                  </a:txBody>
                  <a:tcPr/>
                </a:tc>
                <a:tc>
                  <a:txBody>
                    <a:bodyPr/>
                    <a:lstStyle/>
                    <a:p>
                      <a:pPr algn="ctr" rtl="0" fontAlgn="ctr"/>
                      <a:r>
                        <a:rPr lang="en-US" sz="1200" b="1" i="0" u="none" strike="noStrike">
                          <a:solidFill>
                            <a:srgbClr val="FFFFFF"/>
                          </a:solidFill>
                          <a:effectLst/>
                          <a:latin typeface="Arial" panose="020B0604020202020204" pitchFamily="34" charset="0"/>
                        </a:rPr>
                        <a:t>RUC</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rgbClr val="00ACC8"/>
                    </a:solidFill>
                  </a:tcPr>
                </a:tc>
                <a:extLst>
                  <a:ext uri="{0D108BD9-81ED-4DB2-BD59-A6C34878D82A}">
                    <a16:rowId xmlns:a16="http://schemas.microsoft.com/office/drawing/2014/main" val="1135665487"/>
                  </a:ext>
                </a:extLst>
              </a:tr>
              <a:tr h="205740">
                <a:tc vMerge="1">
                  <a:txBody>
                    <a:bodyPr/>
                    <a:lstStyle/>
                    <a:p>
                      <a:endParaRPr lang="en-US"/>
                    </a:p>
                  </a:txBody>
                  <a:tcPr/>
                </a:tc>
                <a:tc>
                  <a:txBody>
                    <a:bodyPr/>
                    <a:lstStyle/>
                    <a:p>
                      <a:pPr algn="ctr" rtl="0" fontAlgn="ctr"/>
                      <a:r>
                        <a:rPr lang="en-US" sz="1200" b="1" i="0" u="none" strike="noStrike">
                          <a:solidFill>
                            <a:srgbClr val="FFFFFF"/>
                          </a:solidFill>
                          <a:effectLst/>
                          <a:latin typeface="Arial" panose="020B0604020202020204" pitchFamily="34" charset="0"/>
                        </a:rPr>
                        <a:t>Duration</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rgbClr val="00ACC8"/>
                    </a:solidFill>
                  </a:tcPr>
                </a:tc>
                <a:tc>
                  <a:txBody>
                    <a:bodyPr/>
                    <a:lstStyle/>
                    <a:p>
                      <a:pPr algn="ctr" rtl="0" fontAlgn="ctr"/>
                      <a:r>
                        <a:rPr lang="en-US" sz="1200" b="1" i="0" u="none" strike="noStrike">
                          <a:solidFill>
                            <a:srgbClr val="FFFFFF"/>
                          </a:solidFill>
                          <a:effectLst/>
                          <a:latin typeface="Arial" panose="020B0604020202020204" pitchFamily="34" charset="0"/>
                        </a:rPr>
                        <a:t>Protocol Reference</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rgbClr val="00ACC8"/>
                    </a:solidFill>
                  </a:tcPr>
                </a:tc>
                <a:tc>
                  <a:txBody>
                    <a:bodyPr/>
                    <a:lstStyle/>
                    <a:p>
                      <a:pPr algn="ctr" rtl="0" fontAlgn="ctr"/>
                      <a:r>
                        <a:rPr lang="en-US" sz="1200" b="1" i="0" u="none" strike="noStrike">
                          <a:solidFill>
                            <a:srgbClr val="FFFFFF"/>
                          </a:solidFill>
                          <a:effectLst/>
                          <a:latin typeface="Arial" panose="020B0604020202020204" pitchFamily="34" charset="0"/>
                        </a:rPr>
                        <a:t>Duration</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rgbClr val="00ACC8"/>
                    </a:solidFill>
                  </a:tcPr>
                </a:tc>
                <a:tc>
                  <a:txBody>
                    <a:bodyPr/>
                    <a:lstStyle/>
                    <a:p>
                      <a:pPr algn="ctr" rtl="0" fontAlgn="ctr"/>
                      <a:r>
                        <a:rPr lang="en-US" sz="1200" b="1" i="0" u="none" strike="noStrike">
                          <a:solidFill>
                            <a:srgbClr val="FFFFFF"/>
                          </a:solidFill>
                          <a:effectLst/>
                          <a:latin typeface="Arial" panose="020B0604020202020204" pitchFamily="34" charset="0"/>
                        </a:rPr>
                        <a:t>Protocol Reference</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rgbClr val="00ACC8"/>
                    </a:solidFill>
                  </a:tcPr>
                </a:tc>
                <a:tc>
                  <a:txBody>
                    <a:bodyPr/>
                    <a:lstStyle/>
                    <a:p>
                      <a:pPr algn="ctr" rtl="0" fontAlgn="ctr"/>
                      <a:r>
                        <a:rPr lang="en-US" sz="1200" b="1" i="0" u="none" strike="noStrike">
                          <a:solidFill>
                            <a:srgbClr val="FFFFFF"/>
                          </a:solidFill>
                          <a:effectLst/>
                          <a:latin typeface="Arial" panose="020B0604020202020204" pitchFamily="34" charset="0"/>
                        </a:rPr>
                        <a:t>Duration Award and Deployment</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rgbClr val="00ACC8"/>
                    </a:solidFill>
                  </a:tcPr>
                </a:tc>
                <a:extLst>
                  <a:ext uri="{0D108BD9-81ED-4DB2-BD59-A6C34878D82A}">
                    <a16:rowId xmlns:a16="http://schemas.microsoft.com/office/drawing/2014/main" val="4050344547"/>
                  </a:ext>
                </a:extLst>
              </a:tr>
              <a:tr h="205740">
                <a:tc>
                  <a:txBody>
                    <a:bodyPr/>
                    <a:lstStyle/>
                    <a:p>
                      <a:pPr algn="ctr" rtl="0" fontAlgn="ctr"/>
                      <a:r>
                        <a:rPr lang="en-US" sz="1200" b="1" i="0" u="none" strike="noStrike" dirty="0">
                          <a:solidFill>
                            <a:srgbClr val="5B6770"/>
                          </a:solidFill>
                          <a:effectLst/>
                          <a:latin typeface="Arial" panose="020B0604020202020204" pitchFamily="34" charset="0"/>
                        </a:rPr>
                        <a:t>Regulation Service*</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FF0000"/>
                          </a:solidFill>
                          <a:effectLst/>
                          <a:latin typeface="Arial" panose="020B0604020202020204" pitchFamily="34" charset="0"/>
                        </a:rPr>
                        <a:t>30 minutes</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5B6770"/>
                          </a:solidFill>
                          <a:effectLst/>
                          <a:latin typeface="Arial" panose="020B0604020202020204" pitchFamily="34" charset="0"/>
                        </a:rPr>
                        <a:t>8.1.1.3.1 (2)</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FF0000"/>
                          </a:solidFill>
                          <a:effectLst/>
                          <a:latin typeface="Arial" panose="020B0604020202020204" pitchFamily="34" charset="0"/>
                        </a:rPr>
                        <a:t>30 minutes</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5B6770"/>
                          </a:solidFill>
                          <a:effectLst/>
                          <a:latin typeface="Arial" panose="020B0604020202020204" pitchFamily="34" charset="0"/>
                        </a:rPr>
                        <a:t>8.1.1.2.1.1 (5)</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FF0000"/>
                          </a:solidFill>
                          <a:effectLst/>
                          <a:latin typeface="Arial" panose="020B0604020202020204" pitchFamily="34" charset="0"/>
                        </a:rPr>
                        <a:t>1 hour</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extLst>
                  <a:ext uri="{0D108BD9-81ED-4DB2-BD59-A6C34878D82A}">
                    <a16:rowId xmlns:a16="http://schemas.microsoft.com/office/drawing/2014/main" val="1490561352"/>
                  </a:ext>
                </a:extLst>
              </a:tr>
              <a:tr h="205740">
                <a:tc>
                  <a:txBody>
                    <a:bodyPr/>
                    <a:lstStyle/>
                    <a:p>
                      <a:pPr algn="ctr" rtl="0" fontAlgn="ctr"/>
                      <a:r>
                        <a:rPr lang="en-US" sz="1200" b="1" i="0" u="none" strike="noStrike">
                          <a:solidFill>
                            <a:srgbClr val="5B6770"/>
                          </a:solidFill>
                          <a:effectLst/>
                          <a:latin typeface="Arial" panose="020B0604020202020204" pitchFamily="34" charset="0"/>
                        </a:rPr>
                        <a:t>Responsive Reserve Service (excluding FFR)</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baseline="0">
                          <a:solidFill>
                            <a:srgbClr val="FF0000"/>
                          </a:solidFill>
                          <a:effectLst/>
                          <a:latin typeface="Arial" panose="020B0604020202020204" pitchFamily="34" charset="0"/>
                        </a:rPr>
                        <a:t>30 minutes</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dirty="0">
                          <a:solidFill>
                            <a:srgbClr val="5B6770"/>
                          </a:solidFill>
                          <a:effectLst/>
                          <a:latin typeface="Arial" panose="020B0604020202020204" pitchFamily="34" charset="0"/>
                        </a:rPr>
                        <a:t>8.1.1.3.2 (4)</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baseline="0">
                          <a:solidFill>
                            <a:srgbClr val="FF0000"/>
                          </a:solidFill>
                          <a:effectLst/>
                          <a:latin typeface="Arial" panose="020B0604020202020204" pitchFamily="34" charset="0"/>
                        </a:rPr>
                        <a:t>30 minutes</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5B6770"/>
                          </a:solidFill>
                          <a:effectLst/>
                          <a:latin typeface="Arial" panose="020B0604020202020204" pitchFamily="34" charset="0"/>
                        </a:rPr>
                        <a:t>8.1.1.2.1.2 (9)</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200" b="0" i="0" u="none" strike="noStrike">
                          <a:solidFill>
                            <a:srgbClr val="FF0000"/>
                          </a:solidFill>
                          <a:effectLst/>
                          <a:latin typeface="Arial" panose="020B0604020202020204" pitchFamily="34" charset="0"/>
                        </a:rPr>
                        <a:t>1 hour</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extLst>
                  <a:ext uri="{0D108BD9-81ED-4DB2-BD59-A6C34878D82A}">
                    <a16:rowId xmlns:a16="http://schemas.microsoft.com/office/drawing/2014/main" val="2943060351"/>
                  </a:ext>
                </a:extLst>
              </a:tr>
              <a:tr h="216307">
                <a:tc>
                  <a:txBody>
                    <a:bodyPr/>
                    <a:lstStyle/>
                    <a:p>
                      <a:pPr algn="ctr" rtl="0" fontAlgn="ctr"/>
                      <a:r>
                        <a:rPr lang="en-US" sz="1200" b="1" i="0" u="none" strike="noStrike">
                          <a:solidFill>
                            <a:srgbClr val="5B6770"/>
                          </a:solidFill>
                          <a:effectLst/>
                          <a:latin typeface="Arial" panose="020B0604020202020204" pitchFamily="34" charset="0"/>
                        </a:rPr>
                        <a:t>ERCOT Contingency Reserve Service</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baseline="0">
                          <a:solidFill>
                            <a:srgbClr val="FF0000"/>
                          </a:solidFill>
                          <a:effectLst/>
                          <a:latin typeface="Arial" panose="020B0604020202020204" pitchFamily="34" charset="0"/>
                        </a:rPr>
                        <a:t>1 hour</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5B6770"/>
                          </a:solidFill>
                          <a:effectLst/>
                          <a:latin typeface="Arial" panose="020B0604020202020204" pitchFamily="34" charset="0"/>
                        </a:rPr>
                        <a:t>8.1.1.3.4 (2)</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FF0000"/>
                          </a:solidFill>
                          <a:effectLst/>
                          <a:latin typeface="Arial" panose="020B0604020202020204" pitchFamily="34" charset="0"/>
                        </a:rPr>
                        <a:t>1 hour</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5B6770"/>
                          </a:solidFill>
                          <a:effectLst/>
                          <a:latin typeface="Arial" panose="020B0604020202020204" pitchFamily="34" charset="0"/>
                        </a:rPr>
                        <a:t>8.1.1.2.1.7 (3)</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200" b="0" i="0" u="none" strike="noStrike">
                          <a:solidFill>
                            <a:srgbClr val="FF0000"/>
                          </a:solidFill>
                          <a:effectLst/>
                          <a:latin typeface="Arial" panose="020B0604020202020204" pitchFamily="34" charset="0"/>
                        </a:rPr>
                        <a:t>1 hour</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extLst>
                  <a:ext uri="{0D108BD9-81ED-4DB2-BD59-A6C34878D82A}">
                    <a16:rowId xmlns:a16="http://schemas.microsoft.com/office/drawing/2014/main" val="2374541889"/>
                  </a:ext>
                </a:extLst>
              </a:tr>
              <a:tr h="205740">
                <a:tc>
                  <a:txBody>
                    <a:bodyPr/>
                    <a:lstStyle/>
                    <a:p>
                      <a:pPr algn="ctr" rtl="0" fontAlgn="ctr"/>
                      <a:r>
                        <a:rPr lang="en-US" sz="1200" b="1" i="0" u="none" strike="noStrike" dirty="0">
                          <a:solidFill>
                            <a:srgbClr val="5B6770"/>
                          </a:solidFill>
                          <a:effectLst/>
                          <a:latin typeface="Arial" panose="020B0604020202020204" pitchFamily="34" charset="0"/>
                        </a:rPr>
                        <a:t>Non-Spinning Reserve Service</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5B6770"/>
                          </a:solidFill>
                          <a:effectLst/>
                          <a:latin typeface="Arial" panose="020B0604020202020204" pitchFamily="34" charset="0"/>
                        </a:rPr>
                        <a:t>4 hours</a:t>
                      </a:r>
                      <a:endParaRPr lang="en-US" sz="1200" b="0" i="0" u="none" strike="noStrike">
                        <a:solidFill>
                          <a:srgbClr val="FF0000"/>
                        </a:solidFill>
                        <a:effectLst/>
                        <a:latin typeface="Arial" panose="020B0604020202020204" pitchFamily="34" charset="0"/>
                      </a:endParaRP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5B6770"/>
                          </a:solidFill>
                          <a:effectLst/>
                          <a:latin typeface="Arial" panose="020B0604020202020204" pitchFamily="34" charset="0"/>
                        </a:rPr>
                        <a:t>8.1.1.3.3 (2)</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FF0000"/>
                          </a:solidFill>
                          <a:effectLst/>
                          <a:latin typeface="Arial" panose="020B0604020202020204" pitchFamily="34" charset="0"/>
                        </a:rPr>
                        <a:t>4 hours</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5B6770"/>
                          </a:solidFill>
                          <a:effectLst/>
                          <a:latin typeface="Arial" panose="020B0604020202020204" pitchFamily="34" charset="0"/>
                        </a:rPr>
                        <a:t>8.1.1.2.1.3 (8)</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FF0000"/>
                          </a:solidFill>
                          <a:effectLst/>
                          <a:latin typeface="Arial" panose="020B0604020202020204" pitchFamily="34" charset="0"/>
                        </a:rPr>
                        <a:t>1 hour</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extLst>
                  <a:ext uri="{0D108BD9-81ED-4DB2-BD59-A6C34878D82A}">
                    <a16:rowId xmlns:a16="http://schemas.microsoft.com/office/drawing/2014/main" val="2967616300"/>
                  </a:ext>
                </a:extLst>
              </a:tr>
            </a:tbl>
          </a:graphicData>
        </a:graphic>
      </p:graphicFrame>
    </p:spTree>
    <p:extLst>
      <p:ext uri="{BB962C8B-B14F-4D97-AF65-F5344CB8AC3E}">
        <p14:creationId xmlns:p14="http://schemas.microsoft.com/office/powerpoint/2010/main" val="2131228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A941AA-7C27-76FF-13FB-3D4E6478252C}"/>
              </a:ext>
            </a:extLst>
          </p:cNvPr>
          <p:cNvSpPr>
            <a:spLocks noGrp="1"/>
          </p:cNvSpPr>
          <p:nvPr>
            <p:ph type="sldNum" sz="quarter" idx="10"/>
          </p:nvPr>
        </p:nvSpPr>
        <p:spPr/>
        <p:txBody>
          <a:bodyPr/>
          <a:lstStyle/>
          <a:p>
            <a:fld id="{1D93BD3E-1E9A-4970-A6F7-E7AC52762E0C}" type="slidenum">
              <a:rPr lang="en-US" smtClean="0"/>
              <a:pPr/>
              <a:t>16</a:t>
            </a:fld>
            <a:endParaRPr lang="en-US"/>
          </a:p>
        </p:txBody>
      </p:sp>
      <p:sp>
        <p:nvSpPr>
          <p:cNvPr id="7" name="Content Placeholder 6">
            <a:extLst>
              <a:ext uri="{FF2B5EF4-FFF2-40B4-BE49-F238E27FC236}">
                <a16:creationId xmlns:a16="http://schemas.microsoft.com/office/drawing/2014/main" id="{6E1A7AF7-AA89-62A3-1BCA-52212F12824A}"/>
              </a:ext>
            </a:extLst>
          </p:cNvPr>
          <p:cNvSpPr>
            <a:spLocks noGrp="1"/>
          </p:cNvSpPr>
          <p:nvPr>
            <p:ph idx="13"/>
          </p:nvPr>
        </p:nvSpPr>
        <p:spPr>
          <a:xfrm>
            <a:off x="4636010" y="1052613"/>
            <a:ext cx="4206240" cy="5064627"/>
          </a:xfrm>
        </p:spPr>
        <p:txBody>
          <a:bodyPr/>
          <a:lstStyle/>
          <a:p>
            <a:pPr marL="0" indent="0">
              <a:buNone/>
            </a:pPr>
            <a:r>
              <a:rPr lang="en-US" sz="1400"/>
              <a:t>ERCOT has also analyzed consecutive minutes where clock-minute average frequency exceeded ERCOT’s NERC established ACE Limit (BAAL). </a:t>
            </a:r>
          </a:p>
          <a:p>
            <a:pPr marL="400050" lvl="1"/>
            <a:r>
              <a:rPr lang="en-US" sz="1400"/>
              <a:t>There were 9 events where clock-minute frequency exceeded BAAL for 4 minutes or longer.</a:t>
            </a:r>
          </a:p>
          <a:p>
            <a:pPr marL="400050" lvl="1"/>
            <a:r>
              <a:rPr lang="en-US" sz="1400"/>
              <a:t>There were 3 events where clock-minute frequency exceeded BAAL for 15 minutes or longer.</a:t>
            </a:r>
          </a:p>
          <a:p>
            <a:pPr marL="0" indent="0">
              <a:buNone/>
            </a:pPr>
            <a:endParaRPr lang="en-US"/>
          </a:p>
        </p:txBody>
      </p:sp>
      <p:sp>
        <p:nvSpPr>
          <p:cNvPr id="3" name="Content Placeholder 2">
            <a:extLst>
              <a:ext uri="{FF2B5EF4-FFF2-40B4-BE49-F238E27FC236}">
                <a16:creationId xmlns:a16="http://schemas.microsoft.com/office/drawing/2014/main" id="{11A0AB98-BB23-AEC9-E55D-BC5AA3C82B2D}"/>
              </a:ext>
            </a:extLst>
          </p:cNvPr>
          <p:cNvSpPr>
            <a:spLocks noGrp="1"/>
          </p:cNvSpPr>
          <p:nvPr>
            <p:ph idx="1"/>
          </p:nvPr>
        </p:nvSpPr>
        <p:spPr>
          <a:xfrm>
            <a:off x="301752" y="1052614"/>
            <a:ext cx="4206240" cy="5064627"/>
          </a:xfrm>
        </p:spPr>
        <p:txBody>
          <a:bodyPr/>
          <a:lstStyle/>
          <a:p>
            <a:pPr marL="0" indent="0">
              <a:buNone/>
            </a:pPr>
            <a:r>
              <a:rPr lang="en-US" sz="1400"/>
              <a:t>ERCOT has analyzed the amount of time frequency was consistently outside low dead-bands of 59.983 Hz (17mHz) between 2018 and 2024 and observes:</a:t>
            </a:r>
          </a:p>
          <a:p>
            <a:pPr marL="400050" lvl="1"/>
            <a:r>
              <a:rPr lang="en-US" sz="1400"/>
              <a:t>Bulk of the events lasted less than 10 minutes.</a:t>
            </a:r>
          </a:p>
          <a:p>
            <a:pPr marL="400050" lvl="1"/>
            <a:r>
              <a:rPr lang="en-US" sz="1400"/>
              <a:t>Nearly, 5% of the events in each year lasted between 10 and 15 minutes.</a:t>
            </a:r>
          </a:p>
          <a:p>
            <a:pPr marL="400050" lvl="1"/>
            <a:r>
              <a:rPr lang="en-US" sz="1400"/>
              <a:t>A small portion of the events lasted longer than 15 minutes</a:t>
            </a:r>
          </a:p>
          <a:p>
            <a:pPr marL="0" indent="0">
              <a:buNone/>
            </a:pPr>
            <a:endParaRPr lang="en-US" sz="800"/>
          </a:p>
          <a:p>
            <a:pPr lvl="1"/>
            <a:endParaRPr lang="en-US" sz="1400"/>
          </a:p>
          <a:p>
            <a:pPr lvl="1"/>
            <a:endParaRPr lang="en-US" sz="1400"/>
          </a:p>
          <a:p>
            <a:pPr lvl="1"/>
            <a:endParaRPr lang="en-US" sz="1400"/>
          </a:p>
          <a:p>
            <a:pPr marL="0" indent="0">
              <a:buNone/>
            </a:pPr>
            <a:endParaRPr lang="en-US" sz="1400"/>
          </a:p>
          <a:p>
            <a:endParaRPr lang="en-US" sz="1400"/>
          </a:p>
          <a:p>
            <a:pPr marL="0" indent="0">
              <a:buNone/>
            </a:pPr>
            <a:endParaRPr lang="en-US" sz="1400"/>
          </a:p>
          <a:p>
            <a:pPr marL="0" indent="0">
              <a:buNone/>
            </a:pPr>
            <a:endParaRPr lang="en-US" sz="1400"/>
          </a:p>
          <a:p>
            <a:pPr marL="0" indent="0">
              <a:buNone/>
            </a:pPr>
            <a:endParaRPr lang="en-US" sz="1400"/>
          </a:p>
        </p:txBody>
      </p:sp>
      <p:sp>
        <p:nvSpPr>
          <p:cNvPr id="2" name="Title 1">
            <a:extLst>
              <a:ext uri="{FF2B5EF4-FFF2-40B4-BE49-F238E27FC236}">
                <a16:creationId xmlns:a16="http://schemas.microsoft.com/office/drawing/2014/main" id="{424B7531-1304-51E0-F51D-759478304B7F}"/>
              </a:ext>
            </a:extLst>
          </p:cNvPr>
          <p:cNvSpPr>
            <a:spLocks noGrp="1"/>
          </p:cNvSpPr>
          <p:nvPr>
            <p:ph type="title"/>
          </p:nvPr>
        </p:nvSpPr>
        <p:spPr/>
        <p:txBody>
          <a:bodyPr lIns="91440" tIns="45720" rIns="91440" bIns="45720" anchor="t"/>
          <a:lstStyle/>
          <a:p>
            <a:r>
              <a:rPr lang="en-US" sz="2400"/>
              <a:t>Grid needs driven by imbalances in supply and demand in Real Time</a:t>
            </a:r>
          </a:p>
        </p:txBody>
      </p:sp>
      <p:sp>
        <p:nvSpPr>
          <p:cNvPr id="5" name="TextBox 4">
            <a:extLst>
              <a:ext uri="{FF2B5EF4-FFF2-40B4-BE49-F238E27FC236}">
                <a16:creationId xmlns:a16="http://schemas.microsoft.com/office/drawing/2014/main" id="{1979FB29-1039-2F52-24CE-314AC46AAF5C}"/>
              </a:ext>
            </a:extLst>
          </p:cNvPr>
          <p:cNvSpPr txBox="1"/>
          <p:nvPr/>
        </p:nvSpPr>
        <p:spPr>
          <a:xfrm>
            <a:off x="2113949" y="6273568"/>
            <a:ext cx="6360748" cy="523220"/>
          </a:xfrm>
          <a:prstGeom prst="rect">
            <a:avLst/>
          </a:prstGeom>
          <a:solidFill>
            <a:schemeClr val="accent1">
              <a:lumMod val="20000"/>
              <a:lumOff val="80000"/>
            </a:schemeClr>
          </a:solidFill>
          <a:ln w="28575">
            <a:solidFill>
              <a:schemeClr val="accent1"/>
            </a:solidFill>
          </a:ln>
        </p:spPr>
        <p:txBody>
          <a:bodyPr wrap="square" rtlCol="0">
            <a:spAutoFit/>
          </a:bodyPr>
          <a:lstStyle/>
          <a:p>
            <a:r>
              <a:rPr lang="en-US" sz="1400" b="1">
                <a:solidFill>
                  <a:prstClr val="black"/>
                </a:solidFill>
                <a:latin typeface="Arial" panose="020B0604020202020204"/>
              </a:rPr>
              <a:t>Key Takeaway: </a:t>
            </a:r>
            <a:r>
              <a:rPr lang="en-US" sz="1400">
                <a:solidFill>
                  <a:prstClr val="black"/>
                </a:solidFill>
                <a:latin typeface="Arial" panose="020B0604020202020204"/>
              </a:rPr>
              <a:t>Duration requirements particularly for Regulation and RRS should take BAL-001 compliance needs into account</a:t>
            </a:r>
          </a:p>
        </p:txBody>
      </p:sp>
      <p:grpSp>
        <p:nvGrpSpPr>
          <p:cNvPr id="10" name="Group 9">
            <a:extLst>
              <a:ext uri="{FF2B5EF4-FFF2-40B4-BE49-F238E27FC236}">
                <a16:creationId xmlns:a16="http://schemas.microsoft.com/office/drawing/2014/main" id="{9784C5C0-F3B8-1AA9-3B45-F6056CB5AB13}"/>
              </a:ext>
            </a:extLst>
          </p:cNvPr>
          <p:cNvGrpSpPr/>
          <p:nvPr/>
        </p:nvGrpSpPr>
        <p:grpSpPr>
          <a:xfrm>
            <a:off x="64010" y="3456250"/>
            <a:ext cx="4443981" cy="2750465"/>
            <a:chOff x="4610100" y="762000"/>
            <a:chExt cx="4615873" cy="3003479"/>
          </a:xfrm>
        </p:grpSpPr>
        <p:pic>
          <p:nvPicPr>
            <p:cNvPr id="12" name="Picture 11">
              <a:extLst>
                <a:ext uri="{FF2B5EF4-FFF2-40B4-BE49-F238E27FC236}">
                  <a16:creationId xmlns:a16="http://schemas.microsoft.com/office/drawing/2014/main" id="{8EECEAE4-9893-5F88-3520-A4EDD560C359}"/>
                </a:ext>
              </a:extLst>
            </p:cNvPr>
            <p:cNvPicPr>
              <a:picLocks noChangeAspect="1"/>
            </p:cNvPicPr>
            <p:nvPr/>
          </p:nvPicPr>
          <p:blipFill>
            <a:blip r:embed="rId2"/>
            <a:stretch>
              <a:fillRect/>
            </a:stretch>
          </p:blipFill>
          <p:spPr>
            <a:xfrm>
              <a:off x="4610100" y="762000"/>
              <a:ext cx="4615873" cy="3003479"/>
            </a:xfrm>
            <a:prstGeom prst="rect">
              <a:avLst/>
            </a:prstGeom>
            <a:ln w="28575">
              <a:solidFill>
                <a:schemeClr val="accent1"/>
              </a:solidFill>
            </a:ln>
          </p:spPr>
        </p:pic>
        <p:cxnSp>
          <p:nvCxnSpPr>
            <p:cNvPr id="14" name="Straight Arrow Connector 13">
              <a:extLst>
                <a:ext uri="{FF2B5EF4-FFF2-40B4-BE49-F238E27FC236}">
                  <a16:creationId xmlns:a16="http://schemas.microsoft.com/office/drawing/2014/main" id="{AE8DC3D8-7676-C440-94DE-7A81E376CA34}"/>
                </a:ext>
              </a:extLst>
            </p:cNvPr>
            <p:cNvCxnSpPr>
              <a:cxnSpLocks/>
            </p:cNvCxnSpPr>
            <p:nvPr/>
          </p:nvCxnSpPr>
          <p:spPr>
            <a:xfrm flipV="1">
              <a:off x="7323618" y="2263739"/>
              <a:ext cx="1731809" cy="1785"/>
            </a:xfrm>
            <a:prstGeom prst="straightConnector1">
              <a:avLst/>
            </a:prstGeom>
            <a:ln w="28575">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92502DF-8FF8-16CC-EBA6-17D1B60FE30C}"/>
                </a:ext>
              </a:extLst>
            </p:cNvPr>
            <p:cNvSpPr txBox="1"/>
            <p:nvPr/>
          </p:nvSpPr>
          <p:spPr>
            <a:xfrm>
              <a:off x="7408328" y="1931769"/>
              <a:ext cx="1284052" cy="276999"/>
            </a:xfrm>
            <a:prstGeom prst="rect">
              <a:avLst/>
            </a:prstGeom>
            <a:solidFill>
              <a:schemeClr val="accent1">
                <a:lumMod val="20000"/>
                <a:lumOff val="80000"/>
              </a:schemeClr>
            </a:solidFill>
            <a:ln w="28575">
              <a:solidFill>
                <a:schemeClr val="accent1"/>
              </a:solidFill>
            </a:ln>
          </p:spPr>
          <p:txBody>
            <a:bodyPr wrap="square" lIns="45720" rIns="45720" rtlCol="0">
              <a:spAutoFit/>
            </a:bodyPr>
            <a:lstStyle/>
            <a:p>
              <a:r>
                <a:rPr lang="en-US" sz="1200" b="1">
                  <a:solidFill>
                    <a:schemeClr val="accent1"/>
                  </a:solidFill>
                </a:rPr>
                <a:t>1.35% to 3.24%</a:t>
              </a:r>
            </a:p>
          </p:txBody>
        </p:sp>
        <p:cxnSp>
          <p:nvCxnSpPr>
            <p:cNvPr id="17" name="Straight Connector 16">
              <a:extLst>
                <a:ext uri="{FF2B5EF4-FFF2-40B4-BE49-F238E27FC236}">
                  <a16:creationId xmlns:a16="http://schemas.microsoft.com/office/drawing/2014/main" id="{917E02D4-89DD-BE55-E2C6-116F12B7E490}"/>
                </a:ext>
              </a:extLst>
            </p:cNvPr>
            <p:cNvCxnSpPr>
              <a:cxnSpLocks/>
            </p:cNvCxnSpPr>
            <p:nvPr/>
          </p:nvCxnSpPr>
          <p:spPr>
            <a:xfrm>
              <a:off x="7302231" y="1067956"/>
              <a:ext cx="0" cy="2040357"/>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pic>
        <p:nvPicPr>
          <p:cNvPr id="18" name="Picture 17">
            <a:extLst>
              <a:ext uri="{FF2B5EF4-FFF2-40B4-BE49-F238E27FC236}">
                <a16:creationId xmlns:a16="http://schemas.microsoft.com/office/drawing/2014/main" id="{F42D8CC7-C9DD-DF6F-7A94-DEC235E00B65}"/>
              </a:ext>
            </a:extLst>
          </p:cNvPr>
          <p:cNvPicPr>
            <a:picLocks noChangeAspect="1"/>
          </p:cNvPicPr>
          <p:nvPr/>
        </p:nvPicPr>
        <p:blipFill>
          <a:blip r:embed="rId3"/>
          <a:stretch>
            <a:fillRect/>
          </a:stretch>
        </p:blipFill>
        <p:spPr>
          <a:xfrm>
            <a:off x="4636010" y="3445497"/>
            <a:ext cx="4422797" cy="2771973"/>
          </a:xfrm>
          <a:prstGeom prst="rect">
            <a:avLst/>
          </a:prstGeom>
          <a:ln w="28575">
            <a:solidFill>
              <a:schemeClr val="accent1"/>
            </a:solidFill>
          </a:ln>
        </p:spPr>
      </p:pic>
      <p:cxnSp>
        <p:nvCxnSpPr>
          <p:cNvPr id="20" name="Straight Connector 19">
            <a:extLst>
              <a:ext uri="{FF2B5EF4-FFF2-40B4-BE49-F238E27FC236}">
                <a16:creationId xmlns:a16="http://schemas.microsoft.com/office/drawing/2014/main" id="{6E47C6E6-4771-8027-72BA-3FAEB5AAEE6F}"/>
              </a:ext>
            </a:extLst>
          </p:cNvPr>
          <p:cNvCxnSpPr>
            <a:cxnSpLocks/>
          </p:cNvCxnSpPr>
          <p:nvPr/>
        </p:nvCxnSpPr>
        <p:spPr>
          <a:xfrm>
            <a:off x="4572000" y="1052613"/>
            <a:ext cx="0" cy="520049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512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539F9-80AC-E746-1BB0-1CCD68430C3B}"/>
              </a:ext>
            </a:extLst>
          </p:cNvPr>
          <p:cNvSpPr>
            <a:spLocks noGrp="1"/>
          </p:cNvSpPr>
          <p:nvPr>
            <p:ph type="title"/>
          </p:nvPr>
        </p:nvSpPr>
        <p:spPr/>
        <p:txBody>
          <a:bodyPr/>
          <a:lstStyle/>
          <a:p>
            <a:r>
              <a:rPr lang="en-US" sz="2000"/>
              <a:t>Grid needs driven by events that impact SCED availability</a:t>
            </a:r>
          </a:p>
        </p:txBody>
      </p:sp>
      <p:sp>
        <p:nvSpPr>
          <p:cNvPr id="3" name="Content Placeholder 2">
            <a:extLst>
              <a:ext uri="{FF2B5EF4-FFF2-40B4-BE49-F238E27FC236}">
                <a16:creationId xmlns:a16="http://schemas.microsoft.com/office/drawing/2014/main" id="{CADBAB4D-508D-9F56-68DF-4EF949CEBFB5}"/>
              </a:ext>
            </a:extLst>
          </p:cNvPr>
          <p:cNvSpPr>
            <a:spLocks noGrp="1"/>
          </p:cNvSpPr>
          <p:nvPr>
            <p:ph idx="1"/>
          </p:nvPr>
        </p:nvSpPr>
        <p:spPr>
          <a:xfrm>
            <a:off x="304800" y="855406"/>
            <a:ext cx="3383280" cy="5064627"/>
          </a:xfrm>
        </p:spPr>
        <p:txBody>
          <a:bodyPr/>
          <a:lstStyle/>
          <a:p>
            <a:r>
              <a:rPr lang="en-US" sz="1400" u="sng" dirty="0"/>
              <a:t>Planned activities </a:t>
            </a:r>
            <a:r>
              <a:rPr lang="en-US" sz="1400" dirty="0"/>
              <a:t>likes site failovers, software patching, password changes and </a:t>
            </a:r>
            <a:r>
              <a:rPr lang="en-US" sz="1400" u="sng" dirty="0"/>
              <a:t>unplanned events </a:t>
            </a:r>
            <a:r>
              <a:rPr lang="en-US" sz="1400" dirty="0"/>
              <a:t>like Resource Limits Calculator (RLC) application failure triggered by bad telemetry, backend hardware issues etc., have impacted ERCOT’s SCED process in the past.</a:t>
            </a:r>
          </a:p>
          <a:p>
            <a:endParaRPr lang="en-US" sz="1200" dirty="0"/>
          </a:p>
          <a:p>
            <a:pPr lvl="1"/>
            <a:endParaRPr lang="en-US" sz="1200" dirty="0"/>
          </a:p>
          <a:p>
            <a:endParaRPr lang="en-US" dirty="0"/>
          </a:p>
        </p:txBody>
      </p:sp>
      <p:sp>
        <p:nvSpPr>
          <p:cNvPr id="4" name="Slide Number Placeholder 3">
            <a:extLst>
              <a:ext uri="{FF2B5EF4-FFF2-40B4-BE49-F238E27FC236}">
                <a16:creationId xmlns:a16="http://schemas.microsoft.com/office/drawing/2014/main" id="{A4C5F855-CD24-ECF3-F95C-C535D356E21C}"/>
              </a:ext>
            </a:extLst>
          </p:cNvPr>
          <p:cNvSpPr>
            <a:spLocks noGrp="1"/>
          </p:cNvSpPr>
          <p:nvPr>
            <p:ph type="sldNum" sz="quarter" idx="4"/>
          </p:nvPr>
        </p:nvSpPr>
        <p:spPr/>
        <p:txBody>
          <a:bodyPr/>
          <a:lstStyle/>
          <a:p>
            <a:fld id="{1D93BD3E-1E9A-4970-A6F7-E7AC52762E0C}" type="slidenum">
              <a:rPr lang="en-US" smtClean="0"/>
              <a:pPr/>
              <a:t>17</a:t>
            </a:fld>
            <a:endParaRPr lang="en-US"/>
          </a:p>
        </p:txBody>
      </p:sp>
      <p:sp>
        <p:nvSpPr>
          <p:cNvPr id="13" name="TextBox 12">
            <a:extLst>
              <a:ext uri="{FF2B5EF4-FFF2-40B4-BE49-F238E27FC236}">
                <a16:creationId xmlns:a16="http://schemas.microsoft.com/office/drawing/2014/main" id="{F6D339CF-1B2C-139F-3A02-A4E5FBB03233}"/>
              </a:ext>
            </a:extLst>
          </p:cNvPr>
          <p:cNvSpPr txBox="1"/>
          <p:nvPr/>
        </p:nvSpPr>
        <p:spPr>
          <a:xfrm>
            <a:off x="344424" y="5397389"/>
            <a:ext cx="8531352" cy="954107"/>
          </a:xfrm>
          <a:prstGeom prst="rect">
            <a:avLst/>
          </a:prstGeom>
          <a:solidFill>
            <a:schemeClr val="accent1">
              <a:lumMod val="20000"/>
              <a:lumOff val="80000"/>
            </a:schemeClr>
          </a:solidFill>
          <a:ln w="28575">
            <a:solidFill>
              <a:schemeClr val="accent1"/>
            </a:solidFill>
          </a:ln>
        </p:spPr>
        <p:txBody>
          <a:bodyPr wrap="square" rtlCol="0">
            <a:spAutoFit/>
          </a:bodyPr>
          <a:lstStyle/>
          <a:p>
            <a:r>
              <a:rPr lang="en-US" sz="1400" b="1">
                <a:solidFill>
                  <a:prstClr val="black"/>
                </a:solidFill>
                <a:latin typeface="Arial" panose="020B0604020202020204"/>
              </a:rPr>
              <a:t>Key Takeaway: </a:t>
            </a:r>
            <a:r>
              <a:rPr lang="en-US" sz="1400">
                <a:solidFill>
                  <a:prstClr val="black"/>
                </a:solidFill>
                <a:latin typeface="Arial" panose="020B0604020202020204"/>
              </a:rPr>
              <a:t>Duration requirements particularly for Regulation and RRS should take length of</a:t>
            </a:r>
            <a:r>
              <a:rPr lang="en-US" sz="1400"/>
              <a:t> EBP events into account. The selected value should try to cover duration of at least some of the most common “planned” EBP events so that the need for manual actions from Control Room during such common events is minimized.</a:t>
            </a:r>
            <a:endParaRPr lang="en-US" sz="1400">
              <a:solidFill>
                <a:prstClr val="black"/>
              </a:solidFill>
              <a:latin typeface="Arial" panose="020B0604020202020204"/>
            </a:endParaRPr>
          </a:p>
        </p:txBody>
      </p:sp>
      <p:pic>
        <p:nvPicPr>
          <p:cNvPr id="24" name="Picture 23">
            <a:extLst>
              <a:ext uri="{FF2B5EF4-FFF2-40B4-BE49-F238E27FC236}">
                <a16:creationId xmlns:a16="http://schemas.microsoft.com/office/drawing/2014/main" id="{0CEB1DBA-A352-BE64-4AD7-2F7F4AD22BA6}"/>
              </a:ext>
            </a:extLst>
          </p:cNvPr>
          <p:cNvPicPr>
            <a:picLocks noChangeAspect="1"/>
          </p:cNvPicPr>
          <p:nvPr/>
        </p:nvPicPr>
        <p:blipFill>
          <a:blip r:embed="rId2"/>
          <a:stretch>
            <a:fillRect/>
          </a:stretch>
        </p:blipFill>
        <p:spPr>
          <a:xfrm>
            <a:off x="3876368" y="854785"/>
            <a:ext cx="4572000" cy="1951167"/>
          </a:xfrm>
          <a:prstGeom prst="rect">
            <a:avLst/>
          </a:prstGeom>
          <a:ln w="19050">
            <a:solidFill>
              <a:srgbClr val="00ACC8"/>
            </a:solidFill>
          </a:ln>
        </p:spPr>
      </p:pic>
      <p:sp>
        <p:nvSpPr>
          <p:cNvPr id="5" name="Content Placeholder 2">
            <a:extLst>
              <a:ext uri="{FF2B5EF4-FFF2-40B4-BE49-F238E27FC236}">
                <a16:creationId xmlns:a16="http://schemas.microsoft.com/office/drawing/2014/main" id="{7D4CF75C-B543-2FAA-A6E5-A5D2E1AB6564}"/>
              </a:ext>
            </a:extLst>
          </p:cNvPr>
          <p:cNvSpPr txBox="1">
            <a:spLocks/>
          </p:cNvSpPr>
          <p:nvPr/>
        </p:nvSpPr>
        <p:spPr>
          <a:xfrm>
            <a:off x="304800" y="2805952"/>
            <a:ext cx="8531352" cy="2884321"/>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400" dirty="0"/>
              <a:t>There were </a:t>
            </a:r>
            <a:r>
              <a:rPr lang="en-US" sz="1400" u="sng" dirty="0"/>
              <a:t>eighty</a:t>
            </a:r>
            <a:r>
              <a:rPr lang="en-US" sz="1400" dirty="0"/>
              <a:t> such planned and unplanned events between Nov 2013 and Sep 2024 when the SCED process failed but Load Frequency Control (LFC) was functioning. ERCOT engaged the Emergency Base Point (EBP) process in these cases to maintain frequency.</a:t>
            </a:r>
          </a:p>
          <a:p>
            <a:r>
              <a:rPr lang="en-US" sz="1400" dirty="0"/>
              <a:t>Under RTC, when EBP process is engaged, AS awards from the last good SCED will be binding till SCED is restored.</a:t>
            </a:r>
          </a:p>
          <a:p>
            <a:pPr lvl="1"/>
            <a:r>
              <a:rPr lang="en-US" sz="1400" dirty="0"/>
              <a:t>Regulation and RRS/PFR will continue to be the first “line of defense” to maintain frequency.</a:t>
            </a:r>
          </a:p>
          <a:p>
            <a:pPr lvl="1"/>
            <a:r>
              <a:rPr lang="en-US" sz="1400" dirty="0"/>
              <a:t>If frequency cannot be maintained, manual actions will be used to issue updated BP to online Resources that have room to respond.</a:t>
            </a:r>
          </a:p>
          <a:p>
            <a:r>
              <a:rPr lang="en-US" sz="1400" dirty="0"/>
              <a:t>In this paradigm, the duration requirement of Regulation and RRS-PFR will influence the volume of manual actions needed to maintain reliability till SCED is restored.</a:t>
            </a:r>
          </a:p>
        </p:txBody>
      </p:sp>
    </p:spTree>
    <p:extLst>
      <p:ext uri="{BB962C8B-B14F-4D97-AF65-F5344CB8AC3E}">
        <p14:creationId xmlns:p14="http://schemas.microsoft.com/office/powerpoint/2010/main" val="3848592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E6EC-52B4-69A7-E968-6147828A682D}"/>
              </a:ext>
            </a:extLst>
          </p:cNvPr>
          <p:cNvSpPr>
            <a:spLocks noGrp="1"/>
          </p:cNvSpPr>
          <p:nvPr>
            <p:ph type="title"/>
          </p:nvPr>
        </p:nvSpPr>
        <p:spPr/>
        <p:txBody>
          <a:bodyPr/>
          <a:lstStyle/>
          <a:p>
            <a:r>
              <a:rPr lang="en-US" sz="2800"/>
              <a:t>Managing Uncertainty</a:t>
            </a:r>
          </a:p>
        </p:txBody>
      </p:sp>
      <p:sp>
        <p:nvSpPr>
          <p:cNvPr id="3" name="Content Placeholder 2">
            <a:extLst>
              <a:ext uri="{FF2B5EF4-FFF2-40B4-BE49-F238E27FC236}">
                <a16:creationId xmlns:a16="http://schemas.microsoft.com/office/drawing/2014/main" id="{046EF199-F0CA-7E20-B17E-F49C3F64E9B3}"/>
              </a:ext>
            </a:extLst>
          </p:cNvPr>
          <p:cNvSpPr>
            <a:spLocks noGrp="1"/>
          </p:cNvSpPr>
          <p:nvPr>
            <p:ph idx="1"/>
          </p:nvPr>
        </p:nvSpPr>
        <p:spPr>
          <a:xfrm>
            <a:off x="304800" y="807402"/>
            <a:ext cx="3626302" cy="5064627"/>
          </a:xfrm>
        </p:spPr>
        <p:txBody>
          <a:bodyPr/>
          <a:lstStyle/>
          <a:p>
            <a:pPr marL="0" indent="0">
              <a:buNone/>
            </a:pPr>
            <a:r>
              <a:rPr lang="en-US" sz="1400"/>
              <a:t>On days when there is a sustained under-forecast in net load and there is some available capacity (assess these are not scarcity days) the typical approach used is, </a:t>
            </a:r>
          </a:p>
          <a:p>
            <a:pPr marL="271462" indent="-228600">
              <a:buFont typeface="+mj-lt"/>
              <a:buAutoNum type="arabicPeriod"/>
            </a:pPr>
            <a:r>
              <a:rPr lang="en-US" sz="1400"/>
              <a:t>The 10-minute reserve ECRS, is relied upon first to respond to the additional energy need created by the under-forecast in net load.</a:t>
            </a:r>
          </a:p>
          <a:p>
            <a:pPr marL="271462" indent="-228600">
              <a:buFont typeface="+mj-lt"/>
              <a:buAutoNum type="arabicPeriod"/>
            </a:pPr>
            <a:r>
              <a:rPr lang="en-US" sz="1400"/>
              <a:t>The 30-minute reserve Non-Spin, is relied upon next to relieve/restore the deployed ECRS.</a:t>
            </a:r>
          </a:p>
          <a:p>
            <a:pPr marL="271462" indent="-228600">
              <a:buFont typeface="+mj-lt"/>
              <a:buAutoNum type="arabicPeriod"/>
            </a:pPr>
            <a:r>
              <a:rPr lang="en-US" sz="1400"/>
              <a:t>The deployed Non-Spin is relied upon till offline unit(s) can turn on to relieve/restore the deployed AS.</a:t>
            </a:r>
          </a:p>
          <a:p>
            <a:pPr marL="271462" indent="-228600">
              <a:buFont typeface="+mj-lt"/>
              <a:buAutoNum type="arabicPeriod" startAt="3"/>
            </a:pPr>
            <a:endParaRPr lang="en-US" sz="800"/>
          </a:p>
          <a:p>
            <a:pPr marL="42862" indent="0">
              <a:buNone/>
            </a:pPr>
            <a:r>
              <a:rPr lang="en-US" sz="1400"/>
              <a:t>As a result of the above when considering duration needs, it is important to assess</a:t>
            </a:r>
          </a:p>
          <a:p>
            <a:pPr marL="271462" indent="-228600">
              <a:buFont typeface="+mj-lt"/>
              <a:buAutoNum type="arabicPeriod"/>
            </a:pPr>
            <a:r>
              <a:rPr lang="en-US" sz="1400"/>
              <a:t>The historical uncertainty in consistently under-forecasting net load</a:t>
            </a:r>
          </a:p>
          <a:p>
            <a:pPr marL="571500" lvl="1" indent="-228600">
              <a:buFont typeface="+mj-lt"/>
              <a:buAutoNum type="alphaUcPeriod"/>
            </a:pPr>
            <a:r>
              <a:rPr lang="en-US" sz="1400"/>
              <a:t>in 30 minute Ahead timeframe.</a:t>
            </a:r>
          </a:p>
          <a:p>
            <a:pPr marL="571500" lvl="1" indent="-228600">
              <a:buFont typeface="+mj-lt"/>
              <a:buAutoNum type="alphaUcPeriod"/>
            </a:pPr>
            <a:r>
              <a:rPr lang="en-US" sz="1400"/>
              <a:t>in post RUC timeframe</a:t>
            </a:r>
          </a:p>
          <a:p>
            <a:pPr marL="271462" indent="-228600">
              <a:buFont typeface="+mj-lt"/>
              <a:buAutoNum type="arabicPeriod"/>
            </a:pPr>
            <a:r>
              <a:rPr lang="en-US" sz="1400"/>
              <a:t>Duration of historic ECRS and offline Non-Spin deployment events</a:t>
            </a:r>
          </a:p>
          <a:p>
            <a:pPr marL="271462" indent="-228600">
              <a:buFont typeface="+mj-lt"/>
              <a:buAutoNum type="arabicPeriod"/>
            </a:pPr>
            <a:endParaRPr lang="en-US" sz="1200"/>
          </a:p>
          <a:p>
            <a:pPr marL="571500" lvl="1" indent="-228600">
              <a:buFont typeface="+mj-lt"/>
              <a:buAutoNum type="alphaLcParenR"/>
            </a:pPr>
            <a:endParaRPr lang="en-US" sz="1200"/>
          </a:p>
          <a:p>
            <a:pPr marL="0" indent="0">
              <a:buNone/>
            </a:pPr>
            <a:endParaRPr lang="en-US" sz="1400"/>
          </a:p>
          <a:p>
            <a:endParaRPr lang="en-US"/>
          </a:p>
          <a:p>
            <a:endParaRPr lang="en-US"/>
          </a:p>
          <a:p>
            <a:endParaRPr lang="en-US"/>
          </a:p>
        </p:txBody>
      </p:sp>
      <p:sp>
        <p:nvSpPr>
          <p:cNvPr id="4" name="Slide Number Placeholder 3">
            <a:extLst>
              <a:ext uri="{FF2B5EF4-FFF2-40B4-BE49-F238E27FC236}">
                <a16:creationId xmlns:a16="http://schemas.microsoft.com/office/drawing/2014/main" id="{B397D270-A6C5-E691-8604-E4190146BB5C}"/>
              </a:ext>
            </a:extLst>
          </p:cNvPr>
          <p:cNvSpPr>
            <a:spLocks noGrp="1"/>
          </p:cNvSpPr>
          <p:nvPr>
            <p:ph type="sldNum" sz="quarter" idx="4"/>
          </p:nvPr>
        </p:nvSpPr>
        <p:spPr/>
        <p:txBody>
          <a:bodyPr/>
          <a:lstStyle/>
          <a:p>
            <a:fld id="{1D93BD3E-1E9A-4970-A6F7-E7AC52762E0C}" type="slidenum">
              <a:rPr lang="en-US" smtClean="0"/>
              <a:pPr/>
              <a:t>18</a:t>
            </a:fld>
            <a:endParaRPr lang="en-US"/>
          </a:p>
        </p:txBody>
      </p:sp>
      <p:grpSp>
        <p:nvGrpSpPr>
          <p:cNvPr id="17" name="Group 16">
            <a:extLst>
              <a:ext uri="{FF2B5EF4-FFF2-40B4-BE49-F238E27FC236}">
                <a16:creationId xmlns:a16="http://schemas.microsoft.com/office/drawing/2014/main" id="{DD9F4E90-DF33-B183-A5F4-D75A3FCE7318}"/>
              </a:ext>
            </a:extLst>
          </p:cNvPr>
          <p:cNvGrpSpPr/>
          <p:nvPr/>
        </p:nvGrpSpPr>
        <p:grpSpPr>
          <a:xfrm>
            <a:off x="3389378" y="3463643"/>
            <a:ext cx="5632704" cy="2956718"/>
            <a:chOff x="3432050" y="243682"/>
            <a:chExt cx="5632704" cy="2956718"/>
          </a:xfrm>
        </p:grpSpPr>
        <p:grpSp>
          <p:nvGrpSpPr>
            <p:cNvPr id="10" name="Group 9">
              <a:extLst>
                <a:ext uri="{FF2B5EF4-FFF2-40B4-BE49-F238E27FC236}">
                  <a16:creationId xmlns:a16="http://schemas.microsoft.com/office/drawing/2014/main" id="{35BBFEBE-ED53-A3FF-7386-F19383980798}"/>
                </a:ext>
              </a:extLst>
            </p:cNvPr>
            <p:cNvGrpSpPr/>
            <p:nvPr/>
          </p:nvGrpSpPr>
          <p:grpSpPr>
            <a:xfrm>
              <a:off x="3432050" y="243682"/>
              <a:ext cx="5632704" cy="2956718"/>
              <a:chOff x="1141411" y="1670862"/>
              <a:chExt cx="7306957" cy="4071750"/>
            </a:xfrm>
          </p:grpSpPr>
          <p:sp>
            <p:nvSpPr>
              <p:cNvPr id="5" name="Content Placeholder 2">
                <a:extLst>
                  <a:ext uri="{FF2B5EF4-FFF2-40B4-BE49-F238E27FC236}">
                    <a16:creationId xmlns:a16="http://schemas.microsoft.com/office/drawing/2014/main" id="{8FD8630B-4551-0D5F-C8C2-54D7E54510D0}"/>
                  </a:ext>
                </a:extLst>
              </p:cNvPr>
              <p:cNvSpPr txBox="1">
                <a:spLocks/>
              </p:cNvSpPr>
              <p:nvPr/>
            </p:nvSpPr>
            <p:spPr>
              <a:xfrm>
                <a:off x="1802713" y="4313221"/>
                <a:ext cx="6645655" cy="1429391"/>
              </a:xfrm>
              <a:prstGeom prst="rect">
                <a:avLst/>
              </a:prstGeom>
              <a:ln w="28575">
                <a:solidFill>
                  <a:schemeClr val="accent1"/>
                </a:solidFill>
              </a:ln>
            </p:spPr>
            <p:txBody>
              <a:bodyPr lIns="91440" tIns="91440" rIns="91440" bIns="91440"/>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200" b="1"/>
                  <a:t>Setup: </a:t>
                </a:r>
                <a:r>
                  <a:rPr lang="en-US" sz="1200"/>
                  <a:t>Consider operating on a day with moderate forecasted load during shoulder months with a portion of the generation fleet on outage. A fast-moving weather front causes a large net-load under-forecast error (ex. load picks up significantly, wind drops). Then a large thermal unit gets forced out.</a:t>
                </a:r>
              </a:p>
              <a:p>
                <a:pPr marL="0" indent="0">
                  <a:buFont typeface="Arial" panose="020B0604020202020204" pitchFamily="34" charset="0"/>
                  <a:buNone/>
                </a:pPr>
                <a:endParaRPr lang="en-US" sz="1400"/>
              </a:p>
            </p:txBody>
          </p:sp>
          <p:grpSp>
            <p:nvGrpSpPr>
              <p:cNvPr id="6" name="Group 5">
                <a:extLst>
                  <a:ext uri="{FF2B5EF4-FFF2-40B4-BE49-F238E27FC236}">
                    <a16:creationId xmlns:a16="http://schemas.microsoft.com/office/drawing/2014/main" id="{8CCFBE2D-242C-0ABF-EC37-6FC5050CFE7D}"/>
                  </a:ext>
                </a:extLst>
              </p:cNvPr>
              <p:cNvGrpSpPr/>
              <p:nvPr/>
            </p:nvGrpSpPr>
            <p:grpSpPr>
              <a:xfrm>
                <a:off x="1141411" y="1670862"/>
                <a:ext cx="7306957" cy="2663952"/>
                <a:chOff x="124367" y="731039"/>
                <a:chExt cx="8256247" cy="3194927"/>
              </a:xfrm>
            </p:grpSpPr>
            <p:sp>
              <p:nvSpPr>
                <p:cNvPr id="7" name="TextBox 6">
                  <a:extLst>
                    <a:ext uri="{FF2B5EF4-FFF2-40B4-BE49-F238E27FC236}">
                      <a16:creationId xmlns:a16="http://schemas.microsoft.com/office/drawing/2014/main" id="{380DA127-8E7E-DEBD-9776-92D03F247BE9}"/>
                    </a:ext>
                  </a:extLst>
                </p:cNvPr>
                <p:cNvSpPr txBox="1"/>
                <p:nvPr/>
              </p:nvSpPr>
              <p:spPr>
                <a:xfrm>
                  <a:off x="871583" y="731039"/>
                  <a:ext cx="7509031" cy="3194927"/>
                </a:xfrm>
                <a:prstGeom prst="rect">
                  <a:avLst/>
                </a:prstGeom>
                <a:noFill/>
                <a:ln w="28575">
                  <a:solidFill>
                    <a:schemeClr val="accent1"/>
                  </a:solidFill>
                </a:ln>
              </p:spPr>
              <p:txBody>
                <a:bodyPr wrap="square" rtlCol="0">
                  <a:noAutofit/>
                </a:bodyPr>
                <a:lstStyle/>
                <a:p>
                  <a:endParaRPr lang="en-US"/>
                </a:p>
              </p:txBody>
            </p:sp>
            <p:sp>
              <p:nvSpPr>
                <p:cNvPr id="8" name="Content Placeholder 25">
                  <a:extLst>
                    <a:ext uri="{FF2B5EF4-FFF2-40B4-BE49-F238E27FC236}">
                      <a16:creationId xmlns:a16="http://schemas.microsoft.com/office/drawing/2014/main" id="{7B50BCB5-E68C-5FB9-CF83-DD85EAE9DB25}"/>
                    </a:ext>
                  </a:extLst>
                </p:cNvPr>
                <p:cNvSpPr txBox="1">
                  <a:spLocks/>
                </p:cNvSpPr>
                <p:nvPr/>
              </p:nvSpPr>
              <p:spPr>
                <a:xfrm>
                  <a:off x="124367" y="823490"/>
                  <a:ext cx="2743200" cy="3060167"/>
                </a:xfrm>
                <a:prstGeom prst="rect">
                  <a:avLst/>
                </a:prstGeom>
              </p:spPr>
              <p:txBody>
                <a:bodyPr lIns="91440" tIns="0" rIns="91440" bIns="0"/>
                <a:lstStyle>
                  <a:lvl1pPr marL="342900" indent="-342900" algn="l" defTabSz="914400" rtl="0" eaLnBrk="1" latinLnBrk="0" hangingPunct="1">
                    <a:spcBef>
                      <a:spcPct val="20000"/>
                    </a:spcBef>
                    <a:buFont typeface="Arial" panose="020B0604020202020204" pitchFamily="34" charset="0"/>
                    <a:buChar char="•"/>
                    <a:defRPr sz="16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rgbClr val="5B677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rgbClr val="5B677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rgbClr val="5B677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rgbClr val="5B677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600"/>
                </a:p>
              </p:txBody>
            </p:sp>
            <p:pic>
              <p:nvPicPr>
                <p:cNvPr id="9" name="Picture 8">
                  <a:extLst>
                    <a:ext uri="{FF2B5EF4-FFF2-40B4-BE49-F238E27FC236}">
                      <a16:creationId xmlns:a16="http://schemas.microsoft.com/office/drawing/2014/main" id="{3D69377F-A7F1-BED0-AC3A-4AA24909672E}"/>
                    </a:ext>
                  </a:extLst>
                </p:cNvPr>
                <p:cNvPicPr>
                  <a:picLocks noChangeAspect="1"/>
                </p:cNvPicPr>
                <p:nvPr/>
              </p:nvPicPr>
              <p:blipFill>
                <a:blip r:embed="rId2"/>
                <a:stretch>
                  <a:fillRect/>
                </a:stretch>
              </p:blipFill>
              <p:spPr>
                <a:xfrm>
                  <a:off x="871583" y="858344"/>
                  <a:ext cx="7428865" cy="2990458"/>
                </a:xfrm>
                <a:prstGeom prst="rect">
                  <a:avLst/>
                </a:prstGeom>
              </p:spPr>
            </p:pic>
          </p:grpSp>
        </p:grpSp>
        <p:sp>
          <p:nvSpPr>
            <p:cNvPr id="13" name="TextBox 12">
              <a:extLst>
                <a:ext uri="{FF2B5EF4-FFF2-40B4-BE49-F238E27FC236}">
                  <a16:creationId xmlns:a16="http://schemas.microsoft.com/office/drawing/2014/main" id="{603D4681-3086-1500-6D7E-68DFC4E4544A}"/>
                </a:ext>
              </a:extLst>
            </p:cNvPr>
            <p:cNvSpPr txBox="1"/>
            <p:nvPr/>
          </p:nvSpPr>
          <p:spPr>
            <a:xfrm>
              <a:off x="3973774" y="250784"/>
              <a:ext cx="2268530" cy="577081"/>
            </a:xfrm>
            <a:prstGeom prst="rect">
              <a:avLst/>
            </a:prstGeom>
            <a:solidFill>
              <a:schemeClr val="accent2">
                <a:lumMod val="20000"/>
                <a:lumOff val="80000"/>
              </a:schemeClr>
            </a:solidFill>
          </p:spPr>
          <p:txBody>
            <a:bodyPr wrap="square" rtlCol="0">
              <a:spAutoFit/>
            </a:bodyPr>
            <a:lstStyle/>
            <a:p>
              <a:r>
                <a:rPr lang="en-US" sz="1050" b="1" i="1" dirty="0"/>
                <a:t>Use Non-Spin till offline unit      turns on and supplements the capacity needs</a:t>
              </a:r>
            </a:p>
          </p:txBody>
        </p:sp>
      </p:grpSp>
      <p:grpSp>
        <p:nvGrpSpPr>
          <p:cNvPr id="16" name="Group 15">
            <a:extLst>
              <a:ext uri="{FF2B5EF4-FFF2-40B4-BE49-F238E27FC236}">
                <a16:creationId xmlns:a16="http://schemas.microsoft.com/office/drawing/2014/main" id="{AE6E1B4A-D149-5AA8-32E2-DB7D30B29F60}"/>
              </a:ext>
            </a:extLst>
          </p:cNvPr>
          <p:cNvGrpSpPr/>
          <p:nvPr/>
        </p:nvGrpSpPr>
        <p:grpSpPr>
          <a:xfrm>
            <a:off x="4318889" y="243682"/>
            <a:ext cx="4703193" cy="3140955"/>
            <a:chOff x="-976178" y="2909643"/>
            <a:chExt cx="4703193" cy="3140955"/>
          </a:xfrm>
        </p:grpSpPr>
        <p:pic>
          <p:nvPicPr>
            <p:cNvPr id="15" name="Picture 14">
              <a:extLst>
                <a:ext uri="{FF2B5EF4-FFF2-40B4-BE49-F238E27FC236}">
                  <a16:creationId xmlns:a16="http://schemas.microsoft.com/office/drawing/2014/main" id="{92BBB082-3E9B-B49B-7837-40D8B554B17C}"/>
                </a:ext>
              </a:extLst>
            </p:cNvPr>
            <p:cNvPicPr>
              <a:picLocks noChangeAspect="1"/>
            </p:cNvPicPr>
            <p:nvPr/>
          </p:nvPicPr>
          <p:blipFill>
            <a:blip r:embed="rId3"/>
            <a:stretch>
              <a:fillRect/>
            </a:stretch>
          </p:blipFill>
          <p:spPr>
            <a:xfrm>
              <a:off x="-976178" y="2909643"/>
              <a:ext cx="4703193" cy="3140955"/>
            </a:xfrm>
            <a:prstGeom prst="rect">
              <a:avLst/>
            </a:prstGeom>
            <a:ln w="28575">
              <a:solidFill>
                <a:schemeClr val="accent1"/>
              </a:solidFill>
            </a:ln>
          </p:spPr>
        </p:pic>
        <p:sp>
          <p:nvSpPr>
            <p:cNvPr id="14" name="TextBox 13">
              <a:extLst>
                <a:ext uri="{FF2B5EF4-FFF2-40B4-BE49-F238E27FC236}">
                  <a16:creationId xmlns:a16="http://schemas.microsoft.com/office/drawing/2014/main" id="{389A012F-4EB2-9B19-5850-B226E0CD61C4}"/>
                </a:ext>
              </a:extLst>
            </p:cNvPr>
            <p:cNvSpPr txBox="1"/>
            <p:nvPr/>
          </p:nvSpPr>
          <p:spPr>
            <a:xfrm>
              <a:off x="1665749" y="4929466"/>
              <a:ext cx="2061266" cy="577081"/>
            </a:xfrm>
            <a:prstGeom prst="rect">
              <a:avLst/>
            </a:prstGeom>
            <a:solidFill>
              <a:schemeClr val="accent2">
                <a:lumMod val="20000"/>
                <a:lumOff val="80000"/>
              </a:schemeClr>
            </a:solidFill>
          </p:spPr>
          <p:txBody>
            <a:bodyPr wrap="square" rtlCol="0">
              <a:spAutoFit/>
            </a:bodyPr>
            <a:lstStyle/>
            <a:p>
              <a:r>
                <a:rPr lang="en-US" sz="1050" b="1" i="1"/>
                <a:t>Use ECRS till Non-Spin supplements the deployed ECRS capacity.</a:t>
              </a:r>
            </a:p>
          </p:txBody>
        </p:sp>
      </p:grpSp>
    </p:spTree>
    <p:extLst>
      <p:ext uri="{BB962C8B-B14F-4D97-AF65-F5344CB8AC3E}">
        <p14:creationId xmlns:p14="http://schemas.microsoft.com/office/powerpoint/2010/main" val="1586025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381E-74A5-6B7A-E223-BEB58B25A7B1}"/>
              </a:ext>
            </a:extLst>
          </p:cNvPr>
          <p:cNvSpPr>
            <a:spLocks noGrp="1"/>
          </p:cNvSpPr>
          <p:nvPr>
            <p:ph type="title"/>
          </p:nvPr>
        </p:nvSpPr>
        <p:spPr/>
        <p:txBody>
          <a:bodyPr/>
          <a:lstStyle/>
          <a:p>
            <a:r>
              <a:rPr lang="en-US" sz="2400"/>
              <a:t>30 minute ahead Net Load Under-Forecast Analysis</a:t>
            </a:r>
          </a:p>
        </p:txBody>
      </p:sp>
      <p:sp>
        <p:nvSpPr>
          <p:cNvPr id="13" name="Content Placeholder 12">
            <a:extLst>
              <a:ext uri="{FF2B5EF4-FFF2-40B4-BE49-F238E27FC236}">
                <a16:creationId xmlns:a16="http://schemas.microsoft.com/office/drawing/2014/main" id="{FF605400-0B1A-E307-1EFF-C87411C4336B}"/>
              </a:ext>
            </a:extLst>
          </p:cNvPr>
          <p:cNvSpPr>
            <a:spLocks noGrp="1"/>
          </p:cNvSpPr>
          <p:nvPr>
            <p:ph idx="1"/>
          </p:nvPr>
        </p:nvSpPr>
        <p:spPr/>
        <p:txBody>
          <a:bodyPr/>
          <a:lstStyle/>
          <a:p>
            <a:pPr marL="0" indent="0">
              <a:buNone/>
            </a:pPr>
            <a:r>
              <a:rPr lang="en-US" sz="1400"/>
              <a:t>Analysis of sustained under forecast error in the 30 minute ahead net load is included below. </a:t>
            </a:r>
          </a:p>
          <a:p>
            <a:pPr marL="300038" lvl="1" indent="0">
              <a:buNone/>
            </a:pPr>
            <a:r>
              <a:rPr lang="en-US" sz="1400"/>
              <a:t>When such errors happen, frequency control is impacted and Regulation &amp; PFR become the first line of defense to maintain frequency. ERCOT relies on SCED offsets and ECRS deployments as necessary to recover Regulation &amp; PFR.</a:t>
            </a:r>
          </a:p>
          <a:p>
            <a:pPr marL="0" indent="0">
              <a:buNone/>
            </a:pPr>
            <a:endParaRPr lang="en-US" sz="1400"/>
          </a:p>
        </p:txBody>
      </p:sp>
      <p:sp>
        <p:nvSpPr>
          <p:cNvPr id="4" name="Slide Number Placeholder 3">
            <a:extLst>
              <a:ext uri="{FF2B5EF4-FFF2-40B4-BE49-F238E27FC236}">
                <a16:creationId xmlns:a16="http://schemas.microsoft.com/office/drawing/2014/main" id="{F2472847-BC0A-1740-04B9-2682FBA52D1E}"/>
              </a:ext>
            </a:extLst>
          </p:cNvPr>
          <p:cNvSpPr>
            <a:spLocks noGrp="1"/>
          </p:cNvSpPr>
          <p:nvPr>
            <p:ph type="sldNum" sz="quarter" idx="4"/>
          </p:nvPr>
        </p:nvSpPr>
        <p:spPr/>
        <p:txBody>
          <a:bodyPr/>
          <a:lstStyle/>
          <a:p>
            <a:fld id="{1D93BD3E-1E9A-4970-A6F7-E7AC52762E0C}" type="slidenum">
              <a:rPr lang="en-US" smtClean="0"/>
              <a:pPr/>
              <a:t>19</a:t>
            </a:fld>
            <a:endParaRPr lang="en-US"/>
          </a:p>
        </p:txBody>
      </p:sp>
      <p:pic>
        <p:nvPicPr>
          <p:cNvPr id="27" name="Picture 26">
            <a:extLst>
              <a:ext uri="{FF2B5EF4-FFF2-40B4-BE49-F238E27FC236}">
                <a16:creationId xmlns:a16="http://schemas.microsoft.com/office/drawing/2014/main" id="{293DC104-2AB7-7CE9-D2A3-9DF73835E02E}"/>
              </a:ext>
            </a:extLst>
          </p:cNvPr>
          <p:cNvPicPr>
            <a:picLocks noChangeAspect="1"/>
          </p:cNvPicPr>
          <p:nvPr/>
        </p:nvPicPr>
        <p:blipFill>
          <a:blip r:embed="rId3"/>
          <a:stretch>
            <a:fillRect/>
          </a:stretch>
        </p:blipFill>
        <p:spPr>
          <a:xfrm>
            <a:off x="1533550" y="1805722"/>
            <a:ext cx="6076899" cy="4207717"/>
          </a:xfrm>
          <a:prstGeom prst="rect">
            <a:avLst/>
          </a:prstGeom>
        </p:spPr>
      </p:pic>
      <p:sp>
        <p:nvSpPr>
          <p:cNvPr id="3" name="TextBox 2">
            <a:extLst>
              <a:ext uri="{FF2B5EF4-FFF2-40B4-BE49-F238E27FC236}">
                <a16:creationId xmlns:a16="http://schemas.microsoft.com/office/drawing/2014/main" id="{377295A6-034C-C816-3273-3DBB838A37AC}"/>
              </a:ext>
            </a:extLst>
          </p:cNvPr>
          <p:cNvSpPr txBox="1"/>
          <p:nvPr/>
        </p:nvSpPr>
        <p:spPr>
          <a:xfrm>
            <a:off x="381000" y="6080083"/>
            <a:ext cx="8277224" cy="523220"/>
          </a:xfrm>
          <a:prstGeom prst="rect">
            <a:avLst/>
          </a:prstGeom>
          <a:solidFill>
            <a:schemeClr val="accent1">
              <a:lumMod val="20000"/>
              <a:lumOff val="80000"/>
            </a:schemeClr>
          </a:solidFill>
          <a:ln>
            <a:solidFill>
              <a:schemeClr val="tx1">
                <a:lumMod val="90000"/>
                <a:lumOff val="10000"/>
              </a:schemeClr>
            </a:solidFill>
          </a:ln>
        </p:spPr>
        <p:txBody>
          <a:bodyPr wrap="square" lIns="91440" tIns="45720" rIns="91440" bIns="45720" rtlCol="0" anchor="t">
            <a:spAutoFit/>
          </a:bodyPr>
          <a:lstStyle/>
          <a:p>
            <a:r>
              <a:rPr lang="en-US" sz="1400" b="1"/>
              <a:t>Key Takeaway: </a:t>
            </a:r>
            <a:r>
              <a:rPr lang="en-US" sz="1400"/>
              <a:t>Most extreme under-forecast of 30 minute ahead net load have lasted between 30 minutes and 60 minutes. </a:t>
            </a:r>
          </a:p>
        </p:txBody>
      </p:sp>
    </p:spTree>
    <p:extLst>
      <p:ext uri="{BB962C8B-B14F-4D97-AF65-F5344CB8AC3E}">
        <p14:creationId xmlns:p14="http://schemas.microsoft.com/office/powerpoint/2010/main" val="140728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E005-5042-F393-2FA1-DC9769E70532}"/>
              </a:ext>
            </a:extLst>
          </p:cNvPr>
          <p:cNvSpPr>
            <a:spLocks noGrp="1"/>
          </p:cNvSpPr>
          <p:nvPr>
            <p:ph type="title"/>
          </p:nvPr>
        </p:nvSpPr>
        <p:spPr/>
        <p:txBody>
          <a:bodyPr/>
          <a:lstStyle/>
          <a:p>
            <a:r>
              <a:rPr lang="en-US" dirty="0"/>
              <a:t>Scope of Discussion for today’s Meeting</a:t>
            </a:r>
          </a:p>
        </p:txBody>
      </p:sp>
      <p:sp>
        <p:nvSpPr>
          <p:cNvPr id="3" name="Content Placeholder 2">
            <a:extLst>
              <a:ext uri="{FF2B5EF4-FFF2-40B4-BE49-F238E27FC236}">
                <a16:creationId xmlns:a16="http://schemas.microsoft.com/office/drawing/2014/main" id="{47183264-9F03-51F2-9253-80256256CCE8}"/>
              </a:ext>
            </a:extLst>
          </p:cNvPr>
          <p:cNvSpPr>
            <a:spLocks noGrp="1"/>
          </p:cNvSpPr>
          <p:nvPr>
            <p:ph idx="1"/>
          </p:nvPr>
        </p:nvSpPr>
        <p:spPr/>
        <p:txBody>
          <a:bodyPr/>
          <a:lstStyle/>
          <a:p>
            <a:r>
              <a:rPr lang="en-US" dirty="0"/>
              <a:t>Analysis of estimated duration events during which online Resources with Non-Spin responsibility were deployed in the in their Non-Spin range.</a:t>
            </a:r>
          </a:p>
          <a:p>
            <a:endParaRPr lang="en-US" dirty="0"/>
          </a:p>
          <a:p>
            <a:r>
              <a:rPr lang="en-US" dirty="0"/>
              <a:t>Update on offline Non-Spin Deployment</a:t>
            </a:r>
          </a:p>
          <a:p>
            <a:endParaRPr lang="en-US" dirty="0"/>
          </a:p>
          <a:p>
            <a:r>
              <a:rPr lang="en-US" dirty="0"/>
              <a:t>Recap of Recommendation on AS duration</a:t>
            </a:r>
          </a:p>
        </p:txBody>
      </p:sp>
      <p:sp>
        <p:nvSpPr>
          <p:cNvPr id="4" name="Slide Number Placeholder 3">
            <a:extLst>
              <a:ext uri="{FF2B5EF4-FFF2-40B4-BE49-F238E27FC236}">
                <a16:creationId xmlns:a16="http://schemas.microsoft.com/office/drawing/2014/main" id="{FFB59993-30E1-F4B2-BFCD-95BE106437D0}"/>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1304834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FEEA4-C2E0-1960-9FDC-62EF933E22AE}"/>
              </a:ext>
            </a:extLst>
          </p:cNvPr>
          <p:cNvSpPr>
            <a:spLocks noGrp="1"/>
          </p:cNvSpPr>
          <p:nvPr>
            <p:ph type="title"/>
          </p:nvPr>
        </p:nvSpPr>
        <p:spPr/>
        <p:txBody>
          <a:bodyPr/>
          <a:lstStyle/>
          <a:p>
            <a:r>
              <a:rPr lang="en-US"/>
              <a:t>Historic ECRS Deployment Duration</a:t>
            </a:r>
          </a:p>
        </p:txBody>
      </p:sp>
      <p:sp>
        <p:nvSpPr>
          <p:cNvPr id="3" name="Content Placeholder 2">
            <a:extLst>
              <a:ext uri="{FF2B5EF4-FFF2-40B4-BE49-F238E27FC236}">
                <a16:creationId xmlns:a16="http://schemas.microsoft.com/office/drawing/2014/main" id="{73E1B6E8-4E84-D361-BF5C-02321F1D5D21}"/>
              </a:ext>
            </a:extLst>
          </p:cNvPr>
          <p:cNvSpPr>
            <a:spLocks noGrp="1"/>
          </p:cNvSpPr>
          <p:nvPr>
            <p:ph idx="1"/>
          </p:nvPr>
        </p:nvSpPr>
        <p:spPr/>
        <p:txBody>
          <a:bodyPr/>
          <a:lstStyle/>
          <a:p>
            <a:pPr>
              <a:spcBef>
                <a:spcPts val="0"/>
              </a:spcBef>
            </a:pPr>
            <a:r>
              <a:rPr lang="en-US" sz="1400" dirty="0"/>
              <a:t>There were 59 ECRS release event between Jun 1, 2023 and Mar 5, 2025. </a:t>
            </a:r>
          </a:p>
          <a:p>
            <a:pPr lvl="1">
              <a:spcBef>
                <a:spcPts val="0"/>
              </a:spcBef>
            </a:pPr>
            <a:r>
              <a:rPr lang="en-US" sz="1400" dirty="0"/>
              <a:t>29 events occurred on capacity short days (i.e., all available units were online)</a:t>
            </a:r>
          </a:p>
          <a:p>
            <a:pPr lvl="1">
              <a:spcBef>
                <a:spcPts val="0"/>
              </a:spcBef>
            </a:pPr>
            <a:r>
              <a:rPr lang="en-US" sz="1400" dirty="0"/>
              <a:t>2 events were related to under generation in SCED</a:t>
            </a:r>
          </a:p>
          <a:p>
            <a:pPr lvl="1">
              <a:spcBef>
                <a:spcPts val="0"/>
              </a:spcBef>
            </a:pPr>
            <a:r>
              <a:rPr lang="en-US" sz="1400" dirty="0"/>
              <a:t>2 events were related to local issues</a:t>
            </a:r>
            <a:endParaRPr lang="en-US" sz="800" dirty="0"/>
          </a:p>
          <a:p>
            <a:pPr>
              <a:spcBef>
                <a:spcPts val="0"/>
              </a:spcBef>
            </a:pPr>
            <a:r>
              <a:rPr lang="en-US" sz="1400" dirty="0"/>
              <a:t>Out of the 26 events that were not on scarcity days and not for local issues and under-generation related, 1 event lasted 165 minutes. </a:t>
            </a:r>
            <a:endParaRPr lang="en-US" dirty="0"/>
          </a:p>
        </p:txBody>
      </p:sp>
      <p:sp>
        <p:nvSpPr>
          <p:cNvPr id="4" name="Slide Number Placeholder 3">
            <a:extLst>
              <a:ext uri="{FF2B5EF4-FFF2-40B4-BE49-F238E27FC236}">
                <a16:creationId xmlns:a16="http://schemas.microsoft.com/office/drawing/2014/main" id="{AD8FE12A-602B-4393-60EB-1B0748145D95}"/>
              </a:ext>
            </a:extLst>
          </p:cNvPr>
          <p:cNvSpPr>
            <a:spLocks noGrp="1"/>
          </p:cNvSpPr>
          <p:nvPr>
            <p:ph type="sldNum" sz="quarter" idx="4"/>
          </p:nvPr>
        </p:nvSpPr>
        <p:spPr/>
        <p:txBody>
          <a:bodyPr/>
          <a:lstStyle/>
          <a:p>
            <a:fld id="{1D93BD3E-1E9A-4970-A6F7-E7AC52762E0C}" type="slidenum">
              <a:rPr lang="en-US" smtClean="0"/>
              <a:pPr/>
              <a:t>20</a:t>
            </a:fld>
            <a:endParaRPr lang="en-US"/>
          </a:p>
        </p:txBody>
      </p:sp>
      <p:sp>
        <p:nvSpPr>
          <p:cNvPr id="5" name="TextBox 4">
            <a:extLst>
              <a:ext uri="{FF2B5EF4-FFF2-40B4-BE49-F238E27FC236}">
                <a16:creationId xmlns:a16="http://schemas.microsoft.com/office/drawing/2014/main" id="{4A30838B-5B44-6CD4-5C29-38A23002DC99}"/>
              </a:ext>
            </a:extLst>
          </p:cNvPr>
          <p:cNvSpPr txBox="1"/>
          <p:nvPr/>
        </p:nvSpPr>
        <p:spPr>
          <a:xfrm>
            <a:off x="304800" y="6027261"/>
            <a:ext cx="8277224" cy="738664"/>
          </a:xfrm>
          <a:prstGeom prst="rect">
            <a:avLst/>
          </a:prstGeom>
          <a:solidFill>
            <a:schemeClr val="accent1">
              <a:lumMod val="20000"/>
              <a:lumOff val="80000"/>
            </a:schemeClr>
          </a:solidFill>
          <a:ln>
            <a:solidFill>
              <a:schemeClr val="tx1">
                <a:lumMod val="90000"/>
                <a:lumOff val="10000"/>
              </a:schemeClr>
            </a:solidFill>
          </a:ln>
        </p:spPr>
        <p:txBody>
          <a:bodyPr wrap="square" lIns="91440" tIns="45720" rIns="91440" bIns="45720" rtlCol="0" anchor="t">
            <a:spAutoFit/>
          </a:bodyPr>
          <a:lstStyle/>
          <a:p>
            <a:r>
              <a:rPr lang="en-US" sz="1400" b="1"/>
              <a:t>Key Takeaway: </a:t>
            </a:r>
            <a:r>
              <a:rPr lang="en-US" sz="1400"/>
              <a:t>Excluding November 10, 2024 all other</a:t>
            </a:r>
            <a:r>
              <a:rPr lang="en-US" sz="1400" b="1"/>
              <a:t> </a:t>
            </a:r>
            <a:r>
              <a:rPr lang="en-US" sz="1400"/>
              <a:t>ECRS deployments that were related to ramping have lasted between 30 minutes and 60 minutes. ECRS deployments that were related to frequency have lasted less than 15 minutes.</a:t>
            </a:r>
          </a:p>
        </p:txBody>
      </p:sp>
      <p:pic>
        <p:nvPicPr>
          <p:cNvPr id="12" name="Picture 11">
            <a:extLst>
              <a:ext uri="{FF2B5EF4-FFF2-40B4-BE49-F238E27FC236}">
                <a16:creationId xmlns:a16="http://schemas.microsoft.com/office/drawing/2014/main" id="{DB9DE315-4A77-0872-2E55-E84B9B33A21A}"/>
              </a:ext>
            </a:extLst>
          </p:cNvPr>
          <p:cNvPicPr>
            <a:picLocks noChangeAspect="1"/>
          </p:cNvPicPr>
          <p:nvPr/>
        </p:nvPicPr>
        <p:blipFill>
          <a:blip r:embed="rId2"/>
          <a:stretch>
            <a:fillRect/>
          </a:stretch>
        </p:blipFill>
        <p:spPr>
          <a:xfrm>
            <a:off x="676083" y="2215781"/>
            <a:ext cx="7534657" cy="3803904"/>
          </a:xfrm>
          <a:prstGeom prst="rect">
            <a:avLst/>
          </a:prstGeom>
        </p:spPr>
      </p:pic>
    </p:spTree>
    <p:extLst>
      <p:ext uri="{BB962C8B-B14F-4D97-AF65-F5344CB8AC3E}">
        <p14:creationId xmlns:p14="http://schemas.microsoft.com/office/powerpoint/2010/main" val="1556756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688B-79F6-3BD8-BEB2-FD3C09B76A5D}"/>
              </a:ext>
            </a:extLst>
          </p:cNvPr>
          <p:cNvSpPr>
            <a:spLocks noGrp="1"/>
          </p:cNvSpPr>
          <p:nvPr>
            <p:ph type="title"/>
          </p:nvPr>
        </p:nvSpPr>
        <p:spPr/>
        <p:txBody>
          <a:bodyPr/>
          <a:lstStyle/>
          <a:p>
            <a:r>
              <a:rPr lang="en-US" sz="2000"/>
              <a:t>Distribution</a:t>
            </a:r>
            <a:r>
              <a:rPr lang="en-US" sz="2000" baseline="0"/>
              <a:t> of Startup Hours of RUCs Jan 1, </a:t>
            </a:r>
            <a:r>
              <a:rPr lang="en-US" sz="2000"/>
              <a:t>2018, through Oct 4,</a:t>
            </a:r>
            <a:r>
              <a:rPr lang="en-US" sz="2000" baseline="0"/>
              <a:t> </a:t>
            </a:r>
            <a:r>
              <a:rPr lang="en-US" sz="2000"/>
              <a:t>2024 </a:t>
            </a:r>
          </a:p>
        </p:txBody>
      </p:sp>
      <p:sp>
        <p:nvSpPr>
          <p:cNvPr id="5" name="Slide Number Placeholder 4">
            <a:extLst>
              <a:ext uri="{FF2B5EF4-FFF2-40B4-BE49-F238E27FC236}">
                <a16:creationId xmlns:a16="http://schemas.microsoft.com/office/drawing/2014/main" id="{B5024440-E9EA-CF79-4C6D-84A5BC277535}"/>
              </a:ext>
            </a:extLst>
          </p:cNvPr>
          <p:cNvSpPr>
            <a:spLocks noGrp="1"/>
          </p:cNvSpPr>
          <p:nvPr>
            <p:ph type="sldNum" sz="quarter" idx="4"/>
          </p:nvPr>
        </p:nvSpPr>
        <p:spPr/>
        <p:txBody>
          <a:bodyPr anchor="ctr">
            <a:normAutofit lnSpcReduction="10000"/>
          </a:bodyPr>
          <a:lstStyle/>
          <a:p>
            <a:pPr>
              <a:lnSpc>
                <a:spcPct val="90000"/>
              </a:lnSpc>
              <a:spcAft>
                <a:spcPts val="600"/>
              </a:spcAft>
            </a:pPr>
            <a:fld id="{1D93BD3E-1E9A-4970-A6F7-E7AC52762E0C}" type="slidenum">
              <a:rPr lang="en-US" sz="900" smtClean="0"/>
              <a:pPr>
                <a:lnSpc>
                  <a:spcPct val="90000"/>
                </a:lnSpc>
                <a:spcAft>
                  <a:spcPts val="600"/>
                </a:spcAft>
              </a:pPr>
              <a:t>21</a:t>
            </a:fld>
            <a:endParaRPr lang="en-US" sz="900"/>
          </a:p>
        </p:txBody>
      </p:sp>
      <p:sp>
        <p:nvSpPr>
          <p:cNvPr id="6" name="Content Placeholder 3">
            <a:extLst>
              <a:ext uri="{FF2B5EF4-FFF2-40B4-BE49-F238E27FC236}">
                <a16:creationId xmlns:a16="http://schemas.microsoft.com/office/drawing/2014/main" id="{CA1B181B-0E14-F6C2-007F-F0D08057E30E}"/>
              </a:ext>
            </a:extLst>
          </p:cNvPr>
          <p:cNvSpPr txBox="1">
            <a:spLocks/>
          </p:cNvSpPr>
          <p:nvPr/>
        </p:nvSpPr>
        <p:spPr>
          <a:xfrm>
            <a:off x="684903" y="4558682"/>
            <a:ext cx="7005910" cy="1222531"/>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wrap="none" lIns="45720" tIns="45720" rIns="45720" bIns="45720">
            <a:noAutofit/>
          </a:bodyPr>
          <a:lstStyle>
            <a:lvl1pPr indent="0">
              <a:spcBef>
                <a:spcPts val="0"/>
              </a:spcBef>
              <a:buFont typeface="Arial" panose="020B0604020202020204" pitchFamily="34" charset="0"/>
              <a:buNone/>
              <a:defRPr sz="1600" b="0">
                <a:solidFill>
                  <a:schemeClr val="accent1"/>
                </a:solidFill>
              </a:defRPr>
            </a:lvl1pPr>
            <a:lvl2pPr marL="742950" lvl="1" indent="-285750">
              <a:spcBef>
                <a:spcPts val="0"/>
              </a:spcBef>
              <a:buFont typeface="Arial" panose="020B0604020202020204" pitchFamily="34" charset="0"/>
              <a:buChar char="–"/>
              <a:defRPr sz="1600">
                <a:solidFill>
                  <a:schemeClr val="accent1"/>
                </a:solidFill>
              </a:defRPr>
            </a:lvl2pPr>
            <a:lvl3pPr marL="1143000" indent="-228600">
              <a:spcBef>
                <a:spcPct val="20000"/>
              </a:spcBef>
              <a:buFont typeface="Arial" panose="020B0604020202020204" pitchFamily="34" charset="0"/>
              <a:buChar char="•"/>
              <a:defRPr sz="1200">
                <a:solidFill>
                  <a:schemeClr val="tx2"/>
                </a:solidFill>
              </a:defRPr>
            </a:lvl3pPr>
            <a:lvl4pPr marL="1600200" indent="-228600">
              <a:spcBef>
                <a:spcPct val="20000"/>
              </a:spcBef>
              <a:buFont typeface="Arial" panose="020B0604020202020204" pitchFamily="34" charset="0"/>
              <a:buChar char="–"/>
              <a:defRPr sz="2000">
                <a:solidFill>
                  <a:schemeClr val="tx2"/>
                </a:solidFill>
              </a:defRPr>
            </a:lvl4pPr>
            <a:lvl5pPr marL="2057400" indent="-228600">
              <a:spcBef>
                <a:spcPct val="200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200"/>
              <a:t>Between 2018-2024, based on the data analyzed, </a:t>
            </a:r>
          </a:p>
          <a:p>
            <a:pPr lvl="1">
              <a:spcBef>
                <a:spcPts val="0"/>
              </a:spcBef>
            </a:pPr>
            <a:r>
              <a:rPr lang="en-US" sz="1200"/>
              <a:t>As can be expected most RUCs are to solve issues during seasonal peak hours.</a:t>
            </a:r>
          </a:p>
          <a:p>
            <a:pPr lvl="1">
              <a:spcBef>
                <a:spcPts val="0"/>
              </a:spcBef>
            </a:pPr>
            <a:r>
              <a:rPr lang="en-US" sz="1200"/>
              <a:t>9% of RUCs (for capacity) had a startup time of 2 hours or less</a:t>
            </a:r>
          </a:p>
          <a:p>
            <a:pPr lvl="1">
              <a:spcBef>
                <a:spcPts val="0"/>
              </a:spcBef>
            </a:pPr>
            <a:r>
              <a:rPr lang="en-US" sz="1200"/>
              <a:t>46% of RUCs (for capacity) had a startup time of 4.95 hours or less</a:t>
            </a:r>
          </a:p>
          <a:p>
            <a:pPr lvl="1">
              <a:spcBef>
                <a:spcPts val="0"/>
              </a:spcBef>
            </a:pPr>
            <a:r>
              <a:rPr lang="en-US" sz="1200"/>
              <a:t>54% of RUCs (for capacity) had a startup time greater than 4.95 hours</a:t>
            </a:r>
          </a:p>
          <a:p>
            <a:pPr lvl="1">
              <a:spcBef>
                <a:spcPts val="0"/>
              </a:spcBef>
            </a:pPr>
            <a:r>
              <a:rPr lang="en-US" sz="1200"/>
              <a:t>51% of RUCs (for capacity) during low PRC days had a startup time greater than 4.95 hours.</a:t>
            </a:r>
            <a:endParaRPr lang="en-US"/>
          </a:p>
        </p:txBody>
      </p:sp>
      <p:pic>
        <p:nvPicPr>
          <p:cNvPr id="11" name="Picture 10">
            <a:extLst>
              <a:ext uri="{FF2B5EF4-FFF2-40B4-BE49-F238E27FC236}">
                <a16:creationId xmlns:a16="http://schemas.microsoft.com/office/drawing/2014/main" id="{88932467-E076-907A-06F2-66B0AA198FAC}"/>
              </a:ext>
            </a:extLst>
          </p:cNvPr>
          <p:cNvPicPr>
            <a:picLocks noChangeAspect="1"/>
          </p:cNvPicPr>
          <p:nvPr/>
        </p:nvPicPr>
        <p:blipFill>
          <a:blip r:embed="rId3"/>
          <a:stretch>
            <a:fillRect/>
          </a:stretch>
        </p:blipFill>
        <p:spPr>
          <a:xfrm>
            <a:off x="2282182" y="614994"/>
            <a:ext cx="6826860" cy="3936207"/>
          </a:xfrm>
          <a:prstGeom prst="rect">
            <a:avLst/>
          </a:prstGeom>
        </p:spPr>
      </p:pic>
      <p:sp>
        <p:nvSpPr>
          <p:cNvPr id="12" name="TextBox 11">
            <a:extLst>
              <a:ext uri="{FF2B5EF4-FFF2-40B4-BE49-F238E27FC236}">
                <a16:creationId xmlns:a16="http://schemas.microsoft.com/office/drawing/2014/main" id="{748A63DB-1740-9956-E91E-898B99A828F2}"/>
              </a:ext>
            </a:extLst>
          </p:cNvPr>
          <p:cNvSpPr txBox="1"/>
          <p:nvPr/>
        </p:nvSpPr>
        <p:spPr>
          <a:xfrm>
            <a:off x="7645196" y="4551201"/>
            <a:ext cx="1498804" cy="923330"/>
          </a:xfrm>
          <a:prstGeom prst="rect">
            <a:avLst/>
          </a:prstGeom>
          <a:noFill/>
        </p:spPr>
        <p:txBody>
          <a:bodyPr wrap="square" rtlCol="0">
            <a:spAutoFit/>
          </a:bodyPr>
          <a:lstStyle/>
          <a:p>
            <a:pPr marL="0" lvl="1">
              <a:spcBef>
                <a:spcPts val="0"/>
              </a:spcBef>
            </a:pPr>
            <a:r>
              <a:rPr lang="en-US" sz="600"/>
              <a:t>*The following approach was used to identify low PRC days</a:t>
            </a:r>
          </a:p>
          <a:p>
            <a:pPr marL="285750" lvl="2" indent="-285750">
              <a:spcBef>
                <a:spcPts val="0"/>
              </a:spcBef>
              <a:buFont typeface="Arial" panose="020B0604020202020204" pitchFamily="34" charset="0"/>
              <a:buChar char="•"/>
            </a:pPr>
            <a:r>
              <a:rPr lang="en-US" sz="600"/>
              <a:t>Between Jan 1, 2018, and Oct 13, 2021, Operating Days with minimum PRC value below 3,500 MW.</a:t>
            </a:r>
          </a:p>
          <a:p>
            <a:pPr marL="285750" lvl="2" indent="-285750">
              <a:spcBef>
                <a:spcPts val="0"/>
              </a:spcBef>
              <a:buFont typeface="Arial" panose="020B0604020202020204" pitchFamily="34" charset="0"/>
              <a:buChar char="•"/>
            </a:pPr>
            <a:r>
              <a:rPr lang="en-US" sz="600"/>
              <a:t>Beginning  Oct 14, 2021, Operating Days with minimum PRC value below 5,000 MW.</a:t>
            </a:r>
          </a:p>
        </p:txBody>
      </p:sp>
      <p:sp>
        <p:nvSpPr>
          <p:cNvPr id="4" name="TextBox 3">
            <a:extLst>
              <a:ext uri="{FF2B5EF4-FFF2-40B4-BE49-F238E27FC236}">
                <a16:creationId xmlns:a16="http://schemas.microsoft.com/office/drawing/2014/main" id="{DA0CE934-ED03-41C0-286D-218F6F983205}"/>
              </a:ext>
            </a:extLst>
          </p:cNvPr>
          <p:cNvSpPr txBox="1"/>
          <p:nvPr/>
        </p:nvSpPr>
        <p:spPr>
          <a:xfrm>
            <a:off x="214009" y="999727"/>
            <a:ext cx="1889122" cy="2677656"/>
          </a:xfrm>
          <a:prstGeom prst="rect">
            <a:avLst/>
          </a:prstGeom>
          <a:noFill/>
        </p:spPr>
        <p:txBody>
          <a:bodyPr wrap="square">
            <a:spAutoFit/>
          </a:bodyPr>
          <a:lstStyle/>
          <a:p>
            <a:r>
              <a:rPr lang="en-US" sz="1400">
                <a:solidFill>
                  <a:schemeClr val="tx2"/>
                </a:solidFill>
              </a:rPr>
              <a:t>The startup times of Reliability Unit Commitments (RUCs) between Jan 1, 2018, and Oct 4, 2024, were analyzed.</a:t>
            </a:r>
          </a:p>
          <a:p>
            <a:endParaRPr lang="en-US" sz="1400">
              <a:solidFill>
                <a:schemeClr val="tx2"/>
              </a:solidFill>
            </a:endParaRPr>
          </a:p>
          <a:p>
            <a:r>
              <a:rPr lang="en-US" sz="1400">
                <a:solidFill>
                  <a:schemeClr val="tx2"/>
                </a:solidFill>
              </a:rPr>
              <a:t>RUC Extensions and RUCs for Congestion were excluded.</a:t>
            </a:r>
          </a:p>
          <a:p>
            <a:endParaRPr lang="en-US" sz="1400">
              <a:solidFill>
                <a:schemeClr val="tx2"/>
              </a:solidFill>
            </a:endParaRPr>
          </a:p>
          <a:p>
            <a:endParaRPr lang="en-US" sz="1400"/>
          </a:p>
        </p:txBody>
      </p:sp>
      <p:sp>
        <p:nvSpPr>
          <p:cNvPr id="7" name="TextBox 6">
            <a:extLst>
              <a:ext uri="{FF2B5EF4-FFF2-40B4-BE49-F238E27FC236}">
                <a16:creationId xmlns:a16="http://schemas.microsoft.com/office/drawing/2014/main" id="{BA2184A8-0A97-E7D7-EE42-FBC8C07986CD}"/>
              </a:ext>
            </a:extLst>
          </p:cNvPr>
          <p:cNvSpPr txBox="1"/>
          <p:nvPr/>
        </p:nvSpPr>
        <p:spPr>
          <a:xfrm>
            <a:off x="34958" y="5730542"/>
            <a:ext cx="8305800" cy="954107"/>
          </a:xfrm>
          <a:prstGeom prst="rect">
            <a:avLst/>
          </a:prstGeom>
          <a:solidFill>
            <a:schemeClr val="accent1">
              <a:lumMod val="20000"/>
              <a:lumOff val="80000"/>
            </a:schemeClr>
          </a:solidFill>
          <a:ln w="28575">
            <a:solidFill>
              <a:schemeClr val="accent1"/>
            </a:solidFill>
          </a:ln>
        </p:spPr>
        <p:txBody>
          <a:bodyPr wrap="square" rtlCol="0">
            <a:spAutoFit/>
          </a:bodyPr>
          <a:lstStyle/>
          <a:p>
            <a:r>
              <a:rPr lang="en-US" sz="1400" b="1">
                <a:solidFill>
                  <a:prstClr val="black"/>
                </a:solidFill>
                <a:latin typeface="Arial" panose="020B0604020202020204"/>
              </a:rPr>
              <a:t>Key Takeaway: </a:t>
            </a:r>
            <a:r>
              <a:rPr lang="en-US" sz="1400">
                <a:solidFill>
                  <a:prstClr val="black"/>
                </a:solidFill>
                <a:latin typeface="Arial" panose="020B0604020202020204"/>
              </a:rPr>
              <a:t>At least 50% of units </a:t>
            </a:r>
            <a:r>
              <a:rPr lang="en-US" sz="1400" err="1">
                <a:solidFill>
                  <a:prstClr val="black"/>
                </a:solidFill>
                <a:latin typeface="Arial" panose="020B0604020202020204"/>
              </a:rPr>
              <a:t>RUC’ed</a:t>
            </a:r>
            <a:r>
              <a:rPr lang="en-US" sz="1400">
                <a:solidFill>
                  <a:prstClr val="black"/>
                </a:solidFill>
                <a:latin typeface="Arial" panose="020B0604020202020204"/>
              </a:rPr>
              <a:t> to solve capacity issues have a startup time of 4.95 hours or more.  Further the RUC process also typically takes another 20-30 minutes to complete. Using this information, a 6-hour </a:t>
            </a:r>
            <a:r>
              <a:rPr lang="en-US" sz="1400"/>
              <a:t>lead time will be used to analyze forecast performance from a perspective of duration needs for Non-Spin.</a:t>
            </a:r>
            <a:endParaRPr lang="en-US" sz="1400">
              <a:solidFill>
                <a:prstClr val="black"/>
              </a:solidFill>
              <a:latin typeface="Arial" panose="020B0604020202020204"/>
            </a:endParaRPr>
          </a:p>
        </p:txBody>
      </p:sp>
    </p:spTree>
    <p:extLst>
      <p:ext uri="{BB962C8B-B14F-4D97-AF65-F5344CB8AC3E}">
        <p14:creationId xmlns:p14="http://schemas.microsoft.com/office/powerpoint/2010/main" val="2511698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381E-74A5-6B7A-E223-BEB58B25A7B1}"/>
              </a:ext>
            </a:extLst>
          </p:cNvPr>
          <p:cNvSpPr>
            <a:spLocks noGrp="1"/>
          </p:cNvSpPr>
          <p:nvPr>
            <p:ph type="title"/>
          </p:nvPr>
        </p:nvSpPr>
        <p:spPr/>
        <p:txBody>
          <a:bodyPr/>
          <a:lstStyle/>
          <a:p>
            <a:r>
              <a:rPr lang="en-US" sz="2800"/>
              <a:t>6 Hour Ahead Net Load Under-Forecast Analysis</a:t>
            </a:r>
          </a:p>
        </p:txBody>
      </p:sp>
      <p:sp>
        <p:nvSpPr>
          <p:cNvPr id="13" name="Content Placeholder 12">
            <a:extLst>
              <a:ext uri="{FF2B5EF4-FFF2-40B4-BE49-F238E27FC236}">
                <a16:creationId xmlns:a16="http://schemas.microsoft.com/office/drawing/2014/main" id="{FF605400-0B1A-E307-1EFF-C87411C4336B}"/>
              </a:ext>
            </a:extLst>
          </p:cNvPr>
          <p:cNvSpPr>
            <a:spLocks noGrp="1"/>
          </p:cNvSpPr>
          <p:nvPr>
            <p:ph idx="1"/>
          </p:nvPr>
        </p:nvSpPr>
        <p:spPr/>
        <p:txBody>
          <a:bodyPr/>
          <a:lstStyle/>
          <a:p>
            <a:pPr marL="0" indent="0">
              <a:buNone/>
            </a:pPr>
            <a:r>
              <a:rPr lang="en-US" sz="1400"/>
              <a:t>Analysis of the sustained under forecast error in the 6 hours ahead net load included below.</a:t>
            </a:r>
          </a:p>
          <a:p>
            <a:pPr indent="0">
              <a:buNone/>
            </a:pPr>
            <a:r>
              <a:rPr lang="en-US" sz="1400"/>
              <a:t>When such errors happen, frequency control is impacted and Regulation &amp; PFR become the first line of defense to maintain frequency. ERCOT relies on SCED offsets, ECRS and Non-Spin deployments and Unit Commitment as necessary to recover the deployed reserves.</a:t>
            </a:r>
          </a:p>
          <a:p>
            <a:pPr marL="600075" indent="-342900">
              <a:buFont typeface="+mj-lt"/>
              <a:buAutoNum type="arabicPeriod"/>
            </a:pPr>
            <a:endParaRPr lang="en-US" sz="1400"/>
          </a:p>
        </p:txBody>
      </p:sp>
      <p:sp>
        <p:nvSpPr>
          <p:cNvPr id="4" name="Slide Number Placeholder 3">
            <a:extLst>
              <a:ext uri="{FF2B5EF4-FFF2-40B4-BE49-F238E27FC236}">
                <a16:creationId xmlns:a16="http://schemas.microsoft.com/office/drawing/2014/main" id="{F2472847-BC0A-1740-04B9-2682FBA52D1E}"/>
              </a:ext>
            </a:extLst>
          </p:cNvPr>
          <p:cNvSpPr>
            <a:spLocks noGrp="1"/>
          </p:cNvSpPr>
          <p:nvPr>
            <p:ph type="sldNum" sz="quarter" idx="4"/>
          </p:nvPr>
        </p:nvSpPr>
        <p:spPr/>
        <p:txBody>
          <a:bodyPr/>
          <a:lstStyle/>
          <a:p>
            <a:fld id="{1D93BD3E-1E9A-4970-A6F7-E7AC52762E0C}" type="slidenum">
              <a:rPr lang="en-US" smtClean="0"/>
              <a:pPr/>
              <a:t>22</a:t>
            </a:fld>
            <a:endParaRPr lang="en-US"/>
          </a:p>
        </p:txBody>
      </p:sp>
      <p:pic>
        <p:nvPicPr>
          <p:cNvPr id="25" name="Picture 24">
            <a:extLst>
              <a:ext uri="{FF2B5EF4-FFF2-40B4-BE49-F238E27FC236}">
                <a16:creationId xmlns:a16="http://schemas.microsoft.com/office/drawing/2014/main" id="{BD0612E7-DDA1-0488-B5FE-CF47BD7E32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3350" y="1852566"/>
            <a:ext cx="6074822" cy="4206240"/>
          </a:xfrm>
          <a:prstGeom prst="rect">
            <a:avLst/>
          </a:prstGeom>
          <a:noFill/>
        </p:spPr>
      </p:pic>
      <p:sp>
        <p:nvSpPr>
          <p:cNvPr id="3" name="TextBox 2">
            <a:extLst>
              <a:ext uri="{FF2B5EF4-FFF2-40B4-BE49-F238E27FC236}">
                <a16:creationId xmlns:a16="http://schemas.microsoft.com/office/drawing/2014/main" id="{39296E7B-09CB-2897-166F-698F678A2F4F}"/>
              </a:ext>
            </a:extLst>
          </p:cNvPr>
          <p:cNvSpPr txBox="1"/>
          <p:nvPr/>
        </p:nvSpPr>
        <p:spPr>
          <a:xfrm>
            <a:off x="659857" y="6058806"/>
            <a:ext cx="7852547" cy="307777"/>
          </a:xfrm>
          <a:prstGeom prst="rect">
            <a:avLst/>
          </a:prstGeom>
          <a:solidFill>
            <a:schemeClr val="accent1">
              <a:lumMod val="20000"/>
              <a:lumOff val="80000"/>
            </a:schemeClr>
          </a:solidFill>
          <a:ln>
            <a:solidFill>
              <a:schemeClr val="tx1">
                <a:lumMod val="90000"/>
                <a:lumOff val="10000"/>
              </a:schemeClr>
            </a:solidFill>
          </a:ln>
        </p:spPr>
        <p:txBody>
          <a:bodyPr wrap="square" lIns="91440" tIns="45720" rIns="91440" bIns="45720" rtlCol="0" anchor="t">
            <a:spAutoFit/>
          </a:bodyPr>
          <a:lstStyle/>
          <a:p>
            <a:r>
              <a:rPr lang="en-US" sz="1400" b="1"/>
              <a:t>Key Takeaway: </a:t>
            </a:r>
            <a:r>
              <a:rPr lang="en-US" sz="1400"/>
              <a:t>Extreme under-forecast of 6 hour ahead net load have lasted more than 4 hours.</a:t>
            </a:r>
          </a:p>
        </p:txBody>
      </p:sp>
    </p:spTree>
    <p:extLst>
      <p:ext uri="{BB962C8B-B14F-4D97-AF65-F5344CB8AC3E}">
        <p14:creationId xmlns:p14="http://schemas.microsoft.com/office/powerpoint/2010/main" val="2884637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E687-C089-F1E2-36A2-EB191B2D5CC7}"/>
              </a:ext>
            </a:extLst>
          </p:cNvPr>
          <p:cNvSpPr>
            <a:spLocks noGrp="1"/>
          </p:cNvSpPr>
          <p:nvPr>
            <p:ph type="title"/>
          </p:nvPr>
        </p:nvSpPr>
        <p:spPr/>
        <p:txBody>
          <a:bodyPr/>
          <a:lstStyle/>
          <a:p>
            <a:r>
              <a:rPr lang="en-US" sz="2400" dirty="0"/>
              <a:t>Duration of Historical offline Non-Spin Deployments</a:t>
            </a:r>
          </a:p>
        </p:txBody>
      </p:sp>
      <p:sp>
        <p:nvSpPr>
          <p:cNvPr id="3" name="Content Placeholder 2">
            <a:extLst>
              <a:ext uri="{FF2B5EF4-FFF2-40B4-BE49-F238E27FC236}">
                <a16:creationId xmlns:a16="http://schemas.microsoft.com/office/drawing/2014/main" id="{A27B96E9-46B3-AF5B-F1A6-CE83B141B634}"/>
              </a:ext>
            </a:extLst>
          </p:cNvPr>
          <p:cNvSpPr>
            <a:spLocks noGrp="1"/>
          </p:cNvSpPr>
          <p:nvPr>
            <p:ph idx="1"/>
          </p:nvPr>
        </p:nvSpPr>
        <p:spPr/>
        <p:txBody>
          <a:bodyPr/>
          <a:lstStyle/>
          <a:p>
            <a:pPr>
              <a:spcBef>
                <a:spcPts val="0"/>
              </a:spcBef>
            </a:pPr>
            <a:r>
              <a:rPr lang="en-US" sz="1400" dirty="0"/>
              <a:t>There were 122 Offline Non-Spin Deployments between Jan 1, 2018 and Mar 5, 2025. </a:t>
            </a:r>
          </a:p>
          <a:p>
            <a:pPr lvl="1">
              <a:spcBef>
                <a:spcPts val="0"/>
              </a:spcBef>
            </a:pPr>
            <a:r>
              <a:rPr lang="en-US" sz="1400" dirty="0"/>
              <a:t>33 deployments occurred on capacity short days (i.e., all available units were online)</a:t>
            </a:r>
          </a:p>
          <a:p>
            <a:pPr lvl="1">
              <a:spcBef>
                <a:spcPts val="0"/>
              </a:spcBef>
            </a:pPr>
            <a:r>
              <a:rPr lang="en-US" sz="1400" dirty="0"/>
              <a:t>16 deployments were to solve local transmission issues.</a:t>
            </a:r>
          </a:p>
          <a:p>
            <a:pPr>
              <a:spcBef>
                <a:spcPts val="0"/>
              </a:spcBef>
            </a:pPr>
            <a:r>
              <a:rPr lang="en-US" sz="1400" dirty="0"/>
              <a:t>Out of the 73 events that were not on scarcity days and not for local issues</a:t>
            </a:r>
          </a:p>
          <a:p>
            <a:pPr lvl="1">
              <a:spcBef>
                <a:spcPts val="0"/>
              </a:spcBef>
            </a:pPr>
            <a:r>
              <a:rPr lang="en-US" sz="1400" dirty="0"/>
              <a:t>10 deployments lasted more than 4 hours. </a:t>
            </a:r>
          </a:p>
          <a:p>
            <a:pPr lvl="1">
              <a:spcBef>
                <a:spcPts val="0"/>
              </a:spcBef>
            </a:pPr>
            <a:r>
              <a:rPr lang="en-US" sz="1400" dirty="0"/>
              <a:t>3 deployments lasted more than 8 hours.</a:t>
            </a:r>
          </a:p>
          <a:p>
            <a:endParaRPr lang="en-US" dirty="0"/>
          </a:p>
        </p:txBody>
      </p:sp>
      <p:sp>
        <p:nvSpPr>
          <p:cNvPr id="4" name="Slide Number Placeholder 3">
            <a:extLst>
              <a:ext uri="{FF2B5EF4-FFF2-40B4-BE49-F238E27FC236}">
                <a16:creationId xmlns:a16="http://schemas.microsoft.com/office/drawing/2014/main" id="{158959A8-D0B4-B80C-FFEE-52776E0FD860}"/>
              </a:ext>
            </a:extLst>
          </p:cNvPr>
          <p:cNvSpPr>
            <a:spLocks noGrp="1"/>
          </p:cNvSpPr>
          <p:nvPr>
            <p:ph type="sldNum" sz="quarter" idx="4"/>
          </p:nvPr>
        </p:nvSpPr>
        <p:spPr/>
        <p:txBody>
          <a:bodyPr/>
          <a:lstStyle/>
          <a:p>
            <a:fld id="{1D93BD3E-1E9A-4970-A6F7-E7AC52762E0C}" type="slidenum">
              <a:rPr lang="en-US" smtClean="0"/>
              <a:pPr/>
              <a:t>23</a:t>
            </a:fld>
            <a:endParaRPr lang="en-US"/>
          </a:p>
        </p:txBody>
      </p:sp>
      <p:sp>
        <p:nvSpPr>
          <p:cNvPr id="6" name="TextBox 5">
            <a:extLst>
              <a:ext uri="{FF2B5EF4-FFF2-40B4-BE49-F238E27FC236}">
                <a16:creationId xmlns:a16="http://schemas.microsoft.com/office/drawing/2014/main" id="{22BC817D-706A-2EBC-4A72-3048DC6DE1D4}"/>
              </a:ext>
            </a:extLst>
          </p:cNvPr>
          <p:cNvSpPr txBox="1"/>
          <p:nvPr/>
        </p:nvSpPr>
        <p:spPr>
          <a:xfrm>
            <a:off x="381000" y="6090998"/>
            <a:ext cx="8277224" cy="738664"/>
          </a:xfrm>
          <a:prstGeom prst="rect">
            <a:avLst/>
          </a:prstGeom>
          <a:solidFill>
            <a:schemeClr val="accent1">
              <a:lumMod val="20000"/>
              <a:lumOff val="80000"/>
            </a:schemeClr>
          </a:solidFill>
          <a:ln>
            <a:solidFill>
              <a:schemeClr val="tx1">
                <a:lumMod val="90000"/>
                <a:lumOff val="10000"/>
              </a:schemeClr>
            </a:solidFill>
          </a:ln>
        </p:spPr>
        <p:txBody>
          <a:bodyPr wrap="square" lIns="91440" tIns="45720" rIns="91440" bIns="45720" rtlCol="0" anchor="t">
            <a:spAutoFit/>
          </a:bodyPr>
          <a:lstStyle/>
          <a:p>
            <a:r>
              <a:rPr lang="en-US" sz="1400" b="1"/>
              <a:t>Key Takeaway: </a:t>
            </a:r>
            <a:r>
              <a:rPr lang="en-US" sz="1400"/>
              <a:t>63 out of 73 Non-Spin deployments that were related to under-forecast in net load or forced outages have lasted up to 4 hours. Remaining 10 Non-Spin deployments have lasted between 4 and 10 hours.</a:t>
            </a:r>
          </a:p>
        </p:txBody>
      </p:sp>
      <p:pic>
        <p:nvPicPr>
          <p:cNvPr id="5" name="Picture 4">
            <a:extLst>
              <a:ext uri="{FF2B5EF4-FFF2-40B4-BE49-F238E27FC236}">
                <a16:creationId xmlns:a16="http://schemas.microsoft.com/office/drawing/2014/main" id="{7E7623EF-5532-E949-0F71-2669A5B967EE}"/>
              </a:ext>
            </a:extLst>
          </p:cNvPr>
          <p:cNvPicPr>
            <a:picLocks noChangeAspect="1"/>
          </p:cNvPicPr>
          <p:nvPr/>
        </p:nvPicPr>
        <p:blipFill>
          <a:blip r:embed="rId2"/>
          <a:stretch>
            <a:fillRect/>
          </a:stretch>
        </p:blipFill>
        <p:spPr>
          <a:xfrm>
            <a:off x="873760" y="2209535"/>
            <a:ext cx="6969114" cy="3803904"/>
          </a:xfrm>
          <a:prstGeom prst="rect">
            <a:avLst/>
          </a:prstGeom>
        </p:spPr>
      </p:pic>
    </p:spTree>
    <p:extLst>
      <p:ext uri="{BB962C8B-B14F-4D97-AF65-F5344CB8AC3E}">
        <p14:creationId xmlns:p14="http://schemas.microsoft.com/office/powerpoint/2010/main" val="3696177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AABEAE-CCAA-8375-2F4B-24F5ED80236B}"/>
              </a:ext>
            </a:extLst>
          </p:cNvPr>
          <p:cNvSpPr>
            <a:spLocks noGrp="1"/>
          </p:cNvSpPr>
          <p:nvPr>
            <p:ph type="title"/>
          </p:nvPr>
        </p:nvSpPr>
        <p:spPr/>
        <p:txBody>
          <a:bodyPr/>
          <a:lstStyle/>
          <a:p>
            <a:r>
              <a:rPr lang="en-US"/>
              <a:t>May 13, 2022</a:t>
            </a:r>
          </a:p>
        </p:txBody>
      </p:sp>
      <p:sp>
        <p:nvSpPr>
          <p:cNvPr id="3" name="Content Placeholder 2">
            <a:extLst>
              <a:ext uri="{FF2B5EF4-FFF2-40B4-BE49-F238E27FC236}">
                <a16:creationId xmlns:a16="http://schemas.microsoft.com/office/drawing/2014/main" id="{B322E30B-02F6-2164-8BD3-95A5A7720BB5}"/>
              </a:ext>
            </a:extLst>
          </p:cNvPr>
          <p:cNvSpPr>
            <a:spLocks noGrp="1"/>
          </p:cNvSpPr>
          <p:nvPr>
            <p:ph idx="1"/>
          </p:nvPr>
        </p:nvSpPr>
        <p:spPr>
          <a:xfrm>
            <a:off x="304799" y="855406"/>
            <a:ext cx="5330162" cy="5064627"/>
          </a:xfrm>
          <a:prstGeom prst="rect">
            <a:avLst/>
          </a:prstGeom>
        </p:spPr>
        <p:txBody>
          <a:bodyPr/>
          <a:lstStyle/>
          <a:p>
            <a:pPr marL="0" indent="0">
              <a:buNone/>
            </a:pPr>
            <a:r>
              <a:rPr lang="en-US" sz="1400"/>
              <a:t>May 13, 2022 was expected to be a tight operating day. Capacity margin reduced even further due to higher than forecasted net load and approximately 2,422 MW of forced outages that occurred between 11am and 3pm. Non-Spin was deployed for nearly 5.1 hours on this day.</a:t>
            </a:r>
          </a:p>
        </p:txBody>
      </p:sp>
      <p:sp>
        <p:nvSpPr>
          <p:cNvPr id="2" name="Slide Number Placeholder 1">
            <a:extLst>
              <a:ext uri="{FF2B5EF4-FFF2-40B4-BE49-F238E27FC236}">
                <a16:creationId xmlns:a16="http://schemas.microsoft.com/office/drawing/2014/main" id="{720E0C18-6C0F-36DC-F104-D78BEA61BB27}"/>
              </a:ext>
            </a:extLst>
          </p:cNvPr>
          <p:cNvSpPr>
            <a:spLocks noGrp="1"/>
          </p:cNvSpPr>
          <p:nvPr>
            <p:ph type="sldNum" sz="quarter" idx="4"/>
          </p:nvPr>
        </p:nvSpPr>
        <p:spPr/>
        <p:txBody>
          <a:bodyPr/>
          <a:lstStyle/>
          <a:p>
            <a:fld id="{CDB75BAC-74D7-43DA-9DE7-3912ED22B407}" type="slidenum">
              <a:rPr lang="en-US" smtClean="0"/>
              <a:pPr/>
              <a:t>24</a:t>
            </a:fld>
            <a:endParaRPr lang="en-US"/>
          </a:p>
        </p:txBody>
      </p:sp>
      <p:grpSp>
        <p:nvGrpSpPr>
          <p:cNvPr id="19" name="Group 18">
            <a:extLst>
              <a:ext uri="{FF2B5EF4-FFF2-40B4-BE49-F238E27FC236}">
                <a16:creationId xmlns:a16="http://schemas.microsoft.com/office/drawing/2014/main" id="{3341427A-9A91-0286-5DCB-D10F8FE5B54D}"/>
              </a:ext>
            </a:extLst>
          </p:cNvPr>
          <p:cNvGrpSpPr/>
          <p:nvPr/>
        </p:nvGrpSpPr>
        <p:grpSpPr>
          <a:xfrm>
            <a:off x="628453" y="2031907"/>
            <a:ext cx="7701294" cy="4705547"/>
            <a:chOff x="4634483" y="2339548"/>
            <a:chExt cx="4533978" cy="2732198"/>
          </a:xfrm>
        </p:grpSpPr>
        <p:pic>
          <p:nvPicPr>
            <p:cNvPr id="18" name="Picture 17">
              <a:extLst>
                <a:ext uri="{FF2B5EF4-FFF2-40B4-BE49-F238E27FC236}">
                  <a16:creationId xmlns:a16="http://schemas.microsoft.com/office/drawing/2014/main" id="{1D9300C9-BA90-7599-2A3E-63FED757C713}"/>
                </a:ext>
              </a:extLst>
            </p:cNvPr>
            <p:cNvPicPr>
              <a:picLocks noChangeAspect="1"/>
            </p:cNvPicPr>
            <p:nvPr/>
          </p:nvPicPr>
          <p:blipFill>
            <a:blip r:embed="rId3"/>
            <a:stretch>
              <a:fillRect/>
            </a:stretch>
          </p:blipFill>
          <p:spPr>
            <a:xfrm>
              <a:off x="4634483" y="2393783"/>
              <a:ext cx="4533978" cy="2677963"/>
            </a:xfrm>
            <a:prstGeom prst="rect">
              <a:avLst/>
            </a:prstGeom>
            <a:ln w="12700">
              <a:solidFill>
                <a:schemeClr val="tx1"/>
              </a:solidFill>
            </a:ln>
          </p:spPr>
        </p:pic>
        <p:sp>
          <p:nvSpPr>
            <p:cNvPr id="8" name="TextBox 7">
              <a:extLst>
                <a:ext uri="{FF2B5EF4-FFF2-40B4-BE49-F238E27FC236}">
                  <a16:creationId xmlns:a16="http://schemas.microsoft.com/office/drawing/2014/main" id="{583592C8-ADE4-3DFD-BC36-A5A823AE4E71}"/>
                </a:ext>
              </a:extLst>
            </p:cNvPr>
            <p:cNvSpPr txBox="1"/>
            <p:nvPr/>
          </p:nvSpPr>
          <p:spPr>
            <a:xfrm>
              <a:off x="4634483" y="2339548"/>
              <a:ext cx="1163227" cy="171441"/>
            </a:xfrm>
            <a:prstGeom prst="rect">
              <a:avLst/>
            </a:prstGeom>
            <a:solidFill>
              <a:schemeClr val="accent3">
                <a:lumMod val="20000"/>
                <a:lumOff val="80000"/>
              </a:schemeClr>
            </a:solidFill>
          </p:spPr>
          <p:txBody>
            <a:bodyPr wrap="square" rtlCol="0">
              <a:spAutoFit/>
            </a:bodyPr>
            <a:lstStyle/>
            <a:p>
              <a:r>
                <a:rPr lang="en-US" sz="1200"/>
                <a:t>(</a:t>
              </a:r>
              <a:r>
                <a:rPr lang="en-US" sz="1200">
                  <a:hlinkClick r:id="rId4"/>
                </a:rPr>
                <a:t>Additional Event Details</a:t>
              </a:r>
              <a:r>
                <a:rPr lang="en-US" sz="1200"/>
                <a:t>)</a:t>
              </a:r>
              <a:endParaRPr lang="en-US" sz="1200" b="1" i="1">
                <a:solidFill>
                  <a:schemeClr val="accent1"/>
                </a:solidFill>
              </a:endParaRPr>
            </a:p>
          </p:txBody>
        </p:sp>
      </p:grpSp>
      <p:pic>
        <p:nvPicPr>
          <p:cNvPr id="4" name="Picture 3">
            <a:extLst>
              <a:ext uri="{FF2B5EF4-FFF2-40B4-BE49-F238E27FC236}">
                <a16:creationId xmlns:a16="http://schemas.microsoft.com/office/drawing/2014/main" id="{931218DA-B2E2-CC23-E457-484BD6B77286}"/>
              </a:ext>
            </a:extLst>
          </p:cNvPr>
          <p:cNvPicPr>
            <a:picLocks noChangeAspect="1"/>
          </p:cNvPicPr>
          <p:nvPr/>
        </p:nvPicPr>
        <p:blipFill>
          <a:blip r:embed="rId5"/>
          <a:stretch>
            <a:fillRect/>
          </a:stretch>
        </p:blipFill>
        <p:spPr>
          <a:xfrm>
            <a:off x="5634961" y="13740"/>
            <a:ext cx="3509039" cy="2313432"/>
          </a:xfrm>
          <a:prstGeom prst="rect">
            <a:avLst/>
          </a:prstGeom>
          <a:ln w="12700">
            <a:solidFill>
              <a:schemeClr val="tx1"/>
            </a:solidFill>
          </a:ln>
        </p:spPr>
      </p:pic>
    </p:spTree>
    <p:extLst>
      <p:ext uri="{BB962C8B-B14F-4D97-AF65-F5344CB8AC3E}">
        <p14:creationId xmlns:p14="http://schemas.microsoft.com/office/powerpoint/2010/main" val="1995563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741303-5FAB-211C-2FA3-8DF732251786}"/>
              </a:ext>
            </a:extLst>
          </p:cNvPr>
          <p:cNvPicPr>
            <a:picLocks noChangeAspect="1"/>
          </p:cNvPicPr>
          <p:nvPr/>
        </p:nvPicPr>
        <p:blipFill>
          <a:blip r:embed="rId2"/>
          <a:stretch>
            <a:fillRect/>
          </a:stretch>
        </p:blipFill>
        <p:spPr>
          <a:xfrm>
            <a:off x="204442" y="2240281"/>
            <a:ext cx="7889734" cy="4608576"/>
          </a:xfrm>
          <a:prstGeom prst="rect">
            <a:avLst/>
          </a:prstGeom>
          <a:ln w="12700">
            <a:solidFill>
              <a:schemeClr val="tx1"/>
            </a:solidFill>
          </a:ln>
        </p:spPr>
      </p:pic>
      <p:sp>
        <p:nvSpPr>
          <p:cNvPr id="2" name="Title 1">
            <a:extLst>
              <a:ext uri="{FF2B5EF4-FFF2-40B4-BE49-F238E27FC236}">
                <a16:creationId xmlns:a16="http://schemas.microsoft.com/office/drawing/2014/main" id="{6C2A2AED-E000-4D36-C35D-F8F4BAA9F6C6}"/>
              </a:ext>
            </a:extLst>
          </p:cNvPr>
          <p:cNvSpPr>
            <a:spLocks noGrp="1"/>
          </p:cNvSpPr>
          <p:nvPr>
            <p:ph type="title"/>
          </p:nvPr>
        </p:nvSpPr>
        <p:spPr/>
        <p:txBody>
          <a:bodyPr/>
          <a:lstStyle/>
          <a:p>
            <a:r>
              <a:rPr lang="en-US"/>
              <a:t>March 2, 2025</a:t>
            </a:r>
          </a:p>
        </p:txBody>
      </p:sp>
      <p:sp>
        <p:nvSpPr>
          <p:cNvPr id="3" name="Content Placeholder 2">
            <a:extLst>
              <a:ext uri="{FF2B5EF4-FFF2-40B4-BE49-F238E27FC236}">
                <a16:creationId xmlns:a16="http://schemas.microsoft.com/office/drawing/2014/main" id="{F62563CE-6A79-E758-487E-8532D9B09690}"/>
              </a:ext>
            </a:extLst>
          </p:cNvPr>
          <p:cNvSpPr>
            <a:spLocks noGrp="1"/>
          </p:cNvSpPr>
          <p:nvPr>
            <p:ph idx="1"/>
          </p:nvPr>
        </p:nvSpPr>
        <p:spPr>
          <a:xfrm>
            <a:off x="304800" y="855406"/>
            <a:ext cx="5077905" cy="5064627"/>
          </a:xfrm>
        </p:spPr>
        <p:txBody>
          <a:bodyPr/>
          <a:lstStyle/>
          <a:p>
            <a:pPr marL="0" indent="0">
              <a:buNone/>
            </a:pPr>
            <a:r>
              <a:rPr lang="en-US" sz="1400"/>
              <a:t>On March 2, 2025 net load was much higher than forecasted due to a slow-moving low-pressure weather system that impacted wind. Cloud cover, thunderstorm and dust impacted solar and rain chances impacted load. The under forecast of 6 hour ahead (HA) net load lasted for 14 consecutive hours. Non-Spin was deployed for nearly 4.7 hours on this day.</a:t>
            </a:r>
          </a:p>
          <a:p>
            <a:pPr marL="0" indent="0">
              <a:buNone/>
            </a:pPr>
            <a:endParaRPr lang="en-US" sz="1400"/>
          </a:p>
        </p:txBody>
      </p:sp>
      <p:sp>
        <p:nvSpPr>
          <p:cNvPr id="4" name="Slide Number Placeholder 3">
            <a:extLst>
              <a:ext uri="{FF2B5EF4-FFF2-40B4-BE49-F238E27FC236}">
                <a16:creationId xmlns:a16="http://schemas.microsoft.com/office/drawing/2014/main" id="{97AB9C8B-D1EC-0BE5-C5A3-FC2E625B4DF9}"/>
              </a:ext>
            </a:extLst>
          </p:cNvPr>
          <p:cNvSpPr>
            <a:spLocks noGrp="1"/>
          </p:cNvSpPr>
          <p:nvPr>
            <p:ph type="sldNum" sz="quarter" idx="4"/>
          </p:nvPr>
        </p:nvSpPr>
        <p:spPr/>
        <p:txBody>
          <a:bodyPr/>
          <a:lstStyle/>
          <a:p>
            <a:fld id="{1D93BD3E-1E9A-4970-A6F7-E7AC52762E0C}" type="slidenum">
              <a:rPr lang="en-US" smtClean="0"/>
              <a:pPr/>
              <a:t>25</a:t>
            </a:fld>
            <a:endParaRPr lang="en-US"/>
          </a:p>
        </p:txBody>
      </p:sp>
      <p:pic>
        <p:nvPicPr>
          <p:cNvPr id="9" name="Picture 8">
            <a:extLst>
              <a:ext uri="{FF2B5EF4-FFF2-40B4-BE49-F238E27FC236}">
                <a16:creationId xmlns:a16="http://schemas.microsoft.com/office/drawing/2014/main" id="{26E61AE8-94EB-3980-570C-7D2BEEDCEF10}"/>
              </a:ext>
            </a:extLst>
          </p:cNvPr>
          <p:cNvPicPr>
            <a:picLocks noChangeAspect="1"/>
          </p:cNvPicPr>
          <p:nvPr/>
        </p:nvPicPr>
        <p:blipFill>
          <a:blip r:embed="rId3"/>
          <a:stretch>
            <a:fillRect/>
          </a:stretch>
        </p:blipFill>
        <p:spPr>
          <a:xfrm>
            <a:off x="5633889" y="0"/>
            <a:ext cx="3510111" cy="2313432"/>
          </a:xfrm>
          <a:prstGeom prst="rect">
            <a:avLst/>
          </a:prstGeom>
          <a:ln w="12700">
            <a:solidFill>
              <a:schemeClr val="tx1"/>
            </a:solidFill>
          </a:ln>
        </p:spPr>
      </p:pic>
    </p:spTree>
    <p:extLst>
      <p:ext uri="{BB962C8B-B14F-4D97-AF65-F5344CB8AC3E}">
        <p14:creationId xmlns:p14="http://schemas.microsoft.com/office/powerpoint/2010/main" val="179523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7F74-19A1-1460-1F0B-84AA64747D8E}"/>
              </a:ext>
            </a:extLst>
          </p:cNvPr>
          <p:cNvSpPr>
            <a:spLocks noGrp="1"/>
          </p:cNvSpPr>
          <p:nvPr>
            <p:ph type="title"/>
          </p:nvPr>
        </p:nvSpPr>
        <p:spPr/>
        <p:txBody>
          <a:bodyPr/>
          <a:lstStyle/>
          <a:p>
            <a:r>
              <a:rPr lang="en-US" sz="2800" dirty="0"/>
              <a:t>Recommendation</a:t>
            </a:r>
          </a:p>
        </p:txBody>
      </p:sp>
      <p:sp>
        <p:nvSpPr>
          <p:cNvPr id="8" name="Content Placeholder 7">
            <a:extLst>
              <a:ext uri="{FF2B5EF4-FFF2-40B4-BE49-F238E27FC236}">
                <a16:creationId xmlns:a16="http://schemas.microsoft.com/office/drawing/2014/main" id="{439AD243-D81E-92E9-E174-E51DA24E0375}"/>
              </a:ext>
            </a:extLst>
          </p:cNvPr>
          <p:cNvSpPr>
            <a:spLocks noGrp="1"/>
          </p:cNvSpPr>
          <p:nvPr>
            <p:ph idx="1"/>
          </p:nvPr>
        </p:nvSpPr>
        <p:spPr>
          <a:prstGeom prst="rect">
            <a:avLst/>
          </a:prstGeom>
        </p:spPr>
        <p:txBody>
          <a:bodyPr/>
          <a:lstStyle/>
          <a:p>
            <a:pPr marL="0" indent="0">
              <a:buNone/>
            </a:pPr>
            <a:r>
              <a:rPr lang="en-US" sz="1400" dirty="0"/>
              <a:t>Below is a summary of </a:t>
            </a:r>
            <a:r>
              <a:rPr lang="en-US" sz="1400" b="0" dirty="0"/>
              <a:t>ERCO</a:t>
            </a:r>
            <a:r>
              <a:rPr lang="en-US" sz="1400" dirty="0"/>
              <a:t>T’s </a:t>
            </a:r>
            <a:r>
              <a:rPr lang="en-US" sz="1400" b="0" dirty="0"/>
              <a:t>recommended duration for AS under RTC and a summary of the key observations that led to these, </a:t>
            </a:r>
          </a:p>
          <a:p>
            <a:pPr marL="0" indent="0">
              <a:buNone/>
            </a:pPr>
            <a:endParaRPr lang="en-US" sz="1400" b="0" dirty="0"/>
          </a:p>
          <a:p>
            <a:endParaRPr lang="en-US" sz="1400" dirty="0"/>
          </a:p>
        </p:txBody>
      </p:sp>
      <p:sp>
        <p:nvSpPr>
          <p:cNvPr id="4" name="Slide Number Placeholder 3">
            <a:extLst>
              <a:ext uri="{FF2B5EF4-FFF2-40B4-BE49-F238E27FC236}">
                <a16:creationId xmlns:a16="http://schemas.microsoft.com/office/drawing/2014/main" id="{BA1BEE0D-3D60-3895-6925-A29CF2E67866}"/>
              </a:ext>
            </a:extLst>
          </p:cNvPr>
          <p:cNvSpPr>
            <a:spLocks noGrp="1"/>
          </p:cNvSpPr>
          <p:nvPr>
            <p:ph type="sldNum" sz="quarter" idx="4"/>
          </p:nvPr>
        </p:nvSpPr>
        <p:spPr/>
        <p:txBody>
          <a:bodyPr/>
          <a:lstStyle/>
          <a:p>
            <a:fld id="{1D93BD3E-1E9A-4970-A6F7-E7AC52762E0C}" type="slidenum">
              <a:rPr lang="en-US" smtClean="0"/>
              <a:pPr/>
              <a:t>26</a:t>
            </a:fld>
            <a:endParaRPr lang="en-US"/>
          </a:p>
        </p:txBody>
      </p:sp>
      <p:graphicFrame>
        <p:nvGraphicFramePr>
          <p:cNvPr id="10" name="Table 9">
            <a:extLst>
              <a:ext uri="{FF2B5EF4-FFF2-40B4-BE49-F238E27FC236}">
                <a16:creationId xmlns:a16="http://schemas.microsoft.com/office/drawing/2014/main" id="{7818F19C-CED3-794E-19D9-A19843307987}"/>
              </a:ext>
            </a:extLst>
          </p:cNvPr>
          <p:cNvGraphicFramePr>
            <a:graphicFrameLocks noGrp="1"/>
          </p:cNvGraphicFramePr>
          <p:nvPr>
            <p:extLst>
              <p:ext uri="{D42A27DB-BD31-4B8C-83A1-F6EECF244321}">
                <p14:modId xmlns:p14="http://schemas.microsoft.com/office/powerpoint/2010/main" val="326096414"/>
              </p:ext>
            </p:extLst>
          </p:nvPr>
        </p:nvGraphicFramePr>
        <p:xfrm>
          <a:off x="442689" y="1395167"/>
          <a:ext cx="8334821" cy="4790440"/>
        </p:xfrm>
        <a:graphic>
          <a:graphicData uri="http://schemas.openxmlformats.org/drawingml/2006/table">
            <a:tbl>
              <a:tblPr firstRow="1" bandRow="1">
                <a:tableStyleId>{5C22544A-7EE6-4342-B048-85BDC9FD1C3A}</a:tableStyleId>
              </a:tblPr>
              <a:tblGrid>
                <a:gridCol w="2797621">
                  <a:extLst>
                    <a:ext uri="{9D8B030D-6E8A-4147-A177-3AD203B41FA5}">
                      <a16:colId xmlns:a16="http://schemas.microsoft.com/office/drawing/2014/main" val="4157599268"/>
                    </a:ext>
                  </a:extLst>
                </a:gridCol>
                <a:gridCol w="5537200">
                  <a:extLst>
                    <a:ext uri="{9D8B030D-6E8A-4147-A177-3AD203B41FA5}">
                      <a16:colId xmlns:a16="http://schemas.microsoft.com/office/drawing/2014/main" val="1618642854"/>
                    </a:ext>
                  </a:extLst>
                </a:gridCol>
              </a:tblGrid>
              <a:tr h="370840">
                <a:tc>
                  <a:txBody>
                    <a:bodyPr/>
                    <a:lstStyle/>
                    <a:p>
                      <a:pPr algn="ctr"/>
                      <a:r>
                        <a:rPr lang="en-US" cap="all" baseline="0"/>
                        <a:t>What</a:t>
                      </a:r>
                    </a:p>
                  </a:txBody>
                  <a:tcPr/>
                </a:tc>
                <a:tc>
                  <a:txBody>
                    <a:bodyPr/>
                    <a:lstStyle/>
                    <a:p>
                      <a:pPr algn="ctr"/>
                      <a:r>
                        <a:rPr lang="en-US" cap="all" baseline="0" dirty="0"/>
                        <a:t>Why</a:t>
                      </a:r>
                    </a:p>
                  </a:txBody>
                  <a:tcPr/>
                </a:tc>
                <a:extLst>
                  <a:ext uri="{0D108BD9-81ED-4DB2-BD59-A6C34878D82A}">
                    <a16:rowId xmlns:a16="http://schemas.microsoft.com/office/drawing/2014/main" val="2242165964"/>
                  </a:ext>
                </a:extLst>
              </a:tr>
              <a:tr h="38749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Non-Spin duration should at least be 4 hours </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Based on historical Non-Spin risk relevant deployments and sustained under forecast error in 6 hour ahead net load, duration of Non-spin should not be lower than 4 hours. In the near term it is worth revisiting this duration to assess its sufficiency specially during more extreme events like May 13, 2022 and March 2, 2025.</a:t>
                      </a:r>
                    </a:p>
                  </a:txBody>
                  <a:tcPr anchor="ctr"/>
                </a:tc>
                <a:extLst>
                  <a:ext uri="{0D108BD9-81ED-4DB2-BD59-A6C34878D82A}">
                    <a16:rowId xmlns:a16="http://schemas.microsoft.com/office/drawing/2014/main" val="192644190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a:solidFill>
                            <a:schemeClr val="tx2"/>
                          </a:solidFill>
                        </a:rPr>
                        <a:t>ECRS duration can be changed to 1 hour.</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Based length of historical ECRS risk relevant deployments, sustained under forecast error in 30 minute head net load and the need for margin for increases in forecast errors that can be expected with growth in solar, a 1 hour duration for ECRS is appropriate. This duration recommendation may need to be revisited if trends on BAL-002 relevant event recovery durations change. </a:t>
                      </a:r>
                    </a:p>
                  </a:txBody>
                  <a:tcPr anchor="ctr"/>
                </a:tc>
                <a:extLst>
                  <a:ext uri="{0D108BD9-81ED-4DB2-BD59-A6C34878D82A}">
                    <a16:rowId xmlns:a16="http://schemas.microsoft.com/office/drawing/2014/main" val="128500528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a:solidFill>
                            <a:schemeClr val="tx2"/>
                          </a:solidFill>
                        </a:rPr>
                        <a:t>Regulation and RRS duration should be changed to 30 minutes.</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30 minutes in necessary reduce the risk of ERCOT violating ERCOT’s BAL-001 obligation in the event when SCED is not available due to unplanned events.</a:t>
                      </a:r>
                    </a:p>
                  </a:txBody>
                  <a:tcPr anchor="ctr"/>
                </a:tc>
                <a:extLst>
                  <a:ext uri="{0D108BD9-81ED-4DB2-BD59-A6C34878D82A}">
                    <a16:rowId xmlns:a16="http://schemas.microsoft.com/office/drawing/2014/main" val="298077092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RUC studies should use a 1-hour duration for all AS types excluding FFR. A 15-minute duration should be used for FFR. </a:t>
                      </a:r>
                      <a:endParaRPr lang="en-US" sz="1400" dirty="0">
                        <a:solidFill>
                          <a:schemeClr val="tx2"/>
                        </a:solidFill>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This aligns AS duration with the study period for RUC. ERCOT is able to rely on deployment factors to flag risky hours and explicitly models SOC across time in the study.</a:t>
                      </a:r>
                    </a:p>
                  </a:txBody>
                  <a:tcPr anchor="ctr"/>
                </a:tc>
                <a:extLst>
                  <a:ext uri="{0D108BD9-81ED-4DB2-BD59-A6C34878D82A}">
                    <a16:rowId xmlns:a16="http://schemas.microsoft.com/office/drawing/2014/main" val="40685291"/>
                  </a:ext>
                </a:extLst>
              </a:tr>
            </a:tbl>
          </a:graphicData>
        </a:graphic>
      </p:graphicFrame>
    </p:spTree>
    <p:extLst>
      <p:ext uri="{BB962C8B-B14F-4D97-AF65-F5344CB8AC3E}">
        <p14:creationId xmlns:p14="http://schemas.microsoft.com/office/powerpoint/2010/main" val="371572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399BD-4D38-81E7-B26D-E153F7320B1C}"/>
              </a:ext>
            </a:extLst>
          </p:cNvPr>
          <p:cNvSpPr>
            <a:spLocks noGrp="1"/>
          </p:cNvSpPr>
          <p:nvPr>
            <p:ph type="title"/>
          </p:nvPr>
        </p:nvSpPr>
        <p:spPr/>
        <p:txBody>
          <a:bodyPr/>
          <a:lstStyle/>
          <a:p>
            <a:r>
              <a:rPr lang="en-US" sz="2000" dirty="0"/>
              <a:t>Online Non-Spin Analysis Introduction</a:t>
            </a:r>
          </a:p>
        </p:txBody>
      </p:sp>
      <p:sp>
        <p:nvSpPr>
          <p:cNvPr id="6" name="Content Placeholder 5">
            <a:extLst>
              <a:ext uri="{FF2B5EF4-FFF2-40B4-BE49-F238E27FC236}">
                <a16:creationId xmlns:a16="http://schemas.microsoft.com/office/drawing/2014/main" id="{91C7ED5A-C858-5B50-363E-CA4A065DC3BC}"/>
              </a:ext>
            </a:extLst>
          </p:cNvPr>
          <p:cNvSpPr>
            <a:spLocks noGrp="1"/>
          </p:cNvSpPr>
          <p:nvPr>
            <p:ph idx="1"/>
          </p:nvPr>
        </p:nvSpPr>
        <p:spPr>
          <a:xfrm>
            <a:off x="304800" y="855406"/>
            <a:ext cx="5100540" cy="5064627"/>
          </a:xfrm>
        </p:spPr>
        <p:txBody>
          <a:bodyPr/>
          <a:lstStyle/>
          <a:p>
            <a:pPr marL="0" indent="0" algn="just">
              <a:buNone/>
            </a:pPr>
            <a:r>
              <a:rPr lang="en-US" sz="1400" dirty="0"/>
              <a:t>During the Mar 25</a:t>
            </a:r>
            <a:r>
              <a:rPr lang="en-US" sz="1400" baseline="30000" dirty="0"/>
              <a:t>th</a:t>
            </a:r>
            <a:r>
              <a:rPr lang="en-US" sz="1400" dirty="0"/>
              <a:t> discussion on this topic there was a question related to analyzing duration events when SCED Base Points were being deployed in the online Non-Spin range of a Resource’s capacity.</a:t>
            </a:r>
          </a:p>
          <a:p>
            <a:pPr marL="344488" lvl="1" algn="just"/>
            <a:r>
              <a:rPr lang="en-US" sz="1400" dirty="0"/>
              <a:t>To estimate this, ERCOT used an approach of identifying a Resource’s operating range that is for its online Non-Spin Responsibility and then used Base Point relative to this range to identify actual online Non-Spin deployment.</a:t>
            </a:r>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p:txBody>
      </p:sp>
      <p:sp>
        <p:nvSpPr>
          <p:cNvPr id="4" name="Slide Number Placeholder 3">
            <a:extLst>
              <a:ext uri="{FF2B5EF4-FFF2-40B4-BE49-F238E27FC236}">
                <a16:creationId xmlns:a16="http://schemas.microsoft.com/office/drawing/2014/main" id="{730E6292-7EBA-A02B-A661-11A270FF5ADF}"/>
              </a:ext>
            </a:extLst>
          </p:cNvPr>
          <p:cNvSpPr>
            <a:spLocks noGrp="1"/>
          </p:cNvSpPr>
          <p:nvPr>
            <p:ph type="sldNum" sz="quarter" idx="4"/>
          </p:nvPr>
        </p:nvSpPr>
        <p:spPr/>
        <p:txBody>
          <a:bodyPr/>
          <a:lstStyle/>
          <a:p>
            <a:fld id="{1D93BD3E-1E9A-4970-A6F7-E7AC52762E0C}" type="slidenum">
              <a:rPr lang="en-US" smtClean="0"/>
              <a:pPr/>
              <a:t>3</a:t>
            </a:fld>
            <a:endParaRPr lang="en-US"/>
          </a:p>
        </p:txBody>
      </p:sp>
      <p:grpSp>
        <p:nvGrpSpPr>
          <p:cNvPr id="30" name="Group 29">
            <a:extLst>
              <a:ext uri="{FF2B5EF4-FFF2-40B4-BE49-F238E27FC236}">
                <a16:creationId xmlns:a16="http://schemas.microsoft.com/office/drawing/2014/main" id="{10A35AA9-6AF5-F15B-471B-3CF97447B93C}"/>
              </a:ext>
            </a:extLst>
          </p:cNvPr>
          <p:cNvGrpSpPr/>
          <p:nvPr/>
        </p:nvGrpSpPr>
        <p:grpSpPr>
          <a:xfrm>
            <a:off x="5406989" y="92075"/>
            <a:ext cx="3627957" cy="2762250"/>
            <a:chOff x="0" y="2815051"/>
            <a:chExt cx="5305425" cy="3611432"/>
          </a:xfrm>
        </p:grpSpPr>
        <p:sp>
          <p:nvSpPr>
            <p:cNvPr id="29" name="TextBox 28">
              <a:extLst>
                <a:ext uri="{FF2B5EF4-FFF2-40B4-BE49-F238E27FC236}">
                  <a16:creationId xmlns:a16="http://schemas.microsoft.com/office/drawing/2014/main" id="{7C34FC84-39E7-668A-0B55-B279330980E3}"/>
                </a:ext>
              </a:extLst>
            </p:cNvPr>
            <p:cNvSpPr txBox="1"/>
            <p:nvPr/>
          </p:nvSpPr>
          <p:spPr>
            <a:xfrm>
              <a:off x="104775" y="2815051"/>
              <a:ext cx="5200650" cy="3611432"/>
            </a:xfrm>
            <a:prstGeom prst="rect">
              <a:avLst/>
            </a:prstGeom>
            <a:solidFill>
              <a:schemeClr val="bg2">
                <a:lumMod val="95000"/>
              </a:schemeClr>
            </a:solidFill>
          </p:spPr>
          <p:txBody>
            <a:bodyPr wrap="square" rtlCol="0">
              <a:noAutofit/>
            </a:bodyPr>
            <a:lstStyle/>
            <a:p>
              <a:r>
                <a:rPr lang="en-US" sz="1400" b="1" dirty="0"/>
                <a:t>Example</a:t>
              </a:r>
            </a:p>
          </p:txBody>
        </p:sp>
        <p:grpSp>
          <p:nvGrpSpPr>
            <p:cNvPr id="7" name="Group 6">
              <a:extLst>
                <a:ext uri="{FF2B5EF4-FFF2-40B4-BE49-F238E27FC236}">
                  <a16:creationId xmlns:a16="http://schemas.microsoft.com/office/drawing/2014/main" id="{34081397-2078-C7E8-7BAC-B3C077D4CEA4}"/>
                </a:ext>
              </a:extLst>
            </p:cNvPr>
            <p:cNvGrpSpPr/>
            <p:nvPr/>
          </p:nvGrpSpPr>
          <p:grpSpPr>
            <a:xfrm>
              <a:off x="0" y="3107578"/>
              <a:ext cx="5199086" cy="3262868"/>
              <a:chOff x="3640114" y="1942581"/>
              <a:chExt cx="5199086" cy="3262868"/>
            </a:xfrm>
          </p:grpSpPr>
          <p:cxnSp>
            <p:nvCxnSpPr>
              <p:cNvPr id="8" name="Straight Connector 7">
                <a:extLst>
                  <a:ext uri="{FF2B5EF4-FFF2-40B4-BE49-F238E27FC236}">
                    <a16:creationId xmlns:a16="http://schemas.microsoft.com/office/drawing/2014/main" id="{F655146E-15E6-3188-69BF-2CBB9FA55306}"/>
                  </a:ext>
                </a:extLst>
              </p:cNvPr>
              <p:cNvCxnSpPr>
                <a:cxnSpLocks/>
              </p:cNvCxnSpPr>
              <p:nvPr/>
            </p:nvCxnSpPr>
            <p:spPr>
              <a:xfrm>
                <a:off x="5019673" y="2640767"/>
                <a:ext cx="20669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CD208-3241-DBDF-6DC1-A8DC94A705D6}"/>
                  </a:ext>
                </a:extLst>
              </p:cNvPr>
              <p:cNvCxnSpPr>
                <a:cxnSpLocks/>
                <a:stCxn id="13" idx="1"/>
              </p:cNvCxnSpPr>
              <p:nvPr/>
            </p:nvCxnSpPr>
            <p:spPr>
              <a:xfrm>
                <a:off x="5019677" y="3378974"/>
                <a:ext cx="20669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9D1A14-21CB-E1DB-0E65-A2FC56983900}"/>
                  </a:ext>
                </a:extLst>
              </p:cNvPr>
              <p:cNvCxnSpPr>
                <a:cxnSpLocks/>
              </p:cNvCxnSpPr>
              <p:nvPr/>
            </p:nvCxnSpPr>
            <p:spPr>
              <a:xfrm>
                <a:off x="5019675" y="2247900"/>
                <a:ext cx="0" cy="28956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66E09E2-197B-14FC-89A6-C17DB06D3EF7}"/>
                  </a:ext>
                </a:extLst>
              </p:cNvPr>
              <p:cNvSpPr/>
              <p:nvPr/>
            </p:nvSpPr>
            <p:spPr>
              <a:xfrm>
                <a:off x="5019673" y="2247899"/>
                <a:ext cx="1809733" cy="7460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ECRS Responsibility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 50 MW</a:t>
                </a:r>
              </a:p>
            </p:txBody>
          </p:sp>
          <p:sp>
            <p:nvSpPr>
              <p:cNvPr id="12" name="TextBox 11">
                <a:extLst>
                  <a:ext uri="{FF2B5EF4-FFF2-40B4-BE49-F238E27FC236}">
                    <a16:creationId xmlns:a16="http://schemas.microsoft.com/office/drawing/2014/main" id="{30A9AABC-42E5-1D84-8671-F202C9D66362}"/>
                  </a:ext>
                </a:extLst>
              </p:cNvPr>
              <p:cNvSpPr txBox="1"/>
              <p:nvPr/>
            </p:nvSpPr>
            <p:spPr>
              <a:xfrm>
                <a:off x="3640114" y="1942581"/>
                <a:ext cx="1304924" cy="46718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HSL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 300 MW</a:t>
                </a:r>
              </a:p>
            </p:txBody>
          </p:sp>
          <p:sp>
            <p:nvSpPr>
              <p:cNvPr id="13" name="Rectangle 12">
                <a:extLst>
                  <a:ext uri="{FF2B5EF4-FFF2-40B4-BE49-F238E27FC236}">
                    <a16:creationId xmlns:a16="http://schemas.microsoft.com/office/drawing/2014/main" id="{BE8BE99B-0F15-DEA0-732E-C427842BA50E}"/>
                  </a:ext>
                </a:extLst>
              </p:cNvPr>
              <p:cNvSpPr/>
              <p:nvPr/>
            </p:nvSpPr>
            <p:spPr>
              <a:xfrm>
                <a:off x="5019677" y="3005957"/>
                <a:ext cx="1809729" cy="7460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Non-Spin Responsibility = 80 MW</a:t>
                </a:r>
              </a:p>
            </p:txBody>
          </p:sp>
          <p:sp>
            <p:nvSpPr>
              <p:cNvPr id="14" name="TextBox 13">
                <a:extLst>
                  <a:ext uri="{FF2B5EF4-FFF2-40B4-BE49-F238E27FC236}">
                    <a16:creationId xmlns:a16="http://schemas.microsoft.com/office/drawing/2014/main" id="{6C22D997-42F1-E7B7-96B2-501D58F85035}"/>
                  </a:ext>
                </a:extLst>
              </p:cNvPr>
              <p:cNvSpPr txBox="1"/>
              <p:nvPr/>
            </p:nvSpPr>
            <p:spPr>
              <a:xfrm>
                <a:off x="3671136" y="2877953"/>
                <a:ext cx="1304924" cy="28364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250 MW</a:t>
                </a:r>
              </a:p>
            </p:txBody>
          </p:sp>
          <p:sp>
            <p:nvSpPr>
              <p:cNvPr id="15" name="TextBox 14">
                <a:extLst>
                  <a:ext uri="{FF2B5EF4-FFF2-40B4-BE49-F238E27FC236}">
                    <a16:creationId xmlns:a16="http://schemas.microsoft.com/office/drawing/2014/main" id="{0EB51A57-74F5-D86D-9A53-2BCAE0232E84}"/>
                  </a:ext>
                </a:extLst>
              </p:cNvPr>
              <p:cNvSpPr txBox="1"/>
              <p:nvPr/>
            </p:nvSpPr>
            <p:spPr>
              <a:xfrm>
                <a:off x="3640114" y="3607669"/>
                <a:ext cx="1304924" cy="28364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170 MW</a:t>
                </a:r>
              </a:p>
            </p:txBody>
          </p:sp>
          <p:sp>
            <p:nvSpPr>
              <p:cNvPr id="16" name="TextBox 15">
                <a:extLst>
                  <a:ext uri="{FF2B5EF4-FFF2-40B4-BE49-F238E27FC236}">
                    <a16:creationId xmlns:a16="http://schemas.microsoft.com/office/drawing/2014/main" id="{00D15A5C-424C-55A9-4B1D-9D0C6BEE0BFA}"/>
                  </a:ext>
                </a:extLst>
              </p:cNvPr>
              <p:cNvSpPr txBox="1"/>
              <p:nvPr/>
            </p:nvSpPr>
            <p:spPr>
              <a:xfrm>
                <a:off x="3709964" y="4738266"/>
                <a:ext cx="1304924" cy="46718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LSL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 100 MW</a:t>
                </a:r>
              </a:p>
            </p:txBody>
          </p:sp>
          <p:sp>
            <p:nvSpPr>
              <p:cNvPr id="17" name="TextBox 16">
                <a:extLst>
                  <a:ext uri="{FF2B5EF4-FFF2-40B4-BE49-F238E27FC236}">
                    <a16:creationId xmlns:a16="http://schemas.microsoft.com/office/drawing/2014/main" id="{B1FD25C9-9920-33E0-8E91-BED1D6FF5B06}"/>
                  </a:ext>
                </a:extLst>
              </p:cNvPr>
              <p:cNvSpPr txBox="1"/>
              <p:nvPr/>
            </p:nvSpPr>
            <p:spPr>
              <a:xfrm>
                <a:off x="7086601" y="3178654"/>
                <a:ext cx="1744693" cy="767515"/>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Ex2. BP = 200 MW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Online Non-Spin Deployed = 200 – 170 = 30 MW </a:t>
                </a:r>
              </a:p>
            </p:txBody>
          </p:sp>
          <p:cxnSp>
            <p:nvCxnSpPr>
              <p:cNvPr id="18" name="Straight Connector 17">
                <a:extLst>
                  <a:ext uri="{FF2B5EF4-FFF2-40B4-BE49-F238E27FC236}">
                    <a16:creationId xmlns:a16="http://schemas.microsoft.com/office/drawing/2014/main" id="{5276D5DA-CDD7-D6DB-670A-9E9A36E3AC7C}"/>
                  </a:ext>
                </a:extLst>
              </p:cNvPr>
              <p:cNvCxnSpPr>
                <a:cxnSpLocks/>
              </p:cNvCxnSpPr>
              <p:nvPr/>
            </p:nvCxnSpPr>
            <p:spPr>
              <a:xfrm>
                <a:off x="4945038" y="3008890"/>
                <a:ext cx="1909764" cy="1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2171C3-2095-3832-C359-8088126FC6DE}"/>
                  </a:ext>
                </a:extLst>
              </p:cNvPr>
              <p:cNvCxnSpPr>
                <a:cxnSpLocks/>
              </p:cNvCxnSpPr>
              <p:nvPr/>
            </p:nvCxnSpPr>
            <p:spPr>
              <a:xfrm>
                <a:off x="4919641" y="2244856"/>
                <a:ext cx="1909765" cy="24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5077AD-CE8A-5C33-DDD1-6B386882A072}"/>
                  </a:ext>
                </a:extLst>
              </p:cNvPr>
              <p:cNvCxnSpPr>
                <a:cxnSpLocks/>
              </p:cNvCxnSpPr>
              <p:nvPr/>
            </p:nvCxnSpPr>
            <p:spPr>
              <a:xfrm>
                <a:off x="4919641" y="3761558"/>
                <a:ext cx="1909765" cy="24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F3723B5-7476-6E53-0C6B-A94C676740DF}"/>
                  </a:ext>
                </a:extLst>
              </p:cNvPr>
              <p:cNvSpPr txBox="1"/>
              <p:nvPr/>
            </p:nvSpPr>
            <p:spPr>
              <a:xfrm>
                <a:off x="7094507" y="2084374"/>
                <a:ext cx="1744693" cy="830997"/>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Ex3. BP = 270 MW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Online Non-Spin Deployed = 250 – 170 = 80 MW </a:t>
                </a:r>
              </a:p>
            </p:txBody>
          </p:sp>
          <p:cxnSp>
            <p:nvCxnSpPr>
              <p:cNvPr id="22" name="Straight Connector 21">
                <a:extLst>
                  <a:ext uri="{FF2B5EF4-FFF2-40B4-BE49-F238E27FC236}">
                    <a16:creationId xmlns:a16="http://schemas.microsoft.com/office/drawing/2014/main" id="{B23FA8F8-B416-0786-4966-D0FFA18010A2}"/>
                  </a:ext>
                </a:extLst>
              </p:cNvPr>
              <p:cNvCxnSpPr>
                <a:cxnSpLocks/>
              </p:cNvCxnSpPr>
              <p:nvPr/>
            </p:nvCxnSpPr>
            <p:spPr>
              <a:xfrm>
                <a:off x="5014888" y="4748408"/>
                <a:ext cx="2066924"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A9740F4-57AD-C4BF-CDFD-1690CBB39753}"/>
                  </a:ext>
                </a:extLst>
              </p:cNvPr>
              <p:cNvSpPr txBox="1"/>
              <p:nvPr/>
            </p:nvSpPr>
            <p:spPr>
              <a:xfrm>
                <a:off x="7081812" y="4379076"/>
                <a:ext cx="1744693" cy="600664"/>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Ex1. BP = 130 MW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Online Non-Spin Deployed = 0</a:t>
                </a:r>
              </a:p>
            </p:txBody>
          </p:sp>
          <p:cxnSp>
            <p:nvCxnSpPr>
              <p:cNvPr id="24" name="Straight Connector 23">
                <a:extLst>
                  <a:ext uri="{FF2B5EF4-FFF2-40B4-BE49-F238E27FC236}">
                    <a16:creationId xmlns:a16="http://schemas.microsoft.com/office/drawing/2014/main" id="{A533916E-DA57-A2EA-9F98-39C0F0D60881}"/>
                  </a:ext>
                </a:extLst>
              </p:cNvPr>
              <p:cNvCxnSpPr>
                <a:cxnSpLocks/>
              </p:cNvCxnSpPr>
              <p:nvPr/>
            </p:nvCxnSpPr>
            <p:spPr>
              <a:xfrm>
                <a:off x="4945037" y="5133393"/>
                <a:ext cx="1909765" cy="24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3" name="Picture 32">
            <a:extLst>
              <a:ext uri="{FF2B5EF4-FFF2-40B4-BE49-F238E27FC236}">
                <a16:creationId xmlns:a16="http://schemas.microsoft.com/office/drawing/2014/main" id="{30D81CD2-A149-7F6F-F9E7-79E6FAEA303A}"/>
              </a:ext>
            </a:extLst>
          </p:cNvPr>
          <p:cNvPicPr>
            <a:picLocks noChangeAspect="1"/>
          </p:cNvPicPr>
          <p:nvPr/>
        </p:nvPicPr>
        <p:blipFill>
          <a:blip r:embed="rId2"/>
          <a:stretch>
            <a:fillRect/>
          </a:stretch>
        </p:blipFill>
        <p:spPr>
          <a:xfrm>
            <a:off x="133326" y="2940469"/>
            <a:ext cx="8953548" cy="3390973"/>
          </a:xfrm>
          <a:prstGeom prst="rect">
            <a:avLst/>
          </a:prstGeom>
          <a:ln w="12700">
            <a:solidFill>
              <a:schemeClr val="tx1"/>
            </a:solidFill>
          </a:ln>
        </p:spPr>
      </p:pic>
    </p:spTree>
    <p:extLst>
      <p:ext uri="{BB962C8B-B14F-4D97-AF65-F5344CB8AC3E}">
        <p14:creationId xmlns:p14="http://schemas.microsoft.com/office/powerpoint/2010/main" val="44275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6A3B8-7057-54D4-A93D-F3A871430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D0C3B2-51C9-352E-9148-8AC52BCF6037}"/>
              </a:ext>
            </a:extLst>
          </p:cNvPr>
          <p:cNvSpPr>
            <a:spLocks noGrp="1"/>
          </p:cNvSpPr>
          <p:nvPr>
            <p:ph type="title"/>
          </p:nvPr>
        </p:nvSpPr>
        <p:spPr/>
        <p:txBody>
          <a:bodyPr/>
          <a:lstStyle/>
          <a:p>
            <a:r>
              <a:rPr lang="en-US" sz="2400" dirty="0"/>
              <a:t>Duration of Historical online Non-Spin Deployments</a:t>
            </a:r>
          </a:p>
        </p:txBody>
      </p:sp>
      <p:sp>
        <p:nvSpPr>
          <p:cNvPr id="3" name="Content Placeholder 2">
            <a:extLst>
              <a:ext uri="{FF2B5EF4-FFF2-40B4-BE49-F238E27FC236}">
                <a16:creationId xmlns:a16="http://schemas.microsoft.com/office/drawing/2014/main" id="{187E4BF8-B42F-5864-E2FA-B51CD54CD1EF}"/>
              </a:ext>
            </a:extLst>
          </p:cNvPr>
          <p:cNvSpPr>
            <a:spLocks noGrp="1"/>
          </p:cNvSpPr>
          <p:nvPr>
            <p:ph idx="1"/>
          </p:nvPr>
        </p:nvSpPr>
        <p:spPr/>
        <p:txBody>
          <a:bodyPr/>
          <a:lstStyle/>
          <a:p>
            <a:pPr>
              <a:spcBef>
                <a:spcPts val="0"/>
              </a:spcBef>
            </a:pPr>
            <a:r>
              <a:rPr lang="en-US" sz="1400" dirty="0"/>
              <a:t>Online Non-Spin Deployments between Jun 1, 2018 and Mar 27, 2025 were analyzed. </a:t>
            </a:r>
          </a:p>
          <a:p>
            <a:pPr lvl="1">
              <a:spcBef>
                <a:spcPts val="0"/>
              </a:spcBef>
            </a:pPr>
            <a:r>
              <a:rPr lang="en-US" sz="1400" dirty="0"/>
              <a:t>Similar to offline Non-Spin analysis, deployment events on capacity short days were excluded.</a:t>
            </a:r>
          </a:p>
          <a:p>
            <a:pPr lvl="1">
              <a:spcBef>
                <a:spcPts val="0"/>
              </a:spcBef>
            </a:pPr>
            <a:r>
              <a:rPr lang="en-US" sz="1400" dirty="0"/>
              <a:t>In 439 events the maximum online Non-Spin deployed within an event exceeded 25 % of the online Non-Spin responsibility. </a:t>
            </a:r>
          </a:p>
          <a:p>
            <a:pPr lvl="2">
              <a:spcBef>
                <a:spcPts val="0"/>
              </a:spcBef>
            </a:pPr>
            <a:r>
              <a:rPr lang="en-US" sz="1400" dirty="0"/>
              <a:t>81% deployments lasted more than 4 hours. </a:t>
            </a:r>
          </a:p>
          <a:p>
            <a:pPr lvl="2">
              <a:spcBef>
                <a:spcPts val="0"/>
              </a:spcBef>
            </a:pPr>
            <a:r>
              <a:rPr lang="en-US" sz="1400" dirty="0"/>
              <a:t>14% deployments lasted more than 12 hours.</a:t>
            </a:r>
          </a:p>
        </p:txBody>
      </p:sp>
      <p:sp>
        <p:nvSpPr>
          <p:cNvPr id="4" name="Slide Number Placeholder 3">
            <a:extLst>
              <a:ext uri="{FF2B5EF4-FFF2-40B4-BE49-F238E27FC236}">
                <a16:creationId xmlns:a16="http://schemas.microsoft.com/office/drawing/2014/main" id="{9201B9DF-F1A0-2BE5-8BFE-E29BD2EF33B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89C55F5D-2E9F-4A62-B579-534719267CFE}"/>
              </a:ext>
            </a:extLst>
          </p:cNvPr>
          <p:cNvPicPr>
            <a:picLocks noChangeAspect="1"/>
          </p:cNvPicPr>
          <p:nvPr/>
        </p:nvPicPr>
        <p:blipFill>
          <a:blip r:embed="rId2"/>
          <a:stretch>
            <a:fillRect/>
          </a:stretch>
        </p:blipFill>
        <p:spPr>
          <a:xfrm>
            <a:off x="549583" y="2209535"/>
            <a:ext cx="8121034" cy="3803904"/>
          </a:xfrm>
          <a:prstGeom prst="rect">
            <a:avLst/>
          </a:prstGeom>
        </p:spPr>
      </p:pic>
      <p:sp>
        <p:nvSpPr>
          <p:cNvPr id="7" name="TextBox 6">
            <a:extLst>
              <a:ext uri="{FF2B5EF4-FFF2-40B4-BE49-F238E27FC236}">
                <a16:creationId xmlns:a16="http://schemas.microsoft.com/office/drawing/2014/main" id="{90B1E1CB-87FE-5FD8-7B04-555B0D9DD53A}"/>
              </a:ext>
            </a:extLst>
          </p:cNvPr>
          <p:cNvSpPr txBox="1"/>
          <p:nvPr/>
        </p:nvSpPr>
        <p:spPr>
          <a:xfrm>
            <a:off x="433388" y="6027261"/>
            <a:ext cx="8277224" cy="523220"/>
          </a:xfrm>
          <a:prstGeom prst="rect">
            <a:avLst/>
          </a:prstGeom>
          <a:solidFill>
            <a:schemeClr val="accent1">
              <a:lumMod val="20000"/>
              <a:lumOff val="80000"/>
            </a:schemeClr>
          </a:solidFill>
          <a:ln>
            <a:solidFill>
              <a:schemeClr val="tx1">
                <a:lumMod val="90000"/>
                <a:lumOff val="10000"/>
              </a:schemeClr>
            </a:solidFill>
          </a:ln>
        </p:spPr>
        <p:txBody>
          <a:bodyPr wrap="square" lIns="91440" tIns="45720" rIns="91440" bIns="45720" rtlCol="0" anchor="t">
            <a:spAutoFit/>
          </a:bodyPr>
          <a:lstStyle/>
          <a:p>
            <a:r>
              <a:rPr lang="en-US" sz="1400" b="1" dirty="0"/>
              <a:t>Key Takeaway: </a:t>
            </a:r>
            <a:r>
              <a:rPr lang="en-US" sz="1400" dirty="0"/>
              <a:t>Estimated duration of online Non-Spin deployments that were not on scarcity days have lasted 4 hours and more</a:t>
            </a:r>
            <a:r>
              <a:rPr lang="en-US" sz="1400"/>
              <a:t>. </a:t>
            </a:r>
            <a:endParaRPr lang="en-US" sz="1400" dirty="0"/>
          </a:p>
        </p:txBody>
      </p:sp>
    </p:spTree>
    <p:extLst>
      <p:ext uri="{BB962C8B-B14F-4D97-AF65-F5344CB8AC3E}">
        <p14:creationId xmlns:p14="http://schemas.microsoft.com/office/powerpoint/2010/main" val="1435147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DD5BA-DF31-D20E-BB21-C8211612A4B4}"/>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24379D7-7A42-7603-A3FB-EF0A1775D32D}"/>
              </a:ext>
            </a:extLst>
          </p:cNvPr>
          <p:cNvPicPr>
            <a:picLocks noChangeAspect="1"/>
          </p:cNvPicPr>
          <p:nvPr/>
        </p:nvPicPr>
        <p:blipFill>
          <a:blip r:embed="rId2"/>
          <a:stretch>
            <a:fillRect/>
          </a:stretch>
        </p:blipFill>
        <p:spPr>
          <a:xfrm>
            <a:off x="104775" y="2240281"/>
            <a:ext cx="7879077" cy="4608576"/>
          </a:xfrm>
          <a:prstGeom prst="rect">
            <a:avLst/>
          </a:prstGeom>
          <a:ln w="12700">
            <a:solidFill>
              <a:schemeClr val="tx1"/>
            </a:solidFill>
          </a:ln>
        </p:spPr>
      </p:pic>
      <p:sp>
        <p:nvSpPr>
          <p:cNvPr id="2" name="Title 1">
            <a:extLst>
              <a:ext uri="{FF2B5EF4-FFF2-40B4-BE49-F238E27FC236}">
                <a16:creationId xmlns:a16="http://schemas.microsoft.com/office/drawing/2014/main" id="{8AF85AF4-28A7-D0FC-576C-ED04381C5CD6}"/>
              </a:ext>
            </a:extLst>
          </p:cNvPr>
          <p:cNvSpPr>
            <a:spLocks noGrp="1"/>
          </p:cNvSpPr>
          <p:nvPr>
            <p:ph type="title"/>
          </p:nvPr>
        </p:nvSpPr>
        <p:spPr/>
        <p:txBody>
          <a:bodyPr/>
          <a:lstStyle/>
          <a:p>
            <a:r>
              <a:rPr lang="en-US" dirty="0"/>
              <a:t>March 2, 2025 (w Online)</a:t>
            </a:r>
            <a:endParaRPr lang="en-US" dirty="0">
              <a:solidFill>
                <a:srgbClr val="FF0000"/>
              </a:solidFill>
            </a:endParaRPr>
          </a:p>
        </p:txBody>
      </p:sp>
      <p:sp>
        <p:nvSpPr>
          <p:cNvPr id="3" name="Content Placeholder 2">
            <a:extLst>
              <a:ext uri="{FF2B5EF4-FFF2-40B4-BE49-F238E27FC236}">
                <a16:creationId xmlns:a16="http://schemas.microsoft.com/office/drawing/2014/main" id="{1B165071-DE3F-8BBC-D4C7-E820FC0A6A66}"/>
              </a:ext>
            </a:extLst>
          </p:cNvPr>
          <p:cNvSpPr>
            <a:spLocks noGrp="1"/>
          </p:cNvSpPr>
          <p:nvPr>
            <p:ph idx="1"/>
          </p:nvPr>
        </p:nvSpPr>
        <p:spPr>
          <a:xfrm>
            <a:off x="304800" y="855406"/>
            <a:ext cx="5077905" cy="5064627"/>
          </a:xfrm>
        </p:spPr>
        <p:txBody>
          <a:bodyPr/>
          <a:lstStyle/>
          <a:p>
            <a:pPr marL="0" indent="0">
              <a:buNone/>
            </a:pPr>
            <a:r>
              <a:rPr lang="en-US" sz="1400" dirty="0"/>
              <a:t>On March 2, 2025 net load was much higher than forecasted due to a slow-moving low-pressure weather system that impacted wind. Cloud cover, thunderstorm and dust impacted solar and rain chances impacted load. The under forecast of 6 hour ahead (HA) net load lasted for 14 consecutive hours. Non-Spin was deployed for nearly 4.7 hours on this day.</a:t>
            </a:r>
          </a:p>
          <a:p>
            <a:pPr marL="0" indent="0">
              <a:buNone/>
            </a:pPr>
            <a:endParaRPr lang="en-US" sz="1400" dirty="0"/>
          </a:p>
        </p:txBody>
      </p:sp>
      <p:sp>
        <p:nvSpPr>
          <p:cNvPr id="4" name="Slide Number Placeholder 3">
            <a:extLst>
              <a:ext uri="{FF2B5EF4-FFF2-40B4-BE49-F238E27FC236}">
                <a16:creationId xmlns:a16="http://schemas.microsoft.com/office/drawing/2014/main" id="{781EB56E-586B-226F-8E55-DE88C2912BFC}"/>
              </a:ext>
            </a:extLst>
          </p:cNvPr>
          <p:cNvSpPr>
            <a:spLocks noGrp="1"/>
          </p:cNvSpPr>
          <p:nvPr>
            <p:ph type="sldNum" sz="quarter" idx="4"/>
          </p:nvPr>
        </p:nvSpPr>
        <p:spPr/>
        <p:txBody>
          <a:bodyPr/>
          <a:lstStyle/>
          <a:p>
            <a:fld id="{1D93BD3E-1E9A-4970-A6F7-E7AC52762E0C}" type="slidenum">
              <a:rPr lang="en-US" smtClean="0"/>
              <a:pPr/>
              <a:t>5</a:t>
            </a:fld>
            <a:endParaRPr lang="en-US"/>
          </a:p>
        </p:txBody>
      </p:sp>
      <p:pic>
        <p:nvPicPr>
          <p:cNvPr id="9" name="Picture 8">
            <a:extLst>
              <a:ext uri="{FF2B5EF4-FFF2-40B4-BE49-F238E27FC236}">
                <a16:creationId xmlns:a16="http://schemas.microsoft.com/office/drawing/2014/main" id="{824F360F-C2DA-828D-C5ED-FB4429018F2F}"/>
              </a:ext>
            </a:extLst>
          </p:cNvPr>
          <p:cNvPicPr>
            <a:picLocks noChangeAspect="1"/>
          </p:cNvPicPr>
          <p:nvPr/>
        </p:nvPicPr>
        <p:blipFill>
          <a:blip r:embed="rId3"/>
          <a:stretch>
            <a:fillRect/>
          </a:stretch>
        </p:blipFill>
        <p:spPr>
          <a:xfrm>
            <a:off x="5633889" y="0"/>
            <a:ext cx="3510111" cy="2313432"/>
          </a:xfrm>
          <a:prstGeom prst="rect">
            <a:avLst/>
          </a:prstGeom>
          <a:ln w="12700">
            <a:solidFill>
              <a:schemeClr val="tx1"/>
            </a:solidFill>
          </a:ln>
        </p:spPr>
      </p:pic>
    </p:spTree>
    <p:extLst>
      <p:ext uri="{BB962C8B-B14F-4D97-AF65-F5344CB8AC3E}">
        <p14:creationId xmlns:p14="http://schemas.microsoft.com/office/powerpoint/2010/main" val="269585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A542B-B141-43E6-A8AE-B6AFC5E1FA3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0649BE0-321E-1B0F-7E4C-DEF1812484B7}"/>
              </a:ext>
            </a:extLst>
          </p:cNvPr>
          <p:cNvSpPr>
            <a:spLocks noGrp="1"/>
          </p:cNvSpPr>
          <p:nvPr>
            <p:ph type="title"/>
          </p:nvPr>
        </p:nvSpPr>
        <p:spPr/>
        <p:txBody>
          <a:bodyPr/>
          <a:lstStyle/>
          <a:p>
            <a:r>
              <a:rPr lang="en-US" dirty="0"/>
              <a:t>Update on Offline Non-Spin Analysis</a:t>
            </a:r>
          </a:p>
        </p:txBody>
      </p:sp>
      <p:sp>
        <p:nvSpPr>
          <p:cNvPr id="6" name="Content Placeholder 5">
            <a:extLst>
              <a:ext uri="{FF2B5EF4-FFF2-40B4-BE49-F238E27FC236}">
                <a16:creationId xmlns:a16="http://schemas.microsoft.com/office/drawing/2014/main" id="{BC97C137-0B71-F06B-D441-F7A61728490E}"/>
              </a:ext>
            </a:extLst>
          </p:cNvPr>
          <p:cNvSpPr>
            <a:spLocks noGrp="1"/>
          </p:cNvSpPr>
          <p:nvPr>
            <p:ph idx="1"/>
          </p:nvPr>
        </p:nvSpPr>
        <p:spPr/>
        <p:txBody>
          <a:bodyPr/>
          <a:lstStyle/>
          <a:p>
            <a:pPr marL="42862" indent="0" algn="just">
              <a:buNone/>
            </a:pPr>
            <a:r>
              <a:rPr lang="en-US" sz="1400" dirty="0"/>
              <a:t>ERCOT revisited the offline Non-Spin deployment  analysis and identified that 8 offline Non-Spin deployment between August and September 2022 were related to PRC trigger of 3,200 MW. </a:t>
            </a:r>
          </a:p>
          <a:p>
            <a:pPr lvl="1" algn="just"/>
            <a:r>
              <a:rPr lang="en-US" sz="1400" dirty="0"/>
              <a:t>During this period PRC changes from NPRR987* had not been implemented. </a:t>
            </a:r>
          </a:p>
          <a:p>
            <a:pPr lvl="1" algn="just"/>
            <a:r>
              <a:rPr lang="en-US" sz="1400" dirty="0"/>
              <a:t>Recomputing PRC using NPRR987 changes revealed that PRC trigger for offline Non-Spin deployment would not have been met.</a:t>
            </a:r>
          </a:p>
          <a:p>
            <a:pPr lvl="1" algn="just"/>
            <a:r>
              <a:rPr lang="en-US" sz="1400" dirty="0"/>
              <a:t>Hence, ERCOT has removed these eight offline Non-Spin deployments from the analysis. </a:t>
            </a:r>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a:p>
            <a:pPr marL="0" lvl="1" indent="0" algn="just">
              <a:buNone/>
            </a:pPr>
            <a:endParaRPr lang="en-US" sz="1000" dirty="0"/>
          </a:p>
          <a:p>
            <a:pPr marL="0" lvl="1" indent="0" algn="just">
              <a:buNone/>
            </a:pPr>
            <a:r>
              <a:rPr lang="en-US" sz="1000" dirty="0"/>
              <a:t>*PRC changes from NPRR987 </a:t>
            </a:r>
            <a:r>
              <a:rPr lang="en-US" sz="1000" dirty="0">
                <a:hlinkClick r:id="rId2"/>
              </a:rPr>
              <a:t>were implemented </a:t>
            </a:r>
            <a:r>
              <a:rPr lang="en-US" sz="1000" dirty="0"/>
              <a:t>on October 14, 2022. </a:t>
            </a:r>
          </a:p>
        </p:txBody>
      </p:sp>
      <p:sp>
        <p:nvSpPr>
          <p:cNvPr id="4" name="Slide Number Placeholder 3">
            <a:extLst>
              <a:ext uri="{FF2B5EF4-FFF2-40B4-BE49-F238E27FC236}">
                <a16:creationId xmlns:a16="http://schemas.microsoft.com/office/drawing/2014/main" id="{F172A342-2EFC-6906-D103-1B068987EBB2}"/>
              </a:ext>
            </a:extLst>
          </p:cNvPr>
          <p:cNvSpPr>
            <a:spLocks noGrp="1"/>
          </p:cNvSpPr>
          <p:nvPr>
            <p:ph type="sldNum" sz="quarter" idx="4"/>
          </p:nvPr>
        </p:nvSpPr>
        <p:spPr/>
        <p:txBody>
          <a:bodyPr/>
          <a:lstStyle/>
          <a:p>
            <a:fld id="{1D93BD3E-1E9A-4970-A6F7-E7AC52762E0C}" type="slidenum">
              <a:rPr lang="en-US" smtClean="0"/>
              <a:pPr/>
              <a:t>6</a:t>
            </a:fld>
            <a:endParaRPr lang="en-US"/>
          </a:p>
        </p:txBody>
      </p:sp>
      <p:pic>
        <p:nvPicPr>
          <p:cNvPr id="3" name="Picture 2">
            <a:extLst>
              <a:ext uri="{FF2B5EF4-FFF2-40B4-BE49-F238E27FC236}">
                <a16:creationId xmlns:a16="http://schemas.microsoft.com/office/drawing/2014/main" id="{BEEB6B8B-A92E-E683-B38B-6C6B1DA98C0C}"/>
              </a:ext>
            </a:extLst>
          </p:cNvPr>
          <p:cNvPicPr>
            <a:picLocks noChangeAspect="1"/>
          </p:cNvPicPr>
          <p:nvPr/>
        </p:nvPicPr>
        <p:blipFill>
          <a:blip r:embed="rId3"/>
          <a:stretch>
            <a:fillRect/>
          </a:stretch>
        </p:blipFill>
        <p:spPr>
          <a:xfrm>
            <a:off x="866442" y="2466983"/>
            <a:ext cx="7411115" cy="2675882"/>
          </a:xfrm>
          <a:prstGeom prst="rect">
            <a:avLst/>
          </a:prstGeom>
        </p:spPr>
      </p:pic>
    </p:spTree>
    <p:extLst>
      <p:ext uri="{BB962C8B-B14F-4D97-AF65-F5344CB8AC3E}">
        <p14:creationId xmlns:p14="http://schemas.microsoft.com/office/powerpoint/2010/main" val="262856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7C8D3-1BCA-681E-E289-460430F8A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F5E38-6F2F-03D3-1D3B-FFF7E22AEDC5}"/>
              </a:ext>
            </a:extLst>
          </p:cNvPr>
          <p:cNvSpPr>
            <a:spLocks noGrp="1"/>
          </p:cNvSpPr>
          <p:nvPr>
            <p:ph type="title"/>
          </p:nvPr>
        </p:nvSpPr>
        <p:spPr/>
        <p:txBody>
          <a:bodyPr/>
          <a:lstStyle/>
          <a:p>
            <a:r>
              <a:rPr lang="en-US" sz="2400" dirty="0"/>
              <a:t>Duration of Historical offline Non-Spin Deployments</a:t>
            </a:r>
            <a:endParaRPr lang="en-US" sz="2400" dirty="0">
              <a:solidFill>
                <a:srgbClr val="FF0000"/>
              </a:solidFill>
            </a:endParaRPr>
          </a:p>
        </p:txBody>
      </p:sp>
      <p:sp>
        <p:nvSpPr>
          <p:cNvPr id="3" name="Content Placeholder 2">
            <a:extLst>
              <a:ext uri="{FF2B5EF4-FFF2-40B4-BE49-F238E27FC236}">
                <a16:creationId xmlns:a16="http://schemas.microsoft.com/office/drawing/2014/main" id="{429F212E-0A54-8C17-9AE2-EE874615BEC5}"/>
              </a:ext>
            </a:extLst>
          </p:cNvPr>
          <p:cNvSpPr>
            <a:spLocks noGrp="1"/>
          </p:cNvSpPr>
          <p:nvPr>
            <p:ph idx="1"/>
          </p:nvPr>
        </p:nvSpPr>
        <p:spPr/>
        <p:txBody>
          <a:bodyPr/>
          <a:lstStyle/>
          <a:p>
            <a:pPr>
              <a:spcBef>
                <a:spcPts val="0"/>
              </a:spcBef>
            </a:pPr>
            <a:r>
              <a:rPr lang="en-US" sz="1200" dirty="0"/>
              <a:t>There were 122 Offline Non-Spin Deployments between Jan 1, 2018 and Mar 5, 2025. </a:t>
            </a:r>
          </a:p>
          <a:p>
            <a:pPr lvl="1">
              <a:spcBef>
                <a:spcPts val="0"/>
              </a:spcBef>
            </a:pPr>
            <a:r>
              <a:rPr lang="en-US" sz="1200" dirty="0"/>
              <a:t>33 deployments occurred on capacity short days (i.e., all available units were online)</a:t>
            </a:r>
          </a:p>
          <a:p>
            <a:pPr lvl="1">
              <a:spcBef>
                <a:spcPts val="0"/>
              </a:spcBef>
            </a:pPr>
            <a:r>
              <a:rPr lang="en-US" sz="1200" dirty="0"/>
              <a:t>16 deployments were to solve local transmission issues.</a:t>
            </a:r>
          </a:p>
          <a:p>
            <a:pPr lvl="1">
              <a:spcBef>
                <a:spcPts val="0"/>
              </a:spcBef>
            </a:pPr>
            <a:r>
              <a:rPr lang="en-US" sz="1200" dirty="0"/>
              <a:t>8 deployments were related to PRC changes identified in previous slide.</a:t>
            </a:r>
          </a:p>
          <a:p>
            <a:pPr>
              <a:spcBef>
                <a:spcPts val="0"/>
              </a:spcBef>
            </a:pPr>
            <a:r>
              <a:rPr lang="en-US" sz="1200" dirty="0"/>
              <a:t>Out of the 65 events that were not on scarcity days and not for local issues</a:t>
            </a:r>
          </a:p>
          <a:p>
            <a:pPr lvl="1">
              <a:spcBef>
                <a:spcPts val="0"/>
              </a:spcBef>
            </a:pPr>
            <a:r>
              <a:rPr lang="en-US" sz="1200" dirty="0"/>
              <a:t>4 deployments lasted more than 4 hours. </a:t>
            </a:r>
          </a:p>
          <a:p>
            <a:pPr lvl="1">
              <a:spcBef>
                <a:spcPts val="0"/>
              </a:spcBef>
            </a:pPr>
            <a:r>
              <a:rPr lang="en-US" sz="1200" dirty="0"/>
              <a:t>1 deployments lasted more than 8 hours.</a:t>
            </a:r>
          </a:p>
          <a:p>
            <a:endParaRPr lang="en-US" dirty="0"/>
          </a:p>
        </p:txBody>
      </p:sp>
      <p:sp>
        <p:nvSpPr>
          <p:cNvPr id="4" name="Slide Number Placeholder 3">
            <a:extLst>
              <a:ext uri="{FF2B5EF4-FFF2-40B4-BE49-F238E27FC236}">
                <a16:creationId xmlns:a16="http://schemas.microsoft.com/office/drawing/2014/main" id="{D3031685-CDF8-4DA0-03A1-06561A5FDDA3}"/>
              </a:ext>
            </a:extLst>
          </p:cNvPr>
          <p:cNvSpPr>
            <a:spLocks noGrp="1"/>
          </p:cNvSpPr>
          <p:nvPr>
            <p:ph type="sldNum" sz="quarter" idx="4"/>
          </p:nvPr>
        </p:nvSpPr>
        <p:spPr/>
        <p:txBody>
          <a:bodyPr/>
          <a:lstStyle/>
          <a:p>
            <a:fld id="{1D93BD3E-1E9A-4970-A6F7-E7AC52762E0C}" type="slidenum">
              <a:rPr lang="en-US" smtClean="0"/>
              <a:pPr/>
              <a:t>7</a:t>
            </a:fld>
            <a:endParaRPr lang="en-US"/>
          </a:p>
        </p:txBody>
      </p:sp>
      <p:sp>
        <p:nvSpPr>
          <p:cNvPr id="6" name="TextBox 5">
            <a:extLst>
              <a:ext uri="{FF2B5EF4-FFF2-40B4-BE49-F238E27FC236}">
                <a16:creationId xmlns:a16="http://schemas.microsoft.com/office/drawing/2014/main" id="{BF293E25-F827-253C-7469-BACF57C9FBE0}"/>
              </a:ext>
            </a:extLst>
          </p:cNvPr>
          <p:cNvSpPr txBox="1"/>
          <p:nvPr/>
        </p:nvSpPr>
        <p:spPr>
          <a:xfrm>
            <a:off x="381000" y="6090998"/>
            <a:ext cx="8277224" cy="738664"/>
          </a:xfrm>
          <a:prstGeom prst="rect">
            <a:avLst/>
          </a:prstGeom>
          <a:solidFill>
            <a:schemeClr val="accent1">
              <a:lumMod val="20000"/>
              <a:lumOff val="80000"/>
            </a:schemeClr>
          </a:solidFill>
          <a:ln>
            <a:solidFill>
              <a:schemeClr val="tx1">
                <a:lumMod val="90000"/>
                <a:lumOff val="10000"/>
              </a:schemeClr>
            </a:solidFill>
          </a:ln>
        </p:spPr>
        <p:txBody>
          <a:bodyPr wrap="square" lIns="91440" tIns="45720" rIns="91440" bIns="45720" rtlCol="0" anchor="t">
            <a:spAutoFit/>
          </a:bodyPr>
          <a:lstStyle/>
          <a:p>
            <a:r>
              <a:rPr lang="en-US" sz="1400" b="1" dirty="0"/>
              <a:t>Key Takeaway: </a:t>
            </a:r>
            <a:r>
              <a:rPr lang="en-US" sz="1400" dirty="0"/>
              <a:t>61 out of 65 Non-Spin deployments that were related to under-forecast in net load or forced outages have lasted up to 4 hours. Remaining 4 Non-Spin deployments have lasted between 4 and 10 hours.</a:t>
            </a:r>
          </a:p>
        </p:txBody>
      </p:sp>
      <p:pic>
        <p:nvPicPr>
          <p:cNvPr id="5" name="Picture 4">
            <a:extLst>
              <a:ext uri="{FF2B5EF4-FFF2-40B4-BE49-F238E27FC236}">
                <a16:creationId xmlns:a16="http://schemas.microsoft.com/office/drawing/2014/main" id="{6F059E1A-884B-A787-6E41-708465F30D55}"/>
              </a:ext>
            </a:extLst>
          </p:cNvPr>
          <p:cNvPicPr>
            <a:picLocks noChangeAspect="1"/>
          </p:cNvPicPr>
          <p:nvPr/>
        </p:nvPicPr>
        <p:blipFill>
          <a:blip r:embed="rId2"/>
          <a:stretch>
            <a:fillRect/>
          </a:stretch>
        </p:blipFill>
        <p:spPr>
          <a:xfrm>
            <a:off x="1192133" y="2287094"/>
            <a:ext cx="6759733" cy="3803904"/>
          </a:xfrm>
          <a:prstGeom prst="rect">
            <a:avLst/>
          </a:prstGeom>
        </p:spPr>
      </p:pic>
    </p:spTree>
    <p:extLst>
      <p:ext uri="{BB962C8B-B14F-4D97-AF65-F5344CB8AC3E}">
        <p14:creationId xmlns:p14="http://schemas.microsoft.com/office/powerpoint/2010/main" val="90668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EDBCF-64EE-AF32-8F95-BF4DC08F4A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509317-639B-4630-7877-58C190F4300F}"/>
              </a:ext>
            </a:extLst>
          </p:cNvPr>
          <p:cNvSpPr>
            <a:spLocks noGrp="1"/>
          </p:cNvSpPr>
          <p:nvPr>
            <p:ph type="title"/>
          </p:nvPr>
        </p:nvSpPr>
        <p:spPr/>
        <p:txBody>
          <a:bodyPr/>
          <a:lstStyle/>
          <a:p>
            <a:r>
              <a:rPr lang="en-US" sz="2800" dirty="0"/>
              <a:t>Recommendation Recap</a:t>
            </a:r>
          </a:p>
        </p:txBody>
      </p:sp>
      <p:sp>
        <p:nvSpPr>
          <p:cNvPr id="8" name="Content Placeholder 7">
            <a:extLst>
              <a:ext uri="{FF2B5EF4-FFF2-40B4-BE49-F238E27FC236}">
                <a16:creationId xmlns:a16="http://schemas.microsoft.com/office/drawing/2014/main" id="{3D1FA0FD-697E-0FAB-125B-049B9A68194A}"/>
              </a:ext>
            </a:extLst>
          </p:cNvPr>
          <p:cNvSpPr>
            <a:spLocks noGrp="1"/>
          </p:cNvSpPr>
          <p:nvPr>
            <p:ph idx="1"/>
          </p:nvPr>
        </p:nvSpPr>
        <p:spPr>
          <a:prstGeom prst="rect">
            <a:avLst/>
          </a:prstGeom>
        </p:spPr>
        <p:txBody>
          <a:bodyPr/>
          <a:lstStyle/>
          <a:p>
            <a:pPr marL="0" indent="0">
              <a:buNone/>
            </a:pPr>
            <a:r>
              <a:rPr lang="en-US" sz="1400" b="1" i="1" dirty="0"/>
              <a:t>ERCOT continues to recommend that </a:t>
            </a:r>
            <a:r>
              <a:rPr lang="en-US" sz="1400" b="1" i="1" dirty="0">
                <a:solidFill>
                  <a:schemeClr val="tx2"/>
                </a:solidFill>
              </a:rPr>
              <a:t>Non-Spin duration should at least be 4 hours. </a:t>
            </a:r>
            <a:endParaRPr lang="en-US" sz="1400" b="1" i="1" dirty="0"/>
          </a:p>
          <a:p>
            <a:pPr marL="0" indent="0">
              <a:buNone/>
            </a:pPr>
            <a:r>
              <a:rPr lang="en-US" sz="1400" dirty="0"/>
              <a:t>Below is a summary of </a:t>
            </a:r>
            <a:r>
              <a:rPr lang="en-US" sz="1400" b="0" dirty="0"/>
              <a:t>ERCO</a:t>
            </a:r>
            <a:r>
              <a:rPr lang="en-US" sz="1400" dirty="0"/>
              <a:t>T’s </a:t>
            </a:r>
            <a:r>
              <a:rPr lang="en-US" sz="1400" b="0" dirty="0"/>
              <a:t>recommended duration for AS under RTC and a summary of the key observations that led to these, </a:t>
            </a:r>
          </a:p>
          <a:p>
            <a:pPr marL="0" indent="0">
              <a:buNone/>
            </a:pPr>
            <a:endParaRPr lang="en-US" sz="1400" b="0" dirty="0"/>
          </a:p>
          <a:p>
            <a:endParaRPr lang="en-US" sz="1400" dirty="0"/>
          </a:p>
        </p:txBody>
      </p:sp>
      <p:sp>
        <p:nvSpPr>
          <p:cNvPr id="4" name="Slide Number Placeholder 3">
            <a:extLst>
              <a:ext uri="{FF2B5EF4-FFF2-40B4-BE49-F238E27FC236}">
                <a16:creationId xmlns:a16="http://schemas.microsoft.com/office/drawing/2014/main" id="{C9743303-8600-9707-8981-9EAC83E80396}"/>
              </a:ext>
            </a:extLst>
          </p:cNvPr>
          <p:cNvSpPr>
            <a:spLocks noGrp="1"/>
          </p:cNvSpPr>
          <p:nvPr>
            <p:ph type="sldNum" sz="quarter" idx="4"/>
          </p:nvPr>
        </p:nvSpPr>
        <p:spPr/>
        <p:txBody>
          <a:bodyPr/>
          <a:lstStyle/>
          <a:p>
            <a:fld id="{1D93BD3E-1E9A-4970-A6F7-E7AC52762E0C}" type="slidenum">
              <a:rPr lang="en-US" smtClean="0"/>
              <a:pPr/>
              <a:t>8</a:t>
            </a:fld>
            <a:endParaRPr lang="en-US"/>
          </a:p>
        </p:txBody>
      </p:sp>
      <p:graphicFrame>
        <p:nvGraphicFramePr>
          <p:cNvPr id="10" name="Table 9">
            <a:extLst>
              <a:ext uri="{FF2B5EF4-FFF2-40B4-BE49-F238E27FC236}">
                <a16:creationId xmlns:a16="http://schemas.microsoft.com/office/drawing/2014/main" id="{FAA62068-159A-4914-C93C-07B6ADC74686}"/>
              </a:ext>
            </a:extLst>
          </p:cNvPr>
          <p:cNvGraphicFramePr>
            <a:graphicFrameLocks noGrp="1"/>
          </p:cNvGraphicFramePr>
          <p:nvPr>
            <p:extLst>
              <p:ext uri="{D42A27DB-BD31-4B8C-83A1-F6EECF244321}">
                <p14:modId xmlns:p14="http://schemas.microsoft.com/office/powerpoint/2010/main" val="567303791"/>
              </p:ext>
            </p:extLst>
          </p:nvPr>
        </p:nvGraphicFramePr>
        <p:xfrm>
          <a:off x="404589" y="1604717"/>
          <a:ext cx="8334821" cy="4790440"/>
        </p:xfrm>
        <a:graphic>
          <a:graphicData uri="http://schemas.openxmlformats.org/drawingml/2006/table">
            <a:tbl>
              <a:tblPr firstRow="1" bandRow="1">
                <a:tableStyleId>{5C22544A-7EE6-4342-B048-85BDC9FD1C3A}</a:tableStyleId>
              </a:tblPr>
              <a:tblGrid>
                <a:gridCol w="2797621">
                  <a:extLst>
                    <a:ext uri="{9D8B030D-6E8A-4147-A177-3AD203B41FA5}">
                      <a16:colId xmlns:a16="http://schemas.microsoft.com/office/drawing/2014/main" val="4157599268"/>
                    </a:ext>
                  </a:extLst>
                </a:gridCol>
                <a:gridCol w="5537200">
                  <a:extLst>
                    <a:ext uri="{9D8B030D-6E8A-4147-A177-3AD203B41FA5}">
                      <a16:colId xmlns:a16="http://schemas.microsoft.com/office/drawing/2014/main" val="1618642854"/>
                    </a:ext>
                  </a:extLst>
                </a:gridCol>
              </a:tblGrid>
              <a:tr h="370840">
                <a:tc>
                  <a:txBody>
                    <a:bodyPr/>
                    <a:lstStyle/>
                    <a:p>
                      <a:pPr algn="ctr"/>
                      <a:r>
                        <a:rPr lang="en-US" cap="all" baseline="0"/>
                        <a:t>What</a:t>
                      </a:r>
                    </a:p>
                  </a:txBody>
                  <a:tcPr/>
                </a:tc>
                <a:tc>
                  <a:txBody>
                    <a:bodyPr/>
                    <a:lstStyle/>
                    <a:p>
                      <a:pPr algn="ctr"/>
                      <a:r>
                        <a:rPr lang="en-US" cap="all" baseline="0" dirty="0"/>
                        <a:t>Why</a:t>
                      </a:r>
                    </a:p>
                  </a:txBody>
                  <a:tcPr/>
                </a:tc>
                <a:extLst>
                  <a:ext uri="{0D108BD9-81ED-4DB2-BD59-A6C34878D82A}">
                    <a16:rowId xmlns:a16="http://schemas.microsoft.com/office/drawing/2014/main" val="2242165964"/>
                  </a:ext>
                </a:extLst>
              </a:tr>
              <a:tr h="38749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Non-Spin duration should at least be 4 hours </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Based on historical Non-Spin risk relevant deployments and sustained under forecast error in 6 hour ahead net load, duration of Non-spin should not be lower than 4 hours. In the near term it is worth revisiting this duration to assess its sufficiency specially during more extreme events like May 13, 2022 and March 2, 2025.</a:t>
                      </a:r>
                    </a:p>
                  </a:txBody>
                  <a:tcPr anchor="ctr"/>
                </a:tc>
                <a:extLst>
                  <a:ext uri="{0D108BD9-81ED-4DB2-BD59-A6C34878D82A}">
                    <a16:rowId xmlns:a16="http://schemas.microsoft.com/office/drawing/2014/main" val="192644190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a:solidFill>
                            <a:schemeClr val="tx2"/>
                          </a:solidFill>
                        </a:rPr>
                        <a:t>ECRS duration can be changed to 1 hour.</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Based length of historical ECRS risk relevant deployments, sustained under forecast error in 30 minute head net load and the need for margin for increases in forecast errors that can be expected with growth in solar, a 1 hour duration for ECRS is appropriate. This duration recommendation may need to be revisited if trends on BAL-002 relevant event recovery durations change. </a:t>
                      </a:r>
                    </a:p>
                  </a:txBody>
                  <a:tcPr anchor="ctr"/>
                </a:tc>
                <a:extLst>
                  <a:ext uri="{0D108BD9-81ED-4DB2-BD59-A6C34878D82A}">
                    <a16:rowId xmlns:a16="http://schemas.microsoft.com/office/drawing/2014/main" val="128500528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a:solidFill>
                            <a:schemeClr val="tx2"/>
                          </a:solidFill>
                        </a:rPr>
                        <a:t>Regulation and RRS duration should be changed to 30 minutes.</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30 minutes in necessary reduce the risk of ERCOT violating ERCOT’s BAL-001 obligation in the event when SCED is not available due to unplanned events.</a:t>
                      </a:r>
                    </a:p>
                  </a:txBody>
                  <a:tcPr anchor="ctr"/>
                </a:tc>
                <a:extLst>
                  <a:ext uri="{0D108BD9-81ED-4DB2-BD59-A6C34878D82A}">
                    <a16:rowId xmlns:a16="http://schemas.microsoft.com/office/drawing/2014/main" val="298077092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RUC studies should use a 1-hour duration for all AS types excluding FFR. A 15-minute duration should be used for FFR. </a:t>
                      </a:r>
                      <a:endParaRPr lang="en-US" sz="1400" dirty="0">
                        <a:solidFill>
                          <a:schemeClr val="tx2"/>
                        </a:solidFill>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This aligns AS duration with the study period for RUC. ERCOT is able to rely on deployment factors to flag risky hours and explicitly models SOC across time in the study.</a:t>
                      </a:r>
                    </a:p>
                  </a:txBody>
                  <a:tcPr anchor="ctr"/>
                </a:tc>
                <a:extLst>
                  <a:ext uri="{0D108BD9-81ED-4DB2-BD59-A6C34878D82A}">
                    <a16:rowId xmlns:a16="http://schemas.microsoft.com/office/drawing/2014/main" val="40685291"/>
                  </a:ext>
                </a:extLst>
              </a:tr>
            </a:tbl>
          </a:graphicData>
        </a:graphic>
      </p:graphicFrame>
    </p:spTree>
    <p:extLst>
      <p:ext uri="{BB962C8B-B14F-4D97-AF65-F5344CB8AC3E}">
        <p14:creationId xmlns:p14="http://schemas.microsoft.com/office/powerpoint/2010/main" val="248987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0C0C33-11AB-071C-7038-FA7C9B6A8C82}"/>
              </a:ext>
            </a:extLst>
          </p:cNvPr>
          <p:cNvSpPr>
            <a:spLocks noGrp="1"/>
          </p:cNvSpPr>
          <p:nvPr>
            <p:ph type="sldNum" sz="quarter" idx="4"/>
          </p:nvPr>
        </p:nvSpPr>
        <p:spPr/>
        <p:txBody>
          <a:bodyPr/>
          <a:lstStyle/>
          <a:p>
            <a:fld id="{1D93BD3E-1E9A-4970-A6F7-E7AC52762E0C}" type="slidenum">
              <a:rPr lang="en-US" smtClean="0"/>
              <a:pPr/>
              <a:t>9</a:t>
            </a:fld>
            <a:endParaRPr lang="en-US"/>
          </a:p>
        </p:txBody>
      </p:sp>
      <p:sp>
        <p:nvSpPr>
          <p:cNvPr id="5" name="Content Placeholder 4">
            <a:extLst>
              <a:ext uri="{FF2B5EF4-FFF2-40B4-BE49-F238E27FC236}">
                <a16:creationId xmlns:a16="http://schemas.microsoft.com/office/drawing/2014/main" id="{812F6626-95DF-0D59-6AA3-49C8FDCB9891}"/>
              </a:ext>
            </a:extLst>
          </p:cNvPr>
          <p:cNvSpPr>
            <a:spLocks noGrp="1"/>
          </p:cNvSpPr>
          <p:nvPr>
            <p:ph idx="16"/>
          </p:nvPr>
        </p:nvSpPr>
        <p:spPr/>
        <p:txBody>
          <a:bodyPr/>
          <a:lstStyle/>
          <a:p>
            <a:r>
              <a:rPr lang="en-US" dirty="0"/>
              <a:t>Original Mar 25, 2025 RTCTF Presentation</a:t>
            </a:r>
          </a:p>
        </p:txBody>
      </p:sp>
    </p:spTree>
    <p:extLst>
      <p:ext uri="{BB962C8B-B14F-4D97-AF65-F5344CB8AC3E}">
        <p14:creationId xmlns:p14="http://schemas.microsoft.com/office/powerpoint/2010/main" val="1506911501"/>
      </p:ext>
    </p:extLst>
  </p:cSld>
  <p:clrMapOvr>
    <a:masterClrMapping/>
  </p:clrMapOvr>
</p:sld>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3952</Words>
  <Application>Microsoft Office PowerPoint</Application>
  <PresentationFormat>On-screen Show (4:3)</PresentationFormat>
  <Paragraphs>438</Paragraphs>
  <Slides>26</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26</vt:i4>
      </vt:variant>
    </vt:vector>
  </HeadingPairs>
  <TitlesOfParts>
    <vt:vector size="33" baseType="lpstr">
      <vt:lpstr>Arial</vt:lpstr>
      <vt:lpstr>Calibri</vt:lpstr>
      <vt:lpstr>Courier New</vt:lpstr>
      <vt:lpstr>Wingdings</vt:lpstr>
      <vt:lpstr>1_Office Theme</vt:lpstr>
      <vt:lpstr>2_Custom Design</vt:lpstr>
      <vt:lpstr>3_Custom Design</vt:lpstr>
      <vt:lpstr>PowerPoint Presentation</vt:lpstr>
      <vt:lpstr>Scope of Discussion for today’s Meeting</vt:lpstr>
      <vt:lpstr>Online Non-Spin Analysis Introduction</vt:lpstr>
      <vt:lpstr>Duration of Historical online Non-Spin Deployments</vt:lpstr>
      <vt:lpstr>March 2, 2025 (w Online)</vt:lpstr>
      <vt:lpstr>Update on Offline Non-Spin Analysis</vt:lpstr>
      <vt:lpstr>Duration of Historical offline Non-Spin Deployments</vt:lpstr>
      <vt:lpstr>Recommendation Recap</vt:lpstr>
      <vt:lpstr>PowerPoint Presentation</vt:lpstr>
      <vt:lpstr>PowerPoint Presentation</vt:lpstr>
      <vt:lpstr>Introduction – Purpose of AS</vt:lpstr>
      <vt:lpstr>Introduction - Relevant NERC Rules</vt:lpstr>
      <vt:lpstr>Introduction - Duration in Current RTC Protocols And at other ISOs</vt:lpstr>
      <vt:lpstr>Introduction - NPRR1186 is not a good reference for RTC</vt:lpstr>
      <vt:lpstr>Introduction – ERCOT’s Analysis and Conclusion</vt:lpstr>
      <vt:lpstr>Grid needs driven by imbalances in supply and demand in Real Time</vt:lpstr>
      <vt:lpstr>Grid needs driven by events that impact SCED availability</vt:lpstr>
      <vt:lpstr>Managing Uncertainty</vt:lpstr>
      <vt:lpstr>30 minute ahead Net Load Under-Forecast Analysis</vt:lpstr>
      <vt:lpstr>Historic ECRS Deployment Duration</vt:lpstr>
      <vt:lpstr>Distribution of Startup Hours of RUCs Jan 1, 2018, through Oct 4, 2024 </vt:lpstr>
      <vt:lpstr>6 Hour Ahead Net Load Under-Forecast Analysis</vt:lpstr>
      <vt:lpstr>Duration of Historical offline Non-Spin Deployments</vt:lpstr>
      <vt:lpstr>May 13, 2022</vt:lpstr>
      <vt:lpstr>March 2, 2025</vt:lpstr>
      <vt:lpstr>Recommendation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Matevosjana, Julia</dc:creator>
  <cp:lastModifiedBy>ERCOT</cp:lastModifiedBy>
  <cp:revision>1</cp:revision>
  <dcterms:created xsi:type="dcterms:W3CDTF">2016-04-16T13:25:21Z</dcterms:created>
  <dcterms:modified xsi:type="dcterms:W3CDTF">2025-04-21T17:05:43Z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84cbda-52b8-46fb-a7b7-cb5bd465ed85_Enabled">
    <vt:lpwstr>true</vt:lpwstr>
  </property>
  <property fmtid="{D5CDD505-2E9C-101B-9397-08002B2CF9AE}" pid="3" name="MSIP_Label_7084cbda-52b8-46fb-a7b7-cb5bd465ed85_SetDate">
    <vt:lpwstr>2025-01-10T23:04:54Z</vt:lpwstr>
  </property>
  <property fmtid="{D5CDD505-2E9C-101B-9397-08002B2CF9AE}" pid="4" name="MSIP_Label_7084cbda-52b8-46fb-a7b7-cb5bd465ed85_Method">
    <vt:lpwstr>Standard</vt:lpwstr>
  </property>
  <property fmtid="{D5CDD505-2E9C-101B-9397-08002B2CF9AE}" pid="5" name="MSIP_Label_7084cbda-52b8-46fb-a7b7-cb5bd465ed85_Name">
    <vt:lpwstr>Internal</vt:lpwstr>
  </property>
  <property fmtid="{D5CDD505-2E9C-101B-9397-08002B2CF9AE}" pid="6" name="MSIP_Label_7084cbda-52b8-46fb-a7b7-cb5bd465ed85_SiteId">
    <vt:lpwstr>0afb747d-bff7-4596-a9fc-950ef9e0ec45</vt:lpwstr>
  </property>
  <property fmtid="{D5CDD505-2E9C-101B-9397-08002B2CF9AE}" pid="7" name="MSIP_Label_7084cbda-52b8-46fb-a7b7-cb5bd465ed85_ActionId">
    <vt:lpwstr>a05eb8c3-997a-499d-8ee0-5a27cddee60f</vt:lpwstr>
  </property>
  <property fmtid="{D5CDD505-2E9C-101B-9397-08002B2CF9AE}" pid="8" name="MSIP_Label_7084cbda-52b8-46fb-a7b7-cb5bd465ed85_ContentBits">
    <vt:lpwstr>0</vt:lpwstr>
  </property>
</Properties>
</file>