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7"/>
  </p:notesMasterIdLst>
  <p:handoutMasterIdLst>
    <p:handoutMasterId r:id="rId18"/>
  </p:handoutMasterIdLst>
  <p:sldIdLst>
    <p:sldId id="542" r:id="rId6"/>
    <p:sldId id="563" r:id="rId7"/>
    <p:sldId id="575" r:id="rId8"/>
    <p:sldId id="586" r:id="rId9"/>
    <p:sldId id="580" r:id="rId10"/>
    <p:sldId id="587" r:id="rId11"/>
    <p:sldId id="588" r:id="rId12"/>
    <p:sldId id="589" r:id="rId13"/>
    <p:sldId id="590" r:id="rId14"/>
    <p:sldId id="591" r:id="rId15"/>
    <p:sldId id="584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RTCB@ercot.com" TargetMode="Externa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ercot.com/services/comm/mkt_notices/M-B022625-02" TargetMode="Externa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comm/mkt_notices/M-A041625-01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RTCBTF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April 22, 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8A02B-5C7F-08EE-0F03-8050233C4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Model Schedule </a:t>
            </a:r>
            <a:r>
              <a:rPr lang="en-US" sz="2000" dirty="0"/>
              <a:t>(to be posted RTCBTF Tech Folder)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EEBA4D-D3A7-2E7B-EE72-FE194A129E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FEF5EC-1F75-3F89-2742-24F9A8ECBA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694138"/>
            <a:ext cx="5486400" cy="5469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89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Focus for remainder of RTCBTF today: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814633"/>
            <a:ext cx="85344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1600" u="sng" dirty="0">
                <a:solidFill>
                  <a:schemeClr val="tx2"/>
                </a:solidFill>
              </a:rPr>
              <a:t>State of Charge / AS Duration Discussion (Nitika Mago)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	Presentation and Draft NPRR and NOGRR</a:t>
            </a:r>
          </a:p>
          <a:p>
            <a:pPr marL="0" indent="0">
              <a:buNone/>
            </a:pPr>
            <a:endParaRPr lang="en-US" sz="1100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 u="sng" dirty="0">
                <a:solidFill>
                  <a:schemeClr val="tx2"/>
                </a:solidFill>
              </a:rPr>
              <a:t>Market Readiness 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	Review Handbook #3- Open Loop SCED (Round 3-final)  - Nathan Smith 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	Review Handbook #4- QSE Telemetry Tests (Round 3-final)  - Abhi Masanna Gari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	Review Handbook #5- Close-Loop LFC Tests (Round 1-initial)  - Matt Mereness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	Review Handbook #6- Day-Ahead Market Tests (Round 1-initial)  - Alfredo Moreno</a:t>
            </a:r>
          </a:p>
          <a:p>
            <a:pPr marL="0" indent="0">
              <a:buNone/>
            </a:pPr>
            <a:endParaRPr lang="en-US" sz="1000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 u="sng" dirty="0">
                <a:solidFill>
                  <a:schemeClr val="tx2"/>
                </a:solidFill>
              </a:rPr>
              <a:t>Review 3 New training modules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	Day-Ahead Market Training- Alfredo Moreno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	Battery Training- Kenneth Ragsdale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	RTC Spreadsheet tool and examples- Ryan King </a:t>
            </a:r>
          </a:p>
          <a:p>
            <a:pPr marL="0" indent="0">
              <a:buNone/>
            </a:pPr>
            <a:endParaRPr lang="en-US" sz="1050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 u="sng" dirty="0">
                <a:solidFill>
                  <a:schemeClr val="tx2"/>
                </a:solidFill>
              </a:rPr>
              <a:t>TWG Updates/Questions 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	Reports update- (Matt for Jamie Lavas)</a:t>
            </a:r>
          </a:p>
          <a:p>
            <a:pPr marL="0" indent="0">
              <a:buNone/>
            </a:pPr>
            <a:endParaRPr lang="en-US" sz="1100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 u="sng" dirty="0">
                <a:solidFill>
                  <a:schemeClr val="tx2"/>
                </a:solidFill>
              </a:rPr>
              <a:t>Other Business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	Next steps on HEN proposal related to underlying AORDC calculations (Shams)</a:t>
            </a: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624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Discussion today:</a:t>
            </a:r>
          </a:p>
          <a:p>
            <a:pPr lvl="1">
              <a:buFontTx/>
              <a:buChar char="-"/>
            </a:pPr>
            <a:r>
              <a:rPr lang="en-US" sz="1600" dirty="0"/>
              <a:t>Update on RTCBTF Issues List</a:t>
            </a:r>
          </a:p>
          <a:p>
            <a:pPr lvl="1">
              <a:buFontTx/>
              <a:buChar char="-"/>
            </a:pPr>
            <a:r>
              <a:rPr lang="en-US" sz="1600" dirty="0"/>
              <a:t>Update on NPRR1268, 1269, 1270</a:t>
            </a:r>
          </a:p>
          <a:p>
            <a:pPr lvl="1">
              <a:buFontTx/>
              <a:buChar char="-"/>
            </a:pPr>
            <a:r>
              <a:rPr lang="en-US" sz="1600" dirty="0"/>
              <a:t>Market Readiness response scorecard</a:t>
            </a:r>
          </a:p>
          <a:p>
            <a:pPr lvl="1">
              <a:buFontTx/>
              <a:buChar char="-"/>
            </a:pPr>
            <a:r>
              <a:rPr lang="en-US" sz="1600" dirty="0"/>
              <a:t>Market Notice on Market Trials Start 5/5/25</a:t>
            </a:r>
          </a:p>
          <a:p>
            <a:pPr lvl="1">
              <a:buFontTx/>
              <a:buChar char="-"/>
            </a:pPr>
            <a:r>
              <a:rPr lang="en-US" sz="1600" dirty="0"/>
              <a:t>Network Model Schedule </a:t>
            </a:r>
          </a:p>
          <a:p>
            <a:pPr lvl="1">
              <a:buFontTx/>
              <a:buChar char="-"/>
            </a:pPr>
            <a:r>
              <a:rPr lang="en-US" sz="1600" dirty="0"/>
              <a:t>Rest of Today’s Agenda</a:t>
            </a:r>
          </a:p>
          <a:p>
            <a:pPr marL="457200" lvl="1" indent="0">
              <a:buNone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5751CA40-2A48-79B6-35AD-B452C2AD0C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" y="2035465"/>
            <a:ext cx="9144000" cy="390866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RTCBTF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79254"/>
            <a:ext cx="8763000" cy="769897"/>
          </a:xfrm>
        </p:spPr>
        <p:txBody>
          <a:bodyPr/>
          <a:lstStyle/>
          <a:p>
            <a:r>
              <a:rPr lang="en-US" sz="1400" dirty="0"/>
              <a:t>Red boxes are NPRR1268, 1269, 1270 (April Board)</a:t>
            </a:r>
          </a:p>
          <a:p>
            <a:r>
              <a:rPr lang="en-US" sz="1400" dirty="0"/>
              <a:t>Blue Box is evaluation of State of Charge and AS Duration (target June Board)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8F1C9832-33EA-E5E9-8DEC-A0FEE9E306D1}"/>
              </a:ext>
            </a:extLst>
          </p:cNvPr>
          <p:cNvSpPr/>
          <p:nvPr/>
        </p:nvSpPr>
        <p:spPr>
          <a:xfrm>
            <a:off x="6096000" y="1654465"/>
            <a:ext cx="457200" cy="3810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17106D1-B7A5-D4C5-1131-F105E14AE158}"/>
              </a:ext>
            </a:extLst>
          </p:cNvPr>
          <p:cNvSpPr/>
          <p:nvPr/>
        </p:nvSpPr>
        <p:spPr>
          <a:xfrm>
            <a:off x="40640" y="3352800"/>
            <a:ext cx="4150360" cy="152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647C98-EEAB-9DB9-7EE7-66F8E77891AF}"/>
              </a:ext>
            </a:extLst>
          </p:cNvPr>
          <p:cNvSpPr/>
          <p:nvPr/>
        </p:nvSpPr>
        <p:spPr>
          <a:xfrm>
            <a:off x="15240" y="2578596"/>
            <a:ext cx="4175760" cy="1524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E143A7-8CFD-72F5-A59F-460E5A23057E}"/>
              </a:ext>
            </a:extLst>
          </p:cNvPr>
          <p:cNvSpPr/>
          <p:nvPr/>
        </p:nvSpPr>
        <p:spPr>
          <a:xfrm>
            <a:off x="6400800" y="2819400"/>
            <a:ext cx="2758440" cy="381000"/>
          </a:xfrm>
          <a:prstGeom prst="rect">
            <a:avLst/>
          </a:prstGeom>
          <a:solidFill>
            <a:srgbClr val="E6EBF0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rgbClr val="C00000"/>
                </a:solidFill>
              </a:rPr>
              <a:t>Market Trials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F7F601-34BD-5525-1071-D19B038DBDD0}"/>
              </a:ext>
            </a:extLst>
          </p:cNvPr>
          <p:cNvSpPr/>
          <p:nvPr/>
        </p:nvSpPr>
        <p:spPr>
          <a:xfrm>
            <a:off x="40640" y="2207755"/>
            <a:ext cx="4150360" cy="381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7A84ECF-CE76-5663-1C9A-38E39D02257A}"/>
              </a:ext>
            </a:extLst>
          </p:cNvPr>
          <p:cNvSpPr/>
          <p:nvPr/>
        </p:nvSpPr>
        <p:spPr>
          <a:xfrm>
            <a:off x="6400800" y="3746005"/>
            <a:ext cx="2758440" cy="381000"/>
          </a:xfrm>
          <a:prstGeom prst="rect">
            <a:avLst/>
          </a:prstGeom>
          <a:solidFill>
            <a:srgbClr val="E6EBF0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rgbClr val="C00000"/>
                </a:solidFill>
              </a:rPr>
              <a:t>Market Trials</a:t>
            </a:r>
          </a:p>
        </p:txBody>
      </p:sp>
    </p:spTree>
    <p:extLst>
      <p:ext uri="{BB962C8B-B14F-4D97-AF65-F5344CB8AC3E}">
        <p14:creationId xmlns:p14="http://schemas.microsoft.com/office/powerpoint/2010/main" val="3062710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82F34-5CD7-77FF-26AB-733089DA9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Timeline of NPRRs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88AC7-184E-73E6-9FDA-8EAA07FA1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4114800"/>
          </a:xfrm>
        </p:spPr>
        <p:txBody>
          <a:bodyPr/>
          <a:lstStyle/>
          <a:p>
            <a:pPr>
              <a:defRPr/>
            </a:pPr>
            <a:r>
              <a:rPr lang="en-US" sz="1800" dirty="0">
                <a:solidFill>
                  <a:srgbClr val="2D3338"/>
                </a:solidFill>
                <a:highlight>
                  <a:srgbClr val="26D07C"/>
                </a:highlight>
              </a:rPr>
              <a:t>NPRRs set for PUCT May 15 Open Meeting</a:t>
            </a:r>
          </a:p>
          <a:p>
            <a:pPr lvl="1">
              <a:defRPr/>
            </a:pPr>
            <a:r>
              <a:rPr lang="en-US" sz="1600" dirty="0">
                <a:solidFill>
                  <a:srgbClr val="2D3338"/>
                </a:solidFill>
                <a:highlight>
                  <a:srgbClr val="26D07C"/>
                </a:highlight>
              </a:rPr>
              <a:t>NPRR1268 for ASDC Modifications (IMM sponsor)</a:t>
            </a:r>
          </a:p>
          <a:p>
            <a:pPr lvl="1">
              <a:defRPr/>
            </a:pPr>
            <a:r>
              <a:rPr lang="en-US" sz="1600" dirty="0">
                <a:solidFill>
                  <a:srgbClr val="2D3338"/>
                </a:solidFill>
                <a:highlight>
                  <a:srgbClr val="26D07C"/>
                </a:highlight>
                <a:latin typeface="Arial"/>
              </a:rPr>
              <a:t>NPRR1269 for 3 Parameter/Policy Changes (ERCOT sponsor)</a:t>
            </a:r>
          </a:p>
          <a:p>
            <a:pPr lvl="1"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highlight>
                  <a:srgbClr val="26D07C"/>
                </a:highlight>
                <a:uLnTx/>
                <a:uFillTx/>
                <a:latin typeface="Arial"/>
                <a:ea typeface="+mn-ea"/>
                <a:cs typeface="+mn-cs"/>
              </a:rPr>
              <a:t>NPRR1270 for AS Qualification details (ERCOT sponsor)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0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State of Charge – Began discussion </a:t>
            </a:r>
            <a:r>
              <a:rPr lang="en-US" sz="1800" dirty="0">
                <a:solidFill>
                  <a:srgbClr val="2D3338"/>
                </a:solidFill>
                <a:latin typeface="Arial"/>
              </a:rPr>
              <a:t>March 25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and targeting June Board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8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Final Clarifying NPRR – Begin discussion June 18 and target Sep Board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2D3338"/>
                </a:solidFill>
                <a:latin typeface="Arial"/>
              </a:rPr>
              <a:t>Settlement changes (corrections)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2D3338"/>
                </a:solidFill>
                <a:latin typeface="Arial"/>
              </a:rPr>
              <a:t>Retain current NFRC telemetry point (do not retire)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2D3338"/>
                </a:solidFill>
                <a:latin typeface="Arial"/>
              </a:rPr>
              <a:t>Offer/Bid structure clean-up (inconsistent protocols)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8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Remaining Stakeholder path to Board Meetings before Go-Live: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PRS May 14 &gt; TAC May 28 &gt; Board June 24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PRS Aug 13 &gt; TAC Aug 28 &gt; Board Sep 23 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18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359D52-8733-1E36-EBC3-3069EC3C5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38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E1E05E3-4B7B-AEE0-856E-A594EC516AA4}"/>
              </a:ext>
            </a:extLst>
          </p:cNvPr>
          <p:cNvCxnSpPr>
            <a:cxnSpLocks/>
          </p:cNvCxnSpPr>
          <p:nvPr/>
        </p:nvCxnSpPr>
        <p:spPr>
          <a:xfrm flipH="1">
            <a:off x="762000" y="1408757"/>
            <a:ext cx="31619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3CBEDC4-DD5C-FBF7-F95E-F01476871118}"/>
              </a:ext>
            </a:extLst>
          </p:cNvPr>
          <p:cNvCxnSpPr>
            <a:cxnSpLocks/>
          </p:cNvCxnSpPr>
          <p:nvPr/>
        </p:nvCxnSpPr>
        <p:spPr>
          <a:xfrm>
            <a:off x="8256447" y="1461412"/>
            <a:ext cx="2113" cy="17129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B040F72-109E-1A7E-29AB-ED2E8665DF38}"/>
              </a:ext>
            </a:extLst>
          </p:cNvPr>
          <p:cNvCxnSpPr>
            <a:cxnSpLocks/>
          </p:cNvCxnSpPr>
          <p:nvPr/>
        </p:nvCxnSpPr>
        <p:spPr>
          <a:xfrm>
            <a:off x="7190469" y="1297343"/>
            <a:ext cx="0" cy="19878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CF38D88-58F7-5323-6857-8F7052CD7E38}"/>
              </a:ext>
            </a:extLst>
          </p:cNvPr>
          <p:cNvCxnSpPr>
            <a:cxnSpLocks/>
          </p:cNvCxnSpPr>
          <p:nvPr/>
        </p:nvCxnSpPr>
        <p:spPr>
          <a:xfrm flipH="1">
            <a:off x="5045440" y="1477933"/>
            <a:ext cx="6405" cy="40367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B74B7F0-8252-961E-075D-594F83CC1D32}"/>
              </a:ext>
            </a:extLst>
          </p:cNvPr>
          <p:cNvCxnSpPr>
            <a:cxnSpLocks/>
          </p:cNvCxnSpPr>
          <p:nvPr/>
        </p:nvCxnSpPr>
        <p:spPr>
          <a:xfrm flipH="1">
            <a:off x="2991995" y="1477933"/>
            <a:ext cx="2572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395202" y="233765"/>
            <a:ext cx="8487633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Sequence and Dates for Market Trials to Go-Live </a:t>
            </a:r>
            <a:br>
              <a:rPr lang="en-US" sz="2000" dirty="0"/>
            </a:b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762001" y="3135775"/>
            <a:ext cx="2229994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u="sng" dirty="0">
                <a:solidFill>
                  <a:schemeClr val="tx1"/>
                </a:solidFill>
              </a:rPr>
              <a:t>RTC QSE Submission Testing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(Submit COP, RT AS Offers,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DAM Virtual AS, Outages for ESRs)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3000727" y="3135775"/>
            <a:ext cx="2042141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Open-loop RTC SCED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offers, SCED non-binding award/dispatch)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5057104" y="3135775"/>
            <a:ext cx="2139898" cy="1806724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&amp; Periodic Closed-loop SCED/LFC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RTC offers and telemetry to support closed-loop frequency control test 2-3 tests of 2-4 hour durations)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838D4D-9AF0-66C4-0D8E-0A4D26D70D3D}"/>
              </a:ext>
            </a:extLst>
          </p:cNvPr>
          <p:cNvSpPr/>
          <p:nvPr/>
        </p:nvSpPr>
        <p:spPr>
          <a:xfrm>
            <a:off x="756015" y="4204065"/>
            <a:ext cx="2238552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RTC QSE Telemetry Check-out </a:t>
            </a:r>
            <a:r>
              <a:rPr lang="en-US" sz="1100" dirty="0">
                <a:solidFill>
                  <a:schemeClr val="tx1"/>
                </a:solidFill>
              </a:rPr>
              <a:t>(QSEs add/verify new telemetry points for UDSP, New ramp rates, ESR telemetry)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716E97-B79F-8D46-15FD-EF530D7CEE6F}"/>
              </a:ext>
            </a:extLst>
          </p:cNvPr>
          <p:cNvSpPr/>
          <p:nvPr/>
        </p:nvSpPr>
        <p:spPr>
          <a:xfrm>
            <a:off x="5043328" y="5128966"/>
            <a:ext cx="2139899" cy="738435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Day-Ahead Market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(Non-binding DAM using QSE offers for at least 2 tests)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A243BC-6D29-109B-91A6-4029970CE6A7}"/>
              </a:ext>
            </a:extLst>
          </p:cNvPr>
          <p:cNvSpPr/>
          <p:nvPr/>
        </p:nvSpPr>
        <p:spPr>
          <a:xfrm>
            <a:off x="7188486" y="3132534"/>
            <a:ext cx="1086131" cy="2734867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Transition to Go-Live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Upon completion of testing, confirmation of ERCOT and market readiness for Go-Live.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709698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1777692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2855490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3933075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5002525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6057822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7124700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8191500" y="1926257"/>
            <a:ext cx="805633" cy="38099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465D1A-060B-F121-F06A-AF0A5EF59DD0}"/>
              </a:ext>
            </a:extLst>
          </p:cNvPr>
          <p:cNvSpPr/>
          <p:nvPr/>
        </p:nvSpPr>
        <p:spPr>
          <a:xfrm>
            <a:off x="2989882" y="4202311"/>
            <a:ext cx="2049398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QSE Telemetry Tests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(Individual QSE to follow UDSP and support new ramp rate and ESR telemetry)</a:t>
            </a: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F2F16B1F-63A9-8500-B166-F4A8E6E29F12}"/>
              </a:ext>
            </a:extLst>
          </p:cNvPr>
          <p:cNvSpPr/>
          <p:nvPr/>
        </p:nvSpPr>
        <p:spPr>
          <a:xfrm>
            <a:off x="776202" y="2307257"/>
            <a:ext cx="6394459" cy="570951"/>
          </a:xfrm>
          <a:prstGeom prst="homePlate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QSE Scorecards &amp; Exit Criteria for each Trial Phase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0519A9-0C02-DC6F-1AA2-E48EFB265269}"/>
              </a:ext>
            </a:extLst>
          </p:cNvPr>
          <p:cNvSpPr txBox="1"/>
          <p:nvPr/>
        </p:nvSpPr>
        <p:spPr>
          <a:xfrm>
            <a:off x="780551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5/5/25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8978B-C93E-362D-C8FE-5A79048E3FD1}"/>
              </a:ext>
            </a:extLst>
          </p:cNvPr>
          <p:cNvSpPr txBox="1"/>
          <p:nvPr/>
        </p:nvSpPr>
        <p:spPr>
          <a:xfrm>
            <a:off x="2971800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7/7/25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253E6AA-13E4-0F7F-7E32-D052173B0325}"/>
              </a:ext>
            </a:extLst>
          </p:cNvPr>
          <p:cNvSpPr txBox="1"/>
          <p:nvPr/>
        </p:nvSpPr>
        <p:spPr>
          <a:xfrm>
            <a:off x="7135664" y="1276746"/>
            <a:ext cx="117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30-day Market Notice</a:t>
            </a:r>
          </a:p>
          <a:p>
            <a:r>
              <a:rPr lang="en-US" sz="1200" dirty="0"/>
              <a:t>11/5/25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84B4E5-3DF5-E3A3-87C1-CC46E09B68AC}"/>
              </a:ext>
            </a:extLst>
          </p:cNvPr>
          <p:cNvSpPr txBox="1"/>
          <p:nvPr/>
        </p:nvSpPr>
        <p:spPr>
          <a:xfrm>
            <a:off x="5029200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9/2/25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AB836F-23AE-B9EC-777B-494ED303ACD7}"/>
              </a:ext>
            </a:extLst>
          </p:cNvPr>
          <p:cNvSpPr txBox="1"/>
          <p:nvPr/>
        </p:nvSpPr>
        <p:spPr>
          <a:xfrm>
            <a:off x="8191500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495A0-643F-DA75-9F60-DDC5FA1F2722}"/>
              </a:ext>
            </a:extLst>
          </p:cNvPr>
          <p:cNvSpPr txBox="1"/>
          <p:nvPr/>
        </p:nvSpPr>
        <p:spPr>
          <a:xfrm>
            <a:off x="756015" y="5337788"/>
            <a:ext cx="4202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 Go-Live date reflects 12/5/2025 as first Operating Day</a:t>
            </a:r>
          </a:p>
          <a:p>
            <a:r>
              <a:rPr lang="en-US" sz="1200" i="1" dirty="0"/>
              <a:t>  where 12/4/2025 is planned software migration.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C1EB6B-BBD9-A444-50F6-48256210236A}"/>
              </a:ext>
            </a:extLst>
          </p:cNvPr>
          <p:cNvSpPr/>
          <p:nvPr/>
        </p:nvSpPr>
        <p:spPr>
          <a:xfrm rot="16200000">
            <a:off x="-133552" y="1486953"/>
            <a:ext cx="1164255" cy="47634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March/April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2025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FCB413-2C20-351A-55A5-D0EA988CAA30}"/>
              </a:ext>
            </a:extLst>
          </p:cNvPr>
          <p:cNvSpPr/>
          <p:nvPr/>
        </p:nvSpPr>
        <p:spPr>
          <a:xfrm rot="16200000">
            <a:off x="-1072551" y="3590208"/>
            <a:ext cx="3030533" cy="4646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QSE/Vendor Submission Sandbox and Telemetry Points added Prod EMS model.</a:t>
            </a:r>
          </a:p>
        </p:txBody>
      </p:sp>
    </p:spTree>
    <p:extLst>
      <p:ext uri="{BB962C8B-B14F-4D97-AF65-F5344CB8AC3E}">
        <p14:creationId xmlns:p14="http://schemas.microsoft.com/office/powerpoint/2010/main" val="246759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Updates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Readiness engagement update:</a:t>
            </a:r>
          </a:p>
          <a:p>
            <a:pPr lvl="1">
              <a:buFontTx/>
              <a:buChar char="-"/>
            </a:pPr>
            <a:r>
              <a:rPr lang="en-US" sz="1400" dirty="0"/>
              <a:t>Developed new folders on RTCBTF home page </a:t>
            </a:r>
            <a:r>
              <a:rPr lang="en-US" sz="1400" dirty="0">
                <a:highlight>
                  <a:srgbClr val="FFFF00"/>
                </a:highlight>
              </a:rPr>
              <a:t>(done and continue to add content)</a:t>
            </a:r>
          </a:p>
          <a:p>
            <a:pPr lvl="2">
              <a:buFontTx/>
              <a:buChar char="-"/>
            </a:pPr>
            <a:r>
              <a:rPr lang="en-US" sz="1100" u="sng" dirty="0"/>
              <a:t>Market Trials folder</a:t>
            </a:r>
            <a:r>
              <a:rPr lang="en-US" sz="1100" dirty="0"/>
              <a:t>: Handbooks and supporting materials</a:t>
            </a:r>
            <a:endParaRPr lang="en-US" sz="1100" dirty="0">
              <a:highlight>
                <a:srgbClr val="FFFF00"/>
              </a:highlight>
            </a:endParaRPr>
          </a:p>
          <a:p>
            <a:pPr lvl="2">
              <a:buFontTx/>
              <a:buChar char="-"/>
            </a:pPr>
            <a:r>
              <a:rPr lang="en-US" sz="1100" u="sng" dirty="0"/>
              <a:t>Technical Support folder</a:t>
            </a:r>
            <a:r>
              <a:rPr lang="en-US" sz="1100" dirty="0"/>
              <a:t>: Key TWG technical materials</a:t>
            </a:r>
            <a:endParaRPr lang="en-US" sz="1100" dirty="0">
              <a:highlight>
                <a:srgbClr val="FFFF00"/>
              </a:highlight>
            </a:endParaRPr>
          </a:p>
          <a:p>
            <a:pPr lvl="1">
              <a:buFontTx/>
              <a:buChar char="-"/>
            </a:pPr>
            <a:r>
              <a:rPr lang="en-US" sz="1400" dirty="0">
                <a:hlinkClick r:id="rId2"/>
              </a:rPr>
              <a:t>RTCB@ercot.com</a:t>
            </a:r>
            <a:r>
              <a:rPr lang="en-US" sz="1400" dirty="0"/>
              <a:t> mailbox for support of stakeholder implementation questions </a:t>
            </a:r>
            <a:r>
              <a:rPr lang="en-US" sz="1400" dirty="0">
                <a:highlight>
                  <a:srgbClr val="FFFF00"/>
                </a:highlight>
              </a:rPr>
              <a:t>(done)</a:t>
            </a:r>
          </a:p>
          <a:p>
            <a:pPr lvl="1">
              <a:buFontTx/>
              <a:buChar char="-"/>
            </a:pPr>
            <a:r>
              <a:rPr lang="en-US" sz="1400" dirty="0"/>
              <a:t>Target to add more training videos in next 60 days </a:t>
            </a:r>
            <a:r>
              <a:rPr lang="en-US" sz="1400" dirty="0">
                <a:highlight>
                  <a:srgbClr val="FFFF00"/>
                </a:highlight>
              </a:rPr>
              <a:t>(in process)</a:t>
            </a:r>
          </a:p>
          <a:p>
            <a:pPr lvl="2">
              <a:buFontTx/>
              <a:buChar char="-"/>
            </a:pPr>
            <a:r>
              <a:rPr lang="en-US" sz="1100" dirty="0"/>
              <a:t>Operations</a:t>
            </a:r>
          </a:p>
          <a:p>
            <a:pPr lvl="2">
              <a:buFontTx/>
              <a:buChar char="-"/>
            </a:pPr>
            <a:r>
              <a:rPr lang="en-US" sz="1100" dirty="0"/>
              <a:t>Load Resources</a:t>
            </a:r>
          </a:p>
          <a:p>
            <a:pPr lvl="2">
              <a:buFontTx/>
              <a:buChar char="-"/>
            </a:pPr>
            <a:r>
              <a:rPr lang="en-US" sz="1100" dirty="0"/>
              <a:t>Day-Ahead Market</a:t>
            </a:r>
          </a:p>
          <a:p>
            <a:pPr lvl="2">
              <a:buFontTx/>
              <a:buChar char="-"/>
            </a:pPr>
            <a:r>
              <a:rPr lang="en-US" sz="1100" dirty="0"/>
              <a:t>Battery </a:t>
            </a:r>
          </a:p>
          <a:p>
            <a:pPr lvl="2">
              <a:buFontTx/>
              <a:buChar char="-"/>
            </a:pPr>
            <a:r>
              <a:rPr lang="en-US" sz="1100" dirty="0"/>
              <a:t>RTC Worksheet Solver Walkthrough</a:t>
            </a:r>
          </a:p>
          <a:p>
            <a:pPr lvl="1">
              <a:buFontTx/>
              <a:buChar char="-"/>
            </a:pPr>
            <a:r>
              <a:rPr lang="en-US" sz="1400" dirty="0"/>
              <a:t>Following guidance from RTCBTF to engage DSWG separately </a:t>
            </a:r>
            <a:r>
              <a:rPr lang="en-US" sz="1400" dirty="0">
                <a:highlight>
                  <a:srgbClr val="FFFF00"/>
                </a:highlight>
              </a:rPr>
              <a:t>(done 4/17/25)</a:t>
            </a:r>
          </a:p>
          <a:p>
            <a:pPr lvl="1">
              <a:buFontTx/>
              <a:buChar char="-"/>
            </a:pPr>
            <a:r>
              <a:rPr lang="en-US" sz="1400" dirty="0"/>
              <a:t>Outreach to Operator Training Seminar and Spring GCPA </a:t>
            </a:r>
            <a:r>
              <a:rPr lang="en-US" sz="1400" dirty="0">
                <a:highlight>
                  <a:srgbClr val="FFFF00"/>
                </a:highlight>
              </a:rPr>
              <a:t>(complete next Wednesday)</a:t>
            </a:r>
          </a:p>
          <a:p>
            <a:pPr lvl="1">
              <a:buFontTx/>
              <a:buChar char="-"/>
            </a:pPr>
            <a:r>
              <a:rPr lang="en-US" sz="1400" dirty="0"/>
              <a:t>Next TWG meeting is </a:t>
            </a:r>
            <a:r>
              <a:rPr lang="en-US" sz="1400" dirty="0">
                <a:highlight>
                  <a:srgbClr val="FFFF00"/>
                </a:highlight>
              </a:rPr>
              <a:t>April 24</a:t>
            </a:r>
          </a:p>
          <a:p>
            <a:pPr lvl="2">
              <a:buFontTx/>
              <a:buChar char="-"/>
            </a:pPr>
            <a:r>
              <a:rPr lang="en-US" sz="1100" dirty="0"/>
              <a:t>ERCOT will continue to support detailed technical conversations such as adding telemetry points to network model, digital certificates, accessing ERCOT systems in March/April timeframe</a:t>
            </a:r>
          </a:p>
          <a:p>
            <a:pPr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r>
              <a:rPr lang="en-US" sz="1800" dirty="0"/>
              <a:t>Closed-Loop LFC planning (April initial review)- </a:t>
            </a:r>
            <a:r>
              <a:rPr lang="en-US" sz="1800" dirty="0">
                <a:highlight>
                  <a:srgbClr val="FFFF00"/>
                </a:highlight>
              </a:rPr>
              <a:t>later today</a:t>
            </a:r>
          </a:p>
          <a:p>
            <a:pPr>
              <a:buFontTx/>
              <a:buChar char="-"/>
            </a:pPr>
            <a:endParaRPr lang="en-US" sz="1200" dirty="0"/>
          </a:p>
          <a:p>
            <a:pPr>
              <a:buFontTx/>
              <a:buChar char="-"/>
            </a:pPr>
            <a:r>
              <a:rPr lang="en-US" sz="1800" dirty="0"/>
              <a:t>Formal Market Trials begin in 2 weeks (May 5, 2025)</a:t>
            </a:r>
          </a:p>
          <a:p>
            <a:pPr lvl="1">
              <a:buFontTx/>
              <a:buChar char="-"/>
            </a:pPr>
            <a:r>
              <a:rPr lang="en-US" sz="1400" dirty="0">
                <a:highlight>
                  <a:srgbClr val="FFFF00"/>
                </a:highlight>
              </a:rPr>
              <a:t>Weekly </a:t>
            </a:r>
            <a:r>
              <a:rPr lang="en-US" sz="1400" dirty="0" err="1">
                <a:highlight>
                  <a:srgbClr val="FFFF00"/>
                </a:highlight>
              </a:rPr>
              <a:t>WebEx</a:t>
            </a:r>
            <a:r>
              <a:rPr lang="en-US" sz="1400" dirty="0">
                <a:highlight>
                  <a:srgbClr val="FFFF00"/>
                </a:highlight>
              </a:rPr>
              <a:t> every Monday 10am-10:30am (starting May 5 </a:t>
            </a:r>
            <a:r>
              <a:rPr lang="en-US" sz="1400" dirty="0"/>
              <a:t>– December 8, 2025)</a:t>
            </a:r>
          </a:p>
          <a:p>
            <a:pPr lvl="1">
              <a:buFontTx/>
              <a:buChar char="-"/>
            </a:pPr>
            <a:endParaRPr lang="en-US" sz="1400" dirty="0"/>
          </a:p>
          <a:p>
            <a:pPr lvl="2">
              <a:buFontTx/>
              <a:buChar char="-"/>
            </a:pPr>
            <a:endParaRPr lang="en-US" sz="1000" dirty="0"/>
          </a:p>
          <a:p>
            <a:pPr marL="457200" lvl="1" indent="0">
              <a:buNone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58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19F810-F256-5C40-60FA-7E3FC3C4B5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64EA1-CD07-04EE-4FA2-E77F56413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Market Notice on QSE Readiness (response due by March 31)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21D74-8EFD-6C0D-363F-26B1F794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14633"/>
            <a:ext cx="8534400" cy="570951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hlinkClick r:id="rId2"/>
              </a:rPr>
              <a:t>Market Notice</a:t>
            </a:r>
            <a:r>
              <a:rPr lang="en-US" sz="1800" dirty="0"/>
              <a:t> for QSE Awareness with Monday March 31 due date: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75B3AE-98DD-F422-7EE7-53F9CA0D6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F5279C-380C-B213-EF48-870099AFDC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385584"/>
            <a:ext cx="8534400" cy="477639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F44D748-6AD5-2878-5E49-37FE3DF5B679}"/>
              </a:ext>
            </a:extLst>
          </p:cNvPr>
          <p:cNvSpPr/>
          <p:nvPr/>
        </p:nvSpPr>
        <p:spPr>
          <a:xfrm>
            <a:off x="76200" y="3733800"/>
            <a:ext cx="8534400" cy="1905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1874D5-7092-12F6-0FB1-C8FD540A7075}"/>
              </a:ext>
            </a:extLst>
          </p:cNvPr>
          <p:cNvSpPr/>
          <p:nvPr/>
        </p:nvSpPr>
        <p:spPr>
          <a:xfrm>
            <a:off x="76200" y="2495825"/>
            <a:ext cx="8534400" cy="39977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743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6A8FE-95AF-188F-A032-8A720E651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QSE Scores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EB970C-F5B5-5970-D012-575455E0F3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DFE5E94-5D7E-AAD7-A017-578D016B4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597" y="89738"/>
            <a:ext cx="2586539" cy="66785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8660BE3-028A-0793-2803-5DAB2733EF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89738"/>
            <a:ext cx="2667000" cy="663624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28832D1-A608-C9B2-FCBA-8365AD9F37D2}"/>
              </a:ext>
            </a:extLst>
          </p:cNvPr>
          <p:cNvSpPr txBox="1"/>
          <p:nvPr/>
        </p:nvSpPr>
        <p:spPr>
          <a:xfrm>
            <a:off x="362736" y="866821"/>
            <a:ext cx="243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Scores for responding to March RTC+B Awareness Readiness Survey: </a:t>
            </a:r>
            <a:r>
              <a:rPr lang="en-US" sz="2400" dirty="0">
                <a:solidFill>
                  <a:schemeClr val="accent3"/>
                </a:solidFill>
              </a:rPr>
              <a:t>100%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920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56A3FF-5FDE-AFC1-76D9-D3815F48DC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2DB3EF2-37D4-D8AA-723A-A6776A9A5A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029" y="1524000"/>
            <a:ext cx="8214742" cy="52088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4E864D-2FB9-A41C-22E0-8A0F89A2E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Market Notice on RTC+B Market Trials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2CED9-1051-DFCC-1F7B-D1E601DD4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14633"/>
            <a:ext cx="8534400" cy="570951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hlinkClick r:id="rId3"/>
              </a:rPr>
              <a:t>Market Notice </a:t>
            </a:r>
            <a:r>
              <a:rPr lang="en-US" sz="1800" dirty="0"/>
              <a:t>sent April 16 to announce start date/time and explain market trials: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53ECD1-CA72-ACF7-A241-0C4EE3E4AE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0871C8-490F-9E02-558F-AA61C0A8FBF7}"/>
              </a:ext>
            </a:extLst>
          </p:cNvPr>
          <p:cNvSpPr/>
          <p:nvPr/>
        </p:nvSpPr>
        <p:spPr>
          <a:xfrm>
            <a:off x="246189" y="3733800"/>
            <a:ext cx="8488680" cy="17526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3B37B1-A469-229A-8CA6-BC009592E686}"/>
              </a:ext>
            </a:extLst>
          </p:cNvPr>
          <p:cNvSpPr/>
          <p:nvPr/>
        </p:nvSpPr>
        <p:spPr>
          <a:xfrm>
            <a:off x="246189" y="2514600"/>
            <a:ext cx="8534400" cy="64824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58959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3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23144</TotalTime>
  <Words>810</Words>
  <Application>Microsoft Office PowerPoint</Application>
  <PresentationFormat>On-screen Show (4:3)</PresentationFormat>
  <Paragraphs>155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Aptos</vt:lpstr>
      <vt:lpstr>Arial</vt:lpstr>
      <vt:lpstr>Calibri</vt:lpstr>
      <vt:lpstr>Cover Slide</vt:lpstr>
      <vt:lpstr>Horizontal Theme</vt:lpstr>
      <vt:lpstr>PowerPoint Presentation</vt:lpstr>
      <vt:lpstr>Outline</vt:lpstr>
      <vt:lpstr>RTCBTF Issues List</vt:lpstr>
      <vt:lpstr>Summary and Timeline of NPRRs</vt:lpstr>
      <vt:lpstr>PowerPoint Presentation</vt:lpstr>
      <vt:lpstr>Other Updates </vt:lpstr>
      <vt:lpstr>Market Notice on QSE Readiness (response due by March 31)</vt:lpstr>
      <vt:lpstr>QSE Scores</vt:lpstr>
      <vt:lpstr>Market Notice on RTC+B Market Trials</vt:lpstr>
      <vt:lpstr>Network Model Schedule (to be posted RTCBTF Tech Folder)</vt:lpstr>
      <vt:lpstr>Focus for remainder of RTCBTF today: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625</cp:revision>
  <cp:lastPrinted>2017-10-10T21:31:05Z</cp:lastPrinted>
  <dcterms:created xsi:type="dcterms:W3CDTF">2016-01-21T15:20:31Z</dcterms:created>
  <dcterms:modified xsi:type="dcterms:W3CDTF">2025-04-21T18:07:27Z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