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heme/theme3.xml" ContentType="application/vnd.openxmlformats-officedocument.theme+xml"/>
  <Override PartName="/ppt/theme/theme4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53" r:id="rId4"/>
    <p:sldMasterId id="2147483663" r:id="rId5"/>
  </p:sldMasterIdLst>
  <p:notesMasterIdLst>
    <p:notesMasterId r:id="rId17"/>
  </p:notesMasterIdLst>
  <p:handoutMasterIdLst>
    <p:handoutMasterId r:id="rId18"/>
  </p:handoutMasterIdLst>
  <p:sldIdLst>
    <p:sldId id="542" r:id="rId6"/>
    <p:sldId id="563" r:id="rId7"/>
    <p:sldId id="575" r:id="rId8"/>
    <p:sldId id="586" r:id="rId9"/>
    <p:sldId id="580" r:id="rId10"/>
    <p:sldId id="587" r:id="rId11"/>
    <p:sldId id="588" r:id="rId12"/>
    <p:sldId id="589" r:id="rId13"/>
    <p:sldId id="590" r:id="rId14"/>
    <p:sldId id="591" r:id="rId15"/>
    <p:sldId id="584" r:id="rId16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AED60BC-6DC8-9208-15EC-10DB2B0CE731}" name="Mereness, Matt" initials="MM" userId="S::matt.mereness@ercot.com::6db1126a-164e-4475-8d86-5dde160acd3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6D07C"/>
    <a:srgbClr val="0076C6"/>
    <a:srgbClr val="00AEC7"/>
    <a:srgbClr val="E6EBF0"/>
    <a:srgbClr val="093C61"/>
    <a:srgbClr val="98C3FA"/>
    <a:srgbClr val="70CDD9"/>
    <a:srgbClr val="8DC3E5"/>
    <a:srgbClr val="A9E5EA"/>
    <a:srgbClr val="5B677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3296810-A885-4BE3-A3E7-6D5BEEA58F35}"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2202"/>
    </p:cViewPr>
  </p:sorterViewPr>
  <p:notesViewPr>
    <p:cSldViewPr showGuides="1">
      <p:cViewPr varScale="1">
        <p:scale>
          <a:sx n="61" d="100"/>
          <a:sy n="61" d="100"/>
        </p:scale>
        <p:origin x="2285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handoutMaster" Target="handoutMasters/handoutMaster1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10.xml"/><Relationship Id="rId23" Type="http://schemas.microsoft.com/office/2018/10/relationships/authors" Target="authors.xml"/><Relationship Id="rId10" Type="http://schemas.openxmlformats.org/officeDocument/2006/relationships/slide" Target="slides/slide5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2E11038-C648-4BF3-8167-6AE1FF3EFDF1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20C27A-FD2A-445A-A719-6C03AF8940F3}">
      <dgm:prSet phldrT="[Text]"/>
      <dgm:spPr>
        <a:solidFill>
          <a:srgbClr val="5B6770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70D27D20-9B5C-4ACA-A932-25F2CF915F48}" type="parTrans" cxnId="{A5351B5C-9190-4E1A-BDA3-BCFD1EA44514}">
      <dgm:prSet/>
      <dgm:spPr/>
      <dgm:t>
        <a:bodyPr/>
        <a:lstStyle/>
        <a:p>
          <a:endParaRPr lang="en-US"/>
        </a:p>
      </dgm:t>
    </dgm:pt>
    <dgm:pt modelId="{6F8B888A-19D7-43C8-BC5E-9BDE549DF313}" type="sibTrans" cxnId="{A5351B5C-9190-4E1A-BDA3-BCFD1EA44514}">
      <dgm:prSet/>
      <dgm:spPr/>
      <dgm:t>
        <a:bodyPr/>
        <a:lstStyle/>
        <a:p>
          <a:endParaRPr lang="en-US"/>
        </a:p>
      </dgm:t>
    </dgm:pt>
    <dgm:pt modelId="{E0CEC3AC-4F65-405E-9DD2-9D5A494B4AC7}">
      <dgm:prSet phldrT="[Text]"/>
      <dgm:spPr>
        <a:solidFill>
          <a:srgbClr val="00AEC7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EAB6D17A-4709-4A18-AFBB-0789B952020D}" type="parTrans" cxnId="{6C928428-284E-4E7D-9683-6F55F36228FB}">
      <dgm:prSet/>
      <dgm:spPr/>
      <dgm:t>
        <a:bodyPr/>
        <a:lstStyle/>
        <a:p>
          <a:endParaRPr lang="en-US"/>
        </a:p>
      </dgm:t>
    </dgm:pt>
    <dgm:pt modelId="{E80F0502-7CC7-44FF-B609-B9414F795B8A}" type="sibTrans" cxnId="{6C928428-284E-4E7D-9683-6F55F36228FB}">
      <dgm:prSet/>
      <dgm:spPr/>
      <dgm:t>
        <a:bodyPr/>
        <a:lstStyle/>
        <a:p>
          <a:endParaRPr lang="en-US"/>
        </a:p>
      </dgm:t>
    </dgm:pt>
    <dgm:pt modelId="{187606C4-A5C3-49B4-8A18-BB38CA4215D5}">
      <dgm:prSet phldrT="[Text]"/>
      <dgm:spPr>
        <a:solidFill>
          <a:srgbClr val="093C61"/>
        </a:solidFill>
      </dgm:spPr>
      <dgm:t>
        <a:bodyPr/>
        <a:lstStyle/>
        <a:p>
          <a:r>
            <a:rPr lang="en-US" dirty="0"/>
            <a:t>Click to edit Master subtitle style</a:t>
          </a:r>
        </a:p>
      </dgm:t>
    </dgm:pt>
    <dgm:pt modelId="{58AE02CB-D91D-41B6-A813-B4F035391B83}" type="parTrans" cxnId="{72D59750-5757-41CF-AF05-6C57B64FB7ED}">
      <dgm:prSet/>
      <dgm:spPr/>
      <dgm:t>
        <a:bodyPr/>
        <a:lstStyle/>
        <a:p>
          <a:endParaRPr lang="en-US"/>
        </a:p>
      </dgm:t>
    </dgm:pt>
    <dgm:pt modelId="{3CFCF34C-096A-4329-BCDD-0A8D1A075934}" type="sibTrans" cxnId="{72D59750-5757-41CF-AF05-6C57B64FB7ED}">
      <dgm:prSet/>
      <dgm:spPr/>
      <dgm:t>
        <a:bodyPr/>
        <a:lstStyle/>
        <a:p>
          <a:endParaRPr lang="en-US"/>
        </a:p>
      </dgm:t>
    </dgm:pt>
    <dgm:pt modelId="{075A3D39-E191-4C23-AF82-FED389D4714A}" type="pres">
      <dgm:prSet presAssocID="{32E11038-C648-4BF3-8167-6AE1FF3EFDF1}" presName="Name0" presStyleCnt="0">
        <dgm:presLayoutVars>
          <dgm:chMax val="7"/>
          <dgm:chPref val="7"/>
          <dgm:dir/>
        </dgm:presLayoutVars>
      </dgm:prSet>
      <dgm:spPr/>
    </dgm:pt>
    <dgm:pt modelId="{80725D32-2ED8-4B1F-81A2-9F7C840C4E0C}" type="pres">
      <dgm:prSet presAssocID="{32E11038-C648-4BF3-8167-6AE1FF3EFDF1}" presName="Name1" presStyleCnt="0"/>
      <dgm:spPr/>
    </dgm:pt>
    <dgm:pt modelId="{B6A82959-4BD9-4D99-A596-9C774D74AB1C}" type="pres">
      <dgm:prSet presAssocID="{32E11038-C648-4BF3-8167-6AE1FF3EFDF1}" presName="cycle" presStyleCnt="0"/>
      <dgm:spPr/>
    </dgm:pt>
    <dgm:pt modelId="{A2FCC776-BF52-47C4-92E4-17467F9AE6E1}" type="pres">
      <dgm:prSet presAssocID="{32E11038-C648-4BF3-8167-6AE1FF3EFDF1}" presName="srcNode" presStyleLbl="node1" presStyleIdx="0" presStyleCnt="3"/>
      <dgm:spPr/>
    </dgm:pt>
    <dgm:pt modelId="{6304DB4F-C21D-43CE-BC19-7FC9FE4143EB}" type="pres">
      <dgm:prSet presAssocID="{32E11038-C648-4BF3-8167-6AE1FF3EFDF1}" presName="conn" presStyleLbl="parChTrans1D2" presStyleIdx="0" presStyleCnt="1"/>
      <dgm:spPr/>
    </dgm:pt>
    <dgm:pt modelId="{0AC5C796-425F-48EC-9CE3-FF43A9E945D1}" type="pres">
      <dgm:prSet presAssocID="{32E11038-C648-4BF3-8167-6AE1FF3EFDF1}" presName="extraNode" presStyleLbl="node1" presStyleIdx="0" presStyleCnt="3"/>
      <dgm:spPr/>
    </dgm:pt>
    <dgm:pt modelId="{FEDB5C55-0F80-4976-AD26-0CEE89BEB7EA}" type="pres">
      <dgm:prSet presAssocID="{32E11038-C648-4BF3-8167-6AE1FF3EFDF1}" presName="dstNode" presStyleLbl="node1" presStyleIdx="0" presStyleCnt="3"/>
      <dgm:spPr/>
    </dgm:pt>
    <dgm:pt modelId="{89592E09-CC88-4904-BF5E-1629C8C5E634}" type="pres">
      <dgm:prSet presAssocID="{BA20C27A-FD2A-445A-A719-6C03AF8940F3}" presName="text_1" presStyleLbl="node1" presStyleIdx="0" presStyleCnt="3">
        <dgm:presLayoutVars>
          <dgm:bulletEnabled val="1"/>
        </dgm:presLayoutVars>
      </dgm:prSet>
      <dgm:spPr/>
    </dgm:pt>
    <dgm:pt modelId="{9A21976F-30D0-4847-9028-5756044BAAC3}" type="pres">
      <dgm:prSet presAssocID="{BA20C27A-FD2A-445A-A719-6C03AF8940F3}" presName="accent_1" presStyleCnt="0"/>
      <dgm:spPr/>
    </dgm:pt>
    <dgm:pt modelId="{36E4D279-9DCF-4996-B9DB-80023277EC34}" type="pres">
      <dgm:prSet presAssocID="{BA20C27A-FD2A-445A-A719-6C03AF8940F3}" presName="accentRepeatNode" presStyleLbl="solidFgAcc1" presStyleIdx="0" presStyleCnt="3"/>
      <dgm:spPr>
        <a:ln w="50800">
          <a:solidFill>
            <a:srgbClr val="5B6770"/>
          </a:solidFill>
        </a:ln>
      </dgm:spPr>
    </dgm:pt>
    <dgm:pt modelId="{FA8E3AD4-7354-43A8-B93D-74F840B6AEF6}" type="pres">
      <dgm:prSet presAssocID="{E0CEC3AC-4F65-405E-9DD2-9D5A494B4AC7}" presName="text_2" presStyleLbl="node1" presStyleIdx="1" presStyleCnt="3">
        <dgm:presLayoutVars>
          <dgm:bulletEnabled val="1"/>
        </dgm:presLayoutVars>
      </dgm:prSet>
      <dgm:spPr/>
    </dgm:pt>
    <dgm:pt modelId="{FDAFDD12-87AE-496F-A9BD-D8FA3C5C588E}" type="pres">
      <dgm:prSet presAssocID="{E0CEC3AC-4F65-405E-9DD2-9D5A494B4AC7}" presName="accent_2" presStyleCnt="0"/>
      <dgm:spPr/>
    </dgm:pt>
    <dgm:pt modelId="{CE0FEE12-C9DD-48AF-B095-635EAD24EB23}" type="pres">
      <dgm:prSet presAssocID="{E0CEC3AC-4F65-405E-9DD2-9D5A494B4AC7}" presName="accentRepeatNode" presStyleLbl="solidFgAcc1" presStyleIdx="1" presStyleCnt="3"/>
      <dgm:spPr>
        <a:ln w="50800">
          <a:solidFill>
            <a:srgbClr val="00AEC7"/>
          </a:solidFill>
        </a:ln>
      </dgm:spPr>
    </dgm:pt>
    <dgm:pt modelId="{30EB52CC-4F02-4C80-AAF8-62BFF5A038EA}" type="pres">
      <dgm:prSet presAssocID="{187606C4-A5C3-49B4-8A18-BB38CA4215D5}" presName="text_3" presStyleLbl="node1" presStyleIdx="2" presStyleCnt="3">
        <dgm:presLayoutVars>
          <dgm:bulletEnabled val="1"/>
        </dgm:presLayoutVars>
      </dgm:prSet>
      <dgm:spPr/>
    </dgm:pt>
    <dgm:pt modelId="{C8B76DD7-65EF-4958-B29D-8E09C2D14548}" type="pres">
      <dgm:prSet presAssocID="{187606C4-A5C3-49B4-8A18-BB38CA4215D5}" presName="accent_3" presStyleCnt="0"/>
      <dgm:spPr/>
    </dgm:pt>
    <dgm:pt modelId="{E96C1AF3-5332-4D40-8E92-7C851D843D9E}" type="pres">
      <dgm:prSet presAssocID="{187606C4-A5C3-49B4-8A18-BB38CA4215D5}" presName="accentRepeatNode" presStyleLbl="solidFgAcc1" presStyleIdx="2" presStyleCnt="3"/>
      <dgm:spPr>
        <a:ln w="50800">
          <a:solidFill>
            <a:srgbClr val="093C61"/>
          </a:solidFill>
        </a:ln>
      </dgm:spPr>
    </dgm:pt>
  </dgm:ptLst>
  <dgm:cxnLst>
    <dgm:cxn modelId="{6C928428-284E-4E7D-9683-6F55F36228FB}" srcId="{32E11038-C648-4BF3-8167-6AE1FF3EFDF1}" destId="{E0CEC3AC-4F65-405E-9DD2-9D5A494B4AC7}" srcOrd="1" destOrd="0" parTransId="{EAB6D17A-4709-4A18-AFBB-0789B952020D}" sibTransId="{E80F0502-7CC7-44FF-B609-B9414F795B8A}"/>
    <dgm:cxn modelId="{57C00C33-A140-4336-BF90-35942F94805A}" type="presOf" srcId="{187606C4-A5C3-49B4-8A18-BB38CA4215D5}" destId="{30EB52CC-4F02-4C80-AAF8-62BFF5A038EA}" srcOrd="0" destOrd="0" presId="urn:microsoft.com/office/officeart/2008/layout/VerticalCurvedList"/>
    <dgm:cxn modelId="{A5351B5C-9190-4E1A-BDA3-BCFD1EA44514}" srcId="{32E11038-C648-4BF3-8167-6AE1FF3EFDF1}" destId="{BA20C27A-FD2A-445A-A719-6C03AF8940F3}" srcOrd="0" destOrd="0" parTransId="{70D27D20-9B5C-4ACA-A932-25F2CF915F48}" sibTransId="{6F8B888A-19D7-43C8-BC5E-9BDE549DF313}"/>
    <dgm:cxn modelId="{53883844-14BD-4351-A151-F1F21DB11AA2}" type="presOf" srcId="{E0CEC3AC-4F65-405E-9DD2-9D5A494B4AC7}" destId="{FA8E3AD4-7354-43A8-B93D-74F840B6AEF6}" srcOrd="0" destOrd="0" presId="urn:microsoft.com/office/officeart/2008/layout/VerticalCurvedList"/>
    <dgm:cxn modelId="{72D59750-5757-41CF-AF05-6C57B64FB7ED}" srcId="{32E11038-C648-4BF3-8167-6AE1FF3EFDF1}" destId="{187606C4-A5C3-49B4-8A18-BB38CA4215D5}" srcOrd="2" destOrd="0" parTransId="{58AE02CB-D91D-41B6-A813-B4F035391B83}" sibTransId="{3CFCF34C-096A-4329-BCDD-0A8D1A075934}"/>
    <dgm:cxn modelId="{EBE72F74-33D1-4060-A3B4-F3A60F68D2DE}" type="presOf" srcId="{BA20C27A-FD2A-445A-A719-6C03AF8940F3}" destId="{89592E09-CC88-4904-BF5E-1629C8C5E634}" srcOrd="0" destOrd="0" presId="urn:microsoft.com/office/officeart/2008/layout/VerticalCurvedList"/>
    <dgm:cxn modelId="{44A009B9-4C6E-4056-A237-21B77C751944}" type="presOf" srcId="{32E11038-C648-4BF3-8167-6AE1FF3EFDF1}" destId="{075A3D39-E191-4C23-AF82-FED389D4714A}" srcOrd="0" destOrd="0" presId="urn:microsoft.com/office/officeart/2008/layout/VerticalCurvedList"/>
    <dgm:cxn modelId="{C12810DE-047C-44F0-893C-5DBF7D150250}" type="presOf" srcId="{6F8B888A-19D7-43C8-BC5E-9BDE549DF313}" destId="{6304DB4F-C21D-43CE-BC19-7FC9FE4143EB}" srcOrd="0" destOrd="0" presId="urn:microsoft.com/office/officeart/2008/layout/VerticalCurvedList"/>
    <dgm:cxn modelId="{C8DF18D6-9728-4B9E-8416-9844D37BED16}" type="presParOf" srcId="{075A3D39-E191-4C23-AF82-FED389D4714A}" destId="{80725D32-2ED8-4B1F-81A2-9F7C840C4E0C}" srcOrd="0" destOrd="0" presId="urn:microsoft.com/office/officeart/2008/layout/VerticalCurvedList"/>
    <dgm:cxn modelId="{E35D8989-C4EB-4877-88F9-278C7A5D79BE}" type="presParOf" srcId="{80725D32-2ED8-4B1F-81A2-9F7C840C4E0C}" destId="{B6A82959-4BD9-4D99-A596-9C774D74AB1C}" srcOrd="0" destOrd="0" presId="urn:microsoft.com/office/officeart/2008/layout/VerticalCurvedList"/>
    <dgm:cxn modelId="{2E10BBB5-BB5F-4213-81D6-299D4ED932F9}" type="presParOf" srcId="{B6A82959-4BD9-4D99-A596-9C774D74AB1C}" destId="{A2FCC776-BF52-47C4-92E4-17467F9AE6E1}" srcOrd="0" destOrd="0" presId="urn:microsoft.com/office/officeart/2008/layout/VerticalCurvedList"/>
    <dgm:cxn modelId="{5B23B201-EE0E-41FD-994F-D36FF4AEDA82}" type="presParOf" srcId="{B6A82959-4BD9-4D99-A596-9C774D74AB1C}" destId="{6304DB4F-C21D-43CE-BC19-7FC9FE4143EB}" srcOrd="1" destOrd="0" presId="urn:microsoft.com/office/officeart/2008/layout/VerticalCurvedList"/>
    <dgm:cxn modelId="{44830F56-0B6E-4957-B591-535E7C4AE88E}" type="presParOf" srcId="{B6A82959-4BD9-4D99-A596-9C774D74AB1C}" destId="{0AC5C796-425F-48EC-9CE3-FF43A9E945D1}" srcOrd="2" destOrd="0" presId="urn:microsoft.com/office/officeart/2008/layout/VerticalCurvedList"/>
    <dgm:cxn modelId="{B512C53B-041E-4F05-874B-6C14137472B2}" type="presParOf" srcId="{B6A82959-4BD9-4D99-A596-9C774D74AB1C}" destId="{FEDB5C55-0F80-4976-AD26-0CEE89BEB7EA}" srcOrd="3" destOrd="0" presId="urn:microsoft.com/office/officeart/2008/layout/VerticalCurvedList"/>
    <dgm:cxn modelId="{B5267D50-E7E0-4BB1-BFA8-A827CCA77309}" type="presParOf" srcId="{80725D32-2ED8-4B1F-81A2-9F7C840C4E0C}" destId="{89592E09-CC88-4904-BF5E-1629C8C5E634}" srcOrd="1" destOrd="0" presId="urn:microsoft.com/office/officeart/2008/layout/VerticalCurvedList"/>
    <dgm:cxn modelId="{B277B9AB-1A22-46B8-AB75-EA271659F9A9}" type="presParOf" srcId="{80725D32-2ED8-4B1F-81A2-9F7C840C4E0C}" destId="{9A21976F-30D0-4847-9028-5756044BAAC3}" srcOrd="2" destOrd="0" presId="urn:microsoft.com/office/officeart/2008/layout/VerticalCurvedList"/>
    <dgm:cxn modelId="{F63A9C37-6ADA-42F7-9567-B5030E7619A5}" type="presParOf" srcId="{9A21976F-30D0-4847-9028-5756044BAAC3}" destId="{36E4D279-9DCF-4996-B9DB-80023277EC34}" srcOrd="0" destOrd="0" presId="urn:microsoft.com/office/officeart/2008/layout/VerticalCurvedList"/>
    <dgm:cxn modelId="{F0AF24C9-085E-4E7F-84AF-44BDBD83C8D6}" type="presParOf" srcId="{80725D32-2ED8-4B1F-81A2-9F7C840C4E0C}" destId="{FA8E3AD4-7354-43A8-B93D-74F840B6AEF6}" srcOrd="3" destOrd="0" presId="urn:microsoft.com/office/officeart/2008/layout/VerticalCurvedList"/>
    <dgm:cxn modelId="{53C3BAA1-3CEB-4E9B-B244-D18A0E21044B}" type="presParOf" srcId="{80725D32-2ED8-4B1F-81A2-9F7C840C4E0C}" destId="{FDAFDD12-87AE-496F-A9BD-D8FA3C5C588E}" srcOrd="4" destOrd="0" presId="urn:microsoft.com/office/officeart/2008/layout/VerticalCurvedList"/>
    <dgm:cxn modelId="{D9AAB689-C278-446B-B50B-F0121693A922}" type="presParOf" srcId="{FDAFDD12-87AE-496F-A9BD-D8FA3C5C588E}" destId="{CE0FEE12-C9DD-48AF-B095-635EAD24EB23}" srcOrd="0" destOrd="0" presId="urn:microsoft.com/office/officeart/2008/layout/VerticalCurvedList"/>
    <dgm:cxn modelId="{6BE5BE6F-02B9-4318-9BB9-B7CD1051F0D2}" type="presParOf" srcId="{80725D32-2ED8-4B1F-81A2-9F7C840C4E0C}" destId="{30EB52CC-4F02-4C80-AAF8-62BFF5A038EA}" srcOrd="5" destOrd="0" presId="urn:microsoft.com/office/officeart/2008/layout/VerticalCurvedList"/>
    <dgm:cxn modelId="{37A2E405-9B83-4313-96A7-0A679F777B18}" type="presParOf" srcId="{80725D32-2ED8-4B1F-81A2-9F7C840C4E0C}" destId="{C8B76DD7-65EF-4958-B29D-8E09C2D14548}" srcOrd="6" destOrd="0" presId="urn:microsoft.com/office/officeart/2008/layout/VerticalCurvedList"/>
    <dgm:cxn modelId="{BA1CF7BF-1B96-48C4-ADB0-9317E5BC7454}" type="presParOf" srcId="{C8B76DD7-65EF-4958-B29D-8E09C2D14548}" destId="{E96C1AF3-5332-4D40-8E92-7C851D843D9E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304DB4F-C21D-43CE-BC19-7FC9FE4143EB}">
      <dsp:nvSpPr>
        <dsp:cNvPr id="0" name=""/>
        <dsp:cNvSpPr/>
      </dsp:nvSpPr>
      <dsp:spPr>
        <a:xfrm>
          <a:off x="-6201673" y="-949060"/>
          <a:ext cx="7384521" cy="7384521"/>
        </a:xfrm>
        <a:prstGeom prst="blockArc">
          <a:avLst>
            <a:gd name="adj1" fmla="val 18900000"/>
            <a:gd name="adj2" fmla="val 2700000"/>
            <a:gd name="adj3" fmla="val 293"/>
          </a:avLst>
        </a:pr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592E09-CC88-4904-BF5E-1629C8C5E634}">
      <dsp:nvSpPr>
        <dsp:cNvPr id="0" name=""/>
        <dsp:cNvSpPr/>
      </dsp:nvSpPr>
      <dsp:spPr>
        <a:xfrm>
          <a:off x="761512" y="548640"/>
          <a:ext cx="7697175" cy="1097280"/>
        </a:xfrm>
        <a:prstGeom prst="rect">
          <a:avLst/>
        </a:prstGeom>
        <a:solidFill>
          <a:srgbClr val="5B677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548640"/>
        <a:ext cx="7697175" cy="1097280"/>
      </dsp:txXfrm>
    </dsp:sp>
    <dsp:sp modelId="{36E4D279-9DCF-4996-B9DB-80023277EC34}">
      <dsp:nvSpPr>
        <dsp:cNvPr id="0" name=""/>
        <dsp:cNvSpPr/>
      </dsp:nvSpPr>
      <dsp:spPr>
        <a:xfrm>
          <a:off x="75712" y="41148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5B677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8E3AD4-7354-43A8-B93D-74F840B6AEF6}">
      <dsp:nvSpPr>
        <dsp:cNvPr id="0" name=""/>
        <dsp:cNvSpPr/>
      </dsp:nvSpPr>
      <dsp:spPr>
        <a:xfrm>
          <a:off x="1160373" y="2194560"/>
          <a:ext cx="7298314" cy="1097280"/>
        </a:xfrm>
        <a:prstGeom prst="rect">
          <a:avLst/>
        </a:prstGeom>
        <a:solidFill>
          <a:srgbClr val="00AEC7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1160373" y="2194560"/>
        <a:ext cx="7298314" cy="1097280"/>
      </dsp:txXfrm>
    </dsp:sp>
    <dsp:sp modelId="{CE0FEE12-C9DD-48AF-B095-635EAD24EB23}">
      <dsp:nvSpPr>
        <dsp:cNvPr id="0" name=""/>
        <dsp:cNvSpPr/>
      </dsp:nvSpPr>
      <dsp:spPr>
        <a:xfrm>
          <a:off x="474573" y="205740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0AEC7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0EB52CC-4F02-4C80-AAF8-62BFF5A038EA}">
      <dsp:nvSpPr>
        <dsp:cNvPr id="0" name=""/>
        <dsp:cNvSpPr/>
      </dsp:nvSpPr>
      <dsp:spPr>
        <a:xfrm>
          <a:off x="761512" y="3840480"/>
          <a:ext cx="7697175" cy="1097280"/>
        </a:xfrm>
        <a:prstGeom prst="rect">
          <a:avLst/>
        </a:prstGeom>
        <a:solidFill>
          <a:srgbClr val="093C6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0966" tIns="86360" rIns="86360" bIns="86360" numCol="1" spcCol="1270" anchor="ctr" anchorCtr="0">
          <a:noAutofit/>
        </a:bodyPr>
        <a:lstStyle/>
        <a:p>
          <a:pPr marL="0" lvl="0" indent="0" algn="l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3400" kern="1200" dirty="0"/>
            <a:t>Click to edit Master subtitle style</a:t>
          </a:r>
        </a:p>
      </dsp:txBody>
      <dsp:txXfrm>
        <a:off x="761512" y="3840480"/>
        <a:ext cx="7697175" cy="1097280"/>
      </dsp:txXfrm>
    </dsp:sp>
    <dsp:sp modelId="{E96C1AF3-5332-4D40-8E92-7C851D843D9E}">
      <dsp:nvSpPr>
        <dsp:cNvPr id="0" name=""/>
        <dsp:cNvSpPr/>
      </dsp:nvSpPr>
      <dsp:spPr>
        <a:xfrm>
          <a:off x="75712" y="3703320"/>
          <a:ext cx="1371600" cy="13716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50800" cap="flat" cmpd="sng" algn="ctr">
          <a:solidFill>
            <a:srgbClr val="093C61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4/21/2025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45377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B51E1165-2D5E-A8BA-AD01-59C2367A01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534400" cy="2209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20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C1068C6B-C94E-547A-7102-71442E874B5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304800" y="3124200"/>
            <a:ext cx="8534400" cy="26670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81068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y Takeawa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2" descr="xdgdfgdfg">
            <a:extLst>
              <a:ext uri="{FF2B5EF4-FFF2-40B4-BE49-F238E27FC236}">
                <a16:creationId xmlns:a16="http://schemas.microsoft.com/office/drawing/2014/main" id="{11BF4596-49BD-5DCB-711C-47030A443E0E}"/>
              </a:ext>
              <a:ext uri="{C183D7F6-B498-43B3-948B-1728B52AA6E4}">
                <adec:decorative xmlns:adec="http://schemas.microsoft.com/office/drawing/2017/decorative" val="0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304800" y="1058219"/>
            <a:ext cx="8534400" cy="19481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>
            <a:solidFill>
              <a:srgbClr val="00AEC7">
                <a:alpha val="59000"/>
              </a:srgb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C2FC120C-B1CB-16E5-B00E-55E88FB1592E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304800" y="3524730"/>
            <a:ext cx="8534400" cy="2212106"/>
          </a:xfrm>
          <a:prstGeom prst="rect">
            <a:avLst/>
          </a:prstGeom>
          <a:solidFill>
            <a:schemeClr val="bg2"/>
          </a:solidFill>
          <a:ln w="15875" cap="rnd">
            <a:solidFill>
              <a:schemeClr val="bg1">
                <a:lumMod val="85000"/>
                <a:alpha val="59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274320" rIns="274320" bIns="27432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2A0837FE-C71E-9CF6-AC64-3D795C3B5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2A5C917-3A9B-FEDC-2C2D-7DCD85F5C1DF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949D2196-8960-8007-C0C0-62EFA03EA586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5B05C1E4-0ADA-E143-5454-47ACE69FE9D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B3C4B1-5703-0FC3-7F3A-467B71334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88573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 2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BDA98D29-CFFC-C296-B023-91A03EEC3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E12A03F-8D2E-8532-3203-031013FA5A10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2FFCD6A5-9B36-D9E5-72F2-FBEA5B672AB9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4EFC8874-25EC-5A5F-D57F-0691879F1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5410200" cy="53340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9D7C7B98-DF84-E7E1-CF67-1DA50AD90673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867400" y="914400"/>
            <a:ext cx="2971800" cy="5181600"/>
          </a:xfrm>
          <a:prstGeom prst="rect">
            <a:avLst/>
          </a:prstGeom>
          <a:solidFill>
            <a:srgbClr val="E6EBF0"/>
          </a:solidFill>
          <a:ln w="15875" cap="rnd">
            <a:solidFill>
              <a:schemeClr val="bg1">
                <a:lumMod val="85000"/>
                <a:alpha val="62000"/>
              </a:schemeClr>
            </a:solidFill>
            <a:rou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274320" tIns="182880" rIns="274320" bIns="182880"/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EC87C22B-ECB6-24C9-CA51-802C0CC5A9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C902CBC-1565-53AF-76EE-5EA87EAAED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124008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1" y="1066800"/>
            <a:ext cx="8534400" cy="219136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2" spcCol="54864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4" name="Text Placeholder 6">
            <a:extLst>
              <a:ext uri="{FF2B5EF4-FFF2-40B4-BE49-F238E27FC236}">
                <a16:creationId xmlns:a16="http://schemas.microsoft.com/office/drawing/2014/main" id="{9C95B286-9A86-1DCC-052D-7E695490B198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1" y="3574374"/>
            <a:ext cx="8534400" cy="2277547"/>
          </a:xfrm>
          <a:prstGeom prst="rect">
            <a:avLst/>
          </a:prstGeom>
          <a:solidFill>
            <a:srgbClr val="093C61"/>
          </a:solidFill>
          <a:ln w="15875" cap="rnd" cmpd="sng">
            <a:solidFill>
              <a:srgbClr val="093C6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numCol="3" spcCol="548640">
            <a:spAutoFit/>
          </a:bodyPr>
          <a:lstStyle>
            <a:lvl1pPr marL="0" indent="0">
              <a:buNone/>
              <a:defRPr sz="2000">
                <a:solidFill>
                  <a:schemeClr val="bg1"/>
                </a:solidFill>
              </a:defRPr>
            </a:lvl1pPr>
            <a:lvl2pPr>
              <a:defRPr sz="1800">
                <a:solidFill>
                  <a:schemeClr val="bg1"/>
                </a:solidFill>
              </a:defRPr>
            </a:lvl2pPr>
            <a:lvl3pPr marL="914400" indent="0">
              <a:buNone/>
              <a:defRPr sz="1600">
                <a:solidFill>
                  <a:schemeClr val="bg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0"/>
            <a:endParaRPr lang="en-US" dirty="0"/>
          </a:p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AF8B1A1-8352-B98E-3C78-48C46BD8F21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040D7F8C-7E87-E617-9858-400C5F8AC25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0293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304800" y="762000"/>
            <a:ext cx="421005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lang="en-US" sz="2000" dirty="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762000"/>
            <a:ext cx="3886200" cy="5029201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F6FD2C47-F578-2F9E-22DF-DA95B857A3B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2ED327A-7496-0E17-F5C8-2E5C3BB9611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4057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 Placeholder 2">
            <a:extLst>
              <a:ext uri="{FF2B5EF4-FFF2-40B4-BE49-F238E27FC236}">
                <a16:creationId xmlns:a16="http://schemas.microsoft.com/office/drawing/2014/main" id="{A2E64688-55C6-E357-9586-99D476DEA0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810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5647BB42-DB2F-5A0E-E38E-6058202FE98E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005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Text Placeholder 2">
            <a:extLst>
              <a:ext uri="{FF2B5EF4-FFF2-40B4-BE49-F238E27FC236}">
                <a16:creationId xmlns:a16="http://schemas.microsoft.com/office/drawing/2014/main" id="{ACFE8832-28AD-B47C-8C26-31B963CA9E5A}"/>
              </a:ext>
            </a:extLst>
          </p:cNvPr>
          <p:cNvSpPr>
            <a:spLocks noGrp="1"/>
          </p:cNvSpPr>
          <p:nvPr>
            <p:ph type="body" idx="16"/>
          </p:nvPr>
        </p:nvSpPr>
        <p:spPr>
          <a:xfrm>
            <a:off x="3200400" y="1240594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4" name="Text Placeholder 6">
            <a:extLst>
              <a:ext uri="{FF2B5EF4-FFF2-40B4-BE49-F238E27FC236}">
                <a16:creationId xmlns:a16="http://schemas.microsoft.com/office/drawing/2014/main" id="{2945EFAC-694A-3BD3-547B-6671ECA14576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219916" y="1926394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5" name="Text Placeholder 2">
            <a:extLst>
              <a:ext uri="{FF2B5EF4-FFF2-40B4-BE49-F238E27FC236}">
                <a16:creationId xmlns:a16="http://schemas.microsoft.com/office/drawing/2014/main" id="{559C7A71-BBBF-254C-4D14-5F4DC1F4ED33}"/>
              </a:ext>
            </a:extLst>
          </p:cNvPr>
          <p:cNvSpPr>
            <a:spLocks noGrp="1"/>
          </p:cNvSpPr>
          <p:nvPr>
            <p:ph type="body" idx="18"/>
          </p:nvPr>
        </p:nvSpPr>
        <p:spPr>
          <a:xfrm>
            <a:off x="6000284" y="1237099"/>
            <a:ext cx="2743200" cy="576262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2000">
                <a:solidFill>
                  <a:srgbClr val="00AEC7"/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26" name="Text Placeholder 6">
            <a:extLst>
              <a:ext uri="{FF2B5EF4-FFF2-40B4-BE49-F238E27FC236}">
                <a16:creationId xmlns:a16="http://schemas.microsoft.com/office/drawing/2014/main" id="{B003D11D-EC33-ECB2-82CF-2D9A887EAC5E}"/>
              </a:ext>
            </a:extLst>
          </p:cNvPr>
          <p:cNvSpPr>
            <a:spLocks noGrp="1"/>
          </p:cNvSpPr>
          <p:nvPr>
            <p:ph type="body" sz="half" idx="19"/>
          </p:nvPr>
        </p:nvSpPr>
        <p:spPr>
          <a:xfrm>
            <a:off x="6019800" y="1922899"/>
            <a:ext cx="2743200" cy="3941006"/>
          </a:xfrm>
          <a:prstGeom prst="rect">
            <a:avLst/>
          </a:prstGeom>
        </p:spPr>
        <p:txBody>
          <a:bodyPr/>
          <a:lstStyle>
            <a:lvl1pPr>
              <a:defRPr sz="14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0B85CC8-6F83-6404-ACAA-F1FA4529A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9AE8A331-9F84-084C-7267-CFE65AA777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63796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with Sh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F9EE3F64-5084-626C-72A7-533838A69759}"/>
              </a:ext>
            </a:extLst>
          </p:cNvPr>
          <p:cNvGraphicFramePr/>
          <p:nvPr userDrawn="1">
            <p:extLst>
              <p:ext uri="{D42A27DB-BD31-4B8C-83A1-F6EECF244321}">
                <p14:modId xmlns:p14="http://schemas.microsoft.com/office/powerpoint/2010/main" val="2536825941"/>
              </p:ext>
            </p:extLst>
          </p:nvPr>
        </p:nvGraphicFramePr>
        <p:xfrm>
          <a:off x="304800" y="762000"/>
          <a:ext cx="8534400" cy="5486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Title 1">
            <a:extLst>
              <a:ext uri="{FF2B5EF4-FFF2-40B4-BE49-F238E27FC236}">
                <a16:creationId xmlns:a16="http://schemas.microsoft.com/office/drawing/2014/main" id="{440F2B08-EC92-A561-8BE4-EDCE8DB34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1FF5FC3-0BB0-C369-E541-DAB7BF2A7B43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DA8C3691-EDE4-B07C-F114-E502244790C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3" name="Slide Number Placeholder 5">
            <a:extLst>
              <a:ext uri="{FF2B5EF4-FFF2-40B4-BE49-F238E27FC236}">
                <a16:creationId xmlns:a16="http://schemas.microsoft.com/office/drawing/2014/main" id="{C7B83F30-EC1D-F71C-95D7-1B5BC9FD20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43866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70951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4853233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299284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Footer text goes here.</a:t>
            </a:r>
          </a:p>
        </p:txBody>
      </p:sp>
      <p:sp>
        <p:nvSpPr>
          <p:cNvPr id="10" name="Slide Number Placeholder 5"/>
          <p:cNvSpPr txBox="1">
            <a:spLocks/>
          </p:cNvSpPr>
          <p:nvPr userDrawn="1"/>
        </p:nvSpPr>
        <p:spPr>
          <a:xfrm>
            <a:off x="8534400" y="6324600"/>
            <a:ext cx="6096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636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130429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52418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561D9533-CB1D-41E2-A7CA-83FDF6B751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1D418E-9C88-65C3-7644-3BFD9E325CB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83166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2438404"/>
            <a:ext cx="8005618" cy="1470025"/>
          </a:xfrm>
          <a:prstGeom prst="rect">
            <a:avLst/>
          </a:prstGeom>
        </p:spPr>
        <p:txBody>
          <a:bodyPr/>
          <a:lstStyle>
            <a:lvl1pPr>
              <a:defRPr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1F378818-BDFE-F884-8C6C-4CCC2735F49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41FCBFE-0DE4-6F22-6E66-AE772DD05E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58552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545B7A48-1656-2C3F-0296-FBEF4281AB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F866302B-9158-11F4-3B77-9F86EAAEC23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8720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762001"/>
            <a:ext cx="8534400" cy="5280822"/>
          </a:xfrm>
          <a:prstGeom prst="rect">
            <a:avLst/>
          </a:prstGeom>
        </p:spPr>
        <p:txBody>
          <a:bodyPr lIns="274320" tIns="274320" rIns="274320" bIns="274320"/>
          <a:lstStyle>
            <a:lvl1pPr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166858FE-C979-8B8E-03D2-C3C16DE57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AC82599C-5AEF-12A9-5E15-1FCCC1DE3F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1117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hape Background with Colum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BF0DE-C10A-1045-5990-B1FA49AF9E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71C69C7-7D39-DEDD-BE1B-B8C046B0CA95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ADE78E12-A908-1977-15C5-27DAB2FF2F2B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 Placeholder 6">
            <a:extLst>
              <a:ext uri="{FF2B5EF4-FFF2-40B4-BE49-F238E27FC236}">
                <a16:creationId xmlns:a16="http://schemas.microsoft.com/office/drawing/2014/main" id="{18275120-314C-AFBD-B170-4B990F0EFBAF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xfrm>
            <a:off x="304800" y="762000"/>
            <a:ext cx="8534400" cy="2080570"/>
          </a:xfrm>
          <a:prstGeom prst="rect">
            <a:avLst/>
          </a:prstGeom>
          <a:noFill/>
          <a:ln w="15875" cap="rnd" cmpd="sng">
            <a:noFill/>
            <a:miter lim="800000"/>
          </a:ln>
          <a:effectLst/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56E5B54-4089-96A7-2D9D-9DE3B556DE6C}"/>
              </a:ext>
            </a:extLst>
          </p:cNvPr>
          <p:cNvSpPr>
            <a:spLocks noGrp="1"/>
          </p:cNvSpPr>
          <p:nvPr>
            <p:ph type="body" sz="half" idx="18"/>
          </p:nvPr>
        </p:nvSpPr>
        <p:spPr>
          <a:xfrm>
            <a:off x="304800" y="4283179"/>
            <a:ext cx="8534400" cy="1723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 cap="rnd" cmpd="sng">
            <a:solidFill>
              <a:schemeClr val="accent1"/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274320" tIns="274320" rIns="274320" bIns="274320" numCol="1" spcCol="0">
            <a:spAutoFit/>
          </a:bodyPr>
          <a:lstStyle>
            <a:lvl1pPr marL="0" indent="0">
              <a:buNone/>
              <a:defRPr sz="1600" b="0">
                <a:solidFill>
                  <a:schemeClr val="tx1"/>
                </a:solidFill>
              </a:defRPr>
            </a:lvl1pPr>
            <a:lvl2pPr>
              <a:defRPr sz="14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2"/>
            <a:endParaRPr lang="en-US" dirty="0"/>
          </a:p>
          <a:p>
            <a:pPr lvl="2"/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6C41BB5-1EEC-FCDB-01DA-7245FD308E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E784D3-CB7A-BC89-24C2-BFB1A76006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6657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ate with Captions (Aqua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4864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87CE442-37B7-476C-9FE8-E96267B02A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0D15576-9FF6-A891-FEC4-42E2548A9FC7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8556E2A8-9379-D337-6383-63A755F631AD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55758650-6057-27BA-3042-74E6ED3D25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5F3A14D9-11BE-48EC-BFD4-7B66ECAF9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E2DD23C-49EE-C657-D737-13CB53F52F7D}"/>
              </a:ext>
            </a:extLst>
          </p:cNvPr>
          <p:cNvSpPr txBox="1"/>
          <p:nvPr userDrawn="1"/>
        </p:nvSpPr>
        <p:spPr>
          <a:xfrm>
            <a:off x="5638800" y="914400"/>
            <a:ext cx="3124200" cy="129266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5875">
            <a:solidFill>
              <a:srgbClr val="00AEC7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lIns="182880" tIns="182880" rIns="182880" bIns="182880" rtlCol="0">
            <a:spAutoFit/>
          </a:bodyPr>
          <a:lstStyle/>
          <a:p>
            <a:pPr lvl="0"/>
            <a:r>
              <a:rPr lang="en-US" sz="1600" dirty="0">
                <a:solidFill>
                  <a:schemeClr val="tx1"/>
                </a:solidFill>
              </a:rPr>
              <a:t>Click to edit Master text styles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tx1"/>
                </a:solidFill>
              </a:rPr>
              <a:t>Second level</a:t>
            </a:r>
          </a:p>
          <a:p>
            <a:pPr marL="1085850" lvl="2" indent="-171450"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/>
                </a:solidFill>
              </a:rPr>
              <a:t>Third level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29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Gray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A08BA54D-6CCD-C3E8-6751-1276B8364E6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51560" rIns="274320" bIns="731520"/>
          <a:lstStyle>
            <a:lvl1pPr marL="0" indent="0">
              <a:buNone/>
              <a:defRPr sz="2000" b="0">
                <a:solidFill>
                  <a:schemeClr val="tx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5181600" cy="52578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4CC83710-C64D-1BD2-447D-28FF58823C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8FF9252-B1FC-9936-53BB-BEE6DD5CEFBE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060D07C2-2A38-B953-E52E-4EBD6A8D19A2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4FB953F4-81A3-8A2B-DF43-0A159C2AABC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F00FF52-E6F1-3C2A-4808-5A12AA3953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3322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 (Blue Titl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2">
            <a:extLst>
              <a:ext uri="{FF2B5EF4-FFF2-40B4-BE49-F238E27FC236}">
                <a16:creationId xmlns:a16="http://schemas.microsoft.com/office/drawing/2014/main" id="{E560A137-FB98-0536-3809-C26CC3FAD5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4572000" cy="5410200"/>
          </a:xfrm>
          <a:prstGeom prst="rect">
            <a:avLst/>
          </a:prstGeom>
        </p:spPr>
        <p:txBody>
          <a:bodyPr lIns="274320" tIns="274320" rIns="274320" bIns="274320"/>
          <a:lstStyle>
            <a:lvl1pPr marL="0" indent="0">
              <a:buNone/>
              <a:defRPr sz="2000" b="0">
                <a:solidFill>
                  <a:schemeClr val="tx1"/>
                </a:solidFill>
                <a:latin typeface="+mj-lt"/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15AB1D34-51BB-4778-251A-21036E98CE5C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5486400" y="0"/>
            <a:ext cx="3657600" cy="6318504"/>
          </a:xfrm>
          <a:prstGeom prst="rect">
            <a:avLst/>
          </a:prstGeom>
          <a:solidFill>
            <a:srgbClr val="E6EBF0"/>
          </a:solidFill>
        </p:spPr>
        <p:txBody>
          <a:bodyPr lIns="274320" tIns="1005840" rIns="274320" bIns="731520"/>
          <a:lstStyle>
            <a:lvl1pPr marL="0" indent="0">
              <a:buNone/>
              <a:defRPr sz="2000" b="0">
                <a:solidFill>
                  <a:schemeClr val="accent1"/>
                </a:solidFill>
              </a:defRPr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4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796BAD60-5C45-1A72-0429-2EA7A0968D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A60EBBE-A2F2-20F7-8FB9-432D577E3F22}"/>
              </a:ext>
            </a:extLst>
          </p:cNvPr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130BE998-F70B-DF4E-4F08-F7692DA494DE}"/>
              </a:ext>
            </a:extLst>
          </p:cNvPr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08A006D7-B111-59A0-C107-A762902634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025D1E40-D3DE-D4F4-AD78-7AD3CD8F1D6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8313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4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6" Type="http://schemas.openxmlformats.org/officeDocument/2006/relationships/slideLayout" Target="../slideLayouts/slideLayout17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657600" y="0"/>
            <a:ext cx="5486400" cy="6858000"/>
          </a:xfrm>
          <a:prstGeom prst="rect">
            <a:avLst/>
          </a:prstGeom>
          <a:solidFill>
            <a:srgbClr val="E6EBF0"/>
          </a:solidFill>
          <a:ln>
            <a:noFill/>
          </a:ln>
          <a:effectLst>
            <a:outerShdw blurRad="50800" dist="50800" dir="11400000" algn="tr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014" y="2876281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7696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4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164D7AF-E2F5-1599-41AA-3C3E7364C4D0}"/>
              </a:ext>
            </a:extLst>
          </p:cNvPr>
          <p:cNvSpPr/>
          <p:nvPr userDrawn="1"/>
        </p:nvSpPr>
        <p:spPr>
          <a:xfrm>
            <a:off x="8534402" y="6324604"/>
            <a:ext cx="533399" cy="53339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chemeClr val="bg2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C265F66-6D17-D963-C0E8-D5570992A0F6}"/>
              </a:ext>
            </a:extLst>
          </p:cNvPr>
          <p:cNvSpPr/>
          <p:nvPr userDrawn="1"/>
        </p:nvSpPr>
        <p:spPr>
          <a:xfrm>
            <a:off x="9019630" y="6324600"/>
            <a:ext cx="124369" cy="533396"/>
          </a:xfrm>
          <a:prstGeom prst="rect">
            <a:avLst/>
          </a:prstGeom>
          <a:solidFill>
            <a:schemeClr val="tx2"/>
          </a:solidFill>
          <a:ln w="952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4008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3246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324604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096000"/>
            <a:ext cx="1181868" cy="457200"/>
          </a:xfrm>
          <a:prstGeom prst="rect">
            <a:avLst/>
          </a:prstGeom>
        </p:spPr>
      </p:pic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415D4E-E4EE-28DF-8C01-159908B931D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4402" y="6408738"/>
            <a:ext cx="485231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2"/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D58BBB7-4F61-67AB-A4FB-BF4DCCE49743}"/>
              </a:ext>
            </a:extLst>
          </p:cNvPr>
          <p:cNvSpPr txBox="1"/>
          <p:nvPr userDrawn="1"/>
        </p:nvSpPr>
        <p:spPr>
          <a:xfrm>
            <a:off x="54675" y="6324600"/>
            <a:ext cx="28409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endParaRPr lang="en-US" sz="1000" b="0" baseline="0" dirty="0">
              <a:solidFill>
                <a:schemeClr val="tx1"/>
              </a:solidFill>
            </a:endParaRPr>
          </a:p>
          <a:p>
            <a:pPr algn="l"/>
            <a:r>
              <a:rPr lang="en-US" sz="1000" b="0" baseline="0" dirty="0">
                <a:solidFill>
                  <a:schemeClr val="tx1"/>
                </a:solidFill>
              </a:rPr>
              <a:t>Public</a:t>
            </a:r>
            <a:endParaRPr lang="en-US" sz="10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641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736" r:id="rId2"/>
    <p:sldLayoutId id="2147483665" r:id="rId3"/>
    <p:sldLayoutId id="2147483738" r:id="rId4"/>
    <p:sldLayoutId id="2147483739" r:id="rId5"/>
    <p:sldLayoutId id="2147483719" r:id="rId6"/>
    <p:sldLayoutId id="2147483713" r:id="rId7"/>
    <p:sldLayoutId id="2147483714" r:id="rId8"/>
    <p:sldLayoutId id="2147483716" r:id="rId9"/>
    <p:sldLayoutId id="2147483740" r:id="rId10"/>
    <p:sldLayoutId id="2147483717" r:id="rId11"/>
    <p:sldLayoutId id="2147483720" r:id="rId12"/>
    <p:sldLayoutId id="2147483666" r:id="rId13"/>
    <p:sldLayoutId id="2147483737" r:id="rId14"/>
    <p:sldLayoutId id="2147483721" r:id="rId15"/>
    <p:sldLayoutId id="2147483755" r:id="rId16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RTCB@ercot.com" TargetMode="External"/><Relationship Id="rId1" Type="http://schemas.openxmlformats.org/officeDocument/2006/relationships/slideLayout" Target="../slideLayouts/slideLayout1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ercot.com/services/comm/mkt_notices/M-B022625-02" TargetMode="External"/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comm/mkt_notices/M-A041625-01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1B380C9-83F4-13B7-773B-9880F0F13E5F}"/>
              </a:ext>
            </a:extLst>
          </p:cNvPr>
          <p:cNvSpPr txBox="1"/>
          <p:nvPr/>
        </p:nvSpPr>
        <p:spPr>
          <a:xfrm>
            <a:off x="3810000" y="1674673"/>
            <a:ext cx="495300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/>
              <a:t>RTC+B Task Force</a:t>
            </a:r>
          </a:p>
          <a:p>
            <a:r>
              <a:rPr lang="en-US" sz="2400" b="1" dirty="0"/>
              <a:t>Update 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/>
              <a:t>Matt Mereness</a:t>
            </a:r>
            <a:endParaRPr lang="en-US" dirty="0"/>
          </a:p>
          <a:p>
            <a:endParaRPr lang="en-US" dirty="0"/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RTCBTF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>
                <a:solidFill>
                  <a:schemeClr val="tx2"/>
                </a:solidFill>
              </a:rPr>
              <a:t>April 22, 2025</a:t>
            </a:r>
          </a:p>
          <a:p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0676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8A02B-5C7F-08EE-0F03-8050233C43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Network Model Schedule </a:t>
            </a:r>
            <a:r>
              <a:rPr lang="en-US" sz="2000" dirty="0"/>
              <a:t>(to be posted RTCBTF Tech Folder)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FEEBA4D-D3A7-2E7B-EE72-FE194A129E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3FEF5EC-1F75-3F89-2742-24F9A8ECBA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694138"/>
            <a:ext cx="5486400" cy="5469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895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Focus for remainder of RTCBTF today:</a:t>
            </a: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2900" y="814633"/>
            <a:ext cx="8534400" cy="5257800"/>
          </a:xfrm>
        </p:spPr>
        <p:txBody>
          <a:bodyPr/>
          <a:lstStyle/>
          <a:p>
            <a:pPr marL="0" indent="0">
              <a:buNone/>
            </a:pPr>
            <a:r>
              <a:rPr lang="en-US" sz="1600" u="sng" dirty="0">
                <a:solidFill>
                  <a:schemeClr val="tx2"/>
                </a:solidFill>
              </a:rPr>
              <a:t>State of Charge / AS Duration Discussion (Nitika Mago)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Presentation and Draft NPRR and NOGRR</a:t>
            </a:r>
          </a:p>
          <a:p>
            <a:pPr marL="0" indent="0">
              <a:buNone/>
            </a:pPr>
            <a:endParaRPr lang="en-US" sz="11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u="sng" dirty="0">
                <a:solidFill>
                  <a:schemeClr val="tx2"/>
                </a:solidFill>
              </a:rPr>
              <a:t>Market Readiness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Review Handbook #3- Open Loop SCED (Round 3-final)  - Nathan Smith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Review Handbook #4- QSE Telemetry Tests (Round 3-final)  - Abhi Masanna Gari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Review Handbook #5- Close-Loop LFC Tests (Round 1-initial)  - Matt Mereness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Review Handbook #6- Day-Ahead Market Tests (Round 1-initial)  - Alfredo Moreno</a:t>
            </a:r>
          </a:p>
          <a:p>
            <a:pPr marL="0" indent="0">
              <a:buNone/>
            </a:pPr>
            <a:endParaRPr lang="en-US" sz="10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u="sng" dirty="0">
                <a:solidFill>
                  <a:schemeClr val="tx2"/>
                </a:solidFill>
              </a:rPr>
              <a:t>Review 3 New training modules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Day-Ahead Market Training- Alfredo Moreno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Battery Training- Kenneth Ragsdale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RTC Spreadsheet tool and examples- Ryan King </a:t>
            </a:r>
          </a:p>
          <a:p>
            <a:pPr marL="0" indent="0">
              <a:buNone/>
            </a:pPr>
            <a:endParaRPr lang="en-US" sz="105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u="sng" dirty="0">
                <a:solidFill>
                  <a:schemeClr val="tx2"/>
                </a:solidFill>
              </a:rPr>
              <a:t>TWG Updates/Questions 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Reports update- (Matt for Jamie Lavas)</a:t>
            </a:r>
          </a:p>
          <a:p>
            <a:pPr marL="0" indent="0">
              <a:buNone/>
            </a:pPr>
            <a:endParaRPr lang="en-US" sz="1100" u="sng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en-US" sz="1600" u="sng" dirty="0">
                <a:solidFill>
                  <a:schemeClr val="tx2"/>
                </a:solidFill>
              </a:rPr>
              <a:t>Other Business</a:t>
            </a:r>
          </a:p>
          <a:p>
            <a:pPr marL="0" indent="0">
              <a:buNone/>
            </a:pPr>
            <a:r>
              <a:rPr lang="en-US" sz="1600" dirty="0">
                <a:solidFill>
                  <a:schemeClr val="tx2"/>
                </a:solidFill>
              </a:rPr>
              <a:t>	Next steps on HEN proposal related to underlying AORDC calculations (Shams)</a:t>
            </a:r>
          </a:p>
          <a:p>
            <a:pPr marL="0" indent="0">
              <a:buNone/>
            </a:pPr>
            <a:endParaRPr lang="en-US" sz="16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624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Discussion today:</a:t>
            </a:r>
          </a:p>
          <a:p>
            <a:pPr lvl="1">
              <a:buFontTx/>
              <a:buChar char="-"/>
            </a:pPr>
            <a:r>
              <a:rPr lang="en-US" sz="1600" dirty="0"/>
              <a:t>Update on RTCBTF Issues List</a:t>
            </a:r>
          </a:p>
          <a:p>
            <a:pPr lvl="1">
              <a:buFontTx/>
              <a:buChar char="-"/>
            </a:pPr>
            <a:r>
              <a:rPr lang="en-US" sz="1600" dirty="0"/>
              <a:t>Update on NPRR1268, 1269, 1270</a:t>
            </a:r>
          </a:p>
          <a:p>
            <a:pPr lvl="1">
              <a:buFontTx/>
              <a:buChar char="-"/>
            </a:pPr>
            <a:r>
              <a:rPr lang="en-US" sz="1600" dirty="0"/>
              <a:t>Market Readiness response scorecard</a:t>
            </a:r>
          </a:p>
          <a:p>
            <a:pPr lvl="1">
              <a:buFontTx/>
              <a:buChar char="-"/>
            </a:pPr>
            <a:r>
              <a:rPr lang="en-US" sz="1600" dirty="0"/>
              <a:t>Market Notice on Market Trials Start 5/5/25</a:t>
            </a:r>
          </a:p>
          <a:p>
            <a:pPr lvl="1">
              <a:buFontTx/>
              <a:buChar char="-"/>
            </a:pPr>
            <a:r>
              <a:rPr lang="en-US" sz="1600" dirty="0"/>
              <a:t>Network Model Schedule </a:t>
            </a:r>
          </a:p>
          <a:p>
            <a:pPr lvl="1">
              <a:buFontTx/>
              <a:buChar char="-"/>
            </a:pPr>
            <a:r>
              <a:rPr lang="en-US" sz="1600" dirty="0"/>
              <a:t>Rest of Today’s Agenda</a:t>
            </a:r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5938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>
            <a:extLst>
              <a:ext uri="{FF2B5EF4-FFF2-40B4-BE49-F238E27FC236}">
                <a16:creationId xmlns:a16="http://schemas.microsoft.com/office/drawing/2014/main" id="{5751CA40-2A48-79B6-35AD-B452C2AD0C2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" y="2035465"/>
            <a:ext cx="9144000" cy="3908668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C047D35-388B-773E-4BED-BFB0B5168B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RTCBTF Issues List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97F78F1-831D-5D2B-D86F-5DA2B2C9A1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79254"/>
            <a:ext cx="8763000" cy="769897"/>
          </a:xfrm>
        </p:spPr>
        <p:txBody>
          <a:bodyPr/>
          <a:lstStyle/>
          <a:p>
            <a:r>
              <a:rPr lang="en-US" sz="1400" dirty="0"/>
              <a:t>Red boxes are NPRR1268, 1269, 1270 (April Board)</a:t>
            </a:r>
          </a:p>
          <a:p>
            <a:r>
              <a:rPr lang="en-US" sz="1400" dirty="0"/>
              <a:t>Blue Box is evaluation of State of Charge and AS Duration (target June Board)</a:t>
            </a:r>
          </a:p>
        </p:txBody>
      </p:sp>
      <p:sp>
        <p:nvSpPr>
          <p:cNvPr id="5" name="Arrow: Down 4">
            <a:extLst>
              <a:ext uri="{FF2B5EF4-FFF2-40B4-BE49-F238E27FC236}">
                <a16:creationId xmlns:a16="http://schemas.microsoft.com/office/drawing/2014/main" id="{8F1C9832-33EA-E5E9-8DEC-A0FEE9E306D1}"/>
              </a:ext>
            </a:extLst>
          </p:cNvPr>
          <p:cNvSpPr/>
          <p:nvPr/>
        </p:nvSpPr>
        <p:spPr>
          <a:xfrm>
            <a:off x="6096000" y="1654465"/>
            <a:ext cx="457200" cy="381000"/>
          </a:xfrm>
          <a:prstGeom prst="down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7106D1-B7A5-D4C5-1131-F105E14AE158}"/>
              </a:ext>
            </a:extLst>
          </p:cNvPr>
          <p:cNvSpPr/>
          <p:nvPr/>
        </p:nvSpPr>
        <p:spPr>
          <a:xfrm>
            <a:off x="40640" y="3352800"/>
            <a:ext cx="4150360" cy="1524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8647C98-EEAB-9DB9-7EE7-66F8E77891AF}"/>
              </a:ext>
            </a:extLst>
          </p:cNvPr>
          <p:cNvSpPr/>
          <p:nvPr/>
        </p:nvSpPr>
        <p:spPr>
          <a:xfrm>
            <a:off x="15240" y="2578596"/>
            <a:ext cx="4175760" cy="15240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5E143A7-8CFD-72F5-A59F-460E5A23057E}"/>
              </a:ext>
            </a:extLst>
          </p:cNvPr>
          <p:cNvSpPr/>
          <p:nvPr/>
        </p:nvSpPr>
        <p:spPr>
          <a:xfrm>
            <a:off x="6400800" y="2819400"/>
            <a:ext cx="2758440" cy="381000"/>
          </a:xfrm>
          <a:prstGeom prst="rect">
            <a:avLst/>
          </a:prstGeom>
          <a:solidFill>
            <a:srgbClr val="E6EBF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C00000"/>
                </a:solidFill>
              </a:rPr>
              <a:t>Market Trials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8F7F601-34BD-5525-1071-D19B038DBDD0}"/>
              </a:ext>
            </a:extLst>
          </p:cNvPr>
          <p:cNvSpPr/>
          <p:nvPr/>
        </p:nvSpPr>
        <p:spPr>
          <a:xfrm>
            <a:off x="40640" y="2207755"/>
            <a:ext cx="4150360" cy="381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7A84ECF-CE76-5663-1C9A-38E39D02257A}"/>
              </a:ext>
            </a:extLst>
          </p:cNvPr>
          <p:cNvSpPr/>
          <p:nvPr/>
        </p:nvSpPr>
        <p:spPr>
          <a:xfrm>
            <a:off x="6400800" y="3746005"/>
            <a:ext cx="2758440" cy="381000"/>
          </a:xfrm>
          <a:prstGeom prst="rect">
            <a:avLst/>
          </a:prstGeom>
          <a:solidFill>
            <a:srgbClr val="E6EBF0">
              <a:alpha val="67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solidFill>
                  <a:srgbClr val="C00000"/>
                </a:solidFill>
              </a:rPr>
              <a:t>Market Trials</a:t>
            </a:r>
          </a:p>
        </p:txBody>
      </p:sp>
    </p:spTree>
    <p:extLst>
      <p:ext uri="{BB962C8B-B14F-4D97-AF65-F5344CB8AC3E}">
        <p14:creationId xmlns:p14="http://schemas.microsoft.com/office/powerpoint/2010/main" val="30627105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882F34-5CD7-77FF-26AB-733089DA9A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and Timeline of NPRRs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088AC7-184E-73E6-9FDA-8EAA07FA1C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38200"/>
            <a:ext cx="8534400" cy="4114800"/>
          </a:xfrm>
        </p:spPr>
        <p:txBody>
          <a:bodyPr/>
          <a:lstStyle/>
          <a:p>
            <a:pPr>
              <a:defRPr/>
            </a:pPr>
            <a:r>
              <a:rPr lang="en-US" sz="1800" dirty="0">
                <a:solidFill>
                  <a:srgbClr val="2D3338"/>
                </a:solidFill>
                <a:highlight>
                  <a:srgbClr val="26D07C"/>
                </a:highlight>
              </a:rPr>
              <a:t>NPRRs set for PUCT May 15 Open Meeting</a:t>
            </a:r>
          </a:p>
          <a:p>
            <a:pPr lvl="1">
              <a:defRPr/>
            </a:pPr>
            <a:r>
              <a:rPr lang="en-US" sz="1600" dirty="0">
                <a:solidFill>
                  <a:srgbClr val="2D3338"/>
                </a:solidFill>
                <a:highlight>
                  <a:srgbClr val="26D07C"/>
                </a:highlight>
              </a:rPr>
              <a:t>NPRR1268 for ASDC Modifications (IMM sponsor)</a:t>
            </a:r>
          </a:p>
          <a:p>
            <a:pPr lvl="1">
              <a:defRPr/>
            </a:pPr>
            <a:r>
              <a:rPr lang="en-US" sz="1600" dirty="0">
                <a:solidFill>
                  <a:srgbClr val="2D3338"/>
                </a:solidFill>
                <a:highlight>
                  <a:srgbClr val="26D07C"/>
                </a:highlight>
                <a:latin typeface="Arial"/>
              </a:rPr>
              <a:t>NPRR1269 for 3 Parameter/Policy Changes (ERCOT sponsor)</a:t>
            </a:r>
          </a:p>
          <a:p>
            <a:pPr lvl="1"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highlight>
                  <a:srgbClr val="26D07C"/>
                </a:highlight>
                <a:uLnTx/>
                <a:uFillTx/>
                <a:latin typeface="Arial"/>
                <a:ea typeface="+mn-ea"/>
                <a:cs typeface="+mn-cs"/>
              </a:rPr>
              <a:t>NPRR1270 for AS Qualification details (ERCOT sponsor)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0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State of Charge – Began discussion </a:t>
            </a:r>
            <a:r>
              <a:rPr lang="en-US" sz="1800" dirty="0">
                <a:solidFill>
                  <a:srgbClr val="2D3338"/>
                </a:solidFill>
                <a:latin typeface="Arial"/>
              </a:rPr>
              <a:t>March 25 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and targeting June Board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Final Clarifying NPRR – Begin discussion June 18 and target Sep Board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Settlement changes (corrections)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Retain current NFRC telemetry point (do not retire)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400" dirty="0">
                <a:solidFill>
                  <a:srgbClr val="2D3338"/>
                </a:solidFill>
                <a:latin typeface="Arial"/>
              </a:rPr>
              <a:t>Offer/Bid structure clean-up (inconsistent protocols)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2D3338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Remaining Stakeholder path to Board Meetings before Go-Live: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PRS May 14 &gt; TAC May 28 &gt; Board June 24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r>
              <a:rPr lang="en-US" sz="1600" dirty="0">
                <a:effectLst/>
                <a:latin typeface="Aptos" panose="020B0004020202020204" pitchFamily="34" charset="0"/>
                <a:ea typeface="Times New Roman" panose="02020603050405020304" pitchFamily="18" charset="0"/>
                <a:cs typeface="Aptos" panose="020B0004020202020204" pitchFamily="34" charset="0"/>
              </a:rPr>
              <a:t>PRS Aug 13 &gt; TAC Aug 28 &gt; Board Sep 23 </a:t>
            </a:r>
          </a:p>
          <a:p>
            <a:pPr lvl="1" indent="-342900">
              <a:buFont typeface="Arial" panose="020B0604020202020204" pitchFamily="34" charset="0"/>
              <a:buChar char="•"/>
              <a:defRPr/>
            </a:pP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lang="en-US" sz="1800" dirty="0">
              <a:solidFill>
                <a:srgbClr val="2D3338"/>
              </a:solidFill>
              <a:latin typeface="Arial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1800" b="0" i="0" u="none" strike="noStrike" kern="1200" cap="none" spc="0" normalizeH="0" baseline="0" noProof="0" dirty="0">
              <a:ln>
                <a:noFill/>
              </a:ln>
              <a:solidFill>
                <a:srgbClr val="2D3338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6359D52-8733-1E36-EBC3-3069EC3C5A7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8388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4E1E05E3-4B7B-AEE0-856E-A594EC516AA4}"/>
              </a:ext>
            </a:extLst>
          </p:cNvPr>
          <p:cNvCxnSpPr>
            <a:cxnSpLocks/>
          </p:cNvCxnSpPr>
          <p:nvPr/>
        </p:nvCxnSpPr>
        <p:spPr>
          <a:xfrm flipH="1">
            <a:off x="762000" y="1408757"/>
            <a:ext cx="31619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03CBEDC4-DD5C-FBF7-F95E-F01476871118}"/>
              </a:ext>
            </a:extLst>
          </p:cNvPr>
          <p:cNvCxnSpPr>
            <a:cxnSpLocks/>
          </p:cNvCxnSpPr>
          <p:nvPr/>
        </p:nvCxnSpPr>
        <p:spPr>
          <a:xfrm>
            <a:off x="8256447" y="1461412"/>
            <a:ext cx="2113" cy="1712937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FB040F72-109E-1A7E-29AB-ED2E8665DF38}"/>
              </a:ext>
            </a:extLst>
          </p:cNvPr>
          <p:cNvCxnSpPr>
            <a:cxnSpLocks/>
          </p:cNvCxnSpPr>
          <p:nvPr/>
        </p:nvCxnSpPr>
        <p:spPr>
          <a:xfrm>
            <a:off x="7190469" y="1297343"/>
            <a:ext cx="0" cy="1987839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>
            <a:extLst>
              <a:ext uri="{FF2B5EF4-FFF2-40B4-BE49-F238E27FC236}">
                <a16:creationId xmlns:a16="http://schemas.microsoft.com/office/drawing/2014/main" id="{8CF38D88-58F7-5323-6857-8F7052CD7E38}"/>
              </a:ext>
            </a:extLst>
          </p:cNvPr>
          <p:cNvCxnSpPr>
            <a:cxnSpLocks/>
          </p:cNvCxnSpPr>
          <p:nvPr/>
        </p:nvCxnSpPr>
        <p:spPr>
          <a:xfrm flipH="1">
            <a:off x="5045440" y="1477933"/>
            <a:ext cx="6405" cy="4036772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>
            <a:extLst>
              <a:ext uri="{FF2B5EF4-FFF2-40B4-BE49-F238E27FC236}">
                <a16:creationId xmlns:a16="http://schemas.microsoft.com/office/drawing/2014/main" id="{3B74B7F0-8252-961E-075D-594F83CC1D32}"/>
              </a:ext>
            </a:extLst>
          </p:cNvPr>
          <p:cNvCxnSpPr>
            <a:cxnSpLocks/>
          </p:cNvCxnSpPr>
          <p:nvPr/>
        </p:nvCxnSpPr>
        <p:spPr>
          <a:xfrm flipH="1">
            <a:off x="2991995" y="1477933"/>
            <a:ext cx="2572" cy="2793554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itle 1">
            <a:extLst>
              <a:ext uri="{FF2B5EF4-FFF2-40B4-BE49-F238E27FC236}">
                <a16:creationId xmlns:a16="http://schemas.microsoft.com/office/drawing/2014/main" id="{EA97032A-B3FD-6C23-37C5-0CBE23E63CB1}"/>
              </a:ext>
            </a:extLst>
          </p:cNvPr>
          <p:cNvSpPr txBox="1">
            <a:spLocks/>
          </p:cNvSpPr>
          <p:nvPr/>
        </p:nvSpPr>
        <p:spPr>
          <a:xfrm>
            <a:off x="395202" y="233765"/>
            <a:ext cx="8487633" cy="57095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2400" b="1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Sequence and Dates for Market Trials to Go-Live </a:t>
            </a:r>
            <a:br>
              <a:rPr lang="en-US" sz="2000" dirty="0"/>
            </a:br>
            <a:endParaRPr lang="en-US" sz="2000" dirty="0">
              <a:solidFill>
                <a:srgbClr val="FF0000"/>
              </a:solidFill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92D907A-7C61-779A-5A91-6DB38D796CC0}"/>
              </a:ext>
            </a:extLst>
          </p:cNvPr>
          <p:cNvSpPr/>
          <p:nvPr/>
        </p:nvSpPr>
        <p:spPr>
          <a:xfrm>
            <a:off x="762001" y="3135775"/>
            <a:ext cx="2229994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100" b="1" u="sng" dirty="0">
                <a:solidFill>
                  <a:schemeClr val="tx1"/>
                </a:solidFill>
              </a:rPr>
              <a:t>RTC QSE Submission Testing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(Submit COP, RT AS Offers, </a:t>
            </a:r>
          </a:p>
          <a:p>
            <a:pPr algn="ctr"/>
            <a:r>
              <a:rPr lang="en-US" sz="1000" dirty="0">
                <a:solidFill>
                  <a:schemeClr val="tx1"/>
                </a:solidFill>
              </a:rPr>
              <a:t>DAM Virtual AS, Outages for ESRs)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7C9F43-D1CD-5F82-6143-0F5ED6118E96}"/>
              </a:ext>
            </a:extLst>
          </p:cNvPr>
          <p:cNvSpPr/>
          <p:nvPr/>
        </p:nvSpPr>
        <p:spPr>
          <a:xfrm>
            <a:off x="3000727" y="3135775"/>
            <a:ext cx="2042141" cy="91440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Open-loop RTC SCED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offers, SCED non-binding award/dispatch)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4026E3E-4BBC-2CDE-660F-6E7C39CFCED7}"/>
              </a:ext>
            </a:extLst>
          </p:cNvPr>
          <p:cNvSpPr/>
          <p:nvPr/>
        </p:nvSpPr>
        <p:spPr>
          <a:xfrm>
            <a:off x="5057104" y="3135775"/>
            <a:ext cx="2139898" cy="1806724"/>
          </a:xfrm>
          <a:prstGeom prst="rect">
            <a:avLst/>
          </a:prstGeom>
          <a:solidFill>
            <a:srgbClr val="F8948A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Ongoing Open-Loop</a:t>
            </a:r>
          </a:p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&amp; Periodic Closed-loop SCED/LFC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(QSE RTC offers and telemetry to support closed-loop frequency control test 2-3 tests of 2-4 hour durations)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0838D4D-9AF0-66C4-0D8E-0A4D26D70D3D}"/>
              </a:ext>
            </a:extLst>
          </p:cNvPr>
          <p:cNvSpPr/>
          <p:nvPr/>
        </p:nvSpPr>
        <p:spPr>
          <a:xfrm>
            <a:off x="756015" y="4204065"/>
            <a:ext cx="2238552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RTC QSE Telemetry Check-out </a:t>
            </a:r>
            <a:r>
              <a:rPr lang="en-US" sz="1100" dirty="0">
                <a:solidFill>
                  <a:schemeClr val="tx1"/>
                </a:solidFill>
              </a:rPr>
              <a:t>(QSEs add/verify new telemetry points for UDSP, New ramp rates, ESR telemetry)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59716E97-B79F-8D46-15FD-EF530D7CEE6F}"/>
              </a:ext>
            </a:extLst>
          </p:cNvPr>
          <p:cNvSpPr/>
          <p:nvPr/>
        </p:nvSpPr>
        <p:spPr>
          <a:xfrm>
            <a:off x="5043328" y="5128966"/>
            <a:ext cx="2139899" cy="738435"/>
          </a:xfrm>
          <a:prstGeom prst="rect">
            <a:avLst/>
          </a:prstGeom>
          <a:solidFill>
            <a:srgbClr val="92D05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Day-Ahead Market 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(Non-binding DAM using QSE offers for at least 2 tests)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4BA243BC-6D29-109B-91A6-4029970CE6A7}"/>
              </a:ext>
            </a:extLst>
          </p:cNvPr>
          <p:cNvSpPr/>
          <p:nvPr/>
        </p:nvSpPr>
        <p:spPr>
          <a:xfrm>
            <a:off x="7188486" y="3132534"/>
            <a:ext cx="1086131" cy="2734867"/>
          </a:xfrm>
          <a:prstGeom prst="rect">
            <a:avLst/>
          </a:prstGeom>
          <a:solidFill>
            <a:srgbClr val="FFFF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Transition to Go-Live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Upon completion of testing, confirmation of ERCOT and market readiness for Go-Live.</a:t>
            </a: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0B04C06B-C52B-F389-AC5E-A225AA27F943}"/>
              </a:ext>
            </a:extLst>
          </p:cNvPr>
          <p:cNvSpPr/>
          <p:nvPr/>
        </p:nvSpPr>
        <p:spPr>
          <a:xfrm>
            <a:off x="709698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May 2025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1A5A9EE-CEF8-7774-1B9B-556FBB9408BF}"/>
              </a:ext>
            </a:extLst>
          </p:cNvPr>
          <p:cNvSpPr/>
          <p:nvPr/>
        </p:nvSpPr>
        <p:spPr>
          <a:xfrm>
            <a:off x="177769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June 2025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15462826-8396-1072-6270-9CEF9E396EC3}"/>
              </a:ext>
            </a:extLst>
          </p:cNvPr>
          <p:cNvSpPr/>
          <p:nvPr/>
        </p:nvSpPr>
        <p:spPr>
          <a:xfrm>
            <a:off x="285549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July 2025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22F09F3-7FED-D165-CAC6-5872696DC5B8}"/>
              </a:ext>
            </a:extLst>
          </p:cNvPr>
          <p:cNvSpPr/>
          <p:nvPr/>
        </p:nvSpPr>
        <p:spPr>
          <a:xfrm>
            <a:off x="393307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Aug 2025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45B9E6F-084C-A3B5-BD31-9FF09D8E34C1}"/>
              </a:ext>
            </a:extLst>
          </p:cNvPr>
          <p:cNvSpPr/>
          <p:nvPr/>
        </p:nvSpPr>
        <p:spPr>
          <a:xfrm>
            <a:off x="5002525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Sep 2025</a:t>
            </a: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641105A9-C787-2703-CAF0-7909C9525862}"/>
              </a:ext>
            </a:extLst>
          </p:cNvPr>
          <p:cNvSpPr/>
          <p:nvPr/>
        </p:nvSpPr>
        <p:spPr>
          <a:xfrm>
            <a:off x="6057822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Oct 2025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0869C7E7-6AD6-66EE-9476-0F679F08C46C}"/>
              </a:ext>
            </a:extLst>
          </p:cNvPr>
          <p:cNvSpPr/>
          <p:nvPr/>
        </p:nvSpPr>
        <p:spPr>
          <a:xfrm>
            <a:off x="7124700" y="1926257"/>
            <a:ext cx="1066800" cy="381000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Nov 2025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D32395EE-33E2-A0BC-9F5A-829AF4E65FA6}"/>
              </a:ext>
            </a:extLst>
          </p:cNvPr>
          <p:cNvSpPr/>
          <p:nvPr/>
        </p:nvSpPr>
        <p:spPr>
          <a:xfrm>
            <a:off x="8191500" y="1926257"/>
            <a:ext cx="805633" cy="38099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Dec 2025</a:t>
            </a:r>
          </a:p>
        </p:txBody>
      </p:sp>
      <p:sp>
        <p:nvSpPr>
          <p:cNvPr id="32" name="Rectangle 31">
            <a:extLst>
              <a:ext uri="{FF2B5EF4-FFF2-40B4-BE49-F238E27FC236}">
                <a16:creationId xmlns:a16="http://schemas.microsoft.com/office/drawing/2014/main" id="{49465D1A-060B-F121-F06A-AF0A5EF59DD0}"/>
              </a:ext>
            </a:extLst>
          </p:cNvPr>
          <p:cNvSpPr/>
          <p:nvPr/>
        </p:nvSpPr>
        <p:spPr>
          <a:xfrm>
            <a:off x="2989882" y="4202311"/>
            <a:ext cx="2049398" cy="738434"/>
          </a:xfrm>
          <a:prstGeom prst="rect">
            <a:avLst/>
          </a:prstGeom>
          <a:solidFill>
            <a:srgbClr val="FFC000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50" b="1" u="sng" dirty="0">
                <a:solidFill>
                  <a:schemeClr val="tx1"/>
                </a:solidFill>
              </a:rPr>
              <a:t>QSE Telemetry Tests</a:t>
            </a:r>
          </a:p>
          <a:p>
            <a:pPr algn="ctr"/>
            <a:r>
              <a:rPr lang="en-US" sz="1100" dirty="0">
                <a:solidFill>
                  <a:schemeClr val="tx1"/>
                </a:solidFill>
              </a:rPr>
              <a:t>(Individual QSE to follow UDSP and support new ramp rate and ESR telemetry)</a:t>
            </a:r>
          </a:p>
        </p:txBody>
      </p:sp>
      <p:sp>
        <p:nvSpPr>
          <p:cNvPr id="4" name="Arrow: Pentagon 3">
            <a:extLst>
              <a:ext uri="{FF2B5EF4-FFF2-40B4-BE49-F238E27FC236}">
                <a16:creationId xmlns:a16="http://schemas.microsoft.com/office/drawing/2014/main" id="{F2F16B1F-63A9-8500-B166-F4A8E6E29F12}"/>
              </a:ext>
            </a:extLst>
          </p:cNvPr>
          <p:cNvSpPr/>
          <p:nvPr/>
        </p:nvSpPr>
        <p:spPr>
          <a:xfrm>
            <a:off x="776202" y="2307257"/>
            <a:ext cx="6394459" cy="570951"/>
          </a:xfrm>
          <a:prstGeom prst="homePlate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</a:rPr>
              <a:t>QSE Scorecards &amp; Exit Criteria for each Trial Phase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830519A9-0C02-DC6F-1AA2-E48EFB265269}"/>
              </a:ext>
            </a:extLst>
          </p:cNvPr>
          <p:cNvSpPr txBox="1"/>
          <p:nvPr/>
        </p:nvSpPr>
        <p:spPr>
          <a:xfrm>
            <a:off x="780551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5/5/25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F168978B-C93E-362D-C8FE-5A79048E3FD1}"/>
              </a:ext>
            </a:extLst>
          </p:cNvPr>
          <p:cNvSpPr txBox="1"/>
          <p:nvPr/>
        </p:nvSpPr>
        <p:spPr>
          <a:xfrm>
            <a:off x="29718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7/7/25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5253E6AA-13E4-0F7F-7E32-D052173B0325}"/>
              </a:ext>
            </a:extLst>
          </p:cNvPr>
          <p:cNvSpPr txBox="1"/>
          <p:nvPr/>
        </p:nvSpPr>
        <p:spPr>
          <a:xfrm>
            <a:off x="7135664" y="1276746"/>
            <a:ext cx="1170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30-day Market Notice</a:t>
            </a:r>
          </a:p>
          <a:p>
            <a:r>
              <a:rPr lang="en-US" sz="1200" dirty="0"/>
              <a:t>11/5/25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F84B4E5-3DF5-E3A3-87C1-CC46E09B68AC}"/>
              </a:ext>
            </a:extLst>
          </p:cNvPr>
          <p:cNvSpPr txBox="1"/>
          <p:nvPr/>
        </p:nvSpPr>
        <p:spPr>
          <a:xfrm>
            <a:off x="50292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Start </a:t>
            </a:r>
          </a:p>
          <a:p>
            <a:r>
              <a:rPr lang="en-US" sz="1200" dirty="0"/>
              <a:t>9/2/25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7AAB836F-23AE-B9EC-777B-494ED303ACD7}"/>
              </a:ext>
            </a:extLst>
          </p:cNvPr>
          <p:cNvSpPr txBox="1"/>
          <p:nvPr/>
        </p:nvSpPr>
        <p:spPr>
          <a:xfrm>
            <a:off x="8191500" y="1461412"/>
            <a:ext cx="952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Go-Live</a:t>
            </a:r>
          </a:p>
          <a:p>
            <a:r>
              <a:rPr lang="en-US" sz="1200" dirty="0"/>
              <a:t>12/5/25*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1F495A0-643F-DA75-9F60-DDC5FA1F2722}"/>
              </a:ext>
            </a:extLst>
          </p:cNvPr>
          <p:cNvSpPr txBox="1"/>
          <p:nvPr/>
        </p:nvSpPr>
        <p:spPr>
          <a:xfrm>
            <a:off x="756015" y="5337788"/>
            <a:ext cx="420247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/>
              <a:t>* Go-Live date reflects 12/5/2025 as first Operating Day</a:t>
            </a:r>
          </a:p>
          <a:p>
            <a:r>
              <a:rPr lang="en-US" sz="1200" i="1" dirty="0"/>
              <a:t>  where 12/4/2025 is planned software migration.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B7C1EB6B-BBD9-A444-50F6-48256210236A}"/>
              </a:ext>
            </a:extLst>
          </p:cNvPr>
          <p:cNvSpPr/>
          <p:nvPr/>
        </p:nvSpPr>
        <p:spPr>
          <a:xfrm rot="16200000">
            <a:off x="-133552" y="1486953"/>
            <a:ext cx="1164255" cy="476349"/>
          </a:xfrm>
          <a:prstGeom prst="rect">
            <a:avLst/>
          </a:prstGeom>
          <a:solidFill>
            <a:srgbClr val="E6EB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>
                <a:solidFill>
                  <a:schemeClr val="tx1"/>
                </a:solidFill>
              </a:rPr>
              <a:t>March/April</a:t>
            </a:r>
          </a:p>
          <a:p>
            <a:pPr algn="ctr"/>
            <a:r>
              <a:rPr lang="en-US" sz="1050" dirty="0">
                <a:solidFill>
                  <a:schemeClr val="tx1"/>
                </a:solidFill>
              </a:rPr>
              <a:t>2025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DDFCB413-2C20-351A-55A5-D0EA988CAA30}"/>
              </a:ext>
            </a:extLst>
          </p:cNvPr>
          <p:cNvSpPr/>
          <p:nvPr/>
        </p:nvSpPr>
        <p:spPr>
          <a:xfrm rot="16200000">
            <a:off x="-1072551" y="3590208"/>
            <a:ext cx="3030533" cy="4646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>
                <a:solidFill>
                  <a:schemeClr val="tx2"/>
                </a:solidFill>
              </a:rPr>
              <a:t>QSE/Vendor Submission Sandbox and Telemetry Points added Prod EMS model.</a:t>
            </a:r>
          </a:p>
        </p:txBody>
      </p:sp>
    </p:spTree>
    <p:extLst>
      <p:ext uri="{BB962C8B-B14F-4D97-AF65-F5344CB8AC3E}">
        <p14:creationId xmlns:p14="http://schemas.microsoft.com/office/powerpoint/2010/main" val="2467594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D6869-86A1-B83B-8299-C2EB10231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Other Updates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F20F1E-D4E3-7A70-2873-597B398F2A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257800"/>
          </a:xfrm>
        </p:spPr>
        <p:txBody>
          <a:bodyPr/>
          <a:lstStyle/>
          <a:p>
            <a:pPr>
              <a:buFontTx/>
              <a:buChar char="-"/>
            </a:pPr>
            <a:r>
              <a:rPr lang="en-US" sz="1800" dirty="0"/>
              <a:t>Readiness engagement update:</a:t>
            </a:r>
          </a:p>
          <a:p>
            <a:pPr lvl="1">
              <a:buFontTx/>
              <a:buChar char="-"/>
            </a:pPr>
            <a:r>
              <a:rPr lang="en-US" sz="1400" dirty="0"/>
              <a:t>Developed new folders on RTCBTF home page </a:t>
            </a:r>
            <a:r>
              <a:rPr lang="en-US" sz="1400" dirty="0">
                <a:highlight>
                  <a:srgbClr val="FFFF00"/>
                </a:highlight>
              </a:rPr>
              <a:t>(done and continue to add content)</a:t>
            </a:r>
          </a:p>
          <a:p>
            <a:pPr lvl="2">
              <a:buFontTx/>
              <a:buChar char="-"/>
            </a:pPr>
            <a:r>
              <a:rPr lang="en-US" sz="1100" u="sng" dirty="0"/>
              <a:t>Market Trials folder</a:t>
            </a:r>
            <a:r>
              <a:rPr lang="en-US" sz="1100" dirty="0"/>
              <a:t>: Handbooks and supporting materials</a:t>
            </a:r>
            <a:endParaRPr lang="en-US" sz="1100" dirty="0">
              <a:highlight>
                <a:srgbClr val="FFFF00"/>
              </a:highlight>
            </a:endParaRPr>
          </a:p>
          <a:p>
            <a:pPr lvl="2">
              <a:buFontTx/>
              <a:buChar char="-"/>
            </a:pPr>
            <a:r>
              <a:rPr lang="en-US" sz="1100" u="sng" dirty="0"/>
              <a:t>Technical Support folder</a:t>
            </a:r>
            <a:r>
              <a:rPr lang="en-US" sz="1100" dirty="0"/>
              <a:t>: Key TWG technical materials</a:t>
            </a:r>
            <a:endParaRPr lang="en-US" sz="1100" dirty="0">
              <a:highlight>
                <a:srgbClr val="FFFF00"/>
              </a:highlight>
            </a:endParaRPr>
          </a:p>
          <a:p>
            <a:pPr lvl="1">
              <a:buFontTx/>
              <a:buChar char="-"/>
            </a:pPr>
            <a:r>
              <a:rPr lang="en-US" sz="1400" dirty="0">
                <a:hlinkClick r:id="rId2"/>
              </a:rPr>
              <a:t>RTCB@ercot.com</a:t>
            </a:r>
            <a:r>
              <a:rPr lang="en-US" sz="1400" dirty="0"/>
              <a:t> mailbox for support of stakeholder implementation questions </a:t>
            </a:r>
            <a:r>
              <a:rPr lang="en-US" sz="1400" dirty="0">
                <a:highlight>
                  <a:srgbClr val="FFFF00"/>
                </a:highlight>
              </a:rPr>
              <a:t>(done)</a:t>
            </a:r>
          </a:p>
          <a:p>
            <a:pPr lvl="1">
              <a:buFontTx/>
              <a:buChar char="-"/>
            </a:pPr>
            <a:r>
              <a:rPr lang="en-US" sz="1400" dirty="0"/>
              <a:t>Target to add more training videos in next 60 days </a:t>
            </a:r>
            <a:r>
              <a:rPr lang="en-US" sz="1400" dirty="0">
                <a:highlight>
                  <a:srgbClr val="FFFF00"/>
                </a:highlight>
              </a:rPr>
              <a:t>(in process)</a:t>
            </a:r>
          </a:p>
          <a:p>
            <a:pPr lvl="2">
              <a:buFontTx/>
              <a:buChar char="-"/>
            </a:pPr>
            <a:r>
              <a:rPr lang="en-US" sz="1100" dirty="0"/>
              <a:t>Operations</a:t>
            </a:r>
          </a:p>
          <a:p>
            <a:pPr lvl="2">
              <a:buFontTx/>
              <a:buChar char="-"/>
            </a:pPr>
            <a:r>
              <a:rPr lang="en-US" sz="1100" dirty="0"/>
              <a:t>Load Resources</a:t>
            </a:r>
          </a:p>
          <a:p>
            <a:pPr lvl="2">
              <a:buFontTx/>
              <a:buChar char="-"/>
            </a:pPr>
            <a:r>
              <a:rPr lang="en-US" sz="1100" dirty="0"/>
              <a:t>Day-Ahead Market</a:t>
            </a:r>
          </a:p>
          <a:p>
            <a:pPr lvl="2">
              <a:buFontTx/>
              <a:buChar char="-"/>
            </a:pPr>
            <a:r>
              <a:rPr lang="en-US" sz="1100" dirty="0"/>
              <a:t>Battery </a:t>
            </a:r>
          </a:p>
          <a:p>
            <a:pPr lvl="2">
              <a:buFontTx/>
              <a:buChar char="-"/>
            </a:pPr>
            <a:r>
              <a:rPr lang="en-US" sz="1100" dirty="0"/>
              <a:t>RTC Worksheet Solver Walkthrough</a:t>
            </a:r>
          </a:p>
          <a:p>
            <a:pPr lvl="1">
              <a:buFontTx/>
              <a:buChar char="-"/>
            </a:pPr>
            <a:r>
              <a:rPr lang="en-US" sz="1400" dirty="0"/>
              <a:t>Following guidance from RTCBTF to engage DSWG separately </a:t>
            </a:r>
            <a:r>
              <a:rPr lang="en-US" sz="1400" dirty="0">
                <a:highlight>
                  <a:srgbClr val="FFFF00"/>
                </a:highlight>
              </a:rPr>
              <a:t>(done 4/17/25)</a:t>
            </a:r>
          </a:p>
          <a:p>
            <a:pPr lvl="1">
              <a:buFontTx/>
              <a:buChar char="-"/>
            </a:pPr>
            <a:r>
              <a:rPr lang="en-US" sz="1400" dirty="0"/>
              <a:t>Outreach to Operator Training Seminar and Spring GCPA </a:t>
            </a:r>
            <a:r>
              <a:rPr lang="en-US" sz="1400" dirty="0">
                <a:highlight>
                  <a:srgbClr val="FFFF00"/>
                </a:highlight>
              </a:rPr>
              <a:t>(complete next Wednesday)</a:t>
            </a:r>
          </a:p>
          <a:p>
            <a:pPr lvl="1">
              <a:buFontTx/>
              <a:buChar char="-"/>
            </a:pPr>
            <a:r>
              <a:rPr lang="en-US" sz="1400" dirty="0"/>
              <a:t>Next TWG meeting is </a:t>
            </a:r>
            <a:r>
              <a:rPr lang="en-US" sz="1400" dirty="0">
                <a:highlight>
                  <a:srgbClr val="FFFF00"/>
                </a:highlight>
              </a:rPr>
              <a:t>April 24</a:t>
            </a:r>
          </a:p>
          <a:p>
            <a:pPr lvl="2">
              <a:buFontTx/>
              <a:buChar char="-"/>
            </a:pPr>
            <a:r>
              <a:rPr lang="en-US" sz="1100" dirty="0"/>
              <a:t>ERCOT will continue to support detailed technical conversations such as adding telemetry points to network model, digital certificates, accessing ERCOT systems in March/April timeframe</a:t>
            </a:r>
          </a:p>
          <a:p>
            <a:pPr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r>
              <a:rPr lang="en-US" sz="1800" dirty="0"/>
              <a:t>Closed-Loop LFC planning (April initial review)- </a:t>
            </a:r>
            <a:r>
              <a:rPr lang="en-US" sz="1800" dirty="0">
                <a:highlight>
                  <a:srgbClr val="FFFF00"/>
                </a:highlight>
              </a:rPr>
              <a:t>later today</a:t>
            </a:r>
          </a:p>
          <a:p>
            <a:pPr>
              <a:buFontTx/>
              <a:buChar char="-"/>
            </a:pPr>
            <a:endParaRPr lang="en-US" sz="1200" dirty="0"/>
          </a:p>
          <a:p>
            <a:pPr>
              <a:buFontTx/>
              <a:buChar char="-"/>
            </a:pPr>
            <a:r>
              <a:rPr lang="en-US" sz="1800" dirty="0"/>
              <a:t>Formal Market Trials begin in 2 weeks (May 5, 2025)</a:t>
            </a:r>
          </a:p>
          <a:p>
            <a:pPr lvl="1">
              <a:buFontTx/>
              <a:buChar char="-"/>
            </a:pPr>
            <a:r>
              <a:rPr lang="en-US" sz="1400" dirty="0">
                <a:highlight>
                  <a:srgbClr val="FFFF00"/>
                </a:highlight>
              </a:rPr>
              <a:t>Weekly </a:t>
            </a:r>
            <a:r>
              <a:rPr lang="en-US" sz="1400" dirty="0" err="1">
                <a:highlight>
                  <a:srgbClr val="FFFF00"/>
                </a:highlight>
              </a:rPr>
              <a:t>WebEx</a:t>
            </a:r>
            <a:r>
              <a:rPr lang="en-US" sz="1400" dirty="0">
                <a:highlight>
                  <a:srgbClr val="FFFF00"/>
                </a:highlight>
              </a:rPr>
              <a:t> every Monday 10am-10:30am (starting May 5 </a:t>
            </a:r>
            <a:r>
              <a:rPr lang="en-US" sz="1400" dirty="0"/>
              <a:t>– December 8, 2025)</a:t>
            </a:r>
          </a:p>
          <a:p>
            <a:pPr lvl="1">
              <a:buFontTx/>
              <a:buChar char="-"/>
            </a:pPr>
            <a:endParaRPr lang="en-US" sz="1400" dirty="0"/>
          </a:p>
          <a:p>
            <a:pPr lvl="2">
              <a:buFontTx/>
              <a:buChar char="-"/>
            </a:pPr>
            <a:endParaRPr lang="en-US" sz="1000" dirty="0"/>
          </a:p>
          <a:p>
            <a:pPr marL="457200" lvl="1" indent="0">
              <a:buNone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lvl="1">
              <a:buFontTx/>
              <a:buChar char="-"/>
            </a:pPr>
            <a:endParaRPr lang="en-US" sz="1400" dirty="0"/>
          </a:p>
          <a:p>
            <a:pPr>
              <a:buFontTx/>
              <a:buChar char="-"/>
            </a:pPr>
            <a:endParaRPr lang="en-US" sz="1800" dirty="0"/>
          </a:p>
          <a:p>
            <a:pPr>
              <a:buFontTx/>
              <a:buChar char="-"/>
            </a:pPr>
            <a:endParaRPr lang="en-US" sz="1800" dirty="0"/>
          </a:p>
          <a:p>
            <a:pPr lvl="1">
              <a:buFontTx/>
              <a:buChar char="-"/>
            </a:pPr>
            <a:endParaRPr lang="en-US" sz="1400" dirty="0"/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8D7AED-487B-8A2B-4965-52C07187891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358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B19F810-F256-5C40-60FA-7E3FC3C4B5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164EA1-CD07-04EE-4FA2-E77F56413C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Notice on QSE Readiness (response due by March 31)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521D74-8EFD-6C0D-363F-26B1F79439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4633"/>
            <a:ext cx="8534400" cy="57095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hlinkClick r:id="rId2"/>
              </a:rPr>
              <a:t>Market Notice</a:t>
            </a:r>
            <a:r>
              <a:rPr lang="en-US" sz="1800" dirty="0"/>
              <a:t> for QSE Awareness with Monday March 31 due date: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475B3AE-98DD-F422-7EE7-53F9CA0D6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F5279C-380C-B213-EF48-870099AFDC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" y="1385584"/>
            <a:ext cx="8534400" cy="477639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3F44D748-6AD5-2878-5E49-37FE3DF5B679}"/>
              </a:ext>
            </a:extLst>
          </p:cNvPr>
          <p:cNvSpPr/>
          <p:nvPr/>
        </p:nvSpPr>
        <p:spPr>
          <a:xfrm>
            <a:off x="76200" y="3733800"/>
            <a:ext cx="8534400" cy="19050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51874D5-7092-12F6-0FB1-C8FD540A7075}"/>
              </a:ext>
            </a:extLst>
          </p:cNvPr>
          <p:cNvSpPr/>
          <p:nvPr/>
        </p:nvSpPr>
        <p:spPr>
          <a:xfrm>
            <a:off x="76200" y="2495825"/>
            <a:ext cx="8534400" cy="399775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7435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6A8FE-95AF-188F-A032-8A720E6511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QSE Scores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5EB970C-F5B5-5970-D012-575455E0F3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FDFE5E94-5D7E-AAD7-A017-578D016B46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29597" y="89738"/>
            <a:ext cx="2586539" cy="667852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8660BE3-028A-0793-2803-5DAB2733EF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4200" y="89738"/>
            <a:ext cx="2667000" cy="6636247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828832D1-A608-C9B2-FCBA-8365AD9F37D2}"/>
              </a:ext>
            </a:extLst>
          </p:cNvPr>
          <p:cNvSpPr txBox="1"/>
          <p:nvPr/>
        </p:nvSpPr>
        <p:spPr>
          <a:xfrm>
            <a:off x="362736" y="866821"/>
            <a:ext cx="2438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Scores for responding to March RTC+B Awareness Readiness Survey: </a:t>
            </a:r>
            <a:r>
              <a:rPr lang="en-US" sz="2400" dirty="0">
                <a:solidFill>
                  <a:schemeClr val="accent3"/>
                </a:solidFill>
              </a:rPr>
              <a:t>100%</a:t>
            </a:r>
            <a:endParaRPr lang="en-US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939209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56A3FF-5FDE-AFC1-76D9-D3815F48DC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02DB3EF2-37D4-D8AA-723A-A6776A9A5A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029" y="1524000"/>
            <a:ext cx="8214742" cy="5208829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34E864D-2FB9-A41C-22E0-8A0F89A2E2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/>
              <a:t>Market Notice on RTC+B Market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12CED9-1051-DFCC-1F7B-D1E601DD4A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814633"/>
            <a:ext cx="8534400" cy="570951"/>
          </a:xfrm>
        </p:spPr>
        <p:txBody>
          <a:bodyPr/>
          <a:lstStyle/>
          <a:p>
            <a:pPr marL="0" indent="0">
              <a:buNone/>
            </a:pPr>
            <a:r>
              <a:rPr lang="en-US" sz="1800" dirty="0">
                <a:hlinkClick r:id="rId3"/>
              </a:rPr>
              <a:t>Market Notice </a:t>
            </a:r>
            <a:r>
              <a:rPr lang="en-US" sz="1800" dirty="0"/>
              <a:t>sent April 16 to announce start date/time and explain market trials:</a:t>
            </a:r>
          </a:p>
          <a:p>
            <a:pPr marL="0" indent="0">
              <a:buNone/>
            </a:pPr>
            <a:endParaRPr lang="en-US" sz="18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53ECD1-CA72-ACF7-A241-0C4EE3E4AE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50871C8-490F-9E02-558F-AA61C0A8FBF7}"/>
              </a:ext>
            </a:extLst>
          </p:cNvPr>
          <p:cNvSpPr/>
          <p:nvPr/>
        </p:nvSpPr>
        <p:spPr>
          <a:xfrm>
            <a:off x="246189" y="3733800"/>
            <a:ext cx="8488680" cy="175260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63B37B1-A469-229A-8CA6-BC009592E686}"/>
              </a:ext>
            </a:extLst>
          </p:cNvPr>
          <p:cNvSpPr/>
          <p:nvPr/>
        </p:nvSpPr>
        <p:spPr>
          <a:xfrm>
            <a:off x="246189" y="2514600"/>
            <a:ext cx="8534400" cy="648249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6258959"/>
      </p:ext>
    </p:extLst>
  </p:cSld>
  <p:clrMapOvr>
    <a:masterClrMapping/>
  </p:clrMapOvr>
</p:sld>
</file>

<file path=ppt/theme/theme1.xml><?xml version="1.0" encoding="utf-8"?>
<a:theme xmlns:a="http://schemas.openxmlformats.org/drawingml/2006/main" name="Cover Slide">
  <a:themeElements>
    <a:clrScheme name="Custom 1">
      <a:dk1>
        <a:srgbClr val="2D3338"/>
      </a:dk1>
      <a:lt1>
        <a:srgbClr val="FFFFFF"/>
      </a:lt1>
      <a:dk2>
        <a:srgbClr val="2D3338"/>
      </a:dk2>
      <a:lt2>
        <a:srgbClr val="E6EBF0"/>
      </a:lt2>
      <a:accent1>
        <a:srgbClr val="00AEC7"/>
      </a:accent1>
      <a:accent2>
        <a:srgbClr val="7C858C"/>
      </a:accent2>
      <a:accent3>
        <a:srgbClr val="2BA565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Aqu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Horizontal Theme">
  <a:themeElements>
    <a:clrScheme name="ERCOT Brand Colors">
      <a:dk1>
        <a:srgbClr val="2D3338"/>
      </a:dk1>
      <a:lt1>
        <a:srgbClr val="FFFFFF"/>
      </a:lt1>
      <a:dk2>
        <a:srgbClr val="5B6770"/>
      </a:dk2>
      <a:lt2>
        <a:srgbClr val="E6EBF0"/>
      </a:lt2>
      <a:accent1>
        <a:srgbClr val="00AEC7"/>
      </a:accent1>
      <a:accent2>
        <a:srgbClr val="7C858C"/>
      </a:accent2>
      <a:accent3>
        <a:srgbClr val="26D07C"/>
      </a:accent3>
      <a:accent4>
        <a:srgbClr val="003865"/>
      </a:accent4>
      <a:accent5>
        <a:srgbClr val="685BC7"/>
      </a:accent5>
      <a:accent6>
        <a:srgbClr val="1F8B9D"/>
      </a:accent6>
      <a:hlink>
        <a:srgbClr val="0063B4"/>
      </a:hlink>
      <a:folHlink>
        <a:srgbClr val="800080"/>
      </a:folHlink>
    </a:clrScheme>
    <a:fontScheme name="H1-Gra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E6EBF0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8d5ee879-813f-4fb9-b7c2-a59846c21aeb" xsi:nil="true"/>
    <Audience xmlns="8d5ee879-813f-4fb9-b7c2-a59846c21aeb">Public</Audience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0999AAC16EAB41985F08B9B30BD6F8" ma:contentTypeVersion="4" ma:contentTypeDescription="Create a new document." ma:contentTypeScope="" ma:versionID="e17db7c92bbe4a954239b0aad63199c1">
  <xsd:schema xmlns:xsd="http://www.w3.org/2001/XMLSchema" xmlns:xs="http://www.w3.org/2001/XMLSchema" xmlns:p="http://schemas.microsoft.com/office/2006/metadata/properties" xmlns:ns2="8d5ee879-813f-4fb9-b7c2-a59846c21aeb" targetNamespace="http://schemas.microsoft.com/office/2006/metadata/properties" ma:root="true" ma:fieldsID="dbeeea33673683b355d19f3b50507d1a" ns2:_="">
    <xsd:import namespace="8d5ee879-813f-4fb9-b7c2-a59846c21aeb"/>
    <xsd:element name="properties">
      <xsd:complexType>
        <xsd:sequence>
          <xsd:element name="documentManagement">
            <xsd:complexType>
              <xsd:all>
                <xsd:element ref="ns2:Audience" minOccurs="0"/>
                <xsd:element ref="ns2:Year" minOccurs="0"/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5ee879-813f-4fb9-b7c2-a59846c21aeb" elementFormDefault="qualified">
    <xsd:import namespace="http://schemas.microsoft.com/office/2006/documentManagement/types"/>
    <xsd:import namespace="http://schemas.microsoft.com/office/infopath/2007/PartnerControls"/>
    <xsd:element name="Audience" ma:index="8" nillable="true" ma:displayName="Audience" ma:format="Dropdown" ma:internalName="Audience">
      <xsd:simpleType>
        <xsd:restriction base="dms:Choice">
          <xsd:enumeration value="Internal "/>
          <xsd:enumeration value="Confidential"/>
          <xsd:enumeration value="Public"/>
        </xsd:restriction>
      </xsd:simpleType>
    </xsd:element>
    <xsd:element name="Year" ma:index="9" nillable="true" ma:displayName="Year" ma:format="Dropdown" ma:internalName="Year">
      <xsd:simpleType>
        <xsd:restriction base="dms:Choice">
          <xsd:enumeration value="2022"/>
          <xsd:enumeration value="2023"/>
          <xsd:enumeration value="2024"/>
          <xsd:enumeration value="2025"/>
        </xsd:restriction>
      </xsd:simpleType>
    </xsd:element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F18ABE5-2C97-4413-ACB0-B3080BAFCAD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A526C54-2038-4DDB-9077-84C80FF069E0}">
  <ds:schemaRefs>
    <ds:schemaRef ds:uri="http://purl.org/dc/dcmitype/"/>
    <ds:schemaRef ds:uri="http://purl.org/dc/elements/1.1/"/>
    <ds:schemaRef ds:uri="http://schemas.microsoft.com/office/2006/documentManagement/types"/>
    <ds:schemaRef ds:uri="http://schemas.microsoft.com/office/2006/metadata/properties"/>
    <ds:schemaRef ds:uri="c34af464-7aa1-4edd-9be4-83dffc1cb926"/>
    <ds:schemaRef ds:uri="http://schemas.openxmlformats.org/package/2006/metadata/core-properties"/>
    <ds:schemaRef ds:uri="http://purl.org/dc/terms/"/>
    <ds:schemaRef ds:uri="http://schemas.microsoft.com/office/infopath/2007/PartnerControls"/>
    <ds:schemaRef ds:uri="http://www.w3.org/XML/1998/namespace"/>
    <ds:schemaRef ds:uri="8d5ee879-813f-4fb9-b7c2-a59846c21aeb"/>
  </ds:schemaRefs>
</ds:datastoreItem>
</file>

<file path=customXml/itemProps3.xml><?xml version="1.0" encoding="utf-8"?>
<ds:datastoreItem xmlns:ds="http://schemas.openxmlformats.org/officeDocument/2006/customXml" ds:itemID="{1BCE88CD-E9E0-4BB6-AD83-C594282F53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d5ee879-813f-4fb9-b7c2-a59846c21a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23144</TotalTime>
  <Words>810</Words>
  <Application>Microsoft Office PowerPoint</Application>
  <PresentationFormat>On-screen Show (4:3)</PresentationFormat>
  <Paragraphs>155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Aptos</vt:lpstr>
      <vt:lpstr>Arial</vt:lpstr>
      <vt:lpstr>Calibri</vt:lpstr>
      <vt:lpstr>Cover Slide</vt:lpstr>
      <vt:lpstr>Horizontal Theme</vt:lpstr>
      <vt:lpstr>PowerPoint Presentation</vt:lpstr>
      <vt:lpstr>Outline</vt:lpstr>
      <vt:lpstr>RTCBTF Issues List</vt:lpstr>
      <vt:lpstr>Summary and Timeline of NPRRs</vt:lpstr>
      <vt:lpstr>PowerPoint Presentation</vt:lpstr>
      <vt:lpstr>Other Updates </vt:lpstr>
      <vt:lpstr>Market Notice on QSE Readiness (response due by March 31)</vt:lpstr>
      <vt:lpstr>QSE Scores</vt:lpstr>
      <vt:lpstr>Market Notice on RTC+B Market Trials</vt:lpstr>
      <vt:lpstr>Network Model Schedule (to be posted RTCBTF Tech Folder)</vt:lpstr>
      <vt:lpstr>Focus for remainder of RTCBTF today: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Mereness, Matt</cp:lastModifiedBy>
  <cp:revision>625</cp:revision>
  <cp:lastPrinted>2017-10-10T21:31:05Z</cp:lastPrinted>
  <dcterms:created xsi:type="dcterms:W3CDTF">2016-01-21T15:20:31Z</dcterms:created>
  <dcterms:modified xsi:type="dcterms:W3CDTF">2025-04-21T18:07:27Z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0x0101006D0999AAC16EAB41985F08B9B30BD6F8</vt:lpwstr>
  </property>
  <property fmtid="{D5CDD505-2E9C-101B-9397-08002B2CF9AE}" pid="3" name="MSIP_Label_7084cbda-52b8-46fb-a7b7-cb5bd465ed85_Enabled">
    <vt:lpwstr>true</vt:lpwstr>
  </property>
  <property fmtid="{D5CDD505-2E9C-101B-9397-08002B2CF9AE}" pid="4" name="MSIP_Label_7084cbda-52b8-46fb-a7b7-cb5bd465ed85_ActionId">
    <vt:lpwstr>c62e7908-7660-43a6-b1c8-5c5c95dc1f11</vt:lpwstr>
  </property>
  <property fmtid="{D5CDD505-2E9C-101B-9397-08002B2CF9AE}" pid="5" name="MSIP_Label_7084cbda-52b8-46fb-a7b7-cb5bd465ed85_SetDate">
    <vt:lpwstr>2023-05-09T20:19:39Z</vt:lpwstr>
  </property>
  <property fmtid="{D5CDD505-2E9C-101B-9397-08002B2CF9AE}" pid="6" name="MSIP_Label_7084cbda-52b8-46fb-a7b7-cb5bd465ed85_Name">
    <vt:lpwstr>Internal</vt:lpwstr>
  </property>
  <property fmtid="{D5CDD505-2E9C-101B-9397-08002B2CF9AE}" pid="7" name="MSIP_Label_7084cbda-52b8-46fb-a7b7-cb5bd465ed85_ContentBits">
    <vt:lpwstr>0</vt:lpwstr>
  </property>
  <property fmtid="{D5CDD505-2E9C-101B-9397-08002B2CF9AE}" pid="8" name="MSIP_Label_7084cbda-52b8-46fb-a7b7-cb5bd465ed85_SiteId">
    <vt:lpwstr>0afb747d-bff7-4596-a9fc-950ef9e0ec45</vt:lpwstr>
  </property>
  <property fmtid="{D5CDD505-2E9C-101B-9397-08002B2CF9AE}" pid="9" name="MSIP_Label_7084cbda-52b8-46fb-a7b7-cb5bd465ed85_Method">
    <vt:lpwstr>Standard</vt:lpwstr>
  </property>
</Properties>
</file>