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8" r:id="rId4"/>
    <p:sldMasterId id="2147483670" r:id="rId5"/>
    <p:sldMasterId id="2147483689" r:id="rId6"/>
  </p:sldMasterIdLst>
  <p:notesMasterIdLst>
    <p:notesMasterId r:id="rId33"/>
  </p:notesMasterIdLst>
  <p:handoutMasterIdLst>
    <p:handoutMasterId r:id="rId34"/>
  </p:handoutMasterIdLst>
  <p:sldIdLst>
    <p:sldId id="260" r:id="rId7"/>
    <p:sldId id="340" r:id="rId8"/>
    <p:sldId id="2682" r:id="rId9"/>
    <p:sldId id="2986" r:id="rId10"/>
    <p:sldId id="2987" r:id="rId11"/>
    <p:sldId id="2993" r:id="rId12"/>
    <p:sldId id="2683" r:id="rId13"/>
    <p:sldId id="2989" r:id="rId14"/>
    <p:sldId id="2641" r:id="rId15"/>
    <p:sldId id="2684" r:id="rId16"/>
    <p:sldId id="2685" r:id="rId17"/>
    <p:sldId id="269" r:id="rId18"/>
    <p:sldId id="909" r:id="rId19"/>
    <p:sldId id="2695" r:id="rId20"/>
    <p:sldId id="2689" r:id="rId21"/>
    <p:sldId id="2691" r:id="rId22"/>
    <p:sldId id="724" r:id="rId23"/>
    <p:sldId id="2990" r:id="rId24"/>
    <p:sldId id="2991" r:id="rId25"/>
    <p:sldId id="2984" r:id="rId26"/>
    <p:sldId id="2688" r:id="rId27"/>
    <p:sldId id="2693" r:id="rId28"/>
    <p:sldId id="2988" r:id="rId29"/>
    <p:sldId id="2694" r:id="rId30"/>
    <p:sldId id="2994" r:id="rId31"/>
    <p:sldId id="347"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00A513-0E48-A2C8-101C-7C38F477439C}" name="Lofton, Amy" initials="AL" userId="S::Amy.Lofton@ercot.com::e3827785-5111-4e73-950a-d95ccf5ddeeb" providerId="AD"/>
  <p188:author id="{ED617929-6DDB-4D2E-9FD2-AE38B221A7AF}" name="Penders, Christy" initials="PC" userId="S::christina.penders@ercot.com::ccd7f34d-3895-4ef1-8590-242188c55742" providerId="AD"/>
  <p188:author id="{A692A373-4DF0-BB68-2E33-AB690C493EC6}" name="Sai Moorty 2" initials="ER SM" userId="Sai Moorty 2" providerId="None"/>
  <p188:author id="{F24CEF7A-2E4C-9E46-94A3-5D31EB18D995}" name="Webster, Trudi" initials="WT" userId="S::trudi.webster@ercot.com::8d3e025b-0265-4fbd-b136-a7bc92c16fd8" providerId="AD"/>
  <p188:author id="{A1A611C0-580D-8CEE-432E-BD197FCC0B9E}" name="Lyakhovets, Olha" initials="OL" userId="S::Olha.Lyakhovets@ercot.com::166ff867-0cd3-4db8-a739-f40a5de32105" providerId="AD"/>
  <p188:author id="{43831BD2-3014-FC08-390A-9936949E1516}" name="Maggio, Dave" initials="DM" userId="S::David.Maggio@ercot.com::ac169136-3d92-4093-a1ee-cd2fa0ab6301" providerId="AD"/>
  <p188:author id="{E09528E4-FA73-D30B-0EAE-7413CF6C8BE6}" name="Lofton, Amy" initials="LA" userId="S::amy.lofton@ercot.com::e3827785-5111-4e73-950a-d95ccf5ddeeb" providerId="AD"/>
  <p188:author id="{BEE87AFB-7967-69CF-734C-6E6CC07B8BF7}" name="Ragsdale, Kenneth" initials="KR" userId="S::Kenneth.Ragsdale@ercot.com::d1bf57d2-decc-44c5-8949-ae28e3ed5ea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illiard, Marie" initials="HM" lastIdx="5" clrIdx="0">
    <p:extLst>
      <p:ext uri="{19B8F6BF-5375-455C-9EA6-DF929625EA0E}">
        <p15:presenceInfo xmlns:p15="http://schemas.microsoft.com/office/powerpoint/2012/main" userId="S-1-5-21-639947351-343809578-3807592339-59900" providerId="AD"/>
      </p:ext>
    </p:extLst>
  </p:cmAuthor>
  <p:cmAuthor id="2" name="Juliana Morehead" initials="JM(1)" lastIdx="8" clrIdx="1">
    <p:extLst>
      <p:ext uri="{19B8F6BF-5375-455C-9EA6-DF929625EA0E}">
        <p15:presenceInfo xmlns:p15="http://schemas.microsoft.com/office/powerpoint/2012/main" userId="Juliana Morehead" providerId="None"/>
      </p:ext>
    </p:extLst>
  </p:cmAuthor>
  <p:cmAuthor id="3" name="Maggio, Dave" initials="MD" lastIdx="4" clrIdx="2">
    <p:extLst>
      <p:ext uri="{19B8F6BF-5375-455C-9EA6-DF929625EA0E}">
        <p15:presenceInfo xmlns:p15="http://schemas.microsoft.com/office/powerpoint/2012/main" userId="S-1-5-21-639947351-343809578-3807592339-4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4660"/>
  </p:normalViewPr>
  <p:slideViewPr>
    <p:cSldViewPr snapToGrid="0">
      <p:cViewPr varScale="1">
        <p:scale>
          <a:sx n="120" d="100"/>
          <a:sy n="120" d="100"/>
        </p:scale>
        <p:origin x="942"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gsdale, Kenneth" userId="d1bf57d2-decc-44c5-8949-ae28e3ed5ea3" providerId="ADAL" clId="{92EE07A3-5C7B-4326-9776-079595FAFAF2}"/>
    <pc:docChg chg="delSld modSld">
      <pc:chgData name="Ragsdale, Kenneth" userId="d1bf57d2-decc-44c5-8949-ae28e3ed5ea3" providerId="ADAL" clId="{92EE07A3-5C7B-4326-9776-079595FAFAF2}" dt="2025-04-17T23:28:15.274" v="146" actId="255"/>
      <pc:docMkLst>
        <pc:docMk/>
      </pc:docMkLst>
      <pc:sldChg chg="modSp mod">
        <pc:chgData name="Ragsdale, Kenneth" userId="d1bf57d2-decc-44c5-8949-ae28e3ed5ea3" providerId="ADAL" clId="{92EE07A3-5C7B-4326-9776-079595FAFAF2}" dt="2025-04-17T23:27:24.655" v="145" actId="20577"/>
        <pc:sldMkLst>
          <pc:docMk/>
          <pc:sldMk cId="730603795" sldId="260"/>
        </pc:sldMkLst>
        <pc:spChg chg="mod">
          <ac:chgData name="Ragsdale, Kenneth" userId="d1bf57d2-decc-44c5-8949-ae28e3ed5ea3" providerId="ADAL" clId="{92EE07A3-5C7B-4326-9776-079595FAFAF2}" dt="2025-04-17T23:27:24.655" v="145" actId="20577"/>
          <ac:spMkLst>
            <pc:docMk/>
            <pc:sldMk cId="730603795" sldId="260"/>
            <ac:spMk id="7" creationId="{00000000-0000-0000-0000-000000000000}"/>
          </ac:spMkLst>
        </pc:spChg>
      </pc:sldChg>
      <pc:sldChg chg="del">
        <pc:chgData name="Ragsdale, Kenneth" userId="d1bf57d2-decc-44c5-8949-ae28e3ed5ea3" providerId="ADAL" clId="{92EE07A3-5C7B-4326-9776-079595FAFAF2}" dt="2025-04-17T23:24:53.710" v="0" actId="47"/>
        <pc:sldMkLst>
          <pc:docMk/>
          <pc:sldMk cId="1940889054" sldId="277"/>
        </pc:sldMkLst>
      </pc:sldChg>
      <pc:sldChg chg="del">
        <pc:chgData name="Ragsdale, Kenneth" userId="d1bf57d2-decc-44c5-8949-ae28e3ed5ea3" providerId="ADAL" clId="{92EE07A3-5C7B-4326-9776-079595FAFAF2}" dt="2025-04-17T23:24:53.710" v="0" actId="47"/>
        <pc:sldMkLst>
          <pc:docMk/>
          <pc:sldMk cId="4135995005" sldId="318"/>
        </pc:sldMkLst>
      </pc:sldChg>
      <pc:sldChg chg="del">
        <pc:chgData name="Ragsdale, Kenneth" userId="d1bf57d2-decc-44c5-8949-ae28e3ed5ea3" providerId="ADAL" clId="{92EE07A3-5C7B-4326-9776-079595FAFAF2}" dt="2025-04-17T23:24:53.710" v="0" actId="47"/>
        <pc:sldMkLst>
          <pc:docMk/>
          <pc:sldMk cId="1855212544" sldId="319"/>
        </pc:sldMkLst>
      </pc:sldChg>
      <pc:sldChg chg="del">
        <pc:chgData name="Ragsdale, Kenneth" userId="d1bf57d2-decc-44c5-8949-ae28e3ed5ea3" providerId="ADAL" clId="{92EE07A3-5C7B-4326-9776-079595FAFAF2}" dt="2025-04-17T23:24:53.710" v="0" actId="47"/>
        <pc:sldMkLst>
          <pc:docMk/>
          <pc:sldMk cId="1938301056" sldId="320"/>
        </pc:sldMkLst>
      </pc:sldChg>
      <pc:sldChg chg="del">
        <pc:chgData name="Ragsdale, Kenneth" userId="d1bf57d2-decc-44c5-8949-ae28e3ed5ea3" providerId="ADAL" clId="{92EE07A3-5C7B-4326-9776-079595FAFAF2}" dt="2025-04-17T23:24:53.710" v="0" actId="47"/>
        <pc:sldMkLst>
          <pc:docMk/>
          <pc:sldMk cId="699565129" sldId="322"/>
        </pc:sldMkLst>
      </pc:sldChg>
      <pc:sldChg chg="del">
        <pc:chgData name="Ragsdale, Kenneth" userId="d1bf57d2-decc-44c5-8949-ae28e3ed5ea3" providerId="ADAL" clId="{92EE07A3-5C7B-4326-9776-079595FAFAF2}" dt="2025-04-17T23:24:53.710" v="0" actId="47"/>
        <pc:sldMkLst>
          <pc:docMk/>
          <pc:sldMk cId="3537474044" sldId="323"/>
        </pc:sldMkLst>
      </pc:sldChg>
      <pc:sldChg chg="del">
        <pc:chgData name="Ragsdale, Kenneth" userId="d1bf57d2-decc-44c5-8949-ae28e3ed5ea3" providerId="ADAL" clId="{92EE07A3-5C7B-4326-9776-079595FAFAF2}" dt="2025-04-17T23:24:53.710" v="0" actId="47"/>
        <pc:sldMkLst>
          <pc:docMk/>
          <pc:sldMk cId="3119304258" sldId="324"/>
        </pc:sldMkLst>
      </pc:sldChg>
      <pc:sldChg chg="del">
        <pc:chgData name="Ragsdale, Kenneth" userId="d1bf57d2-decc-44c5-8949-ae28e3ed5ea3" providerId="ADAL" clId="{92EE07A3-5C7B-4326-9776-079595FAFAF2}" dt="2025-04-17T23:24:53.710" v="0" actId="47"/>
        <pc:sldMkLst>
          <pc:docMk/>
          <pc:sldMk cId="2165696604" sldId="325"/>
        </pc:sldMkLst>
      </pc:sldChg>
      <pc:sldChg chg="del">
        <pc:chgData name="Ragsdale, Kenneth" userId="d1bf57d2-decc-44c5-8949-ae28e3ed5ea3" providerId="ADAL" clId="{92EE07A3-5C7B-4326-9776-079595FAFAF2}" dt="2025-04-17T23:24:53.710" v="0" actId="47"/>
        <pc:sldMkLst>
          <pc:docMk/>
          <pc:sldMk cId="3384191423" sldId="329"/>
        </pc:sldMkLst>
      </pc:sldChg>
      <pc:sldChg chg="del">
        <pc:chgData name="Ragsdale, Kenneth" userId="d1bf57d2-decc-44c5-8949-ae28e3ed5ea3" providerId="ADAL" clId="{92EE07A3-5C7B-4326-9776-079595FAFAF2}" dt="2025-04-17T23:24:53.710" v="0" actId="47"/>
        <pc:sldMkLst>
          <pc:docMk/>
          <pc:sldMk cId="508953746" sldId="330"/>
        </pc:sldMkLst>
      </pc:sldChg>
      <pc:sldChg chg="del">
        <pc:chgData name="Ragsdale, Kenneth" userId="d1bf57d2-decc-44c5-8949-ae28e3ed5ea3" providerId="ADAL" clId="{92EE07A3-5C7B-4326-9776-079595FAFAF2}" dt="2025-04-17T23:24:53.710" v="0" actId="47"/>
        <pc:sldMkLst>
          <pc:docMk/>
          <pc:sldMk cId="4221846236" sldId="331"/>
        </pc:sldMkLst>
      </pc:sldChg>
      <pc:sldChg chg="del">
        <pc:chgData name="Ragsdale, Kenneth" userId="d1bf57d2-decc-44c5-8949-ae28e3ed5ea3" providerId="ADAL" clId="{92EE07A3-5C7B-4326-9776-079595FAFAF2}" dt="2025-04-17T23:24:53.710" v="0" actId="47"/>
        <pc:sldMkLst>
          <pc:docMk/>
          <pc:sldMk cId="1629388217" sldId="332"/>
        </pc:sldMkLst>
      </pc:sldChg>
      <pc:sldChg chg="del">
        <pc:chgData name="Ragsdale, Kenneth" userId="d1bf57d2-decc-44c5-8949-ae28e3ed5ea3" providerId="ADAL" clId="{92EE07A3-5C7B-4326-9776-079595FAFAF2}" dt="2025-04-17T23:24:53.710" v="0" actId="47"/>
        <pc:sldMkLst>
          <pc:docMk/>
          <pc:sldMk cId="62103314" sldId="333"/>
        </pc:sldMkLst>
      </pc:sldChg>
      <pc:sldChg chg="del">
        <pc:chgData name="Ragsdale, Kenneth" userId="d1bf57d2-decc-44c5-8949-ae28e3ed5ea3" providerId="ADAL" clId="{92EE07A3-5C7B-4326-9776-079595FAFAF2}" dt="2025-04-17T23:24:53.710" v="0" actId="47"/>
        <pc:sldMkLst>
          <pc:docMk/>
          <pc:sldMk cId="1872172796" sldId="334"/>
        </pc:sldMkLst>
      </pc:sldChg>
      <pc:sldChg chg="del">
        <pc:chgData name="Ragsdale, Kenneth" userId="d1bf57d2-decc-44c5-8949-ae28e3ed5ea3" providerId="ADAL" clId="{92EE07A3-5C7B-4326-9776-079595FAFAF2}" dt="2025-04-17T23:24:53.710" v="0" actId="47"/>
        <pc:sldMkLst>
          <pc:docMk/>
          <pc:sldMk cId="2203448568" sldId="335"/>
        </pc:sldMkLst>
      </pc:sldChg>
      <pc:sldChg chg="del">
        <pc:chgData name="Ragsdale, Kenneth" userId="d1bf57d2-decc-44c5-8949-ae28e3ed5ea3" providerId="ADAL" clId="{92EE07A3-5C7B-4326-9776-079595FAFAF2}" dt="2025-04-17T23:24:53.710" v="0" actId="47"/>
        <pc:sldMkLst>
          <pc:docMk/>
          <pc:sldMk cId="1825862454" sldId="336"/>
        </pc:sldMkLst>
      </pc:sldChg>
      <pc:sldChg chg="del">
        <pc:chgData name="Ragsdale, Kenneth" userId="d1bf57d2-decc-44c5-8949-ae28e3ed5ea3" providerId="ADAL" clId="{92EE07A3-5C7B-4326-9776-079595FAFAF2}" dt="2025-04-17T23:24:53.710" v="0" actId="47"/>
        <pc:sldMkLst>
          <pc:docMk/>
          <pc:sldMk cId="1968331753" sldId="337"/>
        </pc:sldMkLst>
      </pc:sldChg>
      <pc:sldChg chg="del">
        <pc:chgData name="Ragsdale, Kenneth" userId="d1bf57d2-decc-44c5-8949-ae28e3ed5ea3" providerId="ADAL" clId="{92EE07A3-5C7B-4326-9776-079595FAFAF2}" dt="2025-04-17T23:24:53.710" v="0" actId="47"/>
        <pc:sldMkLst>
          <pc:docMk/>
          <pc:sldMk cId="4025536994" sldId="338"/>
        </pc:sldMkLst>
      </pc:sldChg>
      <pc:sldChg chg="del">
        <pc:chgData name="Ragsdale, Kenneth" userId="d1bf57d2-decc-44c5-8949-ae28e3ed5ea3" providerId="ADAL" clId="{92EE07A3-5C7B-4326-9776-079595FAFAF2}" dt="2025-04-17T23:24:53.710" v="0" actId="47"/>
        <pc:sldMkLst>
          <pc:docMk/>
          <pc:sldMk cId="3771466337" sldId="339"/>
        </pc:sldMkLst>
      </pc:sldChg>
      <pc:sldChg chg="del">
        <pc:chgData name="Ragsdale, Kenneth" userId="d1bf57d2-decc-44c5-8949-ae28e3ed5ea3" providerId="ADAL" clId="{92EE07A3-5C7B-4326-9776-079595FAFAF2}" dt="2025-04-17T23:24:53.710" v="0" actId="47"/>
        <pc:sldMkLst>
          <pc:docMk/>
          <pc:sldMk cId="477092761" sldId="342"/>
        </pc:sldMkLst>
      </pc:sldChg>
      <pc:sldChg chg="del">
        <pc:chgData name="Ragsdale, Kenneth" userId="d1bf57d2-decc-44c5-8949-ae28e3ed5ea3" providerId="ADAL" clId="{92EE07A3-5C7B-4326-9776-079595FAFAF2}" dt="2025-04-17T23:24:53.710" v="0" actId="47"/>
        <pc:sldMkLst>
          <pc:docMk/>
          <pc:sldMk cId="3405964101" sldId="344"/>
        </pc:sldMkLst>
      </pc:sldChg>
      <pc:sldChg chg="del">
        <pc:chgData name="Ragsdale, Kenneth" userId="d1bf57d2-decc-44c5-8949-ae28e3ed5ea3" providerId="ADAL" clId="{92EE07A3-5C7B-4326-9776-079595FAFAF2}" dt="2025-04-17T23:24:53.710" v="0" actId="47"/>
        <pc:sldMkLst>
          <pc:docMk/>
          <pc:sldMk cId="3844013424" sldId="345"/>
        </pc:sldMkLst>
      </pc:sldChg>
      <pc:sldChg chg="del">
        <pc:chgData name="Ragsdale, Kenneth" userId="d1bf57d2-decc-44c5-8949-ae28e3ed5ea3" providerId="ADAL" clId="{92EE07A3-5C7B-4326-9776-079595FAFAF2}" dt="2025-04-17T23:24:53.710" v="0" actId="47"/>
        <pc:sldMkLst>
          <pc:docMk/>
          <pc:sldMk cId="3310189357" sldId="348"/>
        </pc:sldMkLst>
      </pc:sldChg>
      <pc:sldChg chg="del">
        <pc:chgData name="Ragsdale, Kenneth" userId="d1bf57d2-decc-44c5-8949-ae28e3ed5ea3" providerId="ADAL" clId="{92EE07A3-5C7B-4326-9776-079595FAFAF2}" dt="2025-04-17T23:24:53.710" v="0" actId="47"/>
        <pc:sldMkLst>
          <pc:docMk/>
          <pc:sldMk cId="1940701352" sldId="572"/>
        </pc:sldMkLst>
      </pc:sldChg>
      <pc:sldChg chg="del">
        <pc:chgData name="Ragsdale, Kenneth" userId="d1bf57d2-decc-44c5-8949-ae28e3ed5ea3" providerId="ADAL" clId="{92EE07A3-5C7B-4326-9776-079595FAFAF2}" dt="2025-04-17T23:24:53.710" v="0" actId="47"/>
        <pc:sldMkLst>
          <pc:docMk/>
          <pc:sldMk cId="331002687" sldId="2680"/>
        </pc:sldMkLst>
      </pc:sldChg>
      <pc:sldChg chg="del">
        <pc:chgData name="Ragsdale, Kenneth" userId="d1bf57d2-decc-44c5-8949-ae28e3ed5ea3" providerId="ADAL" clId="{92EE07A3-5C7B-4326-9776-079595FAFAF2}" dt="2025-04-17T23:24:53.710" v="0" actId="47"/>
        <pc:sldMkLst>
          <pc:docMk/>
          <pc:sldMk cId="3729249993" sldId="2992"/>
        </pc:sldMkLst>
      </pc:sldChg>
      <pc:sldChg chg="modSp mod">
        <pc:chgData name="Ragsdale, Kenneth" userId="d1bf57d2-decc-44c5-8949-ae28e3ed5ea3" providerId="ADAL" clId="{92EE07A3-5C7B-4326-9776-079595FAFAF2}" dt="2025-04-17T23:28:15.274" v="146" actId="255"/>
        <pc:sldMkLst>
          <pc:docMk/>
          <pc:sldMk cId="1823363822" sldId="2994"/>
        </pc:sldMkLst>
        <pc:spChg chg="mod">
          <ac:chgData name="Ragsdale, Kenneth" userId="d1bf57d2-decc-44c5-8949-ae28e3ed5ea3" providerId="ADAL" clId="{92EE07A3-5C7B-4326-9776-079595FAFAF2}" dt="2025-04-17T23:28:15.274" v="146" actId="255"/>
          <ac:spMkLst>
            <pc:docMk/>
            <pc:sldMk cId="1823363822" sldId="2994"/>
            <ac:spMk id="5" creationId="{5E7F804E-1D56-1578-CF5C-DCCD912F5F85}"/>
          </ac:spMkLst>
        </pc:spChg>
      </pc:sldChg>
      <pc:sldMasterChg chg="delSldLayout">
        <pc:chgData name="Ragsdale, Kenneth" userId="d1bf57d2-decc-44c5-8949-ae28e3ed5ea3" providerId="ADAL" clId="{92EE07A3-5C7B-4326-9776-079595FAFAF2}" dt="2025-04-17T23:24:53.710" v="0" actId="47"/>
        <pc:sldMasterMkLst>
          <pc:docMk/>
          <pc:sldMasterMk cId="1378407349" sldId="2147483670"/>
        </pc:sldMasterMkLst>
        <pc:sldLayoutChg chg="del">
          <pc:chgData name="Ragsdale, Kenneth" userId="d1bf57d2-decc-44c5-8949-ae28e3ed5ea3" providerId="ADAL" clId="{92EE07A3-5C7B-4326-9776-079595FAFAF2}" dt="2025-04-17T23:24:53.710" v="0" actId="47"/>
          <pc:sldLayoutMkLst>
            <pc:docMk/>
            <pc:sldMasterMk cId="1378407349" sldId="2147483670"/>
            <pc:sldLayoutMk cId="3578536545" sldId="2147483707"/>
          </pc:sldLayoutMkLst>
        </pc:sldLayoutChg>
        <pc:sldLayoutChg chg="del">
          <pc:chgData name="Ragsdale, Kenneth" userId="d1bf57d2-decc-44c5-8949-ae28e3ed5ea3" providerId="ADAL" clId="{92EE07A3-5C7B-4326-9776-079595FAFAF2}" dt="2025-04-17T23:24:53.710" v="0" actId="47"/>
          <pc:sldLayoutMkLst>
            <pc:docMk/>
            <pc:sldMasterMk cId="1378407349" sldId="2147483670"/>
            <pc:sldLayoutMk cId="39574228" sldId="214748370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4/17/2025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4/17/2025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350063-649A-8014-2B53-A65B21500F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3CD350-D114-060F-6033-B82BDA61C6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5B69CD-B45F-0936-D672-90E00FBF949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E86D2C2-2302-0D85-ADDB-D4A78A44B254}"/>
              </a:ext>
            </a:extLst>
          </p:cNvPr>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5936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2754826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757990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25284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40725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51571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37584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9875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638364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0123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935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pPr lvl="0"/>
            <a:r>
              <a:rPr lang="en-US"/>
              <a:t>Click to edit Master text styles</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001416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91370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nchor="ctr"/>
          <a:lstStyle>
            <a:lvl1pPr algn="l">
              <a:defRPr sz="2400" b="1">
                <a:solidFill>
                  <a:schemeClr val="accent1"/>
                </a:solidFill>
              </a:defRPr>
            </a:lvl1pPr>
          </a:lstStyle>
          <a:p>
            <a:r>
              <a:rPr lang="en-US"/>
              <a:t>Click to edit Master title style</a:t>
            </a:r>
          </a:p>
        </p:txBody>
      </p:sp>
      <p:sp>
        <p:nvSpPr>
          <p:cNvPr id="7" name="Rectangle 6"/>
          <p:cNvSpPr/>
          <p:nvPr/>
        </p:nvSpPr>
        <p:spPr>
          <a:xfrm>
            <a:off x="304800" y="243682"/>
            <a:ext cx="76200" cy="5183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lvl1pPr>
              <a:defRPr>
                <a:solidFill>
                  <a:schemeClr val="tx1"/>
                </a:solidFill>
              </a:defRPr>
            </a:lvl1pPr>
          </a:lstStyle>
          <a:p>
            <a:r>
              <a:rPr lang="en-US" dirty="0"/>
              <a:t>Footer text goes here.</a:t>
            </a:r>
          </a:p>
        </p:txBody>
      </p:sp>
      <p:cxnSp>
        <p:nvCxnSpPr>
          <p:cNvPr id="5" name="Straight Connector 4"/>
          <p:cNvCxnSpPr/>
          <p:nvPr/>
        </p:nvCxnSpPr>
        <p:spPr>
          <a:xfrm>
            <a:off x="304800" y="243682"/>
            <a:ext cx="99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34940DC8-EDF8-C59D-D5AF-D4AAEB6F7E0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custDataLst>
      <p:tags r:id="rId1"/>
    </p:custDataLst>
    <p:extLst>
      <p:ext uri="{BB962C8B-B14F-4D97-AF65-F5344CB8AC3E}">
        <p14:creationId xmlns:p14="http://schemas.microsoft.com/office/powerpoint/2010/main" val="3197347401"/>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solidFill>
                  <a:prstClr val="black">
                    <a:tint val="75000"/>
                  </a:prstClr>
                </a:solidFill>
              </a:rPr>
              <a:t>Footer text goes here.</a:t>
            </a: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pPr lvl="0"/>
            <a:r>
              <a:rPr lang="en-US"/>
              <a:t>Click to edit Master text styles</a:t>
            </a:r>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4190454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8054171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52654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417339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8703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9678075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122474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570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829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6295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4" name="Slide Number Placeholder 5">
            <a:extLst>
              <a:ext uri="{FF2B5EF4-FFF2-40B4-BE49-F238E27FC236}">
                <a16:creationId xmlns:a16="http://schemas.microsoft.com/office/drawing/2014/main" id="{FC776FB5-A3D2-C0EB-78EF-6CDF5E011D6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4871023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0100906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31153200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2518583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87688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941349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3630804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816403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739480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963685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0355419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21" Type="http://schemas.openxmlformats.org/officeDocument/2006/relationships/theme" Target="../theme/theme2.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slideLayout" Target="../slideLayouts/slideLayout21.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slideLayout" Target="../slideLayouts/slideLayout20.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 Id="rId22"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Rectangle 1">
            <a:extLst>
              <a:ext uri="{FF2B5EF4-FFF2-40B4-BE49-F238E27FC236}">
                <a16:creationId xmlns:a16="http://schemas.microsoft.com/office/drawing/2014/main" id="{1723C1AF-C604-D637-1A55-17831BA52760}"/>
              </a:ext>
            </a:extLst>
          </p:cNvPr>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58B74442-C599-BF92-EE67-4317E72B248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50023769"/>
      </p:ext>
    </p:extLst>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p:nvSpPr>
        <p:spPr>
          <a:xfrm>
            <a:off x="54677" y="6553200"/>
            <a:ext cx="935921" cy="246221"/>
          </a:xfrm>
          <a:prstGeom prst="rect">
            <a:avLst/>
          </a:prstGeom>
          <a:noFill/>
        </p:spPr>
        <p:txBody>
          <a:bodyPr wrap="square" rtlCol="0">
            <a:spAutoFit/>
          </a:bodyPr>
          <a:lstStyle/>
          <a:p>
            <a:r>
              <a:rPr lang="en-US" sz="1000" b="1" dirty="0">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78407349"/>
      </p:ext>
    </p:extLst>
  </p:cSld>
  <p:clrMap bg1="lt1" tx1="dk1" bg2="lt2" tx2="dk2" accent1="accent1" accent2="accent2" accent3="accent3" accent4="accent4" accent5="accent5" accent6="accent6" hlink="hlink" folHlink="folHlink"/>
  <p:sldLayoutIdLst>
    <p:sldLayoutId id="2147483706" r:id="rId1"/>
    <p:sldLayoutId id="2147483708"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p:nvSpPr>
        <p:spPr>
          <a:xfrm>
            <a:off x="838200" y="6553200"/>
            <a:ext cx="935921" cy="246221"/>
          </a:xfrm>
          <a:prstGeom prst="rect">
            <a:avLst/>
          </a:prstGeom>
          <a:noFill/>
        </p:spPr>
        <p:txBody>
          <a:bodyPr wrap="square" rtlCol="0">
            <a:spAutoFit/>
          </a:bodyPr>
          <a:lstStyle/>
          <a:p>
            <a:r>
              <a:rPr lang="en-US" sz="1000" b="1" dirty="0">
                <a:solidFill>
                  <a:schemeClr val="tx1"/>
                </a:solidFill>
              </a:rPr>
              <a:t>PUBLIC</a:t>
            </a:r>
          </a:p>
        </p:txBody>
      </p:sp>
    </p:spTree>
    <p:extLst>
      <p:ext uri="{BB962C8B-B14F-4D97-AF65-F5344CB8AC3E}">
        <p14:creationId xmlns:p14="http://schemas.microsoft.com/office/powerpoint/2010/main" val="372573936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ercot.com/files/docs/2025/02/14/single-model-esr-names.xlsx" TargetMode="Externa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ercot.com/files/docs/2024/08/21/RIWG_ERCOT_ESR_RFI_Updates_Aug24.pptx" TargetMode="External"/><Relationship Id="rId2" Type="http://schemas.openxmlformats.org/officeDocument/2006/relationships/hyperlink" Target="https://www.ercot.com/services/comm/mkt_notices/M-A071024-02"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ercot.com/files/docs/2025/02/07/7b.%20ESRs%20in%20DAM.pptx"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6600" y="1933703"/>
            <a:ext cx="5867400" cy="3170099"/>
          </a:xfrm>
          <a:prstGeom prst="rect">
            <a:avLst/>
          </a:prstGeom>
          <a:noFill/>
        </p:spPr>
        <p:txBody>
          <a:bodyPr wrap="square" lIns="91440" tIns="45720" rIns="91440" bIns="45720" rtlCol="0" anchor="t">
            <a:spAutoFit/>
          </a:bodyPr>
          <a:lstStyle/>
          <a:p>
            <a:r>
              <a:rPr lang="en-US" sz="2400" b="1" i="1" dirty="0">
                <a:solidFill>
                  <a:schemeClr val="tx2"/>
                </a:solidFill>
                <a:cs typeface="Arial"/>
              </a:rPr>
              <a:t>RTCB Task Force</a:t>
            </a:r>
          </a:p>
          <a:p>
            <a:r>
              <a:rPr lang="en-US" sz="2000" b="1" dirty="0">
                <a:solidFill>
                  <a:schemeClr val="tx2"/>
                </a:solidFill>
              </a:rPr>
              <a:t>Battery Overview/Training</a:t>
            </a:r>
            <a:endParaRPr lang="en-US" sz="2000" i="1" dirty="0">
              <a:solidFill>
                <a:schemeClr val="tx2"/>
              </a:solidFill>
              <a:cs typeface="Arial"/>
            </a:endParaRPr>
          </a:p>
          <a:p>
            <a:endParaRPr lang="en-US" sz="1000" i="1" dirty="0">
              <a:solidFill>
                <a:schemeClr val="tx2"/>
              </a:solidFill>
            </a:endParaRPr>
          </a:p>
          <a:p>
            <a:endParaRPr lang="en-US" i="1" dirty="0">
              <a:solidFill>
                <a:schemeClr val="tx2"/>
              </a:solidFill>
            </a:endParaRPr>
          </a:p>
          <a:p>
            <a:endParaRPr lang="en-US" i="1" dirty="0">
              <a:solidFill>
                <a:schemeClr val="tx2"/>
              </a:solidFill>
            </a:endParaRPr>
          </a:p>
          <a:p>
            <a:endParaRPr lang="en-US" sz="1000" dirty="0">
              <a:solidFill>
                <a:schemeClr val="tx2"/>
              </a:solidFill>
            </a:endParaRPr>
          </a:p>
          <a:p>
            <a:r>
              <a:rPr lang="en-US" i="1" dirty="0">
                <a:solidFill>
                  <a:schemeClr val="tx2"/>
                </a:solidFill>
              </a:rPr>
              <a:t>Kenneth Ragsdale</a:t>
            </a:r>
          </a:p>
          <a:p>
            <a:r>
              <a:rPr lang="en-US" dirty="0">
                <a:solidFill>
                  <a:schemeClr val="tx2"/>
                </a:solidFill>
              </a:rPr>
              <a:t>ERCOT Principal, Market Design &amp; Development</a:t>
            </a:r>
            <a:endParaRPr lang="en-US" dirty="0">
              <a:solidFill>
                <a:schemeClr val="tx2"/>
              </a:solidFill>
              <a:cs typeface="Arial"/>
            </a:endParaRPr>
          </a:p>
          <a:p>
            <a:endParaRPr lang="en-US" sz="1000" dirty="0">
              <a:solidFill>
                <a:schemeClr val="tx2"/>
              </a:solidFill>
            </a:endParaRPr>
          </a:p>
          <a:p>
            <a:endParaRPr lang="en-US" dirty="0">
              <a:solidFill>
                <a:schemeClr val="tx2"/>
              </a:solidFill>
            </a:endParaRPr>
          </a:p>
          <a:p>
            <a:r>
              <a:rPr lang="en-US" dirty="0">
                <a:solidFill>
                  <a:schemeClr val="tx2"/>
                </a:solidFill>
              </a:rPr>
              <a:t>RTCBTF</a:t>
            </a:r>
          </a:p>
          <a:p>
            <a:r>
              <a:rPr lang="en-US" dirty="0">
                <a:solidFill>
                  <a:schemeClr val="tx2"/>
                </a:solidFill>
              </a:rPr>
              <a:t>April 22, 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D90E9-DB12-57F4-D0FE-C6BFF3AA24E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69C2E2-DF63-D0F4-B01B-F2135A4875B1}"/>
              </a:ext>
            </a:extLst>
          </p:cNvPr>
          <p:cNvSpPr>
            <a:spLocks noGrp="1"/>
          </p:cNvSpPr>
          <p:nvPr>
            <p:ph type="title"/>
          </p:nvPr>
        </p:nvSpPr>
        <p:spPr/>
        <p:txBody>
          <a:bodyPr/>
          <a:lstStyle/>
          <a:p>
            <a:r>
              <a:rPr lang="en-US" dirty="0"/>
              <a:t>High Level </a:t>
            </a:r>
            <a:r>
              <a:rPr lang="en-US" sz="2400" dirty="0"/>
              <a:t>Scope of “+B”</a:t>
            </a:r>
          </a:p>
        </p:txBody>
      </p:sp>
      <p:sp>
        <p:nvSpPr>
          <p:cNvPr id="3" name="Content Placeholder 2">
            <a:extLst>
              <a:ext uri="{FF2B5EF4-FFF2-40B4-BE49-F238E27FC236}">
                <a16:creationId xmlns:a16="http://schemas.microsoft.com/office/drawing/2014/main" id="{334C4FA4-9957-A5BF-E169-7AEC28436246}"/>
              </a:ext>
            </a:extLst>
          </p:cNvPr>
          <p:cNvSpPr>
            <a:spLocks noGrp="1"/>
          </p:cNvSpPr>
          <p:nvPr>
            <p:ph idx="4294967295"/>
          </p:nvPr>
        </p:nvSpPr>
        <p:spPr>
          <a:xfrm>
            <a:off x="381000" y="1123977"/>
            <a:ext cx="8317727" cy="5064125"/>
          </a:xfrm>
          <a:prstGeom prst="rect">
            <a:avLst/>
          </a:prstGeom>
        </p:spPr>
        <p:txBody>
          <a:bodyPr lIns="91440" tIns="45720" rIns="91440" bIns="45720" anchor="t"/>
          <a:lstStyle/>
          <a:p>
            <a:pPr>
              <a:buFont typeface="+mj-lt"/>
              <a:buAutoNum type="arabicPeriod"/>
            </a:pPr>
            <a:r>
              <a:rPr lang="en-US" sz="1800" u="sng" dirty="0">
                <a:solidFill>
                  <a:schemeClr val="tx2"/>
                </a:solidFill>
              </a:rPr>
              <a:t>NPRR 1014:</a:t>
            </a:r>
            <a:r>
              <a:rPr lang="en-US" sz="1800" dirty="0">
                <a:solidFill>
                  <a:schemeClr val="tx2"/>
                </a:solidFill>
              </a:rPr>
              <a:t> </a:t>
            </a:r>
            <a:r>
              <a:rPr lang="da-DK" sz="1800" dirty="0">
                <a:solidFill>
                  <a:schemeClr val="tx2"/>
                </a:solidFill>
              </a:rPr>
              <a:t>BESTF-4 Energy Storage Resource Single Model  (Approved December 2020)</a:t>
            </a:r>
            <a:endParaRPr lang="da-DK" sz="1800" dirty="0">
              <a:solidFill>
                <a:schemeClr val="tx2"/>
              </a:solidFill>
              <a:cs typeface="Arial"/>
            </a:endParaRPr>
          </a:p>
          <a:p>
            <a:pPr>
              <a:buFont typeface="+mj-lt"/>
              <a:buAutoNum type="arabicPeriod"/>
            </a:pPr>
            <a:endParaRPr lang="en-US" sz="1800" dirty="0">
              <a:solidFill>
                <a:schemeClr val="tx2"/>
              </a:solidFill>
              <a:cs typeface="Arial"/>
            </a:endParaRPr>
          </a:p>
          <a:p>
            <a:pPr>
              <a:buFont typeface="+mj-lt"/>
              <a:buAutoNum type="arabicPeriod"/>
            </a:pPr>
            <a:r>
              <a:rPr lang="en-US" sz="1800" u="sng" dirty="0">
                <a:solidFill>
                  <a:schemeClr val="tx2"/>
                </a:solidFill>
              </a:rPr>
              <a:t>NPRR 1204:</a:t>
            </a:r>
            <a:r>
              <a:rPr lang="en-US" sz="1800" dirty="0">
                <a:solidFill>
                  <a:schemeClr val="tx2"/>
                </a:solidFill>
              </a:rPr>
              <a:t> Considerations of State of Charge with Real-Time Co-Optimization Implementation  (Approved February 2024)</a:t>
            </a:r>
            <a:endParaRPr lang="en-US" sz="1800" dirty="0">
              <a:solidFill>
                <a:schemeClr val="tx2"/>
              </a:solidFill>
              <a:cs typeface="Arial"/>
            </a:endParaRPr>
          </a:p>
          <a:p>
            <a:pPr>
              <a:buFont typeface="+mj-lt"/>
              <a:buAutoNum type="arabicPeriod"/>
            </a:pPr>
            <a:endParaRPr lang="en-US" sz="1800" dirty="0">
              <a:solidFill>
                <a:schemeClr val="tx2"/>
              </a:solidFill>
              <a:effectLst/>
              <a:ea typeface="Calibri" panose="020F0502020204030204" pitchFamily="34" charset="0"/>
              <a:cs typeface="Arial" panose="020B0604020202020204" pitchFamily="34" charset="0"/>
            </a:endParaRPr>
          </a:p>
          <a:p>
            <a:pPr>
              <a:buFont typeface="+mj-lt"/>
              <a:buAutoNum type="arabicPeriod"/>
            </a:pPr>
            <a:r>
              <a:rPr lang="en-US" sz="1800" u="sng" dirty="0">
                <a:solidFill>
                  <a:schemeClr val="tx2"/>
                </a:solidFill>
              </a:rPr>
              <a:t>NPRR 1236:</a:t>
            </a:r>
            <a:r>
              <a:rPr lang="en-US" sz="1800" dirty="0">
                <a:solidFill>
                  <a:schemeClr val="tx2"/>
                </a:solidFill>
              </a:rPr>
              <a:t> RTC+B Modifications to RUC Capacity Short Calculations  (Approved November 2024)</a:t>
            </a:r>
            <a:endParaRPr lang="en-US" sz="1800" dirty="0">
              <a:solidFill>
                <a:schemeClr val="tx2"/>
              </a:solidFill>
              <a:cs typeface="Arial"/>
            </a:endParaRPr>
          </a:p>
          <a:p>
            <a:pPr>
              <a:buFont typeface="+mj-lt"/>
              <a:buAutoNum type="arabicPeriod"/>
            </a:pPr>
            <a:endParaRPr lang="en-US" sz="1800" dirty="0">
              <a:solidFill>
                <a:schemeClr val="tx2"/>
              </a:solidFill>
              <a:cs typeface="Arial"/>
            </a:endParaRPr>
          </a:p>
          <a:p>
            <a:pPr>
              <a:buFont typeface="+mj-lt"/>
              <a:buAutoNum type="arabicPeriod"/>
            </a:pPr>
            <a:r>
              <a:rPr lang="en-US" sz="1800" u="sng" dirty="0">
                <a:solidFill>
                  <a:schemeClr val="tx2"/>
                </a:solidFill>
              </a:rPr>
              <a:t>NPRR 1246:</a:t>
            </a:r>
            <a:r>
              <a:rPr lang="en-US" sz="1800" dirty="0">
                <a:solidFill>
                  <a:schemeClr val="tx2"/>
                </a:solidFill>
              </a:rPr>
              <a:t>  Energy Storage Resource Terminology Alignment for the Single-Model Era  (Approved March 2025) [NOGRR 268, OBDRR 052, PGRR 118]</a:t>
            </a:r>
            <a:endParaRPr lang="en-US" sz="1800" dirty="0">
              <a:solidFill>
                <a:schemeClr val="tx2"/>
              </a:solidFill>
              <a:cs typeface="Arial"/>
            </a:endParaRPr>
          </a:p>
          <a:p>
            <a:pPr>
              <a:buFont typeface="+mj-lt"/>
              <a:buAutoNum type="arabicPeriod"/>
            </a:pPr>
            <a:endParaRPr lang="en-US" sz="1800" dirty="0">
              <a:solidFill>
                <a:schemeClr val="tx2"/>
              </a:solidFill>
              <a:cs typeface="Arial"/>
            </a:endParaRPr>
          </a:p>
          <a:p>
            <a:pPr>
              <a:buFont typeface="+mj-lt"/>
              <a:buAutoNum type="arabicPeriod"/>
            </a:pPr>
            <a:r>
              <a:rPr lang="en-US" sz="1800" i="1" dirty="0">
                <a:solidFill>
                  <a:schemeClr val="tx2"/>
                </a:solidFill>
              </a:rPr>
              <a:t>Not part of RTC+B Project.  (On the back burner.  “Way back” burner.)  </a:t>
            </a:r>
            <a:r>
              <a:rPr lang="en-US" sz="1800" u="sng" dirty="0">
                <a:solidFill>
                  <a:schemeClr val="tx2"/>
                </a:solidFill>
              </a:rPr>
              <a:t>NPRR 1029:</a:t>
            </a:r>
            <a:r>
              <a:rPr lang="en-US" sz="1800" dirty="0">
                <a:solidFill>
                  <a:schemeClr val="tx2"/>
                </a:solidFill>
              </a:rPr>
              <a:t>  BESTF-6 DC-Coupled Resources (Approved December 2020)</a:t>
            </a:r>
            <a:endParaRPr lang="en-US" sz="1800" b="1" dirty="0">
              <a:solidFill>
                <a:schemeClr val="tx2"/>
              </a:solidFill>
            </a:endParaRPr>
          </a:p>
          <a:p>
            <a:pPr lvl="1">
              <a:buFont typeface="+mj-lt"/>
              <a:buAutoNum type="arabicPeriod"/>
            </a:pPr>
            <a:endParaRPr lang="en-US" sz="1400" dirty="0">
              <a:solidFill>
                <a:srgbClr val="5B6770"/>
              </a:solidFill>
              <a:cs typeface="Arial"/>
            </a:endParaRPr>
          </a:p>
          <a:p>
            <a:pPr marL="0" indent="0">
              <a:buNone/>
            </a:pPr>
            <a:endParaRPr lang="en-US" sz="1800" dirty="0"/>
          </a:p>
          <a:p>
            <a:endParaRPr lang="en-US" sz="1400" dirty="0"/>
          </a:p>
        </p:txBody>
      </p:sp>
      <p:sp>
        <p:nvSpPr>
          <p:cNvPr id="2" name="Slide Number Placeholder 3">
            <a:extLst>
              <a:ext uri="{FF2B5EF4-FFF2-40B4-BE49-F238E27FC236}">
                <a16:creationId xmlns:a16="http://schemas.microsoft.com/office/drawing/2014/main" id="{EB448FFB-0CAC-D9D1-7687-D24429591CCE}"/>
              </a:ext>
            </a:extLst>
          </p:cNvPr>
          <p:cNvSpPr txBox="1">
            <a:spLocks/>
          </p:cNvSpPr>
          <p:nvPr/>
        </p:nvSpPr>
        <p:spPr>
          <a:xfrm>
            <a:off x="8499120" y="6550079"/>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3352381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2812C-5FB1-3964-C0F9-55FB3AF9E9F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EA0A1CD-FB6B-0C37-2977-2AF6453DDFD6}"/>
              </a:ext>
            </a:extLst>
          </p:cNvPr>
          <p:cNvSpPr>
            <a:spLocks noGrp="1"/>
          </p:cNvSpPr>
          <p:nvPr>
            <p:ph type="title"/>
          </p:nvPr>
        </p:nvSpPr>
        <p:spPr>
          <a:xfrm>
            <a:off x="381000" y="243682"/>
            <a:ext cx="8755911" cy="518318"/>
          </a:xfrm>
        </p:spPr>
        <p:txBody>
          <a:bodyPr lIns="91440" tIns="45720" rIns="91440" bIns="45720" anchor="t"/>
          <a:lstStyle/>
          <a:p>
            <a:r>
              <a:rPr lang="en-US" dirty="0"/>
              <a:t>NPRR 1014: Energy Storage Resource (ESR) Single Model</a:t>
            </a:r>
          </a:p>
        </p:txBody>
      </p:sp>
      <p:sp>
        <p:nvSpPr>
          <p:cNvPr id="3" name="Content Placeholder 2">
            <a:extLst>
              <a:ext uri="{FF2B5EF4-FFF2-40B4-BE49-F238E27FC236}">
                <a16:creationId xmlns:a16="http://schemas.microsoft.com/office/drawing/2014/main" id="{DD7DB348-6FC2-5110-A921-1A9B8F6F501E}"/>
              </a:ext>
            </a:extLst>
          </p:cNvPr>
          <p:cNvSpPr>
            <a:spLocks noGrp="1"/>
          </p:cNvSpPr>
          <p:nvPr>
            <p:ph idx="4294967295"/>
          </p:nvPr>
        </p:nvSpPr>
        <p:spPr>
          <a:xfrm>
            <a:off x="0" y="1108075"/>
            <a:ext cx="8534400" cy="5064125"/>
          </a:xfrm>
          <a:prstGeom prst="rect">
            <a:avLst/>
          </a:prstGeom>
        </p:spPr>
        <p:txBody>
          <a:bodyPr/>
          <a:lstStyle/>
          <a:p>
            <a:pPr marL="0" indent="0">
              <a:buNone/>
            </a:pPr>
            <a:endParaRPr lang="en-US" sz="1800" dirty="0"/>
          </a:p>
          <a:p>
            <a:endParaRPr lang="en-US" sz="1400" dirty="0"/>
          </a:p>
        </p:txBody>
      </p:sp>
      <p:sp>
        <p:nvSpPr>
          <p:cNvPr id="2" name="TextBox 1">
            <a:extLst>
              <a:ext uri="{FF2B5EF4-FFF2-40B4-BE49-F238E27FC236}">
                <a16:creationId xmlns:a16="http://schemas.microsoft.com/office/drawing/2014/main" id="{EABC84C9-B9B6-7EB2-FC8E-4A723F6C087F}"/>
              </a:ext>
            </a:extLst>
          </p:cNvPr>
          <p:cNvSpPr txBox="1"/>
          <p:nvPr/>
        </p:nvSpPr>
        <p:spPr>
          <a:xfrm>
            <a:off x="223283" y="1302344"/>
            <a:ext cx="7948795" cy="4247317"/>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742950" lvl="1" indent="-285750">
              <a:buFont typeface="Arial"/>
              <a:buChar char="•"/>
            </a:pPr>
            <a:r>
              <a:rPr lang="en-US" b="1" dirty="0">
                <a:solidFill>
                  <a:schemeClr val="tx2"/>
                </a:solidFill>
              </a:rPr>
              <a:t>Registration, Qualification and Modeling </a:t>
            </a:r>
            <a:r>
              <a:rPr lang="en-US" dirty="0">
                <a:solidFill>
                  <a:schemeClr val="tx2"/>
                </a:solidFill>
              </a:rPr>
              <a:t>(An ESR is represented (as it is) </a:t>
            </a:r>
            <a:r>
              <a:rPr lang="en-US" sz="1100" dirty="0">
                <a:solidFill>
                  <a:schemeClr val="tx2"/>
                </a:solidFill>
                <a:latin typeface="Aptos"/>
              </a:rPr>
              <a:t>—</a:t>
            </a:r>
            <a:r>
              <a:rPr lang="en-US" dirty="0">
                <a:solidFill>
                  <a:schemeClr val="tx2"/>
                </a:solidFill>
              </a:rPr>
              <a:t> as one physical Resource)</a:t>
            </a:r>
          </a:p>
          <a:p>
            <a:pPr marL="742950" lvl="1" indent="-285750">
              <a:buFont typeface="Arial"/>
              <a:buChar char="•"/>
            </a:pPr>
            <a:endParaRPr lang="en-US" b="1" dirty="0">
              <a:solidFill>
                <a:schemeClr val="tx2"/>
              </a:solidFill>
              <a:cs typeface="Arial"/>
            </a:endParaRPr>
          </a:p>
          <a:p>
            <a:pPr marL="742950" lvl="1" indent="-285750">
              <a:buFont typeface="Arial"/>
              <a:buChar char="•"/>
            </a:pPr>
            <a:r>
              <a:rPr lang="en-US" b="1" dirty="0">
                <a:solidFill>
                  <a:schemeClr val="tx2"/>
                </a:solidFill>
              </a:rPr>
              <a:t>Single</a:t>
            </a:r>
            <a:r>
              <a:rPr lang="en-US" dirty="0">
                <a:solidFill>
                  <a:schemeClr val="tx2"/>
                </a:solidFill>
              </a:rPr>
              <a:t> set of telemetry</a:t>
            </a:r>
            <a:endParaRPr lang="en-US" dirty="0">
              <a:solidFill>
                <a:schemeClr val="tx2"/>
              </a:solidFill>
              <a:cs typeface="Arial"/>
            </a:endParaRPr>
          </a:p>
          <a:p>
            <a:pPr marL="742950" lvl="1" indent="-285750">
              <a:buFont typeface="Arial"/>
              <a:buChar char="•"/>
            </a:pPr>
            <a:endParaRPr lang="en-US" b="1" dirty="0">
              <a:solidFill>
                <a:schemeClr val="tx2"/>
              </a:solidFill>
              <a:cs typeface="Arial"/>
            </a:endParaRPr>
          </a:p>
          <a:p>
            <a:pPr marL="742950" lvl="1" indent="-285750">
              <a:buFont typeface="Arial"/>
              <a:buChar char="•"/>
            </a:pPr>
            <a:r>
              <a:rPr lang="en-US" b="1" dirty="0">
                <a:solidFill>
                  <a:schemeClr val="tx2"/>
                </a:solidFill>
              </a:rPr>
              <a:t>Single</a:t>
            </a:r>
            <a:r>
              <a:rPr lang="en-US" dirty="0">
                <a:solidFill>
                  <a:schemeClr val="tx2"/>
                </a:solidFill>
              </a:rPr>
              <a:t> “energy bid/offer curve” submittal (covering both the charging and discharging MW range) and </a:t>
            </a:r>
            <a:r>
              <a:rPr lang="en-US" b="1" dirty="0">
                <a:solidFill>
                  <a:schemeClr val="tx2"/>
                </a:solidFill>
              </a:rPr>
              <a:t>Single</a:t>
            </a:r>
            <a:r>
              <a:rPr lang="en-US" dirty="0">
                <a:solidFill>
                  <a:schemeClr val="tx2"/>
                </a:solidFill>
              </a:rPr>
              <a:t> “COP” submittal</a:t>
            </a:r>
            <a:endParaRPr lang="en-US" dirty="0">
              <a:solidFill>
                <a:schemeClr val="tx2"/>
              </a:solidFill>
              <a:cs typeface="Arial"/>
            </a:endParaRPr>
          </a:p>
          <a:p>
            <a:pPr marL="742950" lvl="1" indent="-285750">
              <a:buFont typeface="Arial"/>
              <a:buChar char="•"/>
            </a:pPr>
            <a:endParaRPr lang="en-US" b="1" dirty="0">
              <a:solidFill>
                <a:schemeClr val="tx2"/>
              </a:solidFill>
              <a:cs typeface="Arial"/>
            </a:endParaRPr>
          </a:p>
          <a:p>
            <a:pPr marL="742950" lvl="1" indent="-285750">
              <a:buFont typeface="Arial"/>
              <a:buChar char="•"/>
            </a:pPr>
            <a:r>
              <a:rPr lang="en-US" b="1" dirty="0">
                <a:solidFill>
                  <a:schemeClr val="tx2"/>
                </a:solidFill>
              </a:rPr>
              <a:t>Single</a:t>
            </a:r>
            <a:r>
              <a:rPr lang="en-US" dirty="0">
                <a:solidFill>
                  <a:schemeClr val="tx2"/>
                </a:solidFill>
              </a:rPr>
              <a:t> Performance Monitoring (Note: Tolerance for Set Point Deviation is smaller.)</a:t>
            </a:r>
            <a:endParaRPr lang="en-US" dirty="0">
              <a:solidFill>
                <a:schemeClr val="tx2"/>
              </a:solidFill>
              <a:cs typeface="Arial"/>
            </a:endParaRPr>
          </a:p>
          <a:p>
            <a:pPr marL="742950" lvl="1" indent="-285750">
              <a:buFont typeface="Arial"/>
              <a:buChar char="•"/>
            </a:pPr>
            <a:endParaRPr lang="en-US" b="1" dirty="0">
              <a:solidFill>
                <a:schemeClr val="tx2"/>
              </a:solidFill>
              <a:cs typeface="Arial"/>
            </a:endParaRPr>
          </a:p>
          <a:p>
            <a:pPr marL="742950" lvl="1" indent="-285750">
              <a:buFont typeface="Arial"/>
              <a:buChar char="•"/>
            </a:pPr>
            <a:r>
              <a:rPr lang="en-US" b="1" dirty="0">
                <a:solidFill>
                  <a:schemeClr val="tx2"/>
                </a:solidFill>
              </a:rPr>
              <a:t>Single</a:t>
            </a:r>
            <a:r>
              <a:rPr lang="en-US" dirty="0">
                <a:solidFill>
                  <a:schemeClr val="tx2"/>
                </a:solidFill>
              </a:rPr>
              <a:t> Settlements </a:t>
            </a:r>
            <a:endParaRPr lang="en-US" dirty="0">
              <a:solidFill>
                <a:schemeClr val="tx2"/>
              </a:solidFill>
              <a:cs typeface="Arial"/>
            </a:endParaRPr>
          </a:p>
          <a:p>
            <a:pPr marL="742950" lvl="1" indent="-285750">
              <a:buFont typeface="Arial"/>
              <a:buChar char="•"/>
            </a:pPr>
            <a:endParaRPr lang="en-US" dirty="0">
              <a:solidFill>
                <a:schemeClr val="tx2"/>
              </a:solidFill>
              <a:cs typeface="Arial"/>
            </a:endParaRPr>
          </a:p>
          <a:p>
            <a:pPr marL="742950" lvl="1" indent="-285750">
              <a:buFont typeface="Arial"/>
              <a:buChar char="•"/>
            </a:pPr>
            <a:r>
              <a:rPr lang="en-US" b="1" dirty="0">
                <a:solidFill>
                  <a:schemeClr val="tx2"/>
                </a:solidFill>
              </a:rPr>
              <a:t>Single</a:t>
            </a:r>
            <a:r>
              <a:rPr lang="en-US" dirty="0">
                <a:solidFill>
                  <a:schemeClr val="tx2"/>
                </a:solidFill>
              </a:rPr>
              <a:t> entry into Outage Scheduler</a:t>
            </a:r>
            <a:endParaRPr lang="en-US" dirty="0">
              <a:solidFill>
                <a:schemeClr val="tx2"/>
              </a:solidFill>
              <a:cs typeface="Arial"/>
            </a:endParaRPr>
          </a:p>
          <a:p>
            <a:endParaRPr lang="en-US" dirty="0"/>
          </a:p>
        </p:txBody>
      </p:sp>
      <p:sp>
        <p:nvSpPr>
          <p:cNvPr id="7" name="Slide Number Placeholder 6">
            <a:extLst>
              <a:ext uri="{FF2B5EF4-FFF2-40B4-BE49-F238E27FC236}">
                <a16:creationId xmlns:a16="http://schemas.microsoft.com/office/drawing/2014/main" id="{69F3C418-D916-B8A3-24F4-01FF58F48B00}"/>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108725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ctr"/>
          <a:lstStyle/>
          <a:p>
            <a:r>
              <a:rPr lang="en-US" dirty="0"/>
              <a:t>ERCOT Evolution for Battery Energy Storage Resources</a:t>
            </a:r>
            <a:endParaRPr lang="en-US" dirty="0">
              <a:cs typeface="Arial"/>
            </a:endParaRPr>
          </a:p>
        </p:txBody>
      </p:sp>
      <p:grpSp>
        <p:nvGrpSpPr>
          <p:cNvPr id="6" name="Group 5"/>
          <p:cNvGrpSpPr/>
          <p:nvPr/>
        </p:nvGrpSpPr>
        <p:grpSpPr>
          <a:xfrm>
            <a:off x="317488" y="666465"/>
            <a:ext cx="8674112" cy="1949827"/>
            <a:chOff x="317488" y="704802"/>
            <a:chExt cx="8068751" cy="1949827"/>
          </a:xfrm>
        </p:grpSpPr>
        <p:sp>
          <p:nvSpPr>
            <p:cNvPr id="3" name="TextBox 2"/>
            <p:cNvSpPr txBox="1"/>
            <p:nvPr/>
          </p:nvSpPr>
          <p:spPr>
            <a:xfrm>
              <a:off x="1671734" y="704802"/>
              <a:ext cx="1322798" cy="461665"/>
            </a:xfrm>
            <a:prstGeom prst="rect">
              <a:avLst/>
            </a:prstGeom>
            <a:noFill/>
          </p:spPr>
          <p:txBody>
            <a:bodyPr wrap="none" rtlCol="0">
              <a:spAutoFit/>
            </a:bodyPr>
            <a:lstStyle/>
            <a:p>
              <a:r>
                <a:rPr lang="en-US" sz="1200" dirty="0">
                  <a:solidFill>
                    <a:srgbClr val="003865">
                      <a:lumMod val="90000"/>
                      <a:lumOff val="10000"/>
                    </a:srgbClr>
                  </a:solidFill>
                </a:rPr>
                <a:t>     Registration</a:t>
              </a:r>
            </a:p>
            <a:p>
              <a:r>
                <a:rPr lang="en-US" sz="1200" dirty="0">
                  <a:solidFill>
                    <a:srgbClr val="003865">
                      <a:lumMod val="90000"/>
                      <a:lumOff val="10000"/>
                    </a:srgbClr>
                  </a:solidFill>
                </a:rPr>
                <a:t>(RARF or RIOO)</a:t>
              </a:r>
            </a:p>
          </p:txBody>
        </p:sp>
        <p:sp>
          <p:nvSpPr>
            <p:cNvPr id="25" name="Rounded Rectangle 24"/>
            <p:cNvSpPr>
              <a:spLocks noChangeArrowheads="1"/>
            </p:cNvSpPr>
            <p:nvPr/>
          </p:nvSpPr>
          <p:spPr bwMode="auto">
            <a:xfrm>
              <a:off x="317488" y="1159313"/>
              <a:ext cx="7938752" cy="1478924"/>
            </a:xfrm>
            <a:prstGeom prst="roundRect">
              <a:avLst>
                <a:gd name="adj" fmla="val 10282"/>
              </a:avLst>
            </a:prstGeom>
            <a:gradFill>
              <a:gsLst>
                <a:gs pos="0">
                  <a:schemeClr val="tx2">
                    <a:lumMod val="25000"/>
                    <a:lumOff val="75000"/>
                  </a:schemeClr>
                </a:gs>
                <a:gs pos="66000">
                  <a:schemeClr val="bg1"/>
                </a:gs>
                <a:gs pos="100000">
                  <a:schemeClr val="bg1"/>
                </a:gs>
              </a:gsLst>
              <a:lin ang="16200000" scaled="1"/>
            </a:gradFill>
            <a:ln w="12700" algn="ctr">
              <a:solidFill>
                <a:schemeClr val="tx2">
                  <a:lumMod val="90000"/>
                  <a:lumOff val="10000"/>
                </a:schemeClr>
              </a:solidFill>
              <a:round/>
              <a:headEnd/>
              <a:tailEnd/>
            </a:ln>
          </p:spPr>
          <p:txBody>
            <a:bodyPr anchor="ctr"/>
            <a:lstStyle/>
            <a:p>
              <a:pPr algn="ctr">
                <a:defRPr/>
              </a:pPr>
              <a:endParaRPr lang="en-US" b="1" dirty="0">
                <a:solidFill>
                  <a:srgbClr val="5B6770">
                    <a:lumMod val="75000"/>
                  </a:srgbClr>
                </a:solidFill>
              </a:endParaRPr>
            </a:p>
          </p:txBody>
        </p:sp>
        <p:sp>
          <p:nvSpPr>
            <p:cNvPr id="28" name="TextBox 27"/>
            <p:cNvSpPr txBox="1"/>
            <p:nvPr/>
          </p:nvSpPr>
          <p:spPr>
            <a:xfrm>
              <a:off x="4085062" y="798428"/>
              <a:ext cx="4301177" cy="369332"/>
            </a:xfrm>
            <a:prstGeom prst="rect">
              <a:avLst/>
            </a:prstGeom>
            <a:noFill/>
          </p:spPr>
          <p:txBody>
            <a:bodyPr wrap="none" rtlCol="0">
              <a:spAutoFit/>
            </a:bodyPr>
            <a:lstStyle/>
            <a:p>
              <a:r>
                <a:rPr lang="en-US" dirty="0">
                  <a:solidFill>
                    <a:srgbClr val="FF0000"/>
                  </a:solidFill>
                </a:rPr>
                <a:t>Siebel, NMMS, EMS, MMS, Settlements</a:t>
              </a:r>
            </a:p>
          </p:txBody>
        </p:sp>
        <p:sp>
          <p:nvSpPr>
            <p:cNvPr id="29" name="TextBox 28"/>
            <p:cNvSpPr txBox="1"/>
            <p:nvPr/>
          </p:nvSpPr>
          <p:spPr>
            <a:xfrm>
              <a:off x="507000" y="830793"/>
              <a:ext cx="838691" cy="369332"/>
            </a:xfrm>
            <a:prstGeom prst="rect">
              <a:avLst/>
            </a:prstGeom>
            <a:noFill/>
          </p:spPr>
          <p:txBody>
            <a:bodyPr wrap="none" rtlCol="0">
              <a:spAutoFit/>
            </a:bodyPr>
            <a:lstStyle/>
            <a:p>
              <a:r>
                <a:rPr lang="en-US" dirty="0">
                  <a:solidFill>
                    <a:srgbClr val="890C58">
                      <a:lumMod val="60000"/>
                      <a:lumOff val="40000"/>
                    </a:srgbClr>
                  </a:solidFill>
                </a:rPr>
                <a:t>Phase</a:t>
              </a:r>
            </a:p>
          </p:txBody>
        </p:sp>
        <p:sp>
          <p:nvSpPr>
            <p:cNvPr id="4" name="Oval 3"/>
            <p:cNvSpPr/>
            <p:nvPr/>
          </p:nvSpPr>
          <p:spPr>
            <a:xfrm>
              <a:off x="503057" y="1434971"/>
              <a:ext cx="759853" cy="687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A</a:t>
              </a:r>
            </a:p>
          </p:txBody>
        </p:sp>
        <p:sp>
          <p:nvSpPr>
            <p:cNvPr id="10" name="Oval 9"/>
            <p:cNvSpPr/>
            <p:nvPr/>
          </p:nvSpPr>
          <p:spPr>
            <a:xfrm>
              <a:off x="2027404" y="1255286"/>
              <a:ext cx="721217" cy="596035"/>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8" name="Isosceles Triangle 17"/>
            <p:cNvSpPr/>
            <p:nvPr/>
          </p:nvSpPr>
          <p:spPr>
            <a:xfrm rot="10800000">
              <a:off x="6252795" y="2002903"/>
              <a:ext cx="763893" cy="500742"/>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0" name="Oval 29"/>
            <p:cNvSpPr/>
            <p:nvPr/>
          </p:nvSpPr>
          <p:spPr>
            <a:xfrm>
              <a:off x="6269304" y="1226871"/>
              <a:ext cx="721217" cy="596035"/>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1" name="Isosceles Triangle 30"/>
            <p:cNvSpPr/>
            <p:nvPr/>
          </p:nvSpPr>
          <p:spPr>
            <a:xfrm rot="10800000">
              <a:off x="2075058" y="2082844"/>
              <a:ext cx="763893" cy="500742"/>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1" name="TextBox 20"/>
            <p:cNvSpPr txBox="1"/>
            <p:nvPr/>
          </p:nvSpPr>
          <p:spPr>
            <a:xfrm>
              <a:off x="2121548" y="1307681"/>
              <a:ext cx="537101" cy="369332"/>
            </a:xfrm>
            <a:prstGeom prst="rect">
              <a:avLst/>
            </a:prstGeom>
            <a:noFill/>
          </p:spPr>
          <p:txBody>
            <a:bodyPr wrap="square" rtlCol="0">
              <a:spAutoFit/>
            </a:bodyPr>
            <a:lstStyle/>
            <a:p>
              <a:r>
                <a:rPr lang="en-US" b="1" dirty="0">
                  <a:solidFill>
                    <a:srgbClr val="5B6770"/>
                  </a:solidFill>
                </a:rPr>
                <a:t>GR</a:t>
              </a:r>
            </a:p>
          </p:txBody>
        </p:sp>
        <p:sp>
          <p:nvSpPr>
            <p:cNvPr id="32" name="TextBox 31"/>
            <p:cNvSpPr txBox="1"/>
            <p:nvPr/>
          </p:nvSpPr>
          <p:spPr>
            <a:xfrm>
              <a:off x="6395025" y="1273006"/>
              <a:ext cx="537101" cy="369332"/>
            </a:xfrm>
            <a:prstGeom prst="rect">
              <a:avLst/>
            </a:prstGeom>
            <a:noFill/>
          </p:spPr>
          <p:txBody>
            <a:bodyPr wrap="square" rtlCol="0">
              <a:spAutoFit/>
            </a:bodyPr>
            <a:lstStyle/>
            <a:p>
              <a:r>
                <a:rPr lang="en-US" b="1" dirty="0">
                  <a:solidFill>
                    <a:srgbClr val="5B6770"/>
                  </a:solidFill>
                </a:rPr>
                <a:t>GR</a:t>
              </a:r>
            </a:p>
          </p:txBody>
        </p:sp>
        <p:sp>
          <p:nvSpPr>
            <p:cNvPr id="34" name="TextBox 33"/>
            <p:cNvSpPr txBox="1"/>
            <p:nvPr/>
          </p:nvSpPr>
          <p:spPr>
            <a:xfrm>
              <a:off x="2210874" y="2089566"/>
              <a:ext cx="537101" cy="276999"/>
            </a:xfrm>
            <a:prstGeom prst="rect">
              <a:avLst/>
            </a:prstGeom>
            <a:noFill/>
          </p:spPr>
          <p:txBody>
            <a:bodyPr wrap="square" rtlCol="0">
              <a:spAutoFit/>
            </a:bodyPr>
            <a:lstStyle/>
            <a:p>
              <a:r>
                <a:rPr lang="en-US" sz="1200" b="1" dirty="0">
                  <a:solidFill>
                    <a:srgbClr val="5B6770"/>
                  </a:solidFill>
                </a:rPr>
                <a:t>CLR</a:t>
              </a:r>
            </a:p>
          </p:txBody>
        </p:sp>
        <p:sp>
          <p:nvSpPr>
            <p:cNvPr id="35" name="TextBox 34"/>
            <p:cNvSpPr txBox="1"/>
            <p:nvPr/>
          </p:nvSpPr>
          <p:spPr>
            <a:xfrm>
              <a:off x="6395025" y="1957601"/>
              <a:ext cx="537101" cy="276999"/>
            </a:xfrm>
            <a:prstGeom prst="rect">
              <a:avLst/>
            </a:prstGeom>
            <a:noFill/>
          </p:spPr>
          <p:txBody>
            <a:bodyPr wrap="square" rtlCol="0">
              <a:spAutoFit/>
            </a:bodyPr>
            <a:lstStyle/>
            <a:p>
              <a:r>
                <a:rPr lang="en-US" sz="1200" b="1" dirty="0">
                  <a:solidFill>
                    <a:srgbClr val="5B6770"/>
                  </a:solidFill>
                </a:rPr>
                <a:t>CLR</a:t>
              </a:r>
            </a:p>
          </p:txBody>
        </p:sp>
        <p:sp>
          <p:nvSpPr>
            <p:cNvPr id="48" name="TextBox 47"/>
            <p:cNvSpPr txBox="1"/>
            <p:nvPr/>
          </p:nvSpPr>
          <p:spPr>
            <a:xfrm>
              <a:off x="543804" y="2192964"/>
              <a:ext cx="727317" cy="461665"/>
            </a:xfrm>
            <a:prstGeom prst="rect">
              <a:avLst/>
            </a:prstGeom>
            <a:noFill/>
          </p:spPr>
          <p:txBody>
            <a:bodyPr wrap="square" rtlCol="0">
              <a:spAutoFit/>
            </a:bodyPr>
            <a:lstStyle/>
            <a:p>
              <a:r>
                <a:rPr lang="en-US" sz="1200" b="1" dirty="0">
                  <a:solidFill>
                    <a:srgbClr val="5B6770"/>
                  </a:solidFill>
                </a:rPr>
                <a:t>Combo Model</a:t>
              </a:r>
            </a:p>
          </p:txBody>
        </p:sp>
      </p:grpSp>
      <p:grpSp>
        <p:nvGrpSpPr>
          <p:cNvPr id="9" name="Group 8"/>
          <p:cNvGrpSpPr/>
          <p:nvPr/>
        </p:nvGrpSpPr>
        <p:grpSpPr>
          <a:xfrm>
            <a:off x="2328613" y="1303262"/>
            <a:ext cx="5039570" cy="1234702"/>
            <a:chOff x="2328613" y="1303262"/>
            <a:chExt cx="5039570" cy="1234702"/>
          </a:xfrm>
        </p:grpSpPr>
        <p:grpSp>
          <p:nvGrpSpPr>
            <p:cNvPr id="5" name="Group 4"/>
            <p:cNvGrpSpPr/>
            <p:nvPr/>
          </p:nvGrpSpPr>
          <p:grpSpPr>
            <a:xfrm>
              <a:off x="3105777" y="1303262"/>
              <a:ext cx="1781239" cy="1234702"/>
              <a:chOff x="3105777" y="1303262"/>
              <a:chExt cx="1781239" cy="1234702"/>
            </a:xfrm>
          </p:grpSpPr>
          <p:sp>
            <p:nvSpPr>
              <p:cNvPr id="52" name="TextBox 51"/>
              <p:cNvSpPr txBox="1"/>
              <p:nvPr/>
            </p:nvSpPr>
            <p:spPr>
              <a:xfrm>
                <a:off x="3526302" y="1368413"/>
                <a:ext cx="1360714" cy="1169551"/>
              </a:xfrm>
              <a:prstGeom prst="rect">
                <a:avLst/>
              </a:prstGeom>
              <a:noFill/>
            </p:spPr>
            <p:txBody>
              <a:bodyPr wrap="square" rtlCol="0">
                <a:spAutoFit/>
              </a:bodyPr>
              <a:lstStyle/>
              <a:p>
                <a:pPr algn="ctr"/>
                <a:r>
                  <a:rPr lang="en-US" sz="1400" b="1" dirty="0">
                    <a:solidFill>
                      <a:srgbClr val="00B050"/>
                    </a:solidFill>
                  </a:rPr>
                  <a:t>Mark the GR and CLR so that it can be seen they are a pair</a:t>
                </a:r>
              </a:p>
            </p:txBody>
          </p:sp>
          <p:sp>
            <p:nvSpPr>
              <p:cNvPr id="51" name="Right Brace 50"/>
              <p:cNvSpPr/>
              <p:nvPr/>
            </p:nvSpPr>
            <p:spPr>
              <a:xfrm>
                <a:off x="3105777" y="1303262"/>
                <a:ext cx="365760" cy="1232049"/>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grpSp>
        <p:sp>
          <p:nvSpPr>
            <p:cNvPr id="53" name="TextBox 52"/>
            <p:cNvSpPr txBox="1"/>
            <p:nvPr/>
          </p:nvSpPr>
          <p:spPr>
            <a:xfrm>
              <a:off x="2398421" y="2196849"/>
              <a:ext cx="465478" cy="246221"/>
            </a:xfrm>
            <a:prstGeom prst="rect">
              <a:avLst/>
            </a:prstGeom>
            <a:noFill/>
          </p:spPr>
          <p:txBody>
            <a:bodyPr wrap="square" rtlCol="0">
              <a:spAutoFit/>
            </a:bodyPr>
            <a:lstStyle/>
            <a:p>
              <a:r>
                <a:rPr lang="en-US" sz="1000" b="1" dirty="0">
                  <a:solidFill>
                    <a:srgbClr val="685BC7"/>
                  </a:solidFill>
                </a:rPr>
                <a:t>ESR</a:t>
              </a:r>
            </a:p>
          </p:txBody>
        </p:sp>
        <p:sp>
          <p:nvSpPr>
            <p:cNvPr id="54" name="TextBox 53"/>
            <p:cNvSpPr txBox="1"/>
            <p:nvPr/>
          </p:nvSpPr>
          <p:spPr>
            <a:xfrm>
              <a:off x="6902705" y="2102364"/>
              <a:ext cx="465478" cy="246221"/>
            </a:xfrm>
            <a:prstGeom prst="rect">
              <a:avLst/>
            </a:prstGeom>
            <a:noFill/>
          </p:spPr>
          <p:txBody>
            <a:bodyPr wrap="square" rtlCol="0">
              <a:spAutoFit/>
            </a:bodyPr>
            <a:lstStyle/>
            <a:p>
              <a:r>
                <a:rPr lang="en-US" sz="1000" b="1" dirty="0">
                  <a:solidFill>
                    <a:srgbClr val="685BC7"/>
                  </a:solidFill>
                </a:rPr>
                <a:t>ESR</a:t>
              </a:r>
            </a:p>
          </p:txBody>
        </p:sp>
        <p:sp>
          <p:nvSpPr>
            <p:cNvPr id="55" name="TextBox 54"/>
            <p:cNvSpPr txBox="1"/>
            <p:nvPr/>
          </p:nvSpPr>
          <p:spPr>
            <a:xfrm>
              <a:off x="6887102" y="1546544"/>
              <a:ext cx="465478" cy="246221"/>
            </a:xfrm>
            <a:prstGeom prst="rect">
              <a:avLst/>
            </a:prstGeom>
            <a:noFill/>
          </p:spPr>
          <p:txBody>
            <a:bodyPr wrap="square" rtlCol="0">
              <a:spAutoFit/>
            </a:bodyPr>
            <a:lstStyle/>
            <a:p>
              <a:r>
                <a:rPr lang="en-US" sz="1000" b="1" dirty="0">
                  <a:solidFill>
                    <a:srgbClr val="685BC7"/>
                  </a:solidFill>
                </a:rPr>
                <a:t>ESR</a:t>
              </a:r>
            </a:p>
          </p:txBody>
        </p:sp>
        <p:sp>
          <p:nvSpPr>
            <p:cNvPr id="56" name="TextBox 55"/>
            <p:cNvSpPr txBox="1"/>
            <p:nvPr/>
          </p:nvSpPr>
          <p:spPr>
            <a:xfrm>
              <a:off x="2328613" y="1518469"/>
              <a:ext cx="465478" cy="246221"/>
            </a:xfrm>
            <a:prstGeom prst="rect">
              <a:avLst/>
            </a:prstGeom>
            <a:noFill/>
          </p:spPr>
          <p:txBody>
            <a:bodyPr wrap="square" rtlCol="0">
              <a:spAutoFit/>
            </a:bodyPr>
            <a:lstStyle/>
            <a:p>
              <a:r>
                <a:rPr lang="en-US" sz="1000" b="1" dirty="0">
                  <a:solidFill>
                    <a:srgbClr val="685BC7"/>
                  </a:solidFill>
                </a:rPr>
                <a:t>ESR</a:t>
              </a:r>
            </a:p>
          </p:txBody>
        </p:sp>
      </p:grpSp>
      <p:grpSp>
        <p:nvGrpSpPr>
          <p:cNvPr id="11" name="Group 10">
            <a:extLst>
              <a:ext uri="{FF2B5EF4-FFF2-40B4-BE49-F238E27FC236}">
                <a16:creationId xmlns:a16="http://schemas.microsoft.com/office/drawing/2014/main" id="{910271EC-B904-A734-0CD6-25EFA35EFD41}"/>
              </a:ext>
            </a:extLst>
          </p:cNvPr>
          <p:cNvGrpSpPr/>
          <p:nvPr/>
        </p:nvGrpSpPr>
        <p:grpSpPr>
          <a:xfrm>
            <a:off x="7506436" y="1379802"/>
            <a:ext cx="1176925" cy="933038"/>
            <a:chOff x="7506436" y="1379802"/>
            <a:chExt cx="1176925" cy="933038"/>
          </a:xfrm>
        </p:grpSpPr>
        <p:sp>
          <p:nvSpPr>
            <p:cNvPr id="19" name="TextBox 18">
              <a:extLst>
                <a:ext uri="{FF2B5EF4-FFF2-40B4-BE49-F238E27FC236}">
                  <a16:creationId xmlns:a16="http://schemas.microsoft.com/office/drawing/2014/main" id="{949AA940-1F0E-C75D-2875-D1681565CEF8}"/>
                </a:ext>
              </a:extLst>
            </p:cNvPr>
            <p:cNvSpPr txBox="1"/>
            <p:nvPr/>
          </p:nvSpPr>
          <p:spPr>
            <a:xfrm>
              <a:off x="7506436" y="1379802"/>
              <a:ext cx="1176925" cy="246221"/>
            </a:xfrm>
            <a:prstGeom prst="rect">
              <a:avLst/>
            </a:prstGeom>
            <a:noFill/>
          </p:spPr>
          <p:txBody>
            <a:bodyPr wrap="none" rtlCol="0">
              <a:spAutoFit/>
            </a:bodyPr>
            <a:lstStyle/>
            <a:p>
              <a:r>
                <a:rPr lang="en-US" sz="1000" dirty="0"/>
                <a:t>BATCAVE_</a:t>
              </a:r>
              <a:r>
                <a:rPr lang="en-US" sz="1000" b="1" dirty="0"/>
                <a:t>BES1</a:t>
              </a:r>
            </a:p>
          </p:txBody>
        </p:sp>
        <p:sp>
          <p:nvSpPr>
            <p:cNvPr id="20" name="TextBox 19">
              <a:extLst>
                <a:ext uri="{FF2B5EF4-FFF2-40B4-BE49-F238E27FC236}">
                  <a16:creationId xmlns:a16="http://schemas.microsoft.com/office/drawing/2014/main" id="{70D536AA-885F-A5F4-6418-51072A0433D3}"/>
                </a:ext>
              </a:extLst>
            </p:cNvPr>
            <p:cNvSpPr txBox="1"/>
            <p:nvPr/>
          </p:nvSpPr>
          <p:spPr>
            <a:xfrm>
              <a:off x="7525329" y="2066619"/>
              <a:ext cx="1085554" cy="246221"/>
            </a:xfrm>
            <a:prstGeom prst="rect">
              <a:avLst/>
            </a:prstGeom>
            <a:noFill/>
          </p:spPr>
          <p:txBody>
            <a:bodyPr wrap="none" rtlCol="0">
              <a:spAutoFit/>
            </a:bodyPr>
            <a:lstStyle/>
            <a:p>
              <a:r>
                <a:rPr lang="en-US" sz="1000" dirty="0"/>
                <a:t>BATCAVE_</a:t>
              </a:r>
              <a:r>
                <a:rPr lang="en-US" sz="1000" b="1" dirty="0"/>
                <a:t>LD1</a:t>
              </a:r>
            </a:p>
          </p:txBody>
        </p:sp>
      </p:grpSp>
      <p:sp>
        <p:nvSpPr>
          <p:cNvPr id="17" name="Rounded Rectangle 30">
            <a:extLst>
              <a:ext uri="{FF2B5EF4-FFF2-40B4-BE49-F238E27FC236}">
                <a16:creationId xmlns:a16="http://schemas.microsoft.com/office/drawing/2014/main" id="{42F42EB0-66BC-5826-C2D2-CA589F1888C6}"/>
              </a:ext>
            </a:extLst>
          </p:cNvPr>
          <p:cNvSpPr>
            <a:spLocks noChangeArrowheads="1"/>
          </p:cNvSpPr>
          <p:nvPr/>
        </p:nvSpPr>
        <p:spPr bwMode="auto">
          <a:xfrm>
            <a:off x="284920" y="3631178"/>
            <a:ext cx="8554280" cy="1503087"/>
          </a:xfrm>
          <a:prstGeom prst="roundRect">
            <a:avLst>
              <a:gd name="adj" fmla="val 10282"/>
            </a:avLst>
          </a:prstGeom>
          <a:solidFill>
            <a:srgbClr val="92D050"/>
          </a:solidFill>
          <a:ln w="12700" algn="ctr">
            <a:solidFill>
              <a:schemeClr val="accent5"/>
            </a:solidFill>
            <a:round/>
            <a:headEnd/>
            <a:tailEnd/>
          </a:ln>
        </p:spPr>
        <p:txBody>
          <a:bodyPr anchor="ctr"/>
          <a:lstStyle/>
          <a:p>
            <a:pPr algn="ctr">
              <a:defRPr/>
            </a:pPr>
            <a:endParaRPr lang="en-US" b="1" dirty="0">
              <a:solidFill>
                <a:srgbClr val="5B6770">
                  <a:lumMod val="75000"/>
                </a:srgbClr>
              </a:solidFill>
            </a:endParaRPr>
          </a:p>
        </p:txBody>
      </p:sp>
      <p:sp>
        <p:nvSpPr>
          <p:cNvPr id="22" name="Oval 21">
            <a:extLst>
              <a:ext uri="{FF2B5EF4-FFF2-40B4-BE49-F238E27FC236}">
                <a16:creationId xmlns:a16="http://schemas.microsoft.com/office/drawing/2014/main" id="{FFC29516-D9FE-B505-F4BE-85A1F3B6737F}"/>
              </a:ext>
            </a:extLst>
          </p:cNvPr>
          <p:cNvSpPr/>
          <p:nvPr/>
        </p:nvSpPr>
        <p:spPr>
          <a:xfrm>
            <a:off x="513585" y="3962341"/>
            <a:ext cx="759853" cy="687442"/>
          </a:xfrm>
          <a:prstGeom prst="ellipse">
            <a:avLst/>
          </a:prstGeom>
          <a:solidFill>
            <a:schemeClr val="bg1">
              <a:lumMod val="6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D</a:t>
            </a:r>
          </a:p>
        </p:txBody>
      </p:sp>
      <p:sp>
        <p:nvSpPr>
          <p:cNvPr id="23" name="TextBox 22">
            <a:extLst>
              <a:ext uri="{FF2B5EF4-FFF2-40B4-BE49-F238E27FC236}">
                <a16:creationId xmlns:a16="http://schemas.microsoft.com/office/drawing/2014/main" id="{F81E7F18-4415-C328-A262-CCABB5E1018E}"/>
              </a:ext>
            </a:extLst>
          </p:cNvPr>
          <p:cNvSpPr txBox="1"/>
          <p:nvPr/>
        </p:nvSpPr>
        <p:spPr>
          <a:xfrm>
            <a:off x="381000" y="4732238"/>
            <a:ext cx="1505856" cy="276999"/>
          </a:xfrm>
          <a:prstGeom prst="rect">
            <a:avLst/>
          </a:prstGeom>
          <a:noFill/>
        </p:spPr>
        <p:txBody>
          <a:bodyPr wrap="square" rtlCol="0">
            <a:spAutoFit/>
          </a:bodyPr>
          <a:lstStyle/>
          <a:p>
            <a:r>
              <a:rPr lang="en-US" sz="1200" b="1" dirty="0">
                <a:solidFill>
                  <a:srgbClr val="5B6770"/>
                </a:solidFill>
              </a:rPr>
              <a:t>RTC+B Go-Live</a:t>
            </a:r>
          </a:p>
        </p:txBody>
      </p:sp>
      <p:grpSp>
        <p:nvGrpSpPr>
          <p:cNvPr id="27" name="Group 26">
            <a:extLst>
              <a:ext uri="{FF2B5EF4-FFF2-40B4-BE49-F238E27FC236}">
                <a16:creationId xmlns:a16="http://schemas.microsoft.com/office/drawing/2014/main" id="{71B4A68D-25AA-1CCA-FCF4-C9A328B336BD}"/>
              </a:ext>
            </a:extLst>
          </p:cNvPr>
          <p:cNvGrpSpPr/>
          <p:nvPr/>
        </p:nvGrpSpPr>
        <p:grpSpPr>
          <a:xfrm>
            <a:off x="2003124" y="3704420"/>
            <a:ext cx="5957705" cy="252406"/>
            <a:chOff x="2041955" y="5617497"/>
            <a:chExt cx="5957705" cy="252406"/>
          </a:xfrm>
        </p:grpSpPr>
        <p:sp>
          <p:nvSpPr>
            <p:cNvPr id="33" name="TextBox 32">
              <a:extLst>
                <a:ext uri="{FF2B5EF4-FFF2-40B4-BE49-F238E27FC236}">
                  <a16:creationId xmlns:a16="http://schemas.microsoft.com/office/drawing/2014/main" id="{42ACEDC3-BF39-112C-13B7-F46EB1DB4A50}"/>
                </a:ext>
              </a:extLst>
            </p:cNvPr>
            <p:cNvSpPr txBox="1"/>
            <p:nvPr/>
          </p:nvSpPr>
          <p:spPr>
            <a:xfrm>
              <a:off x="2041955" y="5623682"/>
              <a:ext cx="1184940" cy="246221"/>
            </a:xfrm>
            <a:prstGeom prst="rect">
              <a:avLst/>
            </a:prstGeom>
            <a:noFill/>
          </p:spPr>
          <p:txBody>
            <a:bodyPr wrap="none" rtlCol="0">
              <a:spAutoFit/>
            </a:bodyPr>
            <a:lstStyle/>
            <a:p>
              <a:r>
                <a:rPr lang="en-US" sz="1000" dirty="0"/>
                <a:t>BATCAVE_ESR1</a:t>
              </a:r>
            </a:p>
          </p:txBody>
        </p:sp>
        <p:sp>
          <p:nvSpPr>
            <p:cNvPr id="37" name="TextBox 36">
              <a:extLst>
                <a:ext uri="{FF2B5EF4-FFF2-40B4-BE49-F238E27FC236}">
                  <a16:creationId xmlns:a16="http://schemas.microsoft.com/office/drawing/2014/main" id="{177AA036-6612-4171-F74C-DEEDFB4BE99F}"/>
                </a:ext>
              </a:extLst>
            </p:cNvPr>
            <p:cNvSpPr txBox="1"/>
            <p:nvPr/>
          </p:nvSpPr>
          <p:spPr>
            <a:xfrm>
              <a:off x="6814720" y="5617497"/>
              <a:ext cx="1184940" cy="246221"/>
            </a:xfrm>
            <a:prstGeom prst="rect">
              <a:avLst/>
            </a:prstGeom>
            <a:noFill/>
          </p:spPr>
          <p:txBody>
            <a:bodyPr wrap="none" rtlCol="0">
              <a:spAutoFit/>
            </a:bodyPr>
            <a:lstStyle/>
            <a:p>
              <a:r>
                <a:rPr lang="en-US" sz="1000" dirty="0"/>
                <a:t>BATCAVE_ESR1</a:t>
              </a:r>
            </a:p>
          </p:txBody>
        </p:sp>
      </p:grpSp>
      <p:sp>
        <p:nvSpPr>
          <p:cNvPr id="39" name="TextBox 38">
            <a:extLst>
              <a:ext uri="{FF2B5EF4-FFF2-40B4-BE49-F238E27FC236}">
                <a16:creationId xmlns:a16="http://schemas.microsoft.com/office/drawing/2014/main" id="{0591778D-9135-476C-DE3B-DB12314C9066}"/>
              </a:ext>
            </a:extLst>
          </p:cNvPr>
          <p:cNvSpPr txBox="1"/>
          <p:nvPr/>
        </p:nvSpPr>
        <p:spPr>
          <a:xfrm>
            <a:off x="2100463" y="4166239"/>
            <a:ext cx="1030869" cy="523220"/>
          </a:xfrm>
          <a:prstGeom prst="rect">
            <a:avLst/>
          </a:prstGeom>
          <a:noFill/>
        </p:spPr>
        <p:txBody>
          <a:bodyPr wrap="square" rtlCol="0">
            <a:spAutoFit/>
          </a:bodyPr>
          <a:lstStyle/>
          <a:p>
            <a:pPr algn="ctr"/>
            <a:r>
              <a:rPr lang="en-US" sz="1400" b="1" dirty="0">
                <a:solidFill>
                  <a:srgbClr val="5B6770"/>
                </a:solidFill>
              </a:rPr>
              <a:t>Single</a:t>
            </a:r>
          </a:p>
          <a:p>
            <a:pPr algn="ctr"/>
            <a:r>
              <a:rPr lang="en-US" sz="1400" b="1" dirty="0">
                <a:solidFill>
                  <a:srgbClr val="5B6770"/>
                </a:solidFill>
              </a:rPr>
              <a:t>Resource</a:t>
            </a:r>
          </a:p>
        </p:txBody>
      </p:sp>
      <p:sp>
        <p:nvSpPr>
          <p:cNvPr id="40" name="TextBox 39">
            <a:extLst>
              <a:ext uri="{FF2B5EF4-FFF2-40B4-BE49-F238E27FC236}">
                <a16:creationId xmlns:a16="http://schemas.microsoft.com/office/drawing/2014/main" id="{2E48EBF9-2576-8145-E7D6-27D89DB0A8AD}"/>
              </a:ext>
            </a:extLst>
          </p:cNvPr>
          <p:cNvSpPr txBox="1"/>
          <p:nvPr/>
        </p:nvSpPr>
        <p:spPr>
          <a:xfrm>
            <a:off x="6887102" y="4147597"/>
            <a:ext cx="1030869" cy="523220"/>
          </a:xfrm>
          <a:prstGeom prst="rect">
            <a:avLst/>
          </a:prstGeom>
          <a:noFill/>
        </p:spPr>
        <p:txBody>
          <a:bodyPr wrap="square" rtlCol="0">
            <a:spAutoFit/>
          </a:bodyPr>
          <a:lstStyle/>
          <a:p>
            <a:pPr algn="ctr"/>
            <a:r>
              <a:rPr lang="en-US" sz="1400" b="1" dirty="0">
                <a:solidFill>
                  <a:srgbClr val="5B6770"/>
                </a:solidFill>
              </a:rPr>
              <a:t>Single</a:t>
            </a:r>
          </a:p>
          <a:p>
            <a:pPr algn="ctr"/>
            <a:r>
              <a:rPr lang="en-US" sz="1400" b="1" dirty="0">
                <a:solidFill>
                  <a:srgbClr val="5B6770"/>
                </a:solidFill>
              </a:rPr>
              <a:t>Resource</a:t>
            </a:r>
          </a:p>
        </p:txBody>
      </p:sp>
      <p:sp>
        <p:nvSpPr>
          <p:cNvPr id="41" name="Rectangle 40">
            <a:extLst>
              <a:ext uri="{FF2B5EF4-FFF2-40B4-BE49-F238E27FC236}">
                <a16:creationId xmlns:a16="http://schemas.microsoft.com/office/drawing/2014/main" id="{954BC356-2CF6-F30B-44BA-D3758FEE5FC9}"/>
              </a:ext>
            </a:extLst>
          </p:cNvPr>
          <p:cNvSpPr/>
          <p:nvPr/>
        </p:nvSpPr>
        <p:spPr>
          <a:xfrm>
            <a:off x="2100463" y="4024090"/>
            <a:ext cx="1030869" cy="887331"/>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2" name="Rectangle 41">
            <a:extLst>
              <a:ext uri="{FF2B5EF4-FFF2-40B4-BE49-F238E27FC236}">
                <a16:creationId xmlns:a16="http://schemas.microsoft.com/office/drawing/2014/main" id="{CFB8BCCE-C50C-1C46-A941-916095175231}"/>
              </a:ext>
            </a:extLst>
          </p:cNvPr>
          <p:cNvSpPr/>
          <p:nvPr/>
        </p:nvSpPr>
        <p:spPr>
          <a:xfrm>
            <a:off x="6875438" y="3994039"/>
            <a:ext cx="1030869" cy="887331"/>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6" name="TextBox 45">
            <a:extLst>
              <a:ext uri="{FF2B5EF4-FFF2-40B4-BE49-F238E27FC236}">
                <a16:creationId xmlns:a16="http://schemas.microsoft.com/office/drawing/2014/main" id="{F3306815-79B1-5A61-AF0C-A2E7DD511BD5}"/>
              </a:ext>
            </a:extLst>
          </p:cNvPr>
          <p:cNvSpPr txBox="1"/>
          <p:nvPr/>
        </p:nvSpPr>
        <p:spPr>
          <a:xfrm>
            <a:off x="291026" y="5492884"/>
            <a:ext cx="8153400" cy="646331"/>
          </a:xfrm>
          <a:prstGeom prst="rect">
            <a:avLst/>
          </a:prstGeom>
          <a:noFill/>
        </p:spPr>
        <p:txBody>
          <a:bodyPr wrap="square">
            <a:spAutoFit/>
          </a:bodyPr>
          <a:lstStyle/>
          <a:p>
            <a:r>
              <a:rPr lang="en-US" dirty="0">
                <a:hlinkClick r:id="rId3"/>
              </a:rPr>
              <a:t>https://www.ercot.com/files/docs/2025/02/14/single-model-esr-names.xlsx</a:t>
            </a:r>
            <a:endParaRPr lang="en-US" dirty="0"/>
          </a:p>
          <a:p>
            <a:endParaRPr lang="en-US" dirty="0"/>
          </a:p>
        </p:txBody>
      </p:sp>
      <p:sp>
        <p:nvSpPr>
          <p:cNvPr id="50" name="TextBox 49">
            <a:extLst>
              <a:ext uri="{FF2B5EF4-FFF2-40B4-BE49-F238E27FC236}">
                <a16:creationId xmlns:a16="http://schemas.microsoft.com/office/drawing/2014/main" id="{CC2D0C89-2E59-D66C-82FA-41ED8A80BE9B}"/>
              </a:ext>
            </a:extLst>
          </p:cNvPr>
          <p:cNvSpPr txBox="1"/>
          <p:nvPr/>
        </p:nvSpPr>
        <p:spPr>
          <a:xfrm>
            <a:off x="284920" y="5156754"/>
            <a:ext cx="4955203" cy="369332"/>
          </a:xfrm>
          <a:prstGeom prst="rect">
            <a:avLst/>
          </a:prstGeom>
          <a:noFill/>
        </p:spPr>
        <p:txBody>
          <a:bodyPr wrap="none" lIns="91440" tIns="45720" rIns="91440" bIns="45720" rtlCol="0" anchor="t">
            <a:spAutoFit/>
          </a:bodyPr>
          <a:lstStyle/>
          <a:p>
            <a:r>
              <a:rPr lang="en-US" dirty="0">
                <a:solidFill>
                  <a:schemeClr val="tx2"/>
                </a:solidFill>
              </a:rPr>
              <a:t>Link to Single Model Names for existing ESRs:</a:t>
            </a:r>
            <a:endParaRPr lang="en-US" dirty="0">
              <a:solidFill>
                <a:schemeClr val="tx2"/>
              </a:solidFill>
              <a:cs typeface="Arial"/>
            </a:endParaRPr>
          </a:p>
        </p:txBody>
      </p:sp>
      <p:sp>
        <p:nvSpPr>
          <p:cNvPr id="12" name="Slide Number Placeholder 11">
            <a:extLst>
              <a:ext uri="{FF2B5EF4-FFF2-40B4-BE49-F238E27FC236}">
                <a16:creationId xmlns:a16="http://schemas.microsoft.com/office/drawing/2014/main" id="{A4ED1D1A-C807-38D2-E07C-B54E3381055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custDataLst>
      <p:tags r:id="rId1"/>
    </p:custDataLst>
    <p:extLst>
      <p:ext uri="{BB962C8B-B14F-4D97-AF65-F5344CB8AC3E}">
        <p14:creationId xmlns:p14="http://schemas.microsoft.com/office/powerpoint/2010/main" val="13704711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additive="base">
                                        <p:cTn id="30" dur="500" fill="hold"/>
                                        <p:tgtEl>
                                          <p:spTgt spid="22"/>
                                        </p:tgtEl>
                                        <p:attrNameLst>
                                          <p:attrName>ppt_x</p:attrName>
                                        </p:attrNameLst>
                                      </p:cBhvr>
                                      <p:tavLst>
                                        <p:tav tm="0">
                                          <p:val>
                                            <p:strVal val="#ppt_x"/>
                                          </p:val>
                                        </p:tav>
                                        <p:tav tm="100000">
                                          <p:val>
                                            <p:strVal val="#ppt_x"/>
                                          </p:val>
                                        </p:tav>
                                      </p:tavLst>
                                    </p:anim>
                                    <p:anim calcmode="lin" valueType="num">
                                      <p:cBhvr additive="base">
                                        <p:cTn id="31" dur="500" fill="hold"/>
                                        <p:tgtEl>
                                          <p:spTgt spid="22"/>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 calcmode="lin" valueType="num">
                                      <p:cBhvr additive="base">
                                        <p:cTn id="34" dur="500" fill="hold"/>
                                        <p:tgtEl>
                                          <p:spTgt spid="23"/>
                                        </p:tgtEl>
                                        <p:attrNameLst>
                                          <p:attrName>ppt_x</p:attrName>
                                        </p:attrNameLst>
                                      </p:cBhvr>
                                      <p:tavLst>
                                        <p:tav tm="0">
                                          <p:val>
                                            <p:strVal val="#ppt_x"/>
                                          </p:val>
                                        </p:tav>
                                        <p:tav tm="100000">
                                          <p:val>
                                            <p:strVal val="#ppt_x"/>
                                          </p:val>
                                        </p:tav>
                                      </p:tavLst>
                                    </p:anim>
                                    <p:anim calcmode="lin" valueType="num">
                                      <p:cBhvr additive="base">
                                        <p:cTn id="3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1000"/>
                                        <p:tgtEl>
                                          <p:spTgt spid="27"/>
                                        </p:tgtEl>
                                      </p:cBhvr>
                                    </p:animEffect>
                                    <p:anim calcmode="lin" valueType="num">
                                      <p:cBhvr>
                                        <p:cTn id="41" dur="1000" fill="hold"/>
                                        <p:tgtEl>
                                          <p:spTgt spid="27"/>
                                        </p:tgtEl>
                                        <p:attrNameLst>
                                          <p:attrName>ppt_x</p:attrName>
                                        </p:attrNameLst>
                                      </p:cBhvr>
                                      <p:tavLst>
                                        <p:tav tm="0">
                                          <p:val>
                                            <p:strVal val="#ppt_x"/>
                                          </p:val>
                                        </p:tav>
                                        <p:tav tm="100000">
                                          <p:val>
                                            <p:strVal val="#ppt_x"/>
                                          </p:val>
                                        </p:tav>
                                      </p:tavLst>
                                    </p:anim>
                                    <p:anim calcmode="lin" valueType="num">
                                      <p:cBhvr>
                                        <p:cTn id="42" dur="1000" fill="hold"/>
                                        <p:tgtEl>
                                          <p:spTgt spid="27"/>
                                        </p:tgtEl>
                                        <p:attrNameLst>
                                          <p:attrName>ppt_y</p:attrName>
                                        </p:attrNameLst>
                                      </p:cBhvr>
                                      <p:tavLst>
                                        <p:tav tm="0">
                                          <p:val>
                                            <p:strVal val="#ppt_y+.1"/>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anim calcmode="lin" valueType="num">
                                      <p:cBhvr additive="base">
                                        <p:cTn id="45" dur="500" fill="hold"/>
                                        <p:tgtEl>
                                          <p:spTgt spid="39"/>
                                        </p:tgtEl>
                                        <p:attrNameLst>
                                          <p:attrName>ppt_x</p:attrName>
                                        </p:attrNameLst>
                                      </p:cBhvr>
                                      <p:tavLst>
                                        <p:tav tm="0">
                                          <p:val>
                                            <p:strVal val="#ppt_x"/>
                                          </p:val>
                                        </p:tav>
                                        <p:tav tm="100000">
                                          <p:val>
                                            <p:strVal val="#ppt_x"/>
                                          </p:val>
                                        </p:tav>
                                      </p:tavLst>
                                    </p:anim>
                                    <p:anim calcmode="lin" valueType="num">
                                      <p:cBhvr additive="base">
                                        <p:cTn id="46" dur="500" fill="hold"/>
                                        <p:tgtEl>
                                          <p:spTgt spid="3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additive="base">
                                        <p:cTn id="49" dur="500" fill="hold"/>
                                        <p:tgtEl>
                                          <p:spTgt spid="40"/>
                                        </p:tgtEl>
                                        <p:attrNameLst>
                                          <p:attrName>ppt_x</p:attrName>
                                        </p:attrNameLst>
                                      </p:cBhvr>
                                      <p:tavLst>
                                        <p:tav tm="0">
                                          <p:val>
                                            <p:strVal val="#ppt_x"/>
                                          </p:val>
                                        </p:tav>
                                        <p:tav tm="100000">
                                          <p:val>
                                            <p:strVal val="#ppt_x"/>
                                          </p:val>
                                        </p:tav>
                                      </p:tavLst>
                                    </p:anim>
                                    <p:anim calcmode="lin" valueType="num">
                                      <p:cBhvr additive="base">
                                        <p:cTn id="50" dur="500" fill="hold"/>
                                        <p:tgtEl>
                                          <p:spTgt spid="4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1"/>
                                        </p:tgtEl>
                                        <p:attrNameLst>
                                          <p:attrName>style.visibility</p:attrName>
                                        </p:attrNameLst>
                                      </p:cBhvr>
                                      <p:to>
                                        <p:strVal val="visible"/>
                                      </p:to>
                                    </p:set>
                                    <p:anim calcmode="lin" valueType="num">
                                      <p:cBhvr additive="base">
                                        <p:cTn id="53" dur="500" fill="hold"/>
                                        <p:tgtEl>
                                          <p:spTgt spid="41"/>
                                        </p:tgtEl>
                                        <p:attrNameLst>
                                          <p:attrName>ppt_x</p:attrName>
                                        </p:attrNameLst>
                                      </p:cBhvr>
                                      <p:tavLst>
                                        <p:tav tm="0">
                                          <p:val>
                                            <p:strVal val="#ppt_x"/>
                                          </p:val>
                                        </p:tav>
                                        <p:tav tm="100000">
                                          <p:val>
                                            <p:strVal val="#ppt_x"/>
                                          </p:val>
                                        </p:tav>
                                      </p:tavLst>
                                    </p:anim>
                                    <p:anim calcmode="lin" valueType="num">
                                      <p:cBhvr additive="base">
                                        <p:cTn id="54" dur="500" fill="hold"/>
                                        <p:tgtEl>
                                          <p:spTgt spid="41"/>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anim calcmode="lin" valueType="num">
                                      <p:cBhvr additive="base">
                                        <p:cTn id="57" dur="500" fill="hold"/>
                                        <p:tgtEl>
                                          <p:spTgt spid="42"/>
                                        </p:tgtEl>
                                        <p:attrNameLst>
                                          <p:attrName>ppt_x</p:attrName>
                                        </p:attrNameLst>
                                      </p:cBhvr>
                                      <p:tavLst>
                                        <p:tav tm="0">
                                          <p:val>
                                            <p:strVal val="#ppt_x"/>
                                          </p:val>
                                        </p:tav>
                                        <p:tav tm="100000">
                                          <p:val>
                                            <p:strVal val="#ppt_x"/>
                                          </p:val>
                                        </p:tav>
                                      </p:tavLst>
                                    </p:anim>
                                    <p:anim calcmode="lin" valueType="num">
                                      <p:cBhvr additive="base">
                                        <p:cTn id="58"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2" grpId="0" animBg="1"/>
      <p:bldP spid="23" grpId="0"/>
      <p:bldP spid="39" grpId="0"/>
      <p:bldP spid="40" grpId="0"/>
      <p:bldP spid="41" grpId="0" animBg="1"/>
      <p:bldP spid="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lIns="91440" tIns="45720" rIns="91440" bIns="45720" anchor="t"/>
          <a:lstStyle/>
          <a:p>
            <a:r>
              <a:rPr lang="en-US" sz="2500" dirty="0"/>
              <a:t>Typical One-Line </a:t>
            </a:r>
            <a:r>
              <a:rPr lang="en-US" sz="2100" dirty="0"/>
              <a:t>(Battery and Other Generation Resources)</a:t>
            </a:r>
            <a:br>
              <a:rPr lang="en-US" sz="2000" dirty="0"/>
            </a:br>
            <a:br>
              <a:rPr lang="en-US" dirty="0"/>
            </a:br>
            <a:endParaRPr lang="en-US" dirty="0">
              <a:cs typeface="Arial"/>
            </a:endParaRP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9" name="Oval 8">
            <a:extLst>
              <a:ext uri="{FF2B5EF4-FFF2-40B4-BE49-F238E27FC236}">
                <a16:creationId xmlns:a16="http://schemas.microsoft.com/office/drawing/2014/main" id="{6BAC893E-A00F-974D-E390-F527E62BD844}"/>
              </a:ext>
            </a:extLst>
          </p:cNvPr>
          <p:cNvSpPr/>
          <p:nvPr/>
        </p:nvSpPr>
        <p:spPr>
          <a:xfrm>
            <a:off x="7881307" y="5030461"/>
            <a:ext cx="911197" cy="5183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WGR 1</a:t>
            </a:r>
          </a:p>
        </p:txBody>
      </p:sp>
      <p:sp>
        <p:nvSpPr>
          <p:cNvPr id="19" name="Rectangle: Rounded Corners 18">
            <a:extLst>
              <a:ext uri="{FF2B5EF4-FFF2-40B4-BE49-F238E27FC236}">
                <a16:creationId xmlns:a16="http://schemas.microsoft.com/office/drawing/2014/main" id="{EED1DBA4-51BF-1757-12EF-8D2D6A9A04E0}"/>
              </a:ext>
            </a:extLst>
          </p:cNvPr>
          <p:cNvSpPr/>
          <p:nvPr/>
        </p:nvSpPr>
        <p:spPr>
          <a:xfrm>
            <a:off x="1925572" y="749465"/>
            <a:ext cx="3851189" cy="358667"/>
          </a:xfrm>
          <a:prstGeom prst="roundRect">
            <a:avLst/>
          </a:prstGeom>
          <a:noFill/>
          <a:effectLst>
            <a:glow rad="139700">
              <a:srgbClr val="FFFF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F13CC6DF-81DE-08CA-FA0E-3ECC1DECAF1C}"/>
              </a:ext>
            </a:extLst>
          </p:cNvPr>
          <p:cNvSpPr txBox="1"/>
          <p:nvPr/>
        </p:nvSpPr>
        <p:spPr>
          <a:xfrm>
            <a:off x="80940" y="4971684"/>
            <a:ext cx="762000" cy="400110"/>
          </a:xfrm>
          <a:prstGeom prst="rect">
            <a:avLst/>
          </a:prstGeom>
          <a:noFill/>
        </p:spPr>
        <p:txBody>
          <a:bodyPr wrap="square" rtlCol="0">
            <a:spAutoFit/>
          </a:bodyPr>
          <a:lstStyle/>
          <a:p>
            <a:r>
              <a:rPr lang="en-US" sz="1000" dirty="0"/>
              <a:t>Resource</a:t>
            </a:r>
          </a:p>
          <a:p>
            <a:r>
              <a:rPr lang="en-US" sz="1000" dirty="0"/>
              <a:t>Node</a:t>
            </a:r>
          </a:p>
        </p:txBody>
      </p:sp>
      <p:grpSp>
        <p:nvGrpSpPr>
          <p:cNvPr id="12" name="Group 11">
            <a:extLst>
              <a:ext uri="{FF2B5EF4-FFF2-40B4-BE49-F238E27FC236}">
                <a16:creationId xmlns:a16="http://schemas.microsoft.com/office/drawing/2014/main" id="{7E089C2A-FA17-E6E5-AFAA-BCD30A35FF87}"/>
              </a:ext>
            </a:extLst>
          </p:cNvPr>
          <p:cNvGrpSpPr/>
          <p:nvPr/>
        </p:nvGrpSpPr>
        <p:grpSpPr>
          <a:xfrm>
            <a:off x="712443" y="1191469"/>
            <a:ext cx="7738763" cy="4564482"/>
            <a:chOff x="734611" y="1602971"/>
            <a:chExt cx="7834013" cy="5008982"/>
          </a:xfrm>
        </p:grpSpPr>
        <p:cxnSp>
          <p:nvCxnSpPr>
            <p:cNvPr id="7" name="Straight Connector 6">
              <a:extLst>
                <a:ext uri="{FF2B5EF4-FFF2-40B4-BE49-F238E27FC236}">
                  <a16:creationId xmlns:a16="http://schemas.microsoft.com/office/drawing/2014/main" id="{47EA7323-8C91-B324-A32A-9C61AE3A6369}"/>
                </a:ext>
              </a:extLst>
            </p:cNvPr>
            <p:cNvCxnSpPr>
              <a:cxnSpLocks/>
            </p:cNvCxnSpPr>
            <p:nvPr/>
          </p:nvCxnSpPr>
          <p:spPr>
            <a:xfrm>
              <a:off x="779881" y="3122084"/>
              <a:ext cx="21311" cy="333918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19E87AC-42AB-6B19-6CC9-5B30A2FE4117}"/>
                </a:ext>
              </a:extLst>
            </p:cNvPr>
            <p:cNvCxnSpPr>
              <a:cxnSpLocks/>
            </p:cNvCxnSpPr>
            <p:nvPr/>
          </p:nvCxnSpPr>
          <p:spPr>
            <a:xfrm>
              <a:off x="3730083" y="3096646"/>
              <a:ext cx="0" cy="2536306"/>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3B1EE36-9EDB-DFD4-A2B3-0DBEDA7B7899}"/>
                </a:ext>
              </a:extLst>
            </p:cNvPr>
            <p:cNvSpPr txBox="1"/>
            <p:nvPr/>
          </p:nvSpPr>
          <p:spPr>
            <a:xfrm>
              <a:off x="2218146" y="3311239"/>
              <a:ext cx="677454" cy="246221"/>
            </a:xfrm>
            <a:prstGeom prst="rect">
              <a:avLst/>
            </a:prstGeom>
            <a:noFill/>
          </p:spPr>
          <p:txBody>
            <a:bodyPr wrap="square" rtlCol="0">
              <a:spAutoFit/>
            </a:bodyPr>
            <a:lstStyle/>
            <a:p>
              <a:r>
                <a:rPr lang="en-US" sz="1000" dirty="0">
                  <a:solidFill>
                    <a:schemeClr val="accent6">
                      <a:lumMod val="60000"/>
                      <a:lumOff val="40000"/>
                    </a:schemeClr>
                  </a:solidFill>
                </a:rPr>
                <a:t>34.5 kV</a:t>
              </a:r>
            </a:p>
          </p:txBody>
        </p:sp>
        <p:sp>
          <p:nvSpPr>
            <p:cNvPr id="23" name="TextBox 22">
              <a:extLst>
                <a:ext uri="{FF2B5EF4-FFF2-40B4-BE49-F238E27FC236}">
                  <a16:creationId xmlns:a16="http://schemas.microsoft.com/office/drawing/2014/main" id="{CB857706-5A09-B0AB-388C-B9DC2BAADEA8}"/>
                </a:ext>
              </a:extLst>
            </p:cNvPr>
            <p:cNvSpPr txBox="1"/>
            <p:nvPr/>
          </p:nvSpPr>
          <p:spPr>
            <a:xfrm>
              <a:off x="4610100" y="6245820"/>
              <a:ext cx="1003851" cy="215444"/>
            </a:xfrm>
            <a:prstGeom prst="rect">
              <a:avLst/>
            </a:prstGeom>
            <a:noFill/>
          </p:spPr>
          <p:txBody>
            <a:bodyPr wrap="square" rtlCol="0">
              <a:spAutoFit/>
            </a:bodyPr>
            <a:lstStyle/>
            <a:p>
              <a:r>
                <a:rPr lang="en-US" sz="800" b="1" dirty="0"/>
                <a:t>BATCAVE_LD1</a:t>
              </a:r>
            </a:p>
          </p:txBody>
        </p:sp>
        <p:cxnSp>
          <p:nvCxnSpPr>
            <p:cNvPr id="26" name="Straight Connector 25">
              <a:extLst>
                <a:ext uri="{FF2B5EF4-FFF2-40B4-BE49-F238E27FC236}">
                  <a16:creationId xmlns:a16="http://schemas.microsoft.com/office/drawing/2014/main" id="{3AF93F90-DF8A-DE39-F9E5-885E7815DCAD}"/>
                </a:ext>
              </a:extLst>
            </p:cNvPr>
            <p:cNvCxnSpPr>
              <a:cxnSpLocks/>
            </p:cNvCxnSpPr>
            <p:nvPr/>
          </p:nvCxnSpPr>
          <p:spPr>
            <a:xfrm flipH="1">
              <a:off x="5025407" y="4724400"/>
              <a:ext cx="1086630" cy="7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9251BD5D-BE8C-A9BC-CE07-C7AF47A57D34}"/>
                </a:ext>
              </a:extLst>
            </p:cNvPr>
            <p:cNvCxnSpPr>
              <a:cxnSpLocks/>
            </p:cNvCxnSpPr>
            <p:nvPr/>
          </p:nvCxnSpPr>
          <p:spPr>
            <a:xfrm>
              <a:off x="5025407" y="4732010"/>
              <a:ext cx="0" cy="893332"/>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72E4FAD-E39D-F6B3-56C6-8BA583608ACA}"/>
                </a:ext>
              </a:extLst>
            </p:cNvPr>
            <p:cNvCxnSpPr>
              <a:cxnSpLocks/>
            </p:cNvCxnSpPr>
            <p:nvPr/>
          </p:nvCxnSpPr>
          <p:spPr>
            <a:xfrm>
              <a:off x="7255264" y="3100451"/>
              <a:ext cx="2954" cy="270583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A4B84B3-4A84-25E7-6148-F35D937A20ED}"/>
                </a:ext>
              </a:extLst>
            </p:cNvPr>
            <p:cNvCxnSpPr>
              <a:cxnSpLocks/>
            </p:cNvCxnSpPr>
            <p:nvPr/>
          </p:nvCxnSpPr>
          <p:spPr>
            <a:xfrm>
              <a:off x="8454324" y="3100451"/>
              <a:ext cx="0" cy="270583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F1E23923-339C-BDE8-B4F5-AF42A2574357}"/>
                </a:ext>
              </a:extLst>
            </p:cNvPr>
            <p:cNvSpPr/>
            <p:nvPr/>
          </p:nvSpPr>
          <p:spPr>
            <a:xfrm>
              <a:off x="6802620" y="5806282"/>
              <a:ext cx="911197" cy="5183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WGR 2</a:t>
              </a:r>
            </a:p>
          </p:txBody>
        </p:sp>
        <p:cxnSp>
          <p:nvCxnSpPr>
            <p:cNvPr id="28" name="Straight Connector 27">
              <a:extLst>
                <a:ext uri="{FF2B5EF4-FFF2-40B4-BE49-F238E27FC236}">
                  <a16:creationId xmlns:a16="http://schemas.microsoft.com/office/drawing/2014/main" id="{1022CB38-F59E-B309-1B98-13C6205A1600}"/>
                </a:ext>
              </a:extLst>
            </p:cNvPr>
            <p:cNvCxnSpPr>
              <a:cxnSpLocks/>
            </p:cNvCxnSpPr>
            <p:nvPr/>
          </p:nvCxnSpPr>
          <p:spPr>
            <a:xfrm>
              <a:off x="6096000" y="4724400"/>
              <a:ext cx="0" cy="908552"/>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2F2F12C-E2F0-2FC5-8E11-67E9BCCF2402}"/>
                </a:ext>
              </a:extLst>
            </p:cNvPr>
            <p:cNvCxnSpPr>
              <a:cxnSpLocks/>
            </p:cNvCxnSpPr>
            <p:nvPr/>
          </p:nvCxnSpPr>
          <p:spPr>
            <a:xfrm>
              <a:off x="5568722" y="3103140"/>
              <a:ext cx="0" cy="162126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7" name="Isosceles Triangle 36">
              <a:extLst>
                <a:ext uri="{FF2B5EF4-FFF2-40B4-BE49-F238E27FC236}">
                  <a16:creationId xmlns:a16="http://schemas.microsoft.com/office/drawing/2014/main" id="{92BA9F2B-C7EC-C0FB-C6D8-67D2A4486F21}"/>
                </a:ext>
              </a:extLst>
            </p:cNvPr>
            <p:cNvSpPr/>
            <p:nvPr/>
          </p:nvSpPr>
          <p:spPr>
            <a:xfrm rot="-10800000">
              <a:off x="3519338" y="5642740"/>
              <a:ext cx="474160" cy="327081"/>
            </a:xfrm>
            <a:prstGeom prst="triangl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Isosceles Triangle 37">
              <a:extLst>
                <a:ext uri="{FF2B5EF4-FFF2-40B4-BE49-F238E27FC236}">
                  <a16:creationId xmlns:a16="http://schemas.microsoft.com/office/drawing/2014/main" id="{669A3393-D2B8-5371-ED6C-17ADE305AC04}"/>
                </a:ext>
              </a:extLst>
            </p:cNvPr>
            <p:cNvSpPr/>
            <p:nvPr/>
          </p:nvSpPr>
          <p:spPr>
            <a:xfrm rot="-10800000">
              <a:off x="4715444" y="5632953"/>
              <a:ext cx="619927" cy="597647"/>
            </a:xfrm>
            <a:prstGeom prst="triangl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96579833-E0C1-3F48-2845-786FA60D0E98}"/>
                </a:ext>
              </a:extLst>
            </p:cNvPr>
            <p:cNvSpPr/>
            <p:nvPr/>
          </p:nvSpPr>
          <p:spPr>
            <a:xfrm>
              <a:off x="5606516" y="5644649"/>
              <a:ext cx="1003511" cy="5183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BATCAVE_BES1</a:t>
              </a:r>
            </a:p>
          </p:txBody>
        </p:sp>
        <p:sp>
          <p:nvSpPr>
            <p:cNvPr id="46" name="TextBox 45">
              <a:extLst>
                <a:ext uri="{FF2B5EF4-FFF2-40B4-BE49-F238E27FC236}">
                  <a16:creationId xmlns:a16="http://schemas.microsoft.com/office/drawing/2014/main" id="{60206136-217F-9838-8EF6-D75E69B43335}"/>
                </a:ext>
              </a:extLst>
            </p:cNvPr>
            <p:cNvSpPr txBox="1"/>
            <p:nvPr/>
          </p:nvSpPr>
          <p:spPr>
            <a:xfrm>
              <a:off x="3443274" y="5938675"/>
              <a:ext cx="911197" cy="246221"/>
            </a:xfrm>
            <a:prstGeom prst="rect">
              <a:avLst/>
            </a:prstGeom>
            <a:noFill/>
          </p:spPr>
          <p:txBody>
            <a:bodyPr wrap="square" rtlCol="0">
              <a:spAutoFit/>
            </a:bodyPr>
            <a:lstStyle/>
            <a:p>
              <a:r>
                <a:rPr lang="en-US" sz="1000" dirty="0">
                  <a:solidFill>
                    <a:schemeClr val="accent1">
                      <a:lumMod val="75000"/>
                    </a:schemeClr>
                  </a:solidFill>
                </a:rPr>
                <a:t>SS_AUX</a:t>
              </a:r>
            </a:p>
          </p:txBody>
        </p:sp>
        <p:sp>
          <p:nvSpPr>
            <p:cNvPr id="57" name="Oval 56">
              <a:extLst>
                <a:ext uri="{FF2B5EF4-FFF2-40B4-BE49-F238E27FC236}">
                  <a16:creationId xmlns:a16="http://schemas.microsoft.com/office/drawing/2014/main" id="{FE0A3AD6-3EBE-58BD-1228-191B8EA2BC6D}"/>
                </a:ext>
              </a:extLst>
            </p:cNvPr>
            <p:cNvSpPr/>
            <p:nvPr/>
          </p:nvSpPr>
          <p:spPr>
            <a:xfrm>
              <a:off x="5613951" y="3270757"/>
              <a:ext cx="532028" cy="40206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00" dirty="0"/>
                <a:t>M2</a:t>
              </a:r>
            </a:p>
          </p:txBody>
        </p:sp>
        <p:cxnSp>
          <p:nvCxnSpPr>
            <p:cNvPr id="63" name="Straight Connector 62">
              <a:extLst>
                <a:ext uri="{FF2B5EF4-FFF2-40B4-BE49-F238E27FC236}">
                  <a16:creationId xmlns:a16="http://schemas.microsoft.com/office/drawing/2014/main" id="{11814795-4D0B-2824-3953-C3E5CB729B7A}"/>
                </a:ext>
              </a:extLst>
            </p:cNvPr>
            <p:cNvCxnSpPr>
              <a:cxnSpLocks/>
            </p:cNvCxnSpPr>
            <p:nvPr/>
          </p:nvCxnSpPr>
          <p:spPr>
            <a:xfrm flipH="1" flipV="1">
              <a:off x="3704251" y="3094281"/>
              <a:ext cx="4750073" cy="2365"/>
            </a:xfrm>
            <a:prstGeom prst="line">
              <a:avLst/>
            </a:prstGeom>
            <a:ln w="79375">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94" name="Group 93">
              <a:extLst>
                <a:ext uri="{FF2B5EF4-FFF2-40B4-BE49-F238E27FC236}">
                  <a16:creationId xmlns:a16="http://schemas.microsoft.com/office/drawing/2014/main" id="{53E597CD-2629-ED0A-9573-3C5E6BAD16A2}"/>
                </a:ext>
              </a:extLst>
            </p:cNvPr>
            <p:cNvGrpSpPr/>
            <p:nvPr/>
          </p:nvGrpSpPr>
          <p:grpSpPr>
            <a:xfrm>
              <a:off x="1845201" y="2810355"/>
              <a:ext cx="457624" cy="577269"/>
              <a:chOff x="1845201" y="2810355"/>
              <a:chExt cx="457624" cy="577269"/>
            </a:xfrm>
          </p:grpSpPr>
          <p:grpSp>
            <p:nvGrpSpPr>
              <p:cNvPr id="77" name="Group 76">
                <a:extLst>
                  <a:ext uri="{FF2B5EF4-FFF2-40B4-BE49-F238E27FC236}">
                    <a16:creationId xmlns:a16="http://schemas.microsoft.com/office/drawing/2014/main" id="{FA284C25-AB8A-FD37-6AFA-FB3D737A8F91}"/>
                  </a:ext>
                </a:extLst>
              </p:cNvPr>
              <p:cNvGrpSpPr/>
              <p:nvPr/>
            </p:nvGrpSpPr>
            <p:grpSpPr>
              <a:xfrm>
                <a:off x="1845201" y="2810355"/>
                <a:ext cx="214477" cy="572582"/>
                <a:chOff x="1504229" y="3002778"/>
                <a:chExt cx="214477" cy="572582"/>
              </a:xfrm>
            </p:grpSpPr>
            <p:cxnSp>
              <p:nvCxnSpPr>
                <p:cNvPr id="66" name="Straight Connector 65">
                  <a:extLst>
                    <a:ext uri="{FF2B5EF4-FFF2-40B4-BE49-F238E27FC236}">
                      <a16:creationId xmlns:a16="http://schemas.microsoft.com/office/drawing/2014/main" id="{2FE4EA58-B78E-049D-76A7-596336CDB4A9}"/>
                    </a:ext>
                  </a:extLst>
                </p:cNvPr>
                <p:cNvCxnSpPr/>
                <p:nvPr/>
              </p:nvCxnSpPr>
              <p:spPr>
                <a:xfrm flipV="1">
                  <a:off x="1519189" y="3188773"/>
                  <a:ext cx="183718" cy="187736"/>
                </a:xfrm>
                <a:prstGeom prst="line">
                  <a:avLst/>
                </a:prstGeom>
                <a:noFill/>
                <a:ln w="25400" cap="flat" cmpd="sng" algn="ctr">
                  <a:solidFill>
                    <a:schemeClr val="accent1"/>
                  </a:solidFill>
                  <a:prstDash val="solid"/>
                  <a:miter lim="800000"/>
                </a:ln>
                <a:effectLst/>
              </p:spPr>
            </p:cxnSp>
            <p:cxnSp>
              <p:nvCxnSpPr>
                <p:cNvPr id="68" name="Straight Connector 67">
                  <a:extLst>
                    <a:ext uri="{FF2B5EF4-FFF2-40B4-BE49-F238E27FC236}">
                      <a16:creationId xmlns:a16="http://schemas.microsoft.com/office/drawing/2014/main" id="{EECACBEA-55AE-8009-A7E9-ED5605D0B6F5}"/>
                    </a:ext>
                  </a:extLst>
                </p:cNvPr>
                <p:cNvCxnSpPr/>
                <p:nvPr/>
              </p:nvCxnSpPr>
              <p:spPr>
                <a:xfrm flipV="1">
                  <a:off x="1504229" y="3002778"/>
                  <a:ext cx="183718" cy="187736"/>
                </a:xfrm>
                <a:prstGeom prst="line">
                  <a:avLst/>
                </a:prstGeom>
                <a:noFill/>
                <a:ln w="25400" cap="flat" cmpd="sng" algn="ctr">
                  <a:solidFill>
                    <a:schemeClr val="accent1"/>
                  </a:solidFill>
                  <a:prstDash val="solid"/>
                  <a:miter lim="800000"/>
                </a:ln>
                <a:effectLst/>
              </p:spPr>
            </p:cxnSp>
            <p:cxnSp>
              <p:nvCxnSpPr>
                <p:cNvPr id="69" name="Straight Connector 68">
                  <a:extLst>
                    <a:ext uri="{FF2B5EF4-FFF2-40B4-BE49-F238E27FC236}">
                      <a16:creationId xmlns:a16="http://schemas.microsoft.com/office/drawing/2014/main" id="{93E2B693-B889-4FF5-6676-91EF51096D27}"/>
                    </a:ext>
                  </a:extLst>
                </p:cNvPr>
                <p:cNvCxnSpPr/>
                <p:nvPr/>
              </p:nvCxnSpPr>
              <p:spPr>
                <a:xfrm flipV="1">
                  <a:off x="1534988" y="3387624"/>
                  <a:ext cx="183718" cy="187736"/>
                </a:xfrm>
                <a:prstGeom prst="line">
                  <a:avLst/>
                </a:prstGeom>
                <a:noFill/>
                <a:ln w="25400" cap="flat" cmpd="sng" algn="ctr">
                  <a:solidFill>
                    <a:schemeClr val="accent1"/>
                  </a:solidFill>
                  <a:prstDash val="solid"/>
                  <a:miter lim="800000"/>
                </a:ln>
                <a:effectLst/>
              </p:spPr>
            </p:cxnSp>
            <p:cxnSp>
              <p:nvCxnSpPr>
                <p:cNvPr id="70" name="Straight Connector 69">
                  <a:extLst>
                    <a:ext uri="{FF2B5EF4-FFF2-40B4-BE49-F238E27FC236}">
                      <a16:creationId xmlns:a16="http://schemas.microsoft.com/office/drawing/2014/main" id="{5256412E-7CC5-7B6A-36D6-84351046D798}"/>
                    </a:ext>
                  </a:extLst>
                </p:cNvPr>
                <p:cNvCxnSpPr>
                  <a:cxnSpLocks/>
                </p:cNvCxnSpPr>
                <p:nvPr/>
              </p:nvCxnSpPr>
              <p:spPr>
                <a:xfrm>
                  <a:off x="1504229" y="3387624"/>
                  <a:ext cx="213638" cy="0"/>
                </a:xfrm>
                <a:prstGeom prst="line">
                  <a:avLst/>
                </a:prstGeom>
                <a:noFill/>
                <a:ln w="25400" cap="flat" cmpd="sng" algn="ctr">
                  <a:solidFill>
                    <a:schemeClr val="accent1"/>
                  </a:solidFill>
                  <a:prstDash val="solid"/>
                  <a:miter lim="800000"/>
                </a:ln>
                <a:effectLst/>
              </p:spPr>
            </p:cxnSp>
            <p:cxnSp>
              <p:nvCxnSpPr>
                <p:cNvPr id="73" name="Straight Connector 72">
                  <a:extLst>
                    <a:ext uri="{FF2B5EF4-FFF2-40B4-BE49-F238E27FC236}">
                      <a16:creationId xmlns:a16="http://schemas.microsoft.com/office/drawing/2014/main" id="{60697C05-A970-67AB-1ECE-75B208A5F439}"/>
                    </a:ext>
                  </a:extLst>
                </p:cNvPr>
                <p:cNvCxnSpPr>
                  <a:cxnSpLocks/>
                </p:cNvCxnSpPr>
                <p:nvPr/>
              </p:nvCxnSpPr>
              <p:spPr>
                <a:xfrm>
                  <a:off x="1504229" y="3188773"/>
                  <a:ext cx="198678" cy="0"/>
                </a:xfrm>
                <a:prstGeom prst="line">
                  <a:avLst/>
                </a:prstGeom>
                <a:noFill/>
                <a:ln w="25400" cap="flat" cmpd="sng" algn="ctr">
                  <a:solidFill>
                    <a:schemeClr val="accent1"/>
                  </a:solidFill>
                  <a:prstDash val="solid"/>
                  <a:miter lim="800000"/>
                </a:ln>
                <a:effectLst/>
              </p:spPr>
            </p:cxnSp>
          </p:grpSp>
          <p:grpSp>
            <p:nvGrpSpPr>
              <p:cNvPr id="78" name="Group 77">
                <a:extLst>
                  <a:ext uri="{FF2B5EF4-FFF2-40B4-BE49-F238E27FC236}">
                    <a16:creationId xmlns:a16="http://schemas.microsoft.com/office/drawing/2014/main" id="{6635AF20-CFA5-67F1-ABBD-71ACC6F3ADD6}"/>
                  </a:ext>
                </a:extLst>
              </p:cNvPr>
              <p:cNvGrpSpPr/>
              <p:nvPr/>
            </p:nvGrpSpPr>
            <p:grpSpPr>
              <a:xfrm>
                <a:off x="2088348" y="2815042"/>
                <a:ext cx="214477" cy="572582"/>
                <a:chOff x="1504229" y="3002778"/>
                <a:chExt cx="214477" cy="572582"/>
              </a:xfrm>
            </p:grpSpPr>
            <p:cxnSp>
              <p:nvCxnSpPr>
                <p:cNvPr id="79" name="Straight Connector 78">
                  <a:extLst>
                    <a:ext uri="{FF2B5EF4-FFF2-40B4-BE49-F238E27FC236}">
                      <a16:creationId xmlns:a16="http://schemas.microsoft.com/office/drawing/2014/main" id="{24FC57FF-C0BF-D502-0928-47AB01E07926}"/>
                    </a:ext>
                  </a:extLst>
                </p:cNvPr>
                <p:cNvCxnSpPr/>
                <p:nvPr/>
              </p:nvCxnSpPr>
              <p:spPr>
                <a:xfrm flipV="1">
                  <a:off x="1519189" y="3188773"/>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80" name="Straight Connector 79">
                  <a:extLst>
                    <a:ext uri="{FF2B5EF4-FFF2-40B4-BE49-F238E27FC236}">
                      <a16:creationId xmlns:a16="http://schemas.microsoft.com/office/drawing/2014/main" id="{173A2E5D-8E0F-18E5-3571-7B0A930B3893}"/>
                    </a:ext>
                  </a:extLst>
                </p:cNvPr>
                <p:cNvCxnSpPr/>
                <p:nvPr/>
              </p:nvCxnSpPr>
              <p:spPr>
                <a:xfrm flipV="1">
                  <a:off x="1504229" y="3002778"/>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81" name="Straight Connector 80">
                  <a:extLst>
                    <a:ext uri="{FF2B5EF4-FFF2-40B4-BE49-F238E27FC236}">
                      <a16:creationId xmlns:a16="http://schemas.microsoft.com/office/drawing/2014/main" id="{2877EB91-4871-184A-EFE1-7EACA9C9FE26}"/>
                    </a:ext>
                  </a:extLst>
                </p:cNvPr>
                <p:cNvCxnSpPr/>
                <p:nvPr/>
              </p:nvCxnSpPr>
              <p:spPr>
                <a:xfrm flipV="1">
                  <a:off x="1534988" y="3387624"/>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82" name="Straight Connector 81">
                  <a:extLst>
                    <a:ext uri="{FF2B5EF4-FFF2-40B4-BE49-F238E27FC236}">
                      <a16:creationId xmlns:a16="http://schemas.microsoft.com/office/drawing/2014/main" id="{D170E54D-1E47-1734-CF87-6A0DE0558E66}"/>
                    </a:ext>
                  </a:extLst>
                </p:cNvPr>
                <p:cNvCxnSpPr>
                  <a:cxnSpLocks/>
                </p:cNvCxnSpPr>
                <p:nvPr/>
              </p:nvCxnSpPr>
              <p:spPr>
                <a:xfrm>
                  <a:off x="1504229" y="3387624"/>
                  <a:ext cx="213638" cy="0"/>
                </a:xfrm>
                <a:prstGeom prst="line">
                  <a:avLst/>
                </a:prstGeom>
                <a:noFill/>
                <a:ln w="25400" cap="flat" cmpd="sng" algn="ctr">
                  <a:solidFill>
                    <a:schemeClr val="accent6">
                      <a:lumMod val="60000"/>
                      <a:lumOff val="40000"/>
                    </a:schemeClr>
                  </a:solidFill>
                  <a:prstDash val="solid"/>
                  <a:miter lim="800000"/>
                </a:ln>
                <a:effectLst/>
              </p:spPr>
            </p:cxnSp>
            <p:cxnSp>
              <p:nvCxnSpPr>
                <p:cNvPr id="83" name="Straight Connector 82">
                  <a:extLst>
                    <a:ext uri="{FF2B5EF4-FFF2-40B4-BE49-F238E27FC236}">
                      <a16:creationId xmlns:a16="http://schemas.microsoft.com/office/drawing/2014/main" id="{709E4BE1-3940-4B97-1AFA-EFA6CB346F37}"/>
                    </a:ext>
                  </a:extLst>
                </p:cNvPr>
                <p:cNvCxnSpPr>
                  <a:cxnSpLocks/>
                </p:cNvCxnSpPr>
                <p:nvPr/>
              </p:nvCxnSpPr>
              <p:spPr>
                <a:xfrm>
                  <a:off x="1504229" y="3188773"/>
                  <a:ext cx="198678" cy="0"/>
                </a:xfrm>
                <a:prstGeom prst="line">
                  <a:avLst/>
                </a:prstGeom>
                <a:noFill/>
                <a:ln w="25400" cap="flat" cmpd="sng" algn="ctr">
                  <a:solidFill>
                    <a:schemeClr val="accent6">
                      <a:lumMod val="60000"/>
                      <a:lumOff val="40000"/>
                    </a:schemeClr>
                  </a:solidFill>
                  <a:prstDash val="solid"/>
                  <a:miter lim="800000"/>
                </a:ln>
                <a:effectLst/>
              </p:spPr>
            </p:cxnSp>
          </p:grpSp>
        </p:grpSp>
        <p:sp>
          <p:nvSpPr>
            <p:cNvPr id="84" name="TextBox 83">
              <a:extLst>
                <a:ext uri="{FF2B5EF4-FFF2-40B4-BE49-F238E27FC236}">
                  <a16:creationId xmlns:a16="http://schemas.microsoft.com/office/drawing/2014/main" id="{F9F4F040-CD70-9561-9B20-2A8B716085B2}"/>
                </a:ext>
              </a:extLst>
            </p:cNvPr>
            <p:cNvSpPr txBox="1"/>
            <p:nvPr/>
          </p:nvSpPr>
          <p:spPr>
            <a:xfrm>
              <a:off x="1333395" y="3333826"/>
              <a:ext cx="677454" cy="246221"/>
            </a:xfrm>
            <a:prstGeom prst="rect">
              <a:avLst/>
            </a:prstGeom>
            <a:noFill/>
          </p:spPr>
          <p:txBody>
            <a:bodyPr wrap="square" rtlCol="0">
              <a:spAutoFit/>
            </a:bodyPr>
            <a:lstStyle/>
            <a:p>
              <a:r>
                <a:rPr lang="en-US" sz="1000" dirty="0">
                  <a:solidFill>
                    <a:schemeClr val="accent1">
                      <a:lumMod val="75000"/>
                    </a:schemeClr>
                  </a:solidFill>
                </a:rPr>
                <a:t>138 kV</a:t>
              </a:r>
            </a:p>
          </p:txBody>
        </p:sp>
        <p:cxnSp>
          <p:nvCxnSpPr>
            <p:cNvPr id="86" name="Straight Connector 85">
              <a:extLst>
                <a:ext uri="{FF2B5EF4-FFF2-40B4-BE49-F238E27FC236}">
                  <a16:creationId xmlns:a16="http://schemas.microsoft.com/office/drawing/2014/main" id="{91EDA064-0D4D-AB92-1811-B92F939D62CB}"/>
                </a:ext>
              </a:extLst>
            </p:cNvPr>
            <p:cNvCxnSpPr>
              <a:cxnSpLocks/>
            </p:cNvCxnSpPr>
            <p:nvPr/>
          </p:nvCxnSpPr>
          <p:spPr>
            <a:xfrm flipH="1">
              <a:off x="758571" y="3122084"/>
              <a:ext cx="1178489"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2" name="Oval 91">
              <a:extLst>
                <a:ext uri="{FF2B5EF4-FFF2-40B4-BE49-F238E27FC236}">
                  <a16:creationId xmlns:a16="http://schemas.microsoft.com/office/drawing/2014/main" id="{86DAAE69-4A01-9675-A8F1-ACD566EE962C}"/>
                </a:ext>
              </a:extLst>
            </p:cNvPr>
            <p:cNvSpPr/>
            <p:nvPr/>
          </p:nvSpPr>
          <p:spPr>
            <a:xfrm>
              <a:off x="892375" y="5354027"/>
              <a:ext cx="532028" cy="40206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00" dirty="0"/>
                <a:t>M1</a:t>
              </a:r>
            </a:p>
          </p:txBody>
        </p:sp>
        <p:grpSp>
          <p:nvGrpSpPr>
            <p:cNvPr id="96" name="Group 95">
              <a:extLst>
                <a:ext uri="{FF2B5EF4-FFF2-40B4-BE49-F238E27FC236}">
                  <a16:creationId xmlns:a16="http://schemas.microsoft.com/office/drawing/2014/main" id="{87EDB3F7-4BB5-8838-DFD8-9C40FDB88728}"/>
                </a:ext>
              </a:extLst>
            </p:cNvPr>
            <p:cNvGrpSpPr/>
            <p:nvPr/>
          </p:nvGrpSpPr>
          <p:grpSpPr>
            <a:xfrm>
              <a:off x="1860161" y="1602971"/>
              <a:ext cx="457624" cy="577269"/>
              <a:chOff x="1845201" y="2810355"/>
              <a:chExt cx="457624" cy="577269"/>
            </a:xfrm>
          </p:grpSpPr>
          <p:grpSp>
            <p:nvGrpSpPr>
              <p:cNvPr id="97" name="Group 96">
                <a:extLst>
                  <a:ext uri="{FF2B5EF4-FFF2-40B4-BE49-F238E27FC236}">
                    <a16:creationId xmlns:a16="http://schemas.microsoft.com/office/drawing/2014/main" id="{AE7ACC56-BA91-B752-CD1F-79496D076433}"/>
                  </a:ext>
                </a:extLst>
              </p:cNvPr>
              <p:cNvGrpSpPr/>
              <p:nvPr/>
            </p:nvGrpSpPr>
            <p:grpSpPr>
              <a:xfrm>
                <a:off x="1845201" y="2810355"/>
                <a:ext cx="214477" cy="572582"/>
                <a:chOff x="1504229" y="3002778"/>
                <a:chExt cx="214477" cy="572582"/>
              </a:xfrm>
            </p:grpSpPr>
            <p:cxnSp>
              <p:nvCxnSpPr>
                <p:cNvPr id="104" name="Straight Connector 103">
                  <a:extLst>
                    <a:ext uri="{FF2B5EF4-FFF2-40B4-BE49-F238E27FC236}">
                      <a16:creationId xmlns:a16="http://schemas.microsoft.com/office/drawing/2014/main" id="{88C03EB5-018D-248C-153F-6870DD1C7FB9}"/>
                    </a:ext>
                  </a:extLst>
                </p:cNvPr>
                <p:cNvCxnSpPr/>
                <p:nvPr/>
              </p:nvCxnSpPr>
              <p:spPr>
                <a:xfrm flipV="1">
                  <a:off x="1519189" y="3188773"/>
                  <a:ext cx="183718" cy="187736"/>
                </a:xfrm>
                <a:prstGeom prst="line">
                  <a:avLst/>
                </a:prstGeom>
                <a:noFill/>
                <a:ln w="25400" cap="flat" cmpd="sng" algn="ctr">
                  <a:solidFill>
                    <a:schemeClr val="accent1"/>
                  </a:solidFill>
                  <a:prstDash val="solid"/>
                  <a:miter lim="800000"/>
                </a:ln>
                <a:effectLst/>
              </p:spPr>
            </p:cxnSp>
            <p:cxnSp>
              <p:nvCxnSpPr>
                <p:cNvPr id="105" name="Straight Connector 104">
                  <a:extLst>
                    <a:ext uri="{FF2B5EF4-FFF2-40B4-BE49-F238E27FC236}">
                      <a16:creationId xmlns:a16="http://schemas.microsoft.com/office/drawing/2014/main" id="{9BC1EA00-890A-80BB-364F-3FBA223C10F1}"/>
                    </a:ext>
                  </a:extLst>
                </p:cNvPr>
                <p:cNvCxnSpPr/>
                <p:nvPr/>
              </p:nvCxnSpPr>
              <p:spPr>
                <a:xfrm flipV="1">
                  <a:off x="1504229" y="3002778"/>
                  <a:ext cx="183718" cy="187736"/>
                </a:xfrm>
                <a:prstGeom prst="line">
                  <a:avLst/>
                </a:prstGeom>
                <a:noFill/>
                <a:ln w="25400" cap="flat" cmpd="sng" algn="ctr">
                  <a:solidFill>
                    <a:schemeClr val="accent1"/>
                  </a:solidFill>
                  <a:prstDash val="solid"/>
                  <a:miter lim="800000"/>
                </a:ln>
                <a:effectLst/>
              </p:spPr>
            </p:cxnSp>
            <p:cxnSp>
              <p:nvCxnSpPr>
                <p:cNvPr id="106" name="Straight Connector 105">
                  <a:extLst>
                    <a:ext uri="{FF2B5EF4-FFF2-40B4-BE49-F238E27FC236}">
                      <a16:creationId xmlns:a16="http://schemas.microsoft.com/office/drawing/2014/main" id="{9C24920F-6523-C296-856D-FA73EC7F7816}"/>
                    </a:ext>
                  </a:extLst>
                </p:cNvPr>
                <p:cNvCxnSpPr/>
                <p:nvPr/>
              </p:nvCxnSpPr>
              <p:spPr>
                <a:xfrm flipV="1">
                  <a:off x="1534988" y="3387624"/>
                  <a:ext cx="183718" cy="187736"/>
                </a:xfrm>
                <a:prstGeom prst="line">
                  <a:avLst/>
                </a:prstGeom>
                <a:noFill/>
                <a:ln w="25400" cap="flat" cmpd="sng" algn="ctr">
                  <a:solidFill>
                    <a:schemeClr val="accent1"/>
                  </a:solidFill>
                  <a:prstDash val="solid"/>
                  <a:miter lim="800000"/>
                </a:ln>
                <a:effectLst/>
              </p:spPr>
            </p:cxnSp>
            <p:cxnSp>
              <p:nvCxnSpPr>
                <p:cNvPr id="107" name="Straight Connector 106">
                  <a:extLst>
                    <a:ext uri="{FF2B5EF4-FFF2-40B4-BE49-F238E27FC236}">
                      <a16:creationId xmlns:a16="http://schemas.microsoft.com/office/drawing/2014/main" id="{F6C860E2-27A1-82B5-6139-717C9DB79BE3}"/>
                    </a:ext>
                  </a:extLst>
                </p:cNvPr>
                <p:cNvCxnSpPr>
                  <a:cxnSpLocks/>
                </p:cNvCxnSpPr>
                <p:nvPr/>
              </p:nvCxnSpPr>
              <p:spPr>
                <a:xfrm>
                  <a:off x="1504229" y="3387624"/>
                  <a:ext cx="213638" cy="0"/>
                </a:xfrm>
                <a:prstGeom prst="line">
                  <a:avLst/>
                </a:prstGeom>
                <a:noFill/>
                <a:ln w="25400" cap="flat" cmpd="sng" algn="ctr">
                  <a:solidFill>
                    <a:schemeClr val="accent1"/>
                  </a:solidFill>
                  <a:prstDash val="solid"/>
                  <a:miter lim="800000"/>
                </a:ln>
                <a:effectLst/>
              </p:spPr>
            </p:cxnSp>
            <p:cxnSp>
              <p:nvCxnSpPr>
                <p:cNvPr id="108" name="Straight Connector 107">
                  <a:extLst>
                    <a:ext uri="{FF2B5EF4-FFF2-40B4-BE49-F238E27FC236}">
                      <a16:creationId xmlns:a16="http://schemas.microsoft.com/office/drawing/2014/main" id="{89987D02-A00C-FE31-FEB3-2A3EA7AE2F2C}"/>
                    </a:ext>
                  </a:extLst>
                </p:cNvPr>
                <p:cNvCxnSpPr>
                  <a:cxnSpLocks/>
                </p:cNvCxnSpPr>
                <p:nvPr/>
              </p:nvCxnSpPr>
              <p:spPr>
                <a:xfrm>
                  <a:off x="1504229" y="3188773"/>
                  <a:ext cx="198678" cy="0"/>
                </a:xfrm>
                <a:prstGeom prst="line">
                  <a:avLst/>
                </a:prstGeom>
                <a:noFill/>
                <a:ln w="25400" cap="flat" cmpd="sng" algn="ctr">
                  <a:solidFill>
                    <a:schemeClr val="accent1"/>
                  </a:solidFill>
                  <a:prstDash val="solid"/>
                  <a:miter lim="800000"/>
                </a:ln>
                <a:effectLst/>
              </p:spPr>
            </p:cxnSp>
          </p:grpSp>
          <p:grpSp>
            <p:nvGrpSpPr>
              <p:cNvPr id="98" name="Group 97">
                <a:extLst>
                  <a:ext uri="{FF2B5EF4-FFF2-40B4-BE49-F238E27FC236}">
                    <a16:creationId xmlns:a16="http://schemas.microsoft.com/office/drawing/2014/main" id="{0918BC65-0E5A-79B2-25A8-5DF486A445BE}"/>
                  </a:ext>
                </a:extLst>
              </p:cNvPr>
              <p:cNvGrpSpPr/>
              <p:nvPr/>
            </p:nvGrpSpPr>
            <p:grpSpPr>
              <a:xfrm>
                <a:off x="2088348" y="2815042"/>
                <a:ext cx="214477" cy="572582"/>
                <a:chOff x="1504229" y="3002778"/>
                <a:chExt cx="214477" cy="572582"/>
              </a:xfrm>
            </p:grpSpPr>
            <p:cxnSp>
              <p:nvCxnSpPr>
                <p:cNvPr id="99" name="Straight Connector 98">
                  <a:extLst>
                    <a:ext uri="{FF2B5EF4-FFF2-40B4-BE49-F238E27FC236}">
                      <a16:creationId xmlns:a16="http://schemas.microsoft.com/office/drawing/2014/main" id="{A57DDE96-81D6-5C14-C0A2-45F367A07A82}"/>
                    </a:ext>
                  </a:extLst>
                </p:cNvPr>
                <p:cNvCxnSpPr/>
                <p:nvPr/>
              </p:nvCxnSpPr>
              <p:spPr>
                <a:xfrm flipV="1">
                  <a:off x="1519189" y="3188773"/>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100" name="Straight Connector 99">
                  <a:extLst>
                    <a:ext uri="{FF2B5EF4-FFF2-40B4-BE49-F238E27FC236}">
                      <a16:creationId xmlns:a16="http://schemas.microsoft.com/office/drawing/2014/main" id="{78525A82-0E7E-15D6-C68A-9A2FF84509B6}"/>
                    </a:ext>
                  </a:extLst>
                </p:cNvPr>
                <p:cNvCxnSpPr/>
                <p:nvPr/>
              </p:nvCxnSpPr>
              <p:spPr>
                <a:xfrm flipV="1">
                  <a:off x="1504229" y="3002778"/>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101" name="Straight Connector 100">
                  <a:extLst>
                    <a:ext uri="{FF2B5EF4-FFF2-40B4-BE49-F238E27FC236}">
                      <a16:creationId xmlns:a16="http://schemas.microsoft.com/office/drawing/2014/main" id="{3D77A994-83E0-95FB-13F8-C388B06D8758}"/>
                    </a:ext>
                  </a:extLst>
                </p:cNvPr>
                <p:cNvCxnSpPr/>
                <p:nvPr/>
              </p:nvCxnSpPr>
              <p:spPr>
                <a:xfrm flipV="1">
                  <a:off x="1534988" y="3387624"/>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102" name="Straight Connector 101">
                  <a:extLst>
                    <a:ext uri="{FF2B5EF4-FFF2-40B4-BE49-F238E27FC236}">
                      <a16:creationId xmlns:a16="http://schemas.microsoft.com/office/drawing/2014/main" id="{CD4B3C43-6A89-3BEB-3230-E05802609C67}"/>
                    </a:ext>
                  </a:extLst>
                </p:cNvPr>
                <p:cNvCxnSpPr>
                  <a:cxnSpLocks/>
                </p:cNvCxnSpPr>
                <p:nvPr/>
              </p:nvCxnSpPr>
              <p:spPr>
                <a:xfrm>
                  <a:off x="1504229" y="3387624"/>
                  <a:ext cx="213638" cy="0"/>
                </a:xfrm>
                <a:prstGeom prst="line">
                  <a:avLst/>
                </a:prstGeom>
                <a:noFill/>
                <a:ln w="25400" cap="flat" cmpd="sng" algn="ctr">
                  <a:solidFill>
                    <a:schemeClr val="accent6">
                      <a:lumMod val="60000"/>
                      <a:lumOff val="40000"/>
                    </a:schemeClr>
                  </a:solidFill>
                  <a:prstDash val="solid"/>
                  <a:miter lim="800000"/>
                </a:ln>
                <a:effectLst/>
              </p:spPr>
            </p:cxnSp>
            <p:cxnSp>
              <p:nvCxnSpPr>
                <p:cNvPr id="103" name="Straight Connector 102">
                  <a:extLst>
                    <a:ext uri="{FF2B5EF4-FFF2-40B4-BE49-F238E27FC236}">
                      <a16:creationId xmlns:a16="http://schemas.microsoft.com/office/drawing/2014/main" id="{7EEEA9EF-12F0-6E59-CA03-76BAA9EFB4E8}"/>
                    </a:ext>
                  </a:extLst>
                </p:cNvPr>
                <p:cNvCxnSpPr>
                  <a:cxnSpLocks/>
                </p:cNvCxnSpPr>
                <p:nvPr/>
              </p:nvCxnSpPr>
              <p:spPr>
                <a:xfrm>
                  <a:off x="1504229" y="3188773"/>
                  <a:ext cx="198678" cy="0"/>
                </a:xfrm>
                <a:prstGeom prst="line">
                  <a:avLst/>
                </a:prstGeom>
                <a:noFill/>
                <a:ln w="25400" cap="flat" cmpd="sng" algn="ctr">
                  <a:solidFill>
                    <a:schemeClr val="accent6">
                      <a:lumMod val="60000"/>
                      <a:lumOff val="40000"/>
                    </a:schemeClr>
                  </a:solidFill>
                  <a:prstDash val="solid"/>
                  <a:miter lim="800000"/>
                </a:ln>
                <a:effectLst/>
              </p:spPr>
            </p:cxnSp>
          </p:grpSp>
        </p:grpSp>
        <p:cxnSp>
          <p:nvCxnSpPr>
            <p:cNvPr id="110" name="Straight Connector 109">
              <a:extLst>
                <a:ext uri="{FF2B5EF4-FFF2-40B4-BE49-F238E27FC236}">
                  <a16:creationId xmlns:a16="http://schemas.microsoft.com/office/drawing/2014/main" id="{83B69ADB-8846-F14A-90B8-D381A66320BE}"/>
                </a:ext>
              </a:extLst>
            </p:cNvPr>
            <p:cNvCxnSpPr>
              <a:cxnSpLocks/>
            </p:cNvCxnSpPr>
            <p:nvPr/>
          </p:nvCxnSpPr>
          <p:spPr>
            <a:xfrm flipH="1">
              <a:off x="2209176" y="3079061"/>
              <a:ext cx="1495075" cy="7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5943216A-3768-1B5C-BCED-1F93C8749630}"/>
                </a:ext>
              </a:extLst>
            </p:cNvPr>
            <p:cNvCxnSpPr>
              <a:cxnSpLocks/>
            </p:cNvCxnSpPr>
            <p:nvPr/>
          </p:nvCxnSpPr>
          <p:spPr>
            <a:xfrm flipH="1">
              <a:off x="2233519" y="1867427"/>
              <a:ext cx="4167281" cy="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2872CFC1-616E-1587-7DD9-0B55D7A41D71}"/>
                </a:ext>
              </a:extLst>
            </p:cNvPr>
            <p:cNvCxnSpPr>
              <a:cxnSpLocks/>
            </p:cNvCxnSpPr>
            <p:nvPr/>
          </p:nvCxnSpPr>
          <p:spPr>
            <a:xfrm>
              <a:off x="6395298" y="1867427"/>
              <a:ext cx="0" cy="1254657"/>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7338A634-DF3F-0852-B052-1FC3EB1D5C69}"/>
                </a:ext>
              </a:extLst>
            </p:cNvPr>
            <p:cNvCxnSpPr>
              <a:cxnSpLocks/>
            </p:cNvCxnSpPr>
            <p:nvPr/>
          </p:nvCxnSpPr>
          <p:spPr>
            <a:xfrm flipH="1">
              <a:off x="758571" y="1882834"/>
              <a:ext cx="1208409"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6D6456C6-6407-0FBE-6741-E1E465BEF66C}"/>
                </a:ext>
              </a:extLst>
            </p:cNvPr>
            <p:cNvCxnSpPr>
              <a:cxnSpLocks/>
            </p:cNvCxnSpPr>
            <p:nvPr/>
          </p:nvCxnSpPr>
          <p:spPr>
            <a:xfrm>
              <a:off x="791074" y="1882834"/>
              <a:ext cx="0" cy="1254657"/>
            </a:xfrm>
            <a:prstGeom prst="line">
              <a:avLst/>
            </a:prstGeom>
            <a:ln w="69850"/>
          </p:spPr>
          <p:style>
            <a:lnRef idx="1">
              <a:schemeClr val="accent1"/>
            </a:lnRef>
            <a:fillRef idx="0">
              <a:schemeClr val="accent1"/>
            </a:fillRef>
            <a:effectRef idx="0">
              <a:schemeClr val="accent1"/>
            </a:effectRef>
            <a:fontRef idx="minor">
              <a:schemeClr val="tx1"/>
            </a:fontRef>
          </p:style>
        </p:cxnSp>
        <p:sp>
          <p:nvSpPr>
            <p:cNvPr id="120" name="Rectangle 119">
              <a:extLst>
                <a:ext uri="{FF2B5EF4-FFF2-40B4-BE49-F238E27FC236}">
                  <a16:creationId xmlns:a16="http://schemas.microsoft.com/office/drawing/2014/main" id="{CB0798F4-2154-6F78-3D9D-AE75716F82C7}"/>
                </a:ext>
              </a:extLst>
            </p:cNvPr>
            <p:cNvSpPr/>
            <p:nvPr/>
          </p:nvSpPr>
          <p:spPr>
            <a:xfrm>
              <a:off x="5448325" y="3811761"/>
              <a:ext cx="228600" cy="206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1107B079-3AA3-0EE2-3BCB-41DED510C443}"/>
                </a:ext>
              </a:extLst>
            </p:cNvPr>
            <p:cNvSpPr/>
            <p:nvPr/>
          </p:nvSpPr>
          <p:spPr>
            <a:xfrm>
              <a:off x="8340024" y="4222273"/>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id="{43C46E9B-DBFB-7B10-6B2E-BC6DD8E47D81}"/>
                </a:ext>
              </a:extLst>
            </p:cNvPr>
            <p:cNvSpPr/>
            <p:nvPr/>
          </p:nvSpPr>
          <p:spPr>
            <a:xfrm>
              <a:off x="7140964" y="4220919"/>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 name="Straight Connector 123">
              <a:extLst>
                <a:ext uri="{FF2B5EF4-FFF2-40B4-BE49-F238E27FC236}">
                  <a16:creationId xmlns:a16="http://schemas.microsoft.com/office/drawing/2014/main" id="{24D78756-930D-A38D-DF53-9E881692154F}"/>
                </a:ext>
              </a:extLst>
            </p:cNvPr>
            <p:cNvCxnSpPr>
              <a:cxnSpLocks/>
            </p:cNvCxnSpPr>
            <p:nvPr/>
          </p:nvCxnSpPr>
          <p:spPr>
            <a:xfrm>
              <a:off x="734611" y="6297302"/>
              <a:ext cx="77402" cy="187736"/>
            </a:xfrm>
            <a:prstGeom prst="line">
              <a:avLst/>
            </a:prstGeom>
            <a:noFill/>
            <a:ln w="25400" cap="flat" cmpd="sng" algn="ctr">
              <a:solidFill>
                <a:srgbClr val="5B9BD5"/>
              </a:solidFill>
              <a:prstDash val="solid"/>
              <a:miter lim="800000"/>
            </a:ln>
            <a:effectLst/>
          </p:spPr>
        </p:cxnSp>
        <p:cxnSp>
          <p:nvCxnSpPr>
            <p:cNvPr id="126" name="Straight Connector 125">
              <a:extLst>
                <a:ext uri="{FF2B5EF4-FFF2-40B4-BE49-F238E27FC236}">
                  <a16:creationId xmlns:a16="http://schemas.microsoft.com/office/drawing/2014/main" id="{F48C5F28-A8AE-EE06-704A-CC1A165CC49B}"/>
                </a:ext>
              </a:extLst>
            </p:cNvPr>
            <p:cNvCxnSpPr>
              <a:cxnSpLocks/>
            </p:cNvCxnSpPr>
            <p:nvPr/>
          </p:nvCxnSpPr>
          <p:spPr>
            <a:xfrm flipH="1">
              <a:off x="807760" y="6281896"/>
              <a:ext cx="61198" cy="183014"/>
            </a:xfrm>
            <a:prstGeom prst="line">
              <a:avLst/>
            </a:prstGeom>
            <a:noFill/>
            <a:ln w="25400" cap="flat" cmpd="sng" algn="ctr">
              <a:solidFill>
                <a:srgbClr val="5B9BD5"/>
              </a:solidFill>
              <a:prstDash val="solid"/>
              <a:miter lim="800000"/>
            </a:ln>
            <a:effectLst/>
          </p:spPr>
        </p:cxnSp>
        <p:sp>
          <p:nvSpPr>
            <p:cNvPr id="131" name="Rectangle 130">
              <a:extLst>
                <a:ext uri="{FF2B5EF4-FFF2-40B4-BE49-F238E27FC236}">
                  <a16:creationId xmlns:a16="http://schemas.microsoft.com/office/drawing/2014/main" id="{0AB7966A-ECA0-48F9-4576-582259729E65}"/>
                </a:ext>
              </a:extLst>
            </p:cNvPr>
            <p:cNvSpPr/>
            <p:nvPr/>
          </p:nvSpPr>
          <p:spPr>
            <a:xfrm>
              <a:off x="2868987" y="2987581"/>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a:extLst>
                <a:ext uri="{FF2B5EF4-FFF2-40B4-BE49-F238E27FC236}">
                  <a16:creationId xmlns:a16="http://schemas.microsoft.com/office/drawing/2014/main" id="{556DE4B2-3D81-7249-0AD1-01B5C29410F2}"/>
                </a:ext>
              </a:extLst>
            </p:cNvPr>
            <p:cNvSpPr/>
            <p:nvPr/>
          </p:nvSpPr>
          <p:spPr>
            <a:xfrm>
              <a:off x="2893976" y="1786895"/>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3" name="Straight Connector 132">
              <a:extLst>
                <a:ext uri="{FF2B5EF4-FFF2-40B4-BE49-F238E27FC236}">
                  <a16:creationId xmlns:a16="http://schemas.microsoft.com/office/drawing/2014/main" id="{BDCA256D-2109-F42A-209D-282EF3CEBECD}"/>
                </a:ext>
              </a:extLst>
            </p:cNvPr>
            <p:cNvCxnSpPr>
              <a:cxnSpLocks/>
            </p:cNvCxnSpPr>
            <p:nvPr/>
          </p:nvCxnSpPr>
          <p:spPr>
            <a:xfrm>
              <a:off x="4704831" y="5617733"/>
              <a:ext cx="592057" cy="477398"/>
            </a:xfrm>
            <a:prstGeom prst="line">
              <a:avLst/>
            </a:prstGeom>
            <a:noFill/>
            <a:ln w="25400" cap="flat" cmpd="sng" algn="ctr">
              <a:solidFill>
                <a:schemeClr val="tx1"/>
              </a:solidFill>
              <a:prstDash val="solid"/>
              <a:miter lim="800000"/>
            </a:ln>
            <a:effectLst/>
          </p:spPr>
        </p:cxnSp>
        <p:sp>
          <p:nvSpPr>
            <p:cNvPr id="138" name="Rectangle 137">
              <a:extLst>
                <a:ext uri="{FF2B5EF4-FFF2-40B4-BE49-F238E27FC236}">
                  <a16:creationId xmlns:a16="http://schemas.microsoft.com/office/drawing/2014/main" id="{7118C4B1-D3FB-B25A-3F16-FDD76CD1B403}"/>
                </a:ext>
              </a:extLst>
            </p:cNvPr>
            <p:cNvSpPr/>
            <p:nvPr/>
          </p:nvSpPr>
          <p:spPr>
            <a:xfrm>
              <a:off x="1182862" y="3018274"/>
              <a:ext cx="228600" cy="20762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Rectangle 138">
              <a:extLst>
                <a:ext uri="{FF2B5EF4-FFF2-40B4-BE49-F238E27FC236}">
                  <a16:creationId xmlns:a16="http://schemas.microsoft.com/office/drawing/2014/main" id="{9BF79286-1EC3-09CF-D631-FD50DE888446}"/>
                </a:ext>
              </a:extLst>
            </p:cNvPr>
            <p:cNvSpPr/>
            <p:nvPr/>
          </p:nvSpPr>
          <p:spPr>
            <a:xfrm>
              <a:off x="1154465" y="1791298"/>
              <a:ext cx="228600" cy="20762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1FC38DB8-D65B-E7CA-B90E-C01116F46F35}"/>
                </a:ext>
              </a:extLst>
            </p:cNvPr>
            <p:cNvSpPr/>
            <p:nvPr/>
          </p:nvSpPr>
          <p:spPr>
            <a:xfrm>
              <a:off x="4590049" y="4498165"/>
              <a:ext cx="2098272" cy="2113788"/>
            </a:xfrm>
            <a:prstGeom prst="roundRect">
              <a:avLst/>
            </a:prstGeom>
            <a:noFill/>
            <a:effectLst>
              <a:glow rad="139700">
                <a:srgbClr val="FFFF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5 Points 10">
              <a:extLst>
                <a:ext uri="{FF2B5EF4-FFF2-40B4-BE49-F238E27FC236}">
                  <a16:creationId xmlns:a16="http://schemas.microsoft.com/office/drawing/2014/main" id="{6E96218A-D83A-66D8-A736-D0529BBD7177}"/>
                </a:ext>
              </a:extLst>
            </p:cNvPr>
            <p:cNvSpPr/>
            <p:nvPr/>
          </p:nvSpPr>
          <p:spPr>
            <a:xfrm>
              <a:off x="796171" y="5579623"/>
              <a:ext cx="45719" cy="53329"/>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1298C319-487A-0915-5321-5372F9DD0FCD}"/>
              </a:ext>
            </a:extLst>
          </p:cNvPr>
          <p:cNvSpPr txBox="1"/>
          <p:nvPr/>
        </p:nvSpPr>
        <p:spPr>
          <a:xfrm>
            <a:off x="1900271" y="756600"/>
            <a:ext cx="39280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5B6770"/>
                </a:solidFill>
              </a:rPr>
              <a:t>Current Approach = Combo Model</a:t>
            </a:r>
            <a:endParaRPr lang="en-US" dirty="0"/>
          </a:p>
        </p:txBody>
      </p:sp>
    </p:spTree>
    <p:extLst>
      <p:ext uri="{BB962C8B-B14F-4D97-AF65-F5344CB8AC3E}">
        <p14:creationId xmlns:p14="http://schemas.microsoft.com/office/powerpoint/2010/main" val="4234369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lIns="91440" tIns="45720" rIns="91440" bIns="45720" anchor="t"/>
          <a:lstStyle/>
          <a:p>
            <a:r>
              <a:rPr lang="en-US" sz="2400" dirty="0"/>
              <a:t>Typical One-Line </a:t>
            </a:r>
            <a:r>
              <a:rPr lang="en-US" sz="2000" dirty="0"/>
              <a:t>(Battery and Other Generation Resources)</a:t>
            </a:r>
            <a:br>
              <a:rPr lang="en-US" sz="2000" dirty="0"/>
            </a:br>
            <a:endParaRPr lang="en-US" sz="1800" dirty="0">
              <a:solidFill>
                <a:schemeClr val="tx2"/>
              </a:solidFill>
              <a:cs typeface="Arial"/>
            </a:endParaRP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14</a:t>
            </a:fld>
            <a:endParaRPr lang="en-US" dirty="0"/>
          </a:p>
        </p:txBody>
      </p:sp>
      <p:cxnSp>
        <p:nvCxnSpPr>
          <p:cNvPr id="7" name="Straight Connector 6">
            <a:extLst>
              <a:ext uri="{FF2B5EF4-FFF2-40B4-BE49-F238E27FC236}">
                <a16:creationId xmlns:a16="http://schemas.microsoft.com/office/drawing/2014/main" id="{47EA7323-8C91-B324-A32A-9C61AE3A6369}"/>
              </a:ext>
            </a:extLst>
          </p:cNvPr>
          <p:cNvCxnSpPr>
            <a:cxnSpLocks/>
          </p:cNvCxnSpPr>
          <p:nvPr/>
        </p:nvCxnSpPr>
        <p:spPr>
          <a:xfrm>
            <a:off x="779881" y="2783417"/>
            <a:ext cx="0" cy="289883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19E87AC-42AB-6B19-6CC9-5B30A2FE4117}"/>
              </a:ext>
            </a:extLst>
          </p:cNvPr>
          <p:cNvCxnSpPr>
            <a:cxnSpLocks/>
          </p:cNvCxnSpPr>
          <p:nvPr/>
        </p:nvCxnSpPr>
        <p:spPr>
          <a:xfrm>
            <a:off x="3730083" y="2757979"/>
            <a:ext cx="0" cy="2536306"/>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3B1EE36-9EDB-DFD4-A2B3-0DBEDA7B7899}"/>
              </a:ext>
            </a:extLst>
          </p:cNvPr>
          <p:cNvSpPr txBox="1"/>
          <p:nvPr/>
        </p:nvSpPr>
        <p:spPr>
          <a:xfrm>
            <a:off x="2218146" y="2972572"/>
            <a:ext cx="677454" cy="246221"/>
          </a:xfrm>
          <a:prstGeom prst="rect">
            <a:avLst/>
          </a:prstGeom>
          <a:noFill/>
        </p:spPr>
        <p:txBody>
          <a:bodyPr wrap="square" rtlCol="0">
            <a:spAutoFit/>
          </a:bodyPr>
          <a:lstStyle/>
          <a:p>
            <a:r>
              <a:rPr lang="en-US" sz="1000" dirty="0">
                <a:solidFill>
                  <a:schemeClr val="accent6">
                    <a:lumMod val="60000"/>
                    <a:lumOff val="40000"/>
                  </a:schemeClr>
                </a:solidFill>
              </a:rPr>
              <a:t>34.5 kV</a:t>
            </a:r>
          </a:p>
        </p:txBody>
      </p:sp>
      <p:cxnSp>
        <p:nvCxnSpPr>
          <p:cNvPr id="6" name="Straight Connector 5">
            <a:extLst>
              <a:ext uri="{FF2B5EF4-FFF2-40B4-BE49-F238E27FC236}">
                <a16:creationId xmlns:a16="http://schemas.microsoft.com/office/drawing/2014/main" id="{372E4FAD-E39D-F6B3-56C6-8BA583608ACA}"/>
              </a:ext>
            </a:extLst>
          </p:cNvPr>
          <p:cNvCxnSpPr>
            <a:cxnSpLocks/>
          </p:cNvCxnSpPr>
          <p:nvPr/>
        </p:nvCxnSpPr>
        <p:spPr>
          <a:xfrm>
            <a:off x="7255264" y="2761784"/>
            <a:ext cx="2954" cy="270583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A4B84B3-4A84-25E7-6148-F35D937A20ED}"/>
              </a:ext>
            </a:extLst>
          </p:cNvPr>
          <p:cNvCxnSpPr>
            <a:cxnSpLocks/>
          </p:cNvCxnSpPr>
          <p:nvPr/>
        </p:nvCxnSpPr>
        <p:spPr>
          <a:xfrm>
            <a:off x="8454324" y="2761784"/>
            <a:ext cx="0" cy="270583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6BAC893E-A00F-974D-E390-F527E62BD844}"/>
              </a:ext>
            </a:extLst>
          </p:cNvPr>
          <p:cNvSpPr/>
          <p:nvPr/>
        </p:nvSpPr>
        <p:spPr>
          <a:xfrm>
            <a:off x="8002601" y="5467615"/>
            <a:ext cx="911197" cy="5183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WGR 1</a:t>
            </a:r>
          </a:p>
        </p:txBody>
      </p:sp>
      <p:sp>
        <p:nvSpPr>
          <p:cNvPr id="10" name="Oval 9">
            <a:extLst>
              <a:ext uri="{FF2B5EF4-FFF2-40B4-BE49-F238E27FC236}">
                <a16:creationId xmlns:a16="http://schemas.microsoft.com/office/drawing/2014/main" id="{F1E23923-339C-BDE8-B4F5-AF42A2574357}"/>
              </a:ext>
            </a:extLst>
          </p:cNvPr>
          <p:cNvSpPr/>
          <p:nvPr/>
        </p:nvSpPr>
        <p:spPr>
          <a:xfrm>
            <a:off x="6802620" y="5467615"/>
            <a:ext cx="911197" cy="5183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WGR 2</a:t>
            </a:r>
          </a:p>
        </p:txBody>
      </p:sp>
      <p:cxnSp>
        <p:nvCxnSpPr>
          <p:cNvPr id="35" name="Straight Connector 34">
            <a:extLst>
              <a:ext uri="{FF2B5EF4-FFF2-40B4-BE49-F238E27FC236}">
                <a16:creationId xmlns:a16="http://schemas.microsoft.com/office/drawing/2014/main" id="{32F2F12C-E2F0-2FC5-8E11-67E9BCCF2402}"/>
              </a:ext>
            </a:extLst>
          </p:cNvPr>
          <p:cNvCxnSpPr>
            <a:cxnSpLocks/>
          </p:cNvCxnSpPr>
          <p:nvPr/>
        </p:nvCxnSpPr>
        <p:spPr>
          <a:xfrm flipH="1">
            <a:off x="5563161" y="2764473"/>
            <a:ext cx="5561" cy="101166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7" name="Isosceles Triangle 36">
            <a:extLst>
              <a:ext uri="{FF2B5EF4-FFF2-40B4-BE49-F238E27FC236}">
                <a16:creationId xmlns:a16="http://schemas.microsoft.com/office/drawing/2014/main" id="{92BA9F2B-C7EC-C0FB-C6D8-67D2A4486F21}"/>
              </a:ext>
            </a:extLst>
          </p:cNvPr>
          <p:cNvSpPr/>
          <p:nvPr/>
        </p:nvSpPr>
        <p:spPr>
          <a:xfrm rot="10800000">
            <a:off x="3418631" y="5294286"/>
            <a:ext cx="619927" cy="597647"/>
          </a:xfrm>
          <a:prstGeom prst="triangl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60206136-217F-9838-8EF6-D75E69B43335}"/>
              </a:ext>
            </a:extLst>
          </p:cNvPr>
          <p:cNvSpPr txBox="1"/>
          <p:nvPr/>
        </p:nvSpPr>
        <p:spPr>
          <a:xfrm>
            <a:off x="3357922" y="5891933"/>
            <a:ext cx="911197" cy="246221"/>
          </a:xfrm>
          <a:prstGeom prst="rect">
            <a:avLst/>
          </a:prstGeom>
          <a:noFill/>
        </p:spPr>
        <p:txBody>
          <a:bodyPr wrap="square" rtlCol="0">
            <a:spAutoFit/>
          </a:bodyPr>
          <a:lstStyle/>
          <a:p>
            <a:r>
              <a:rPr lang="en-US" sz="1000" dirty="0">
                <a:solidFill>
                  <a:schemeClr val="accent1">
                    <a:lumMod val="75000"/>
                  </a:schemeClr>
                </a:solidFill>
              </a:rPr>
              <a:t>SS_AUX</a:t>
            </a:r>
          </a:p>
        </p:txBody>
      </p:sp>
      <p:sp>
        <p:nvSpPr>
          <p:cNvPr id="57" name="Oval 56">
            <a:extLst>
              <a:ext uri="{FF2B5EF4-FFF2-40B4-BE49-F238E27FC236}">
                <a16:creationId xmlns:a16="http://schemas.microsoft.com/office/drawing/2014/main" id="{FE0A3AD6-3EBE-58BD-1228-191B8EA2BC6D}"/>
              </a:ext>
            </a:extLst>
          </p:cNvPr>
          <p:cNvSpPr/>
          <p:nvPr/>
        </p:nvSpPr>
        <p:spPr>
          <a:xfrm>
            <a:off x="5630836" y="2847969"/>
            <a:ext cx="532028" cy="40206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00" dirty="0"/>
              <a:t>M2</a:t>
            </a:r>
          </a:p>
        </p:txBody>
      </p:sp>
      <p:cxnSp>
        <p:nvCxnSpPr>
          <p:cNvPr id="63" name="Straight Connector 62">
            <a:extLst>
              <a:ext uri="{FF2B5EF4-FFF2-40B4-BE49-F238E27FC236}">
                <a16:creationId xmlns:a16="http://schemas.microsoft.com/office/drawing/2014/main" id="{11814795-4D0B-2824-3953-C3E5CB729B7A}"/>
              </a:ext>
            </a:extLst>
          </p:cNvPr>
          <p:cNvCxnSpPr>
            <a:cxnSpLocks/>
          </p:cNvCxnSpPr>
          <p:nvPr/>
        </p:nvCxnSpPr>
        <p:spPr>
          <a:xfrm flipH="1">
            <a:off x="3704251" y="2750369"/>
            <a:ext cx="4750073" cy="5245"/>
          </a:xfrm>
          <a:prstGeom prst="line">
            <a:avLst/>
          </a:prstGeom>
          <a:ln w="79375">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94" name="Group 93">
            <a:extLst>
              <a:ext uri="{FF2B5EF4-FFF2-40B4-BE49-F238E27FC236}">
                <a16:creationId xmlns:a16="http://schemas.microsoft.com/office/drawing/2014/main" id="{53E597CD-2629-ED0A-9573-3C5E6BAD16A2}"/>
              </a:ext>
            </a:extLst>
          </p:cNvPr>
          <p:cNvGrpSpPr/>
          <p:nvPr/>
        </p:nvGrpSpPr>
        <p:grpSpPr>
          <a:xfrm>
            <a:off x="1845201" y="2524604"/>
            <a:ext cx="457624" cy="577269"/>
            <a:chOff x="1845201" y="2810355"/>
            <a:chExt cx="457624" cy="577269"/>
          </a:xfrm>
        </p:grpSpPr>
        <p:grpSp>
          <p:nvGrpSpPr>
            <p:cNvPr id="77" name="Group 76">
              <a:extLst>
                <a:ext uri="{FF2B5EF4-FFF2-40B4-BE49-F238E27FC236}">
                  <a16:creationId xmlns:a16="http://schemas.microsoft.com/office/drawing/2014/main" id="{FA284C25-AB8A-FD37-6AFA-FB3D737A8F91}"/>
                </a:ext>
              </a:extLst>
            </p:cNvPr>
            <p:cNvGrpSpPr/>
            <p:nvPr/>
          </p:nvGrpSpPr>
          <p:grpSpPr>
            <a:xfrm>
              <a:off x="1845201" y="2810355"/>
              <a:ext cx="214477" cy="572582"/>
              <a:chOff x="1504229" y="3002778"/>
              <a:chExt cx="214477" cy="572582"/>
            </a:xfrm>
          </p:grpSpPr>
          <p:cxnSp>
            <p:nvCxnSpPr>
              <p:cNvPr id="66" name="Straight Connector 65">
                <a:extLst>
                  <a:ext uri="{FF2B5EF4-FFF2-40B4-BE49-F238E27FC236}">
                    <a16:creationId xmlns:a16="http://schemas.microsoft.com/office/drawing/2014/main" id="{2FE4EA58-B78E-049D-76A7-596336CDB4A9}"/>
                  </a:ext>
                </a:extLst>
              </p:cNvPr>
              <p:cNvCxnSpPr/>
              <p:nvPr/>
            </p:nvCxnSpPr>
            <p:spPr>
              <a:xfrm flipV="1">
                <a:off x="1519189" y="3188773"/>
                <a:ext cx="183718" cy="187736"/>
              </a:xfrm>
              <a:prstGeom prst="line">
                <a:avLst/>
              </a:prstGeom>
              <a:noFill/>
              <a:ln w="25400" cap="flat" cmpd="sng" algn="ctr">
                <a:solidFill>
                  <a:schemeClr val="accent1"/>
                </a:solidFill>
                <a:prstDash val="solid"/>
                <a:miter lim="800000"/>
              </a:ln>
              <a:effectLst/>
            </p:spPr>
          </p:cxnSp>
          <p:cxnSp>
            <p:nvCxnSpPr>
              <p:cNvPr id="68" name="Straight Connector 67">
                <a:extLst>
                  <a:ext uri="{FF2B5EF4-FFF2-40B4-BE49-F238E27FC236}">
                    <a16:creationId xmlns:a16="http://schemas.microsoft.com/office/drawing/2014/main" id="{EECACBEA-55AE-8009-A7E9-ED5605D0B6F5}"/>
                  </a:ext>
                </a:extLst>
              </p:cNvPr>
              <p:cNvCxnSpPr/>
              <p:nvPr/>
            </p:nvCxnSpPr>
            <p:spPr>
              <a:xfrm flipV="1">
                <a:off x="1504229" y="3002778"/>
                <a:ext cx="183718" cy="187736"/>
              </a:xfrm>
              <a:prstGeom prst="line">
                <a:avLst/>
              </a:prstGeom>
              <a:noFill/>
              <a:ln w="25400" cap="flat" cmpd="sng" algn="ctr">
                <a:solidFill>
                  <a:schemeClr val="accent1"/>
                </a:solidFill>
                <a:prstDash val="solid"/>
                <a:miter lim="800000"/>
              </a:ln>
              <a:effectLst/>
            </p:spPr>
          </p:cxnSp>
          <p:cxnSp>
            <p:nvCxnSpPr>
              <p:cNvPr id="69" name="Straight Connector 68">
                <a:extLst>
                  <a:ext uri="{FF2B5EF4-FFF2-40B4-BE49-F238E27FC236}">
                    <a16:creationId xmlns:a16="http://schemas.microsoft.com/office/drawing/2014/main" id="{93E2B693-B889-4FF5-6676-91EF51096D27}"/>
                  </a:ext>
                </a:extLst>
              </p:cNvPr>
              <p:cNvCxnSpPr/>
              <p:nvPr/>
            </p:nvCxnSpPr>
            <p:spPr>
              <a:xfrm flipV="1">
                <a:off x="1534988" y="3387624"/>
                <a:ext cx="183718" cy="187736"/>
              </a:xfrm>
              <a:prstGeom prst="line">
                <a:avLst/>
              </a:prstGeom>
              <a:noFill/>
              <a:ln w="25400" cap="flat" cmpd="sng" algn="ctr">
                <a:solidFill>
                  <a:schemeClr val="accent1"/>
                </a:solidFill>
                <a:prstDash val="solid"/>
                <a:miter lim="800000"/>
              </a:ln>
              <a:effectLst/>
            </p:spPr>
          </p:cxnSp>
          <p:cxnSp>
            <p:nvCxnSpPr>
              <p:cNvPr id="70" name="Straight Connector 69">
                <a:extLst>
                  <a:ext uri="{FF2B5EF4-FFF2-40B4-BE49-F238E27FC236}">
                    <a16:creationId xmlns:a16="http://schemas.microsoft.com/office/drawing/2014/main" id="{5256412E-7CC5-7B6A-36D6-84351046D798}"/>
                  </a:ext>
                </a:extLst>
              </p:cNvPr>
              <p:cNvCxnSpPr>
                <a:cxnSpLocks/>
              </p:cNvCxnSpPr>
              <p:nvPr/>
            </p:nvCxnSpPr>
            <p:spPr>
              <a:xfrm>
                <a:off x="1504229" y="3387624"/>
                <a:ext cx="213638" cy="0"/>
              </a:xfrm>
              <a:prstGeom prst="line">
                <a:avLst/>
              </a:prstGeom>
              <a:noFill/>
              <a:ln w="25400" cap="flat" cmpd="sng" algn="ctr">
                <a:solidFill>
                  <a:schemeClr val="accent1"/>
                </a:solidFill>
                <a:prstDash val="solid"/>
                <a:miter lim="800000"/>
              </a:ln>
              <a:effectLst/>
            </p:spPr>
          </p:cxnSp>
          <p:cxnSp>
            <p:nvCxnSpPr>
              <p:cNvPr id="73" name="Straight Connector 72">
                <a:extLst>
                  <a:ext uri="{FF2B5EF4-FFF2-40B4-BE49-F238E27FC236}">
                    <a16:creationId xmlns:a16="http://schemas.microsoft.com/office/drawing/2014/main" id="{60697C05-A970-67AB-1ECE-75B208A5F439}"/>
                  </a:ext>
                </a:extLst>
              </p:cNvPr>
              <p:cNvCxnSpPr>
                <a:cxnSpLocks/>
              </p:cNvCxnSpPr>
              <p:nvPr/>
            </p:nvCxnSpPr>
            <p:spPr>
              <a:xfrm>
                <a:off x="1504229" y="3188773"/>
                <a:ext cx="198678" cy="0"/>
              </a:xfrm>
              <a:prstGeom prst="line">
                <a:avLst/>
              </a:prstGeom>
              <a:noFill/>
              <a:ln w="25400" cap="flat" cmpd="sng" algn="ctr">
                <a:solidFill>
                  <a:schemeClr val="accent1"/>
                </a:solidFill>
                <a:prstDash val="solid"/>
                <a:miter lim="800000"/>
              </a:ln>
              <a:effectLst/>
            </p:spPr>
          </p:cxnSp>
        </p:grpSp>
        <p:grpSp>
          <p:nvGrpSpPr>
            <p:cNvPr id="78" name="Group 77">
              <a:extLst>
                <a:ext uri="{FF2B5EF4-FFF2-40B4-BE49-F238E27FC236}">
                  <a16:creationId xmlns:a16="http://schemas.microsoft.com/office/drawing/2014/main" id="{6635AF20-CFA5-67F1-ABBD-71ACC6F3ADD6}"/>
                </a:ext>
              </a:extLst>
            </p:cNvPr>
            <p:cNvGrpSpPr/>
            <p:nvPr/>
          </p:nvGrpSpPr>
          <p:grpSpPr>
            <a:xfrm>
              <a:off x="2088348" y="2815042"/>
              <a:ext cx="214477" cy="572582"/>
              <a:chOff x="1504229" y="3002778"/>
              <a:chExt cx="214477" cy="572582"/>
            </a:xfrm>
          </p:grpSpPr>
          <p:cxnSp>
            <p:nvCxnSpPr>
              <p:cNvPr id="79" name="Straight Connector 78">
                <a:extLst>
                  <a:ext uri="{FF2B5EF4-FFF2-40B4-BE49-F238E27FC236}">
                    <a16:creationId xmlns:a16="http://schemas.microsoft.com/office/drawing/2014/main" id="{24FC57FF-C0BF-D502-0928-47AB01E07926}"/>
                  </a:ext>
                </a:extLst>
              </p:cNvPr>
              <p:cNvCxnSpPr/>
              <p:nvPr/>
            </p:nvCxnSpPr>
            <p:spPr>
              <a:xfrm flipV="1">
                <a:off x="1519189" y="3188773"/>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80" name="Straight Connector 79">
                <a:extLst>
                  <a:ext uri="{FF2B5EF4-FFF2-40B4-BE49-F238E27FC236}">
                    <a16:creationId xmlns:a16="http://schemas.microsoft.com/office/drawing/2014/main" id="{173A2E5D-8E0F-18E5-3571-7B0A930B3893}"/>
                  </a:ext>
                </a:extLst>
              </p:cNvPr>
              <p:cNvCxnSpPr/>
              <p:nvPr/>
            </p:nvCxnSpPr>
            <p:spPr>
              <a:xfrm flipV="1">
                <a:off x="1504229" y="3002778"/>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81" name="Straight Connector 80">
                <a:extLst>
                  <a:ext uri="{FF2B5EF4-FFF2-40B4-BE49-F238E27FC236}">
                    <a16:creationId xmlns:a16="http://schemas.microsoft.com/office/drawing/2014/main" id="{2877EB91-4871-184A-EFE1-7EACA9C9FE26}"/>
                  </a:ext>
                </a:extLst>
              </p:cNvPr>
              <p:cNvCxnSpPr/>
              <p:nvPr/>
            </p:nvCxnSpPr>
            <p:spPr>
              <a:xfrm flipV="1">
                <a:off x="1534988" y="3387624"/>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82" name="Straight Connector 81">
                <a:extLst>
                  <a:ext uri="{FF2B5EF4-FFF2-40B4-BE49-F238E27FC236}">
                    <a16:creationId xmlns:a16="http://schemas.microsoft.com/office/drawing/2014/main" id="{D170E54D-1E47-1734-CF87-6A0DE0558E66}"/>
                  </a:ext>
                </a:extLst>
              </p:cNvPr>
              <p:cNvCxnSpPr>
                <a:cxnSpLocks/>
              </p:cNvCxnSpPr>
              <p:nvPr/>
            </p:nvCxnSpPr>
            <p:spPr>
              <a:xfrm>
                <a:off x="1504229" y="3387624"/>
                <a:ext cx="213638" cy="0"/>
              </a:xfrm>
              <a:prstGeom prst="line">
                <a:avLst/>
              </a:prstGeom>
              <a:noFill/>
              <a:ln w="25400" cap="flat" cmpd="sng" algn="ctr">
                <a:solidFill>
                  <a:schemeClr val="accent6">
                    <a:lumMod val="60000"/>
                    <a:lumOff val="40000"/>
                  </a:schemeClr>
                </a:solidFill>
                <a:prstDash val="solid"/>
                <a:miter lim="800000"/>
              </a:ln>
              <a:effectLst/>
            </p:spPr>
          </p:cxnSp>
          <p:cxnSp>
            <p:nvCxnSpPr>
              <p:cNvPr id="83" name="Straight Connector 82">
                <a:extLst>
                  <a:ext uri="{FF2B5EF4-FFF2-40B4-BE49-F238E27FC236}">
                    <a16:creationId xmlns:a16="http://schemas.microsoft.com/office/drawing/2014/main" id="{709E4BE1-3940-4B97-1AFA-EFA6CB346F37}"/>
                  </a:ext>
                </a:extLst>
              </p:cNvPr>
              <p:cNvCxnSpPr>
                <a:cxnSpLocks/>
              </p:cNvCxnSpPr>
              <p:nvPr/>
            </p:nvCxnSpPr>
            <p:spPr>
              <a:xfrm>
                <a:off x="1504229" y="3188773"/>
                <a:ext cx="198678" cy="0"/>
              </a:xfrm>
              <a:prstGeom prst="line">
                <a:avLst/>
              </a:prstGeom>
              <a:noFill/>
              <a:ln w="25400" cap="flat" cmpd="sng" algn="ctr">
                <a:solidFill>
                  <a:schemeClr val="accent6">
                    <a:lumMod val="60000"/>
                    <a:lumOff val="40000"/>
                  </a:schemeClr>
                </a:solidFill>
                <a:prstDash val="solid"/>
                <a:miter lim="800000"/>
              </a:ln>
              <a:effectLst/>
            </p:spPr>
          </p:cxnSp>
        </p:grpSp>
      </p:grpSp>
      <p:sp>
        <p:nvSpPr>
          <p:cNvPr id="84" name="TextBox 83">
            <a:extLst>
              <a:ext uri="{FF2B5EF4-FFF2-40B4-BE49-F238E27FC236}">
                <a16:creationId xmlns:a16="http://schemas.microsoft.com/office/drawing/2014/main" id="{F9F4F040-CD70-9561-9B20-2A8B716085B2}"/>
              </a:ext>
            </a:extLst>
          </p:cNvPr>
          <p:cNvSpPr txBox="1"/>
          <p:nvPr/>
        </p:nvSpPr>
        <p:spPr>
          <a:xfrm>
            <a:off x="1333395" y="2995159"/>
            <a:ext cx="677454" cy="246221"/>
          </a:xfrm>
          <a:prstGeom prst="rect">
            <a:avLst/>
          </a:prstGeom>
          <a:noFill/>
        </p:spPr>
        <p:txBody>
          <a:bodyPr wrap="square" rtlCol="0">
            <a:spAutoFit/>
          </a:bodyPr>
          <a:lstStyle/>
          <a:p>
            <a:r>
              <a:rPr lang="en-US" sz="1000" dirty="0">
                <a:solidFill>
                  <a:schemeClr val="accent1">
                    <a:lumMod val="75000"/>
                  </a:schemeClr>
                </a:solidFill>
              </a:rPr>
              <a:t>138 kV</a:t>
            </a:r>
          </a:p>
        </p:txBody>
      </p:sp>
      <p:cxnSp>
        <p:nvCxnSpPr>
          <p:cNvPr id="86" name="Straight Connector 85">
            <a:extLst>
              <a:ext uri="{FF2B5EF4-FFF2-40B4-BE49-F238E27FC236}">
                <a16:creationId xmlns:a16="http://schemas.microsoft.com/office/drawing/2014/main" id="{91EDA064-0D4D-AB92-1811-B92F939D62CB}"/>
              </a:ext>
            </a:extLst>
          </p:cNvPr>
          <p:cNvCxnSpPr>
            <a:cxnSpLocks/>
          </p:cNvCxnSpPr>
          <p:nvPr/>
        </p:nvCxnSpPr>
        <p:spPr>
          <a:xfrm flipH="1">
            <a:off x="758571" y="2783417"/>
            <a:ext cx="1178489"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2" name="Oval 91">
            <a:extLst>
              <a:ext uri="{FF2B5EF4-FFF2-40B4-BE49-F238E27FC236}">
                <a16:creationId xmlns:a16="http://schemas.microsoft.com/office/drawing/2014/main" id="{86DAAE69-4A01-9675-A8F1-ACD566EE962C}"/>
              </a:ext>
            </a:extLst>
          </p:cNvPr>
          <p:cNvSpPr/>
          <p:nvPr/>
        </p:nvSpPr>
        <p:spPr>
          <a:xfrm>
            <a:off x="825323" y="4544975"/>
            <a:ext cx="532028" cy="40206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000" dirty="0"/>
              <a:t>M1</a:t>
            </a:r>
          </a:p>
        </p:txBody>
      </p:sp>
      <p:grpSp>
        <p:nvGrpSpPr>
          <p:cNvPr id="96" name="Group 95">
            <a:extLst>
              <a:ext uri="{FF2B5EF4-FFF2-40B4-BE49-F238E27FC236}">
                <a16:creationId xmlns:a16="http://schemas.microsoft.com/office/drawing/2014/main" id="{87EDB3F7-4BB5-8838-DFD8-9C40FDB88728}"/>
              </a:ext>
            </a:extLst>
          </p:cNvPr>
          <p:cNvGrpSpPr/>
          <p:nvPr/>
        </p:nvGrpSpPr>
        <p:grpSpPr>
          <a:xfrm>
            <a:off x="1860161" y="1306637"/>
            <a:ext cx="457624" cy="577269"/>
            <a:chOff x="1845201" y="2810355"/>
            <a:chExt cx="457624" cy="577269"/>
          </a:xfrm>
        </p:grpSpPr>
        <p:grpSp>
          <p:nvGrpSpPr>
            <p:cNvPr id="97" name="Group 96">
              <a:extLst>
                <a:ext uri="{FF2B5EF4-FFF2-40B4-BE49-F238E27FC236}">
                  <a16:creationId xmlns:a16="http://schemas.microsoft.com/office/drawing/2014/main" id="{AE7ACC56-BA91-B752-CD1F-79496D076433}"/>
                </a:ext>
              </a:extLst>
            </p:cNvPr>
            <p:cNvGrpSpPr/>
            <p:nvPr/>
          </p:nvGrpSpPr>
          <p:grpSpPr>
            <a:xfrm>
              <a:off x="1845201" y="2810355"/>
              <a:ext cx="214477" cy="572582"/>
              <a:chOff x="1504229" y="3002778"/>
              <a:chExt cx="214477" cy="572582"/>
            </a:xfrm>
          </p:grpSpPr>
          <p:cxnSp>
            <p:nvCxnSpPr>
              <p:cNvPr id="104" name="Straight Connector 103">
                <a:extLst>
                  <a:ext uri="{FF2B5EF4-FFF2-40B4-BE49-F238E27FC236}">
                    <a16:creationId xmlns:a16="http://schemas.microsoft.com/office/drawing/2014/main" id="{88C03EB5-018D-248C-153F-6870DD1C7FB9}"/>
                  </a:ext>
                </a:extLst>
              </p:cNvPr>
              <p:cNvCxnSpPr/>
              <p:nvPr/>
            </p:nvCxnSpPr>
            <p:spPr>
              <a:xfrm flipV="1">
                <a:off x="1519189" y="3188773"/>
                <a:ext cx="183718" cy="187736"/>
              </a:xfrm>
              <a:prstGeom prst="line">
                <a:avLst/>
              </a:prstGeom>
              <a:noFill/>
              <a:ln w="25400" cap="flat" cmpd="sng" algn="ctr">
                <a:solidFill>
                  <a:schemeClr val="accent1"/>
                </a:solidFill>
                <a:prstDash val="solid"/>
                <a:miter lim="800000"/>
              </a:ln>
              <a:effectLst/>
            </p:spPr>
          </p:cxnSp>
          <p:cxnSp>
            <p:nvCxnSpPr>
              <p:cNvPr id="105" name="Straight Connector 104">
                <a:extLst>
                  <a:ext uri="{FF2B5EF4-FFF2-40B4-BE49-F238E27FC236}">
                    <a16:creationId xmlns:a16="http://schemas.microsoft.com/office/drawing/2014/main" id="{9BC1EA00-890A-80BB-364F-3FBA223C10F1}"/>
                  </a:ext>
                </a:extLst>
              </p:cNvPr>
              <p:cNvCxnSpPr/>
              <p:nvPr/>
            </p:nvCxnSpPr>
            <p:spPr>
              <a:xfrm flipV="1">
                <a:off x="1504229" y="3002778"/>
                <a:ext cx="183718" cy="187736"/>
              </a:xfrm>
              <a:prstGeom prst="line">
                <a:avLst/>
              </a:prstGeom>
              <a:noFill/>
              <a:ln w="25400" cap="flat" cmpd="sng" algn="ctr">
                <a:solidFill>
                  <a:schemeClr val="accent1"/>
                </a:solidFill>
                <a:prstDash val="solid"/>
                <a:miter lim="800000"/>
              </a:ln>
              <a:effectLst/>
            </p:spPr>
          </p:cxnSp>
          <p:cxnSp>
            <p:nvCxnSpPr>
              <p:cNvPr id="106" name="Straight Connector 105">
                <a:extLst>
                  <a:ext uri="{FF2B5EF4-FFF2-40B4-BE49-F238E27FC236}">
                    <a16:creationId xmlns:a16="http://schemas.microsoft.com/office/drawing/2014/main" id="{9C24920F-6523-C296-856D-FA73EC7F7816}"/>
                  </a:ext>
                </a:extLst>
              </p:cNvPr>
              <p:cNvCxnSpPr/>
              <p:nvPr/>
            </p:nvCxnSpPr>
            <p:spPr>
              <a:xfrm flipV="1">
                <a:off x="1534988" y="3387624"/>
                <a:ext cx="183718" cy="187736"/>
              </a:xfrm>
              <a:prstGeom prst="line">
                <a:avLst/>
              </a:prstGeom>
              <a:noFill/>
              <a:ln w="25400" cap="flat" cmpd="sng" algn="ctr">
                <a:solidFill>
                  <a:schemeClr val="accent1"/>
                </a:solidFill>
                <a:prstDash val="solid"/>
                <a:miter lim="800000"/>
              </a:ln>
              <a:effectLst/>
            </p:spPr>
          </p:cxnSp>
          <p:cxnSp>
            <p:nvCxnSpPr>
              <p:cNvPr id="107" name="Straight Connector 106">
                <a:extLst>
                  <a:ext uri="{FF2B5EF4-FFF2-40B4-BE49-F238E27FC236}">
                    <a16:creationId xmlns:a16="http://schemas.microsoft.com/office/drawing/2014/main" id="{F6C860E2-27A1-82B5-6139-717C9DB79BE3}"/>
                  </a:ext>
                </a:extLst>
              </p:cNvPr>
              <p:cNvCxnSpPr>
                <a:cxnSpLocks/>
              </p:cNvCxnSpPr>
              <p:nvPr/>
            </p:nvCxnSpPr>
            <p:spPr>
              <a:xfrm>
                <a:off x="1504229" y="3387624"/>
                <a:ext cx="213638" cy="0"/>
              </a:xfrm>
              <a:prstGeom prst="line">
                <a:avLst/>
              </a:prstGeom>
              <a:noFill/>
              <a:ln w="25400" cap="flat" cmpd="sng" algn="ctr">
                <a:solidFill>
                  <a:schemeClr val="accent1"/>
                </a:solidFill>
                <a:prstDash val="solid"/>
                <a:miter lim="800000"/>
              </a:ln>
              <a:effectLst/>
            </p:spPr>
          </p:cxnSp>
          <p:cxnSp>
            <p:nvCxnSpPr>
              <p:cNvPr id="108" name="Straight Connector 107">
                <a:extLst>
                  <a:ext uri="{FF2B5EF4-FFF2-40B4-BE49-F238E27FC236}">
                    <a16:creationId xmlns:a16="http://schemas.microsoft.com/office/drawing/2014/main" id="{89987D02-A00C-FE31-FEB3-2A3EA7AE2F2C}"/>
                  </a:ext>
                </a:extLst>
              </p:cNvPr>
              <p:cNvCxnSpPr>
                <a:cxnSpLocks/>
              </p:cNvCxnSpPr>
              <p:nvPr/>
            </p:nvCxnSpPr>
            <p:spPr>
              <a:xfrm>
                <a:off x="1504229" y="3188773"/>
                <a:ext cx="198678" cy="0"/>
              </a:xfrm>
              <a:prstGeom prst="line">
                <a:avLst/>
              </a:prstGeom>
              <a:noFill/>
              <a:ln w="25400" cap="flat" cmpd="sng" algn="ctr">
                <a:solidFill>
                  <a:schemeClr val="accent1"/>
                </a:solidFill>
                <a:prstDash val="solid"/>
                <a:miter lim="800000"/>
              </a:ln>
              <a:effectLst/>
            </p:spPr>
          </p:cxnSp>
        </p:grpSp>
        <p:grpSp>
          <p:nvGrpSpPr>
            <p:cNvPr id="98" name="Group 97">
              <a:extLst>
                <a:ext uri="{FF2B5EF4-FFF2-40B4-BE49-F238E27FC236}">
                  <a16:creationId xmlns:a16="http://schemas.microsoft.com/office/drawing/2014/main" id="{0918BC65-0E5A-79B2-25A8-5DF486A445BE}"/>
                </a:ext>
              </a:extLst>
            </p:cNvPr>
            <p:cNvGrpSpPr/>
            <p:nvPr/>
          </p:nvGrpSpPr>
          <p:grpSpPr>
            <a:xfrm>
              <a:off x="2088348" y="2815042"/>
              <a:ext cx="214477" cy="572582"/>
              <a:chOff x="1504229" y="3002778"/>
              <a:chExt cx="214477" cy="572582"/>
            </a:xfrm>
          </p:grpSpPr>
          <p:cxnSp>
            <p:nvCxnSpPr>
              <p:cNvPr id="99" name="Straight Connector 98">
                <a:extLst>
                  <a:ext uri="{FF2B5EF4-FFF2-40B4-BE49-F238E27FC236}">
                    <a16:creationId xmlns:a16="http://schemas.microsoft.com/office/drawing/2014/main" id="{A57DDE96-81D6-5C14-C0A2-45F367A07A82}"/>
                  </a:ext>
                </a:extLst>
              </p:cNvPr>
              <p:cNvCxnSpPr/>
              <p:nvPr/>
            </p:nvCxnSpPr>
            <p:spPr>
              <a:xfrm flipV="1">
                <a:off x="1519189" y="3188773"/>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100" name="Straight Connector 99">
                <a:extLst>
                  <a:ext uri="{FF2B5EF4-FFF2-40B4-BE49-F238E27FC236}">
                    <a16:creationId xmlns:a16="http://schemas.microsoft.com/office/drawing/2014/main" id="{78525A82-0E7E-15D6-C68A-9A2FF84509B6}"/>
                  </a:ext>
                </a:extLst>
              </p:cNvPr>
              <p:cNvCxnSpPr/>
              <p:nvPr/>
            </p:nvCxnSpPr>
            <p:spPr>
              <a:xfrm flipV="1">
                <a:off x="1504229" y="3002778"/>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101" name="Straight Connector 100">
                <a:extLst>
                  <a:ext uri="{FF2B5EF4-FFF2-40B4-BE49-F238E27FC236}">
                    <a16:creationId xmlns:a16="http://schemas.microsoft.com/office/drawing/2014/main" id="{3D77A994-83E0-95FB-13F8-C388B06D8758}"/>
                  </a:ext>
                </a:extLst>
              </p:cNvPr>
              <p:cNvCxnSpPr/>
              <p:nvPr/>
            </p:nvCxnSpPr>
            <p:spPr>
              <a:xfrm flipV="1">
                <a:off x="1534988" y="3387624"/>
                <a:ext cx="183718" cy="187736"/>
              </a:xfrm>
              <a:prstGeom prst="line">
                <a:avLst/>
              </a:prstGeom>
              <a:noFill/>
              <a:ln w="25400" cap="flat" cmpd="sng" algn="ctr">
                <a:solidFill>
                  <a:schemeClr val="accent6">
                    <a:lumMod val="60000"/>
                    <a:lumOff val="40000"/>
                  </a:schemeClr>
                </a:solidFill>
                <a:prstDash val="solid"/>
                <a:miter lim="800000"/>
              </a:ln>
              <a:effectLst/>
            </p:spPr>
          </p:cxnSp>
          <p:cxnSp>
            <p:nvCxnSpPr>
              <p:cNvPr id="102" name="Straight Connector 101">
                <a:extLst>
                  <a:ext uri="{FF2B5EF4-FFF2-40B4-BE49-F238E27FC236}">
                    <a16:creationId xmlns:a16="http://schemas.microsoft.com/office/drawing/2014/main" id="{CD4B3C43-6A89-3BEB-3230-E05802609C67}"/>
                  </a:ext>
                </a:extLst>
              </p:cNvPr>
              <p:cNvCxnSpPr>
                <a:cxnSpLocks/>
              </p:cNvCxnSpPr>
              <p:nvPr/>
            </p:nvCxnSpPr>
            <p:spPr>
              <a:xfrm>
                <a:off x="1504229" y="3387624"/>
                <a:ext cx="213638" cy="0"/>
              </a:xfrm>
              <a:prstGeom prst="line">
                <a:avLst/>
              </a:prstGeom>
              <a:noFill/>
              <a:ln w="25400" cap="flat" cmpd="sng" algn="ctr">
                <a:solidFill>
                  <a:schemeClr val="accent6">
                    <a:lumMod val="60000"/>
                    <a:lumOff val="40000"/>
                  </a:schemeClr>
                </a:solidFill>
                <a:prstDash val="solid"/>
                <a:miter lim="800000"/>
              </a:ln>
              <a:effectLst/>
            </p:spPr>
          </p:cxnSp>
          <p:cxnSp>
            <p:nvCxnSpPr>
              <p:cNvPr id="103" name="Straight Connector 102">
                <a:extLst>
                  <a:ext uri="{FF2B5EF4-FFF2-40B4-BE49-F238E27FC236}">
                    <a16:creationId xmlns:a16="http://schemas.microsoft.com/office/drawing/2014/main" id="{7EEEA9EF-12F0-6E59-CA03-76BAA9EFB4E8}"/>
                  </a:ext>
                </a:extLst>
              </p:cNvPr>
              <p:cNvCxnSpPr>
                <a:cxnSpLocks/>
              </p:cNvCxnSpPr>
              <p:nvPr/>
            </p:nvCxnSpPr>
            <p:spPr>
              <a:xfrm>
                <a:off x="1504229" y="3188773"/>
                <a:ext cx="198678" cy="0"/>
              </a:xfrm>
              <a:prstGeom prst="line">
                <a:avLst/>
              </a:prstGeom>
              <a:noFill/>
              <a:ln w="25400" cap="flat" cmpd="sng" algn="ctr">
                <a:solidFill>
                  <a:schemeClr val="accent6">
                    <a:lumMod val="60000"/>
                    <a:lumOff val="40000"/>
                  </a:schemeClr>
                </a:solidFill>
                <a:prstDash val="solid"/>
                <a:miter lim="800000"/>
              </a:ln>
              <a:effectLst/>
            </p:spPr>
          </p:cxnSp>
        </p:grpSp>
      </p:grpSp>
      <p:cxnSp>
        <p:nvCxnSpPr>
          <p:cNvPr id="110" name="Straight Connector 109">
            <a:extLst>
              <a:ext uri="{FF2B5EF4-FFF2-40B4-BE49-F238E27FC236}">
                <a16:creationId xmlns:a16="http://schemas.microsoft.com/office/drawing/2014/main" id="{83B69ADB-8846-F14A-90B8-D381A66320BE}"/>
              </a:ext>
            </a:extLst>
          </p:cNvPr>
          <p:cNvCxnSpPr>
            <a:cxnSpLocks/>
          </p:cNvCxnSpPr>
          <p:nvPr/>
        </p:nvCxnSpPr>
        <p:spPr>
          <a:xfrm flipH="1">
            <a:off x="2209176" y="2740394"/>
            <a:ext cx="1495075" cy="7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5943216A-3768-1B5C-BCED-1F93C8749630}"/>
              </a:ext>
            </a:extLst>
          </p:cNvPr>
          <p:cNvCxnSpPr>
            <a:cxnSpLocks/>
          </p:cNvCxnSpPr>
          <p:nvPr/>
        </p:nvCxnSpPr>
        <p:spPr>
          <a:xfrm flipH="1">
            <a:off x="2233519" y="1528760"/>
            <a:ext cx="4167281" cy="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2872CFC1-616E-1587-7DD9-0B55D7A41D71}"/>
              </a:ext>
            </a:extLst>
          </p:cNvPr>
          <p:cNvCxnSpPr>
            <a:cxnSpLocks/>
          </p:cNvCxnSpPr>
          <p:nvPr/>
        </p:nvCxnSpPr>
        <p:spPr>
          <a:xfrm>
            <a:off x="6395298" y="1528760"/>
            <a:ext cx="0" cy="1254657"/>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7338A634-DF3F-0852-B052-1FC3EB1D5C69}"/>
              </a:ext>
            </a:extLst>
          </p:cNvPr>
          <p:cNvCxnSpPr>
            <a:cxnSpLocks/>
          </p:cNvCxnSpPr>
          <p:nvPr/>
        </p:nvCxnSpPr>
        <p:spPr>
          <a:xfrm flipH="1">
            <a:off x="758571" y="1544167"/>
            <a:ext cx="1208409"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6D6456C6-6407-0FBE-6741-E1E465BEF66C}"/>
              </a:ext>
            </a:extLst>
          </p:cNvPr>
          <p:cNvCxnSpPr>
            <a:cxnSpLocks/>
          </p:cNvCxnSpPr>
          <p:nvPr/>
        </p:nvCxnSpPr>
        <p:spPr>
          <a:xfrm>
            <a:off x="791074" y="1544167"/>
            <a:ext cx="0" cy="1254657"/>
          </a:xfrm>
          <a:prstGeom prst="line">
            <a:avLst/>
          </a:prstGeom>
          <a:ln w="69850"/>
        </p:spPr>
        <p:style>
          <a:lnRef idx="1">
            <a:schemeClr val="accent1"/>
          </a:lnRef>
          <a:fillRef idx="0">
            <a:schemeClr val="accent1"/>
          </a:fillRef>
          <a:effectRef idx="0">
            <a:schemeClr val="accent1"/>
          </a:effectRef>
          <a:fontRef idx="minor">
            <a:schemeClr val="tx1"/>
          </a:fontRef>
        </p:style>
      </p:cxnSp>
      <p:sp>
        <p:nvSpPr>
          <p:cNvPr id="120" name="Rectangle 119">
            <a:extLst>
              <a:ext uri="{FF2B5EF4-FFF2-40B4-BE49-F238E27FC236}">
                <a16:creationId xmlns:a16="http://schemas.microsoft.com/office/drawing/2014/main" id="{CB0798F4-2154-6F78-3D9D-AE75716F82C7}"/>
              </a:ext>
            </a:extLst>
          </p:cNvPr>
          <p:cNvSpPr/>
          <p:nvPr/>
        </p:nvSpPr>
        <p:spPr>
          <a:xfrm>
            <a:off x="5448861" y="3289769"/>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id="{1107B079-3AA3-0EE2-3BCB-41DED510C443}"/>
              </a:ext>
            </a:extLst>
          </p:cNvPr>
          <p:cNvSpPr/>
          <p:nvPr/>
        </p:nvSpPr>
        <p:spPr>
          <a:xfrm>
            <a:off x="8340024" y="3883606"/>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id="{43C46E9B-DBFB-7B10-6B2E-BC6DD8E47D81}"/>
              </a:ext>
            </a:extLst>
          </p:cNvPr>
          <p:cNvSpPr/>
          <p:nvPr/>
        </p:nvSpPr>
        <p:spPr>
          <a:xfrm>
            <a:off x="7140964" y="3882252"/>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4" name="Straight Connector 123">
            <a:extLst>
              <a:ext uri="{FF2B5EF4-FFF2-40B4-BE49-F238E27FC236}">
                <a16:creationId xmlns:a16="http://schemas.microsoft.com/office/drawing/2014/main" id="{24D78756-930D-A38D-DF53-9E881692154F}"/>
              </a:ext>
            </a:extLst>
          </p:cNvPr>
          <p:cNvCxnSpPr>
            <a:cxnSpLocks/>
          </p:cNvCxnSpPr>
          <p:nvPr/>
        </p:nvCxnSpPr>
        <p:spPr>
          <a:xfrm>
            <a:off x="695911" y="5499241"/>
            <a:ext cx="77402" cy="187736"/>
          </a:xfrm>
          <a:prstGeom prst="line">
            <a:avLst/>
          </a:prstGeom>
          <a:noFill/>
          <a:ln w="25400" cap="flat" cmpd="sng" algn="ctr">
            <a:solidFill>
              <a:srgbClr val="5B9BD5"/>
            </a:solidFill>
            <a:prstDash val="solid"/>
            <a:miter lim="800000"/>
          </a:ln>
          <a:effectLst/>
        </p:spPr>
      </p:cxnSp>
      <p:cxnSp>
        <p:nvCxnSpPr>
          <p:cNvPr id="126" name="Straight Connector 125">
            <a:extLst>
              <a:ext uri="{FF2B5EF4-FFF2-40B4-BE49-F238E27FC236}">
                <a16:creationId xmlns:a16="http://schemas.microsoft.com/office/drawing/2014/main" id="{F48C5F28-A8AE-EE06-704A-CC1A165CC49B}"/>
              </a:ext>
            </a:extLst>
          </p:cNvPr>
          <p:cNvCxnSpPr>
            <a:cxnSpLocks/>
          </p:cNvCxnSpPr>
          <p:nvPr/>
        </p:nvCxnSpPr>
        <p:spPr>
          <a:xfrm flipH="1">
            <a:off x="801192" y="5499241"/>
            <a:ext cx="61198" cy="183014"/>
          </a:xfrm>
          <a:prstGeom prst="line">
            <a:avLst/>
          </a:prstGeom>
          <a:noFill/>
          <a:ln w="25400" cap="flat" cmpd="sng" algn="ctr">
            <a:solidFill>
              <a:srgbClr val="5B9BD5"/>
            </a:solidFill>
            <a:prstDash val="solid"/>
            <a:miter lim="800000"/>
          </a:ln>
          <a:effectLst/>
        </p:spPr>
      </p:cxnSp>
      <p:cxnSp>
        <p:nvCxnSpPr>
          <p:cNvPr id="12" name="Straight Connector 11">
            <a:extLst>
              <a:ext uri="{FF2B5EF4-FFF2-40B4-BE49-F238E27FC236}">
                <a16:creationId xmlns:a16="http://schemas.microsoft.com/office/drawing/2014/main" id="{F84A8A69-8AF5-5895-13E2-A6E09BDFEAA7}"/>
              </a:ext>
            </a:extLst>
          </p:cNvPr>
          <p:cNvCxnSpPr>
            <a:cxnSpLocks/>
          </p:cNvCxnSpPr>
          <p:nvPr/>
        </p:nvCxnSpPr>
        <p:spPr>
          <a:xfrm>
            <a:off x="5563161" y="3765921"/>
            <a:ext cx="0" cy="779054"/>
          </a:xfrm>
          <a:prstGeom prst="line">
            <a:avLst/>
          </a:prstGeom>
          <a:ln w="38100">
            <a:solidFill>
              <a:schemeClr val="accent6">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58EEF41E-6DF6-ABFC-583F-E40F53482411}"/>
              </a:ext>
            </a:extLst>
          </p:cNvPr>
          <p:cNvSpPr/>
          <p:nvPr/>
        </p:nvSpPr>
        <p:spPr>
          <a:xfrm>
            <a:off x="5025460" y="4551912"/>
            <a:ext cx="1097377" cy="57619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n w="0"/>
                <a:solidFill>
                  <a:schemeClr val="tx1"/>
                </a:solidFill>
                <a:highlight>
                  <a:srgbClr val="FFFF00"/>
                </a:highlight>
              </a:rPr>
              <a:t>BATCAVE_ESR1</a:t>
            </a:r>
            <a:r>
              <a:rPr lang="en-US" sz="900" dirty="0">
                <a:ln w="0"/>
                <a:solidFill>
                  <a:schemeClr val="tx1"/>
                </a:solidFill>
                <a:effectLst>
                  <a:outerShdw blurRad="38100" dist="19050" dir="2700000" algn="tl" rotWithShape="0">
                    <a:schemeClr val="dk1">
                      <a:alpha val="40000"/>
                    </a:schemeClr>
                  </a:outerShdw>
                </a:effectLst>
                <a:highlight>
                  <a:srgbClr val="FFFF00"/>
                </a:highlight>
              </a:rPr>
              <a:t> </a:t>
            </a:r>
          </a:p>
        </p:txBody>
      </p:sp>
      <p:sp>
        <p:nvSpPr>
          <p:cNvPr id="19" name="Rectangle 18">
            <a:extLst>
              <a:ext uri="{FF2B5EF4-FFF2-40B4-BE49-F238E27FC236}">
                <a16:creationId xmlns:a16="http://schemas.microsoft.com/office/drawing/2014/main" id="{41091DC2-9594-2435-65E1-4B6B140F2F90}"/>
              </a:ext>
            </a:extLst>
          </p:cNvPr>
          <p:cNvSpPr/>
          <p:nvPr/>
        </p:nvSpPr>
        <p:spPr>
          <a:xfrm>
            <a:off x="2954012" y="1424950"/>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2E080703-C35B-9DC6-E013-814EC7E7403C}"/>
              </a:ext>
            </a:extLst>
          </p:cNvPr>
          <p:cNvSpPr/>
          <p:nvPr/>
        </p:nvSpPr>
        <p:spPr>
          <a:xfrm>
            <a:off x="2929870" y="2657683"/>
            <a:ext cx="228600" cy="2076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0C5EBD78-97B4-EF6A-F81C-C8A0F153536D}"/>
              </a:ext>
            </a:extLst>
          </p:cNvPr>
          <p:cNvSpPr/>
          <p:nvPr/>
        </p:nvSpPr>
        <p:spPr>
          <a:xfrm>
            <a:off x="1182862" y="2679607"/>
            <a:ext cx="228600" cy="20762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77C2703-585E-8540-96E4-1F4E956BB310}"/>
              </a:ext>
            </a:extLst>
          </p:cNvPr>
          <p:cNvSpPr/>
          <p:nvPr/>
        </p:nvSpPr>
        <p:spPr>
          <a:xfrm>
            <a:off x="1173419" y="1444796"/>
            <a:ext cx="228600" cy="20762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2F278442-F1EA-84F0-86D5-56E0447DACF1}"/>
              </a:ext>
            </a:extLst>
          </p:cNvPr>
          <p:cNvSpPr txBox="1"/>
          <p:nvPr/>
        </p:nvSpPr>
        <p:spPr>
          <a:xfrm>
            <a:off x="80940" y="4633017"/>
            <a:ext cx="762000" cy="400110"/>
          </a:xfrm>
          <a:prstGeom prst="rect">
            <a:avLst/>
          </a:prstGeom>
          <a:noFill/>
        </p:spPr>
        <p:txBody>
          <a:bodyPr wrap="square" rtlCol="0">
            <a:spAutoFit/>
          </a:bodyPr>
          <a:lstStyle/>
          <a:p>
            <a:r>
              <a:rPr lang="en-US" sz="1000" dirty="0"/>
              <a:t>Resource</a:t>
            </a:r>
          </a:p>
          <a:p>
            <a:r>
              <a:rPr lang="en-US" sz="1000" dirty="0"/>
              <a:t>Node</a:t>
            </a:r>
          </a:p>
        </p:txBody>
      </p:sp>
      <p:sp>
        <p:nvSpPr>
          <p:cNvPr id="4" name="Star: 5 Points 3">
            <a:extLst>
              <a:ext uri="{FF2B5EF4-FFF2-40B4-BE49-F238E27FC236}">
                <a16:creationId xmlns:a16="http://schemas.microsoft.com/office/drawing/2014/main" id="{82076E9E-25D2-B7D3-CBEA-2AE0B01F2CD7}"/>
              </a:ext>
            </a:extLst>
          </p:cNvPr>
          <p:cNvSpPr/>
          <p:nvPr/>
        </p:nvSpPr>
        <p:spPr>
          <a:xfrm flipH="1">
            <a:off x="745314" y="4840009"/>
            <a:ext cx="45719" cy="45719"/>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76921F23-273B-C115-9F9D-404B41FD73A9}"/>
              </a:ext>
            </a:extLst>
          </p:cNvPr>
          <p:cNvSpPr txBox="1"/>
          <p:nvPr/>
        </p:nvSpPr>
        <p:spPr>
          <a:xfrm>
            <a:off x="381000" y="968154"/>
            <a:ext cx="7239000" cy="369332"/>
          </a:xfrm>
          <a:prstGeom prst="rect">
            <a:avLst/>
          </a:prstGeom>
          <a:noFill/>
        </p:spPr>
        <p:txBody>
          <a:bodyPr wrap="square" lIns="91440" tIns="45720" rIns="91440" bIns="45720" rtlCol="0" anchor="t">
            <a:spAutoFit/>
          </a:bodyPr>
          <a:lstStyle/>
          <a:p>
            <a:r>
              <a:rPr lang="en-US" dirty="0">
                <a:solidFill>
                  <a:schemeClr val="tx2"/>
                </a:solidFill>
              </a:rPr>
              <a:t>No changes to meter locations and Resource Node locations</a:t>
            </a:r>
            <a:endParaRPr lang="en-US" dirty="0">
              <a:solidFill>
                <a:schemeClr val="tx2"/>
              </a:solidFill>
              <a:cs typeface="Arial"/>
            </a:endParaRPr>
          </a:p>
        </p:txBody>
      </p:sp>
      <p:sp>
        <p:nvSpPr>
          <p:cNvPr id="13" name="TextBox 12">
            <a:extLst>
              <a:ext uri="{FF2B5EF4-FFF2-40B4-BE49-F238E27FC236}">
                <a16:creationId xmlns:a16="http://schemas.microsoft.com/office/drawing/2014/main" id="{B22BBF7F-9AAE-5CA8-E76C-D360083414C2}"/>
              </a:ext>
            </a:extLst>
          </p:cNvPr>
          <p:cNvSpPr txBox="1"/>
          <p:nvPr/>
        </p:nvSpPr>
        <p:spPr>
          <a:xfrm>
            <a:off x="381000" y="670332"/>
            <a:ext cx="69643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solidFill>
                  <a:srgbClr val="5B6770"/>
                </a:solidFill>
              </a:rPr>
              <a:t>with Single Model (After RTC+B Go-live)</a:t>
            </a:r>
            <a:endParaRPr lang="en-US" dirty="0"/>
          </a:p>
        </p:txBody>
      </p:sp>
    </p:spTree>
    <p:extLst>
      <p:ext uri="{BB962C8B-B14F-4D97-AF65-F5344CB8AC3E}">
        <p14:creationId xmlns:p14="http://schemas.microsoft.com/office/powerpoint/2010/main" val="3525337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59AD5-6D5D-8C58-C299-0FF83969574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EB02815-6FCA-5D9A-DC13-0EB951D96837}"/>
              </a:ext>
            </a:extLst>
          </p:cNvPr>
          <p:cNvSpPr>
            <a:spLocks noGrp="1"/>
          </p:cNvSpPr>
          <p:nvPr>
            <p:ph type="title"/>
          </p:nvPr>
        </p:nvSpPr>
        <p:spPr/>
        <p:txBody>
          <a:bodyPr lIns="91440" tIns="45720" rIns="91440" bIns="45720" anchor="t"/>
          <a:lstStyle/>
          <a:p>
            <a:r>
              <a:rPr lang="en-US" dirty="0"/>
              <a:t>Registration/Qualification</a:t>
            </a:r>
          </a:p>
        </p:txBody>
      </p:sp>
      <p:sp>
        <p:nvSpPr>
          <p:cNvPr id="3" name="Content Placeholder 2">
            <a:extLst>
              <a:ext uri="{FF2B5EF4-FFF2-40B4-BE49-F238E27FC236}">
                <a16:creationId xmlns:a16="http://schemas.microsoft.com/office/drawing/2014/main" id="{2D8B1B42-9EB4-4839-74DC-E0D39EAD3BB2}"/>
              </a:ext>
            </a:extLst>
          </p:cNvPr>
          <p:cNvSpPr>
            <a:spLocks noGrp="1"/>
          </p:cNvSpPr>
          <p:nvPr>
            <p:ph idx="4294967295"/>
          </p:nvPr>
        </p:nvSpPr>
        <p:spPr>
          <a:xfrm>
            <a:off x="386111" y="950705"/>
            <a:ext cx="8449339" cy="5038835"/>
          </a:xfrm>
          <a:prstGeom prst="rect">
            <a:avLst/>
          </a:prstGeom>
        </p:spPr>
        <p:txBody>
          <a:bodyPr lIns="91440" tIns="45720" rIns="91440" bIns="45720" anchor="t"/>
          <a:lstStyle/>
          <a:p>
            <a:pPr>
              <a:spcBef>
                <a:spcPts val="1400"/>
              </a:spcBef>
              <a:spcAft>
                <a:spcPts val="1200"/>
              </a:spcAft>
              <a:buAutoNum type="arabicPeriod"/>
            </a:pPr>
            <a:r>
              <a:rPr lang="en-US" sz="1800" kern="100" dirty="0">
                <a:solidFill>
                  <a:schemeClr val="tx2"/>
                </a:solidFill>
                <a:effectLst/>
                <a:latin typeface="Arial"/>
                <a:ea typeface="Arial" panose="020B0604020202020204" pitchFamily="34" charset="0"/>
                <a:cs typeface="Arial"/>
              </a:rPr>
              <a:t>ERCOT initiated </a:t>
            </a:r>
            <a:r>
              <a:rPr lang="en-US" sz="1800" kern="100" dirty="0">
                <a:solidFill>
                  <a:schemeClr val="tx2"/>
                </a:solidFill>
                <a:latin typeface="Arial"/>
                <a:ea typeface="Arial" panose="020B0604020202020204" pitchFamily="34" charset="0"/>
                <a:cs typeface="Arial"/>
              </a:rPr>
              <a:t>Request for Information (RFIs)</a:t>
            </a:r>
            <a:r>
              <a:rPr lang="en-US" sz="1800" kern="100" dirty="0">
                <a:solidFill>
                  <a:schemeClr val="tx2"/>
                </a:solidFill>
                <a:effectLst/>
                <a:latin typeface="Arial"/>
                <a:ea typeface="Arial" panose="020B0604020202020204" pitchFamily="34" charset="0"/>
                <a:cs typeface="Arial"/>
              </a:rPr>
              <a:t> from August </a:t>
            </a:r>
            <a:r>
              <a:rPr lang="en-US" sz="1800" kern="100" dirty="0">
                <a:solidFill>
                  <a:schemeClr val="tx2"/>
                </a:solidFill>
                <a:latin typeface="Arial"/>
                <a:ea typeface="Arial" panose="020B0604020202020204" pitchFamily="34" charset="0"/>
                <a:cs typeface="Arial"/>
              </a:rPr>
              <a:t>6 through</a:t>
            </a:r>
            <a:r>
              <a:rPr lang="en-US" sz="1800" kern="100" dirty="0">
                <a:solidFill>
                  <a:schemeClr val="tx2"/>
                </a:solidFill>
                <a:effectLst/>
                <a:latin typeface="Arial"/>
                <a:ea typeface="Arial" panose="020B0604020202020204" pitchFamily="34" charset="0"/>
                <a:cs typeface="Arial"/>
              </a:rPr>
              <a:t> September </a:t>
            </a:r>
            <a:r>
              <a:rPr lang="en-US" sz="1800" kern="100" dirty="0">
                <a:solidFill>
                  <a:schemeClr val="tx2"/>
                </a:solidFill>
                <a:latin typeface="Arial"/>
                <a:ea typeface="Arial" panose="020B0604020202020204" pitchFamily="34" charset="0"/>
                <a:cs typeface="Arial"/>
              </a:rPr>
              <a:t>26</a:t>
            </a:r>
            <a:r>
              <a:rPr lang="en-US" sz="1800" kern="100" dirty="0">
                <a:solidFill>
                  <a:schemeClr val="tx2"/>
                </a:solidFill>
                <a:effectLst/>
                <a:latin typeface="Arial"/>
                <a:ea typeface="Arial" panose="020B0604020202020204" pitchFamily="34" charset="0"/>
                <a:cs typeface="Arial"/>
              </a:rPr>
              <a:t>, 2024</a:t>
            </a:r>
            <a:r>
              <a:rPr lang="en-US" sz="1800" kern="100" dirty="0">
                <a:solidFill>
                  <a:schemeClr val="tx2"/>
                </a:solidFill>
                <a:latin typeface="Arial"/>
                <a:ea typeface="Arial" panose="020B0604020202020204" pitchFamily="34" charset="0"/>
                <a:cs typeface="Arial"/>
              </a:rPr>
              <a:t>,</a:t>
            </a:r>
            <a:r>
              <a:rPr lang="en-US" sz="1800" kern="100" dirty="0">
                <a:solidFill>
                  <a:schemeClr val="tx2"/>
                </a:solidFill>
                <a:effectLst/>
                <a:latin typeface="Arial"/>
                <a:ea typeface="Arial" panose="020B0604020202020204" pitchFamily="34" charset="0"/>
                <a:cs typeface="Arial"/>
              </a:rPr>
              <a:t> to support </a:t>
            </a:r>
            <a:r>
              <a:rPr lang="en-US" sz="1800" kern="100" dirty="0">
                <a:solidFill>
                  <a:schemeClr val="tx2"/>
                </a:solidFill>
                <a:latin typeface="Arial"/>
                <a:ea typeface="Roboto"/>
                <a:cs typeface="Roboto"/>
              </a:rPr>
              <a:t>Resource Integration and Ongoing Operations (</a:t>
            </a:r>
            <a:r>
              <a:rPr lang="en-US" sz="1800" kern="100" dirty="0">
                <a:solidFill>
                  <a:schemeClr val="tx2"/>
                </a:solidFill>
                <a:latin typeface="Arial"/>
                <a:ea typeface="Roboto"/>
                <a:cs typeface="Arial"/>
              </a:rPr>
              <a:t>RIOOs)</a:t>
            </a:r>
            <a:r>
              <a:rPr lang="en-US" sz="1800" kern="100" dirty="0">
                <a:solidFill>
                  <a:schemeClr val="tx2"/>
                </a:solidFill>
                <a:effectLst/>
                <a:latin typeface="Arial"/>
                <a:ea typeface="Arial" panose="020B0604020202020204" pitchFamily="34" charset="0"/>
                <a:cs typeface="Arial"/>
              </a:rPr>
              <a:t> transition to a </a:t>
            </a:r>
            <a:r>
              <a:rPr lang="en-US" sz="1800" kern="100" dirty="0">
                <a:solidFill>
                  <a:schemeClr val="tx2"/>
                </a:solidFill>
                <a:latin typeface="Arial"/>
                <a:ea typeface="Arial" panose="020B0604020202020204" pitchFamily="34" charset="0"/>
                <a:cs typeface="Arial"/>
              </a:rPr>
              <a:t>single model</a:t>
            </a:r>
            <a:r>
              <a:rPr lang="en-US" sz="1800" kern="100" dirty="0">
                <a:solidFill>
                  <a:schemeClr val="tx2"/>
                </a:solidFill>
                <a:effectLst/>
                <a:latin typeface="Arial"/>
                <a:ea typeface="Arial" panose="020B0604020202020204" pitchFamily="34" charset="0"/>
                <a:cs typeface="Arial"/>
              </a:rPr>
              <a:t> representation of ESR.  Data collection through DocuSign was sent to the Authorized Representative as stated in the Market Notice </a:t>
            </a:r>
            <a:r>
              <a:rPr lang="en-US" sz="1800" u="sng" kern="100" dirty="0">
                <a:solidFill>
                  <a:srgbClr val="0070C0"/>
                </a:solidFill>
                <a:effectLst/>
                <a:latin typeface="Arial"/>
                <a:ea typeface="Arial" panose="020B0604020202020204" pitchFamily="34" charset="0"/>
                <a:cs typeface="Arial"/>
                <a:hlinkClick r:id="rId2">
                  <a:extLst>
                    <a:ext uri="{A12FA001-AC4F-418D-AE19-62706E023703}">
                      <ahyp:hlinkClr xmlns:ahyp="http://schemas.microsoft.com/office/drawing/2018/hyperlinkcolor" val="tx"/>
                    </a:ext>
                  </a:extLst>
                </a:hlinkClick>
              </a:rPr>
              <a:t>https://www.ercot.com/services/comm/mkt_notices/M-A071024-02</a:t>
            </a:r>
            <a:r>
              <a:rPr lang="en-US" sz="1800" kern="100" dirty="0">
                <a:solidFill>
                  <a:srgbClr val="0070C0"/>
                </a:solidFill>
                <a:effectLst/>
                <a:latin typeface="Arial"/>
                <a:ea typeface="Arial" panose="020B0604020202020204" pitchFamily="34" charset="0"/>
                <a:cs typeface="Arial"/>
              </a:rPr>
              <a:t>. </a:t>
            </a:r>
            <a:r>
              <a:rPr lang="en-US" sz="1800" kern="100" dirty="0">
                <a:solidFill>
                  <a:schemeClr val="tx2"/>
                </a:solidFill>
                <a:effectLst/>
                <a:latin typeface="Arial"/>
                <a:ea typeface="Arial" panose="020B0604020202020204" pitchFamily="34" charset="0"/>
                <a:cs typeface="Arial"/>
              </a:rPr>
              <a:t>ERCOT may need to reach out to the </a:t>
            </a:r>
            <a:r>
              <a:rPr lang="en-US" sz="1800" kern="100" dirty="0">
                <a:solidFill>
                  <a:schemeClr val="tx2"/>
                </a:solidFill>
                <a:latin typeface="Arial"/>
                <a:ea typeface="Arial" panose="020B0604020202020204" pitchFamily="34" charset="0"/>
                <a:cs typeface="Arial"/>
              </a:rPr>
              <a:t>REs</a:t>
            </a:r>
            <a:r>
              <a:rPr lang="en-US" sz="1800" kern="100" dirty="0">
                <a:solidFill>
                  <a:schemeClr val="tx2"/>
                </a:solidFill>
                <a:effectLst/>
                <a:latin typeface="Arial"/>
                <a:ea typeface="Arial" panose="020B0604020202020204" pitchFamily="34" charset="0"/>
                <a:cs typeface="Arial"/>
              </a:rPr>
              <a:t> to provide additional or missing information. For projects in the interconnection process, we are currently collecting the necessary data for single model ESR via RIOO.</a:t>
            </a:r>
            <a:endParaRPr lang="en-US" sz="1800" kern="100" dirty="0">
              <a:solidFill>
                <a:schemeClr val="tx2"/>
              </a:solidFill>
              <a:latin typeface="Arial"/>
              <a:cs typeface="Arial"/>
            </a:endParaRPr>
          </a:p>
          <a:p>
            <a:pPr>
              <a:spcBef>
                <a:spcPts val="1400"/>
              </a:spcBef>
              <a:spcAft>
                <a:spcPts val="1200"/>
              </a:spcAft>
              <a:buAutoNum type="arabicPeriod"/>
            </a:pPr>
            <a:r>
              <a:rPr lang="en-US" sz="1800" dirty="0">
                <a:solidFill>
                  <a:schemeClr val="tx2"/>
                </a:solidFill>
                <a:latin typeface="Arial"/>
                <a:cs typeface="Arial"/>
              </a:rPr>
              <a:t>Relevant References: </a:t>
            </a:r>
            <a:r>
              <a:rPr lang="en-US" sz="1800" u="sng" kern="100" dirty="0">
                <a:solidFill>
                  <a:srgbClr val="0070C0"/>
                </a:solidFill>
                <a:effectLst/>
                <a:latin typeface="Arial"/>
                <a:ea typeface="Arial" panose="020B0604020202020204" pitchFamily="34" charset="0"/>
                <a:cs typeface="Arial"/>
                <a:hlinkClick r:id="rId3">
                  <a:extLst>
                    <a:ext uri="{A12FA001-AC4F-418D-AE19-62706E023703}">
                      <ahyp:hlinkClr xmlns:ahyp="http://schemas.microsoft.com/office/drawing/2018/hyperlinkcolor" val="tx"/>
                    </a:ext>
                  </a:extLst>
                </a:hlinkClick>
              </a:rPr>
              <a:t>https://www.ercot.com/files/docs/2024/08/21/RIWG_ERCOT_ESR_RFI_Updates_Aug24.pptx</a:t>
            </a:r>
            <a:endParaRPr lang="en-US" sz="1800" kern="100" dirty="0">
              <a:solidFill>
                <a:srgbClr val="0070C0"/>
              </a:solidFill>
              <a:effectLst/>
              <a:latin typeface="Arial"/>
              <a:ea typeface="Arial" panose="020B0604020202020204" pitchFamily="34" charset="0"/>
              <a:cs typeface="Arial"/>
            </a:endParaRPr>
          </a:p>
          <a:p>
            <a:pPr>
              <a:spcBef>
                <a:spcPts val="1400"/>
              </a:spcBef>
              <a:spcAft>
                <a:spcPts val="1200"/>
              </a:spcAft>
              <a:buFont typeface="+mj-lt"/>
              <a:buAutoNum type="arabicPeriod"/>
            </a:pPr>
            <a:r>
              <a:rPr lang="en-US" sz="1800" dirty="0">
                <a:solidFill>
                  <a:schemeClr val="tx2"/>
                </a:solidFill>
                <a:effectLst/>
                <a:latin typeface="Arial"/>
                <a:ea typeface="Arial" panose="020B0604020202020204" pitchFamily="34" charset="0"/>
                <a:cs typeface="Arial"/>
              </a:rPr>
              <a:t>If there are any Protocol changes that impact qualification or </a:t>
            </a:r>
            <a:r>
              <a:rPr lang="en-US" sz="1800" dirty="0">
                <a:solidFill>
                  <a:schemeClr val="tx2"/>
                </a:solidFill>
                <a:latin typeface="Arial"/>
                <a:ea typeface="Arial" panose="020B0604020202020204" pitchFamily="34" charset="0"/>
                <a:cs typeface="Arial"/>
              </a:rPr>
              <a:t>qualified MW</a:t>
            </a:r>
            <a:r>
              <a:rPr lang="en-US" sz="1800" dirty="0">
                <a:solidFill>
                  <a:schemeClr val="tx2"/>
                </a:solidFill>
                <a:effectLst/>
                <a:latin typeface="Arial"/>
                <a:ea typeface="Arial" panose="020B0604020202020204" pitchFamily="34" charset="0"/>
                <a:cs typeface="Arial"/>
              </a:rPr>
              <a:t> based on duration, ERCOT will plan to interact with the appropriate entities prior to transitioning to RTC.</a:t>
            </a:r>
            <a:endParaRPr lang="en-US" sz="1800" dirty="0">
              <a:solidFill>
                <a:schemeClr val="tx2"/>
              </a:solidFill>
              <a:latin typeface="Arial"/>
              <a:cs typeface="Arial"/>
            </a:endParaRPr>
          </a:p>
        </p:txBody>
      </p:sp>
      <p:sp>
        <p:nvSpPr>
          <p:cNvPr id="6" name="Slide Number Placeholder 5">
            <a:extLst>
              <a:ext uri="{FF2B5EF4-FFF2-40B4-BE49-F238E27FC236}">
                <a16:creationId xmlns:a16="http://schemas.microsoft.com/office/drawing/2014/main" id="{226A375A-D949-D79D-DE05-D00F50700D92}"/>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3422287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C8A6C-B026-B8A9-0D7C-49A86521956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C0AB0E8-4777-CE85-F7A7-D868B514031A}"/>
              </a:ext>
            </a:extLst>
          </p:cNvPr>
          <p:cNvSpPr>
            <a:spLocks noGrp="1"/>
          </p:cNvSpPr>
          <p:nvPr>
            <p:ph type="title"/>
          </p:nvPr>
        </p:nvSpPr>
        <p:spPr/>
        <p:txBody>
          <a:bodyPr lIns="91440" tIns="45720" rIns="91440" bIns="45720" anchor="t"/>
          <a:lstStyle/>
          <a:p>
            <a:r>
              <a:rPr lang="en-US" dirty="0"/>
              <a:t>Energy Bid/Offer Curves (EB/OC), Current Operating Plan (COP), and Telemetry </a:t>
            </a:r>
            <a:br>
              <a:rPr lang="en-US" sz="1800" dirty="0"/>
            </a:br>
            <a:r>
              <a:rPr lang="en-US" sz="1800" dirty="0"/>
              <a:t> </a:t>
            </a:r>
          </a:p>
        </p:txBody>
      </p:sp>
      <p:sp>
        <p:nvSpPr>
          <p:cNvPr id="3" name="Content Placeholder 2">
            <a:extLst>
              <a:ext uri="{FF2B5EF4-FFF2-40B4-BE49-F238E27FC236}">
                <a16:creationId xmlns:a16="http://schemas.microsoft.com/office/drawing/2014/main" id="{2F537EF4-8632-AEA5-4C4F-3C45C09E31F2}"/>
              </a:ext>
            </a:extLst>
          </p:cNvPr>
          <p:cNvSpPr>
            <a:spLocks noGrp="1"/>
          </p:cNvSpPr>
          <p:nvPr>
            <p:ph idx="4294967295"/>
          </p:nvPr>
        </p:nvSpPr>
        <p:spPr>
          <a:xfrm>
            <a:off x="609600" y="1281039"/>
            <a:ext cx="8226056" cy="4724400"/>
          </a:xfrm>
          <a:prstGeom prst="rect">
            <a:avLst/>
          </a:prstGeom>
        </p:spPr>
        <p:txBody>
          <a:bodyPr lIns="91440" tIns="45720" rIns="91440" bIns="45720" anchor="t"/>
          <a:lstStyle/>
          <a:p>
            <a:pPr>
              <a:spcBef>
                <a:spcPts val="1400"/>
              </a:spcBef>
              <a:spcAft>
                <a:spcPts val="1200"/>
              </a:spcAft>
              <a:buFont typeface="+mj-lt"/>
              <a:buAutoNum type="arabicPeriod"/>
            </a:pPr>
            <a:r>
              <a:rPr lang="en-US" sz="1800" dirty="0">
                <a:solidFill>
                  <a:schemeClr val="tx2"/>
                </a:solidFill>
              </a:rPr>
              <a:t>EB/OC, COP information, and telemetry are provided for the ESR as a single device to cover the entire range from Low Sustained Limit (LSL) to High Sustained Limit (HSL); the maximum charging MW a negative number to maximum discharging MW positive number.  </a:t>
            </a:r>
            <a:endParaRPr lang="en-US" sz="1800" dirty="0">
              <a:solidFill>
                <a:schemeClr val="tx2"/>
              </a:solidFill>
              <a:cs typeface="Arial"/>
            </a:endParaRPr>
          </a:p>
          <a:p>
            <a:pPr>
              <a:spcBef>
                <a:spcPts val="1400"/>
              </a:spcBef>
              <a:spcAft>
                <a:spcPts val="1200"/>
              </a:spcAft>
              <a:buFont typeface="+mj-lt"/>
              <a:buAutoNum type="arabicPeriod"/>
            </a:pPr>
            <a:r>
              <a:rPr lang="en-US" sz="1800" dirty="0">
                <a:solidFill>
                  <a:schemeClr val="tx2"/>
                </a:solidFill>
              </a:rPr>
              <a:t>Continue to provide Hour Beginning State of Charge information for future hours in the COP for the ESR.</a:t>
            </a:r>
            <a:endParaRPr lang="en-US" sz="1800" dirty="0">
              <a:solidFill>
                <a:schemeClr val="tx2"/>
              </a:solidFill>
              <a:cs typeface="Arial"/>
            </a:endParaRPr>
          </a:p>
          <a:p>
            <a:pPr>
              <a:spcBef>
                <a:spcPts val="1400"/>
              </a:spcBef>
              <a:spcAft>
                <a:spcPts val="1200"/>
              </a:spcAft>
              <a:buFont typeface="+mj-lt"/>
              <a:buAutoNum type="arabicPeriod"/>
            </a:pPr>
            <a:r>
              <a:rPr lang="en-US" sz="1800" dirty="0">
                <a:solidFill>
                  <a:schemeClr val="tx2"/>
                </a:solidFill>
              </a:rPr>
              <a:t>Telemetry is for the ESR as a single device.</a:t>
            </a:r>
            <a:endParaRPr lang="en-US" sz="1800" dirty="0">
              <a:solidFill>
                <a:schemeClr val="tx2"/>
              </a:solidFill>
              <a:cs typeface="Arial"/>
            </a:endParaRPr>
          </a:p>
          <a:p>
            <a:pPr>
              <a:spcBef>
                <a:spcPts val="1400"/>
              </a:spcBef>
              <a:spcAft>
                <a:spcPts val="1200"/>
              </a:spcAft>
              <a:buFont typeface="+mj-lt"/>
              <a:buAutoNum type="arabicPeriod"/>
            </a:pPr>
            <a:r>
              <a:rPr lang="en-US" sz="1800" dirty="0">
                <a:solidFill>
                  <a:schemeClr val="tx2"/>
                </a:solidFill>
              </a:rPr>
              <a:t>All ERCOT systems including the Outage Scheduler, DAM, RT Market, RUC, and Settlements will “handle” the ESR as a single device.</a:t>
            </a:r>
            <a:endParaRPr lang="en-US" sz="1800" dirty="0">
              <a:solidFill>
                <a:schemeClr val="tx2"/>
              </a:solidFill>
              <a:cs typeface="Arial"/>
            </a:endParaRPr>
          </a:p>
          <a:p>
            <a:pPr>
              <a:spcBef>
                <a:spcPts val="1400"/>
              </a:spcBef>
              <a:spcAft>
                <a:spcPts val="1200"/>
              </a:spcAft>
              <a:buFont typeface="+mj-lt"/>
              <a:buAutoNum type="arabicPeriod"/>
            </a:pPr>
            <a:r>
              <a:rPr lang="en-US" sz="1800" dirty="0">
                <a:solidFill>
                  <a:schemeClr val="tx2"/>
                </a:solidFill>
              </a:rPr>
              <a:t>The implementation of the Single Model will eliminate extra coordination currently required with the Combo Model and reduce administration for ERCOT and QSEs.   </a:t>
            </a:r>
            <a:endParaRPr lang="en-US" sz="1800" dirty="0">
              <a:solidFill>
                <a:schemeClr val="tx2"/>
              </a:solidFill>
              <a:cs typeface="Arial"/>
            </a:endParaRPr>
          </a:p>
        </p:txBody>
      </p:sp>
      <p:sp>
        <p:nvSpPr>
          <p:cNvPr id="6" name="Slide Number Placeholder 5">
            <a:extLst>
              <a:ext uri="{FF2B5EF4-FFF2-40B4-BE49-F238E27FC236}">
                <a16:creationId xmlns:a16="http://schemas.microsoft.com/office/drawing/2014/main" id="{727AA139-5BC8-664F-43A6-9D498707E61E}"/>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1970170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lstStyle/>
          <a:p>
            <a:r>
              <a:rPr lang="en-US" dirty="0"/>
              <a:t>Single Model ESR: Energy Bid/Offer Curve (EB/OC)</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3" name="Content Placeholder 2"/>
          <p:cNvSpPr>
            <a:spLocks noGrp="1"/>
          </p:cNvSpPr>
          <p:nvPr>
            <p:ph idx="4294967295"/>
          </p:nvPr>
        </p:nvSpPr>
        <p:spPr>
          <a:xfrm>
            <a:off x="4202113" y="765175"/>
            <a:ext cx="4941887" cy="1556176"/>
          </a:xfrm>
          <a:prstGeom prst="rect">
            <a:avLst/>
          </a:prstGeom>
        </p:spPr>
        <p:txBody>
          <a:bodyPr lIns="91440" tIns="45720" rIns="91440" bIns="45720" anchor="t"/>
          <a:lstStyle/>
          <a:p>
            <a:pPr lvl="0"/>
            <a:r>
              <a:rPr lang="en-US" sz="1500" dirty="0">
                <a:solidFill>
                  <a:schemeClr val="tx2"/>
                </a:solidFill>
              </a:rPr>
              <a:t>Single EB/OC curve shall be monotonically non-decreasing from maximum charging MW (negative) to maximum discharging MW.</a:t>
            </a:r>
            <a:endParaRPr lang="en-US" sz="1500" dirty="0">
              <a:solidFill>
                <a:schemeClr val="tx2"/>
              </a:solidFill>
              <a:cs typeface="Arial"/>
            </a:endParaRPr>
          </a:p>
          <a:p>
            <a:pPr lvl="0"/>
            <a:r>
              <a:rPr lang="en-US" sz="1500" dirty="0">
                <a:solidFill>
                  <a:schemeClr val="tx2"/>
                </a:solidFill>
              </a:rPr>
              <a:t>The maximum price on the charging curve is less than the minimum price on the discharging curve</a:t>
            </a:r>
          </a:p>
          <a:p>
            <a:pPr lvl="0"/>
            <a:r>
              <a:rPr lang="en-US" sz="1500" dirty="0">
                <a:solidFill>
                  <a:schemeClr val="tx2"/>
                </a:solidFill>
              </a:rPr>
              <a:t>10 Pairs of $/MWh and MW level.</a:t>
            </a:r>
            <a:endParaRPr lang="en-US" sz="1500" dirty="0">
              <a:solidFill>
                <a:schemeClr val="tx2"/>
              </a:solidFill>
              <a:cs typeface="Arial"/>
            </a:endParaRPr>
          </a:p>
          <a:p>
            <a:pPr marL="457200" lvl="1" indent="0">
              <a:buNone/>
            </a:pPr>
            <a:endParaRPr lang="en-US" sz="1000" dirty="0">
              <a:solidFill>
                <a:schemeClr val="tx2"/>
              </a:solidFill>
            </a:endParaRPr>
          </a:p>
        </p:txBody>
      </p:sp>
      <p:grpSp>
        <p:nvGrpSpPr>
          <p:cNvPr id="30" name="Group 29"/>
          <p:cNvGrpSpPr/>
          <p:nvPr/>
        </p:nvGrpSpPr>
        <p:grpSpPr>
          <a:xfrm>
            <a:off x="117846" y="1706789"/>
            <a:ext cx="3317357" cy="1783277"/>
            <a:chOff x="117846" y="2490402"/>
            <a:chExt cx="3317357" cy="1783277"/>
          </a:xfrm>
        </p:grpSpPr>
        <p:grpSp>
          <p:nvGrpSpPr>
            <p:cNvPr id="23" name="Group 22"/>
            <p:cNvGrpSpPr/>
            <p:nvPr/>
          </p:nvGrpSpPr>
          <p:grpSpPr>
            <a:xfrm>
              <a:off x="970134" y="2528900"/>
              <a:ext cx="1857772" cy="1476164"/>
              <a:chOff x="970134" y="2528900"/>
              <a:chExt cx="1857772" cy="1476164"/>
            </a:xfrm>
          </p:grpSpPr>
          <p:cxnSp>
            <p:nvCxnSpPr>
              <p:cNvPr id="20" name="Straight Arrow Connector 19"/>
              <p:cNvCxnSpPr/>
              <p:nvPr/>
            </p:nvCxnSpPr>
            <p:spPr>
              <a:xfrm>
                <a:off x="971600" y="2528900"/>
                <a:ext cx="0" cy="1476164"/>
              </a:xfrm>
              <a:prstGeom prst="straightConnector1">
                <a:avLst/>
              </a:prstGeom>
              <a:ln w="22225">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970134" y="3996680"/>
                <a:ext cx="1857772" cy="8384"/>
              </a:xfrm>
              <a:prstGeom prst="straightConnector1">
                <a:avLst/>
              </a:prstGeom>
              <a:ln w="22225">
                <a:headEnd type="triangle"/>
                <a:tailEnd type="none"/>
              </a:ln>
            </p:spPr>
            <p:style>
              <a:lnRef idx="1">
                <a:schemeClr val="accent1"/>
              </a:lnRef>
              <a:fillRef idx="0">
                <a:schemeClr val="accent1"/>
              </a:fillRef>
              <a:effectRef idx="0">
                <a:schemeClr val="accent1"/>
              </a:effectRef>
              <a:fontRef idx="minor">
                <a:schemeClr val="tx1"/>
              </a:fontRef>
            </p:style>
          </p:cxnSp>
        </p:grpSp>
        <p:cxnSp>
          <p:nvCxnSpPr>
            <p:cNvPr id="25" name="Straight Connector 24"/>
            <p:cNvCxnSpPr/>
            <p:nvPr/>
          </p:nvCxnSpPr>
          <p:spPr>
            <a:xfrm flipV="1">
              <a:off x="970134" y="2852936"/>
              <a:ext cx="1441626" cy="25202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3779" y="2490402"/>
              <a:ext cx="671979" cy="276999"/>
            </a:xfrm>
            <a:prstGeom prst="rect">
              <a:avLst/>
            </a:prstGeom>
            <a:noFill/>
          </p:spPr>
          <p:txBody>
            <a:bodyPr wrap="none" lIns="91440" tIns="45720" rIns="91440" bIns="45720" rtlCol="0" anchor="t">
              <a:spAutoFit/>
            </a:bodyPr>
            <a:lstStyle/>
            <a:p>
              <a:r>
                <a:rPr lang="en-US" sz="1200" dirty="0">
                  <a:solidFill>
                    <a:schemeClr val="tx2"/>
                  </a:solidFill>
                </a:rPr>
                <a:t>$/MWh</a:t>
              </a:r>
              <a:endParaRPr lang="en-US" sz="1200" dirty="0">
                <a:solidFill>
                  <a:schemeClr val="tx2"/>
                </a:solidFill>
                <a:cs typeface="Arial"/>
              </a:endParaRPr>
            </a:p>
          </p:txBody>
        </p:sp>
        <p:sp>
          <p:nvSpPr>
            <p:cNvPr id="28" name="TextBox 27"/>
            <p:cNvSpPr txBox="1"/>
            <p:nvPr/>
          </p:nvSpPr>
          <p:spPr>
            <a:xfrm>
              <a:off x="1727684" y="3996680"/>
              <a:ext cx="1707519" cy="276999"/>
            </a:xfrm>
            <a:prstGeom prst="rect">
              <a:avLst/>
            </a:prstGeom>
            <a:noFill/>
          </p:spPr>
          <p:txBody>
            <a:bodyPr wrap="none" lIns="91440" tIns="45720" rIns="91440" bIns="45720" rtlCol="0" anchor="t">
              <a:spAutoFit/>
            </a:bodyPr>
            <a:lstStyle/>
            <a:p>
              <a:r>
                <a:rPr lang="en-US" sz="1200" dirty="0">
                  <a:solidFill>
                    <a:schemeClr val="tx2"/>
                  </a:solidFill>
                </a:rPr>
                <a:t>Discharging MW (+ve)</a:t>
              </a:r>
              <a:endParaRPr lang="en-US" sz="1200" dirty="0">
                <a:solidFill>
                  <a:schemeClr val="tx2"/>
                </a:solidFill>
                <a:cs typeface="Arial"/>
              </a:endParaRPr>
            </a:p>
          </p:txBody>
        </p:sp>
        <p:sp>
          <p:nvSpPr>
            <p:cNvPr id="29" name="TextBox 28"/>
            <p:cNvSpPr txBox="1"/>
            <p:nvPr/>
          </p:nvSpPr>
          <p:spPr>
            <a:xfrm>
              <a:off x="117846" y="2913500"/>
              <a:ext cx="926857" cy="276999"/>
            </a:xfrm>
            <a:prstGeom prst="rect">
              <a:avLst/>
            </a:prstGeom>
            <a:noFill/>
          </p:spPr>
          <p:txBody>
            <a:bodyPr wrap="none" lIns="91440" tIns="45720" rIns="91440" bIns="45720" rtlCol="0" anchor="t">
              <a:spAutoFit/>
            </a:bodyPr>
            <a:lstStyle/>
            <a:p>
              <a:r>
                <a:rPr lang="en-US" sz="1200" dirty="0">
                  <a:solidFill>
                    <a:schemeClr val="tx2"/>
                  </a:solidFill>
                </a:rPr>
                <a:t>$100/MWh</a:t>
              </a:r>
              <a:endParaRPr lang="en-US" sz="1200" dirty="0">
                <a:solidFill>
                  <a:schemeClr val="tx2"/>
                </a:solidFill>
                <a:cs typeface="Arial"/>
              </a:endParaRPr>
            </a:p>
          </p:txBody>
        </p:sp>
      </p:grpSp>
      <p:grpSp>
        <p:nvGrpSpPr>
          <p:cNvPr id="44" name="Group 43"/>
          <p:cNvGrpSpPr/>
          <p:nvPr/>
        </p:nvGrpSpPr>
        <p:grpSpPr>
          <a:xfrm>
            <a:off x="274667" y="3583985"/>
            <a:ext cx="3363569" cy="1956070"/>
            <a:chOff x="274667" y="4367598"/>
            <a:chExt cx="3363569" cy="1956070"/>
          </a:xfrm>
        </p:grpSpPr>
        <p:grpSp>
          <p:nvGrpSpPr>
            <p:cNvPr id="31" name="Group 30"/>
            <p:cNvGrpSpPr/>
            <p:nvPr/>
          </p:nvGrpSpPr>
          <p:grpSpPr>
            <a:xfrm>
              <a:off x="274667" y="4367598"/>
              <a:ext cx="3363569" cy="1783277"/>
              <a:chOff x="274667" y="2490402"/>
              <a:chExt cx="3363569" cy="1783277"/>
            </a:xfrm>
          </p:grpSpPr>
          <p:grpSp>
            <p:nvGrpSpPr>
              <p:cNvPr id="32" name="Group 31"/>
              <p:cNvGrpSpPr/>
              <p:nvPr/>
            </p:nvGrpSpPr>
            <p:grpSpPr>
              <a:xfrm>
                <a:off x="970134" y="2528900"/>
                <a:ext cx="1857772" cy="1476164"/>
                <a:chOff x="970134" y="2528900"/>
                <a:chExt cx="1857772" cy="1476164"/>
              </a:xfrm>
            </p:grpSpPr>
            <p:cxnSp>
              <p:nvCxnSpPr>
                <p:cNvPr id="37" name="Straight Arrow Connector 36"/>
                <p:cNvCxnSpPr/>
                <p:nvPr/>
              </p:nvCxnSpPr>
              <p:spPr>
                <a:xfrm>
                  <a:off x="971600" y="2528900"/>
                  <a:ext cx="0" cy="1476164"/>
                </a:xfrm>
                <a:prstGeom prst="straightConnector1">
                  <a:avLst/>
                </a:prstGeom>
                <a:ln w="22225">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970134" y="3996680"/>
                  <a:ext cx="1857772" cy="8384"/>
                </a:xfrm>
                <a:prstGeom prst="straightConnector1">
                  <a:avLst/>
                </a:prstGeom>
                <a:ln w="22225">
                  <a:headEnd type="triangle"/>
                  <a:tailEnd type="none"/>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a:off x="970134" y="3687752"/>
                <a:ext cx="919534" cy="58592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83779" y="2490402"/>
                <a:ext cx="671979" cy="276999"/>
              </a:xfrm>
              <a:prstGeom prst="rect">
                <a:avLst/>
              </a:prstGeom>
              <a:noFill/>
            </p:spPr>
            <p:txBody>
              <a:bodyPr wrap="none" lIns="91440" tIns="45720" rIns="91440" bIns="45720" rtlCol="0" anchor="t">
                <a:spAutoFit/>
              </a:bodyPr>
              <a:lstStyle/>
              <a:p>
                <a:r>
                  <a:rPr lang="en-US" sz="1200" dirty="0">
                    <a:solidFill>
                      <a:schemeClr val="tx2"/>
                    </a:solidFill>
                  </a:rPr>
                  <a:t>$/MWh</a:t>
                </a:r>
                <a:endParaRPr lang="en-US" sz="1200" dirty="0">
                  <a:solidFill>
                    <a:schemeClr val="tx2"/>
                  </a:solidFill>
                  <a:cs typeface="Arial"/>
                </a:endParaRPr>
              </a:p>
            </p:txBody>
          </p:sp>
          <p:sp>
            <p:nvSpPr>
              <p:cNvPr id="35" name="TextBox 34"/>
              <p:cNvSpPr txBox="1"/>
              <p:nvPr/>
            </p:nvSpPr>
            <p:spPr>
              <a:xfrm>
                <a:off x="2118268" y="3996680"/>
                <a:ext cx="1519968" cy="276999"/>
              </a:xfrm>
              <a:prstGeom prst="rect">
                <a:avLst/>
              </a:prstGeom>
              <a:noFill/>
            </p:spPr>
            <p:txBody>
              <a:bodyPr wrap="none" lIns="91440" tIns="45720" rIns="91440" bIns="45720" rtlCol="0" anchor="t">
                <a:spAutoFit/>
              </a:bodyPr>
              <a:lstStyle/>
              <a:p>
                <a:r>
                  <a:rPr lang="en-US" sz="1200" dirty="0">
                    <a:solidFill>
                      <a:schemeClr val="tx2"/>
                    </a:solidFill>
                  </a:rPr>
                  <a:t>Charging MW (+ve)</a:t>
                </a:r>
                <a:endParaRPr lang="en-US" sz="1200" dirty="0">
                  <a:solidFill>
                    <a:schemeClr val="tx2"/>
                  </a:solidFill>
                  <a:cs typeface="Arial"/>
                </a:endParaRPr>
              </a:p>
            </p:txBody>
          </p:sp>
          <p:sp>
            <p:nvSpPr>
              <p:cNvPr id="36" name="TextBox 35"/>
              <p:cNvSpPr txBox="1"/>
              <p:nvPr/>
            </p:nvSpPr>
            <p:spPr>
              <a:xfrm>
                <a:off x="274667" y="3514959"/>
                <a:ext cx="756938" cy="276999"/>
              </a:xfrm>
              <a:prstGeom prst="rect">
                <a:avLst/>
              </a:prstGeom>
              <a:noFill/>
            </p:spPr>
            <p:txBody>
              <a:bodyPr wrap="none" lIns="91440" tIns="45720" rIns="91440" bIns="45720" rtlCol="0" anchor="t">
                <a:spAutoFit/>
              </a:bodyPr>
              <a:lstStyle/>
              <a:p>
                <a:r>
                  <a:rPr lang="en-US" sz="1200" dirty="0">
                    <a:solidFill>
                      <a:schemeClr val="tx2"/>
                    </a:solidFill>
                  </a:rPr>
                  <a:t>$4/MWh</a:t>
                </a:r>
                <a:endParaRPr lang="en-US" sz="1200" dirty="0">
                  <a:solidFill>
                    <a:schemeClr val="tx2"/>
                  </a:solidFill>
                  <a:cs typeface="Arial"/>
                </a:endParaRPr>
              </a:p>
            </p:txBody>
          </p:sp>
        </p:grpSp>
        <p:cxnSp>
          <p:nvCxnSpPr>
            <p:cNvPr id="42" name="Straight Connector 41"/>
            <p:cNvCxnSpPr/>
            <p:nvPr/>
          </p:nvCxnSpPr>
          <p:spPr>
            <a:xfrm>
              <a:off x="1857893" y="6139613"/>
              <a:ext cx="969984" cy="184055"/>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1170368" y="2364118"/>
            <a:ext cx="1159292" cy="276999"/>
          </a:xfrm>
          <a:prstGeom prst="rect">
            <a:avLst/>
          </a:prstGeom>
          <a:noFill/>
        </p:spPr>
        <p:txBody>
          <a:bodyPr wrap="none" lIns="91440" tIns="45720" rIns="91440" bIns="45720" rtlCol="0" anchor="t">
            <a:spAutoFit/>
          </a:bodyPr>
          <a:lstStyle/>
          <a:p>
            <a:r>
              <a:rPr lang="en-US" sz="1200" dirty="0">
                <a:solidFill>
                  <a:schemeClr val="tx2"/>
                </a:solidFill>
              </a:rPr>
              <a:t>ESR-GR EOC</a:t>
            </a:r>
            <a:endParaRPr lang="en-US" sz="1200" dirty="0">
              <a:solidFill>
                <a:schemeClr val="tx2"/>
              </a:solidFill>
              <a:cs typeface="Arial"/>
            </a:endParaRPr>
          </a:p>
        </p:txBody>
      </p:sp>
      <p:sp>
        <p:nvSpPr>
          <p:cNvPr id="46" name="TextBox 45"/>
          <p:cNvSpPr txBox="1"/>
          <p:nvPr/>
        </p:nvSpPr>
        <p:spPr>
          <a:xfrm>
            <a:off x="1170368" y="4430282"/>
            <a:ext cx="1496372" cy="276999"/>
          </a:xfrm>
          <a:prstGeom prst="rect">
            <a:avLst/>
          </a:prstGeom>
          <a:noFill/>
        </p:spPr>
        <p:txBody>
          <a:bodyPr wrap="none" lIns="91440" tIns="45720" rIns="91440" bIns="45720" rtlCol="0" anchor="t">
            <a:spAutoFit/>
          </a:bodyPr>
          <a:lstStyle/>
          <a:p>
            <a:r>
              <a:rPr lang="en-US" sz="1200" dirty="0">
                <a:solidFill>
                  <a:schemeClr val="tx2"/>
                </a:solidFill>
              </a:rPr>
              <a:t>ESR-CLR RTM Bid</a:t>
            </a:r>
            <a:endParaRPr lang="en-US" sz="1200" dirty="0">
              <a:solidFill>
                <a:schemeClr val="tx2"/>
              </a:solidFill>
              <a:cs typeface="Arial"/>
            </a:endParaRPr>
          </a:p>
        </p:txBody>
      </p:sp>
      <p:grpSp>
        <p:nvGrpSpPr>
          <p:cNvPr id="47" name="Group 46"/>
          <p:cNvGrpSpPr/>
          <p:nvPr/>
        </p:nvGrpSpPr>
        <p:grpSpPr>
          <a:xfrm>
            <a:off x="5724128" y="2779312"/>
            <a:ext cx="3435711" cy="3164288"/>
            <a:chOff x="117846" y="2128536"/>
            <a:chExt cx="3435711" cy="3164288"/>
          </a:xfrm>
        </p:grpSpPr>
        <p:grpSp>
          <p:nvGrpSpPr>
            <p:cNvPr id="48" name="Group 47"/>
            <p:cNvGrpSpPr/>
            <p:nvPr/>
          </p:nvGrpSpPr>
          <p:grpSpPr>
            <a:xfrm>
              <a:off x="970134" y="2128536"/>
              <a:ext cx="1857772" cy="3164288"/>
              <a:chOff x="970134" y="2128536"/>
              <a:chExt cx="1857772" cy="3164288"/>
            </a:xfrm>
          </p:grpSpPr>
          <p:cxnSp>
            <p:nvCxnSpPr>
              <p:cNvPr id="53" name="Straight Arrow Connector 52"/>
              <p:cNvCxnSpPr/>
              <p:nvPr/>
            </p:nvCxnSpPr>
            <p:spPr>
              <a:xfrm>
                <a:off x="971600" y="2128536"/>
                <a:ext cx="0" cy="3164288"/>
              </a:xfrm>
              <a:prstGeom prst="straightConnector1">
                <a:avLst/>
              </a:prstGeom>
              <a:ln w="22225">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H="1">
                <a:off x="970134" y="3996680"/>
                <a:ext cx="1857772" cy="8384"/>
              </a:xfrm>
              <a:prstGeom prst="straightConnector1">
                <a:avLst/>
              </a:prstGeom>
              <a:ln w="22225">
                <a:headEnd type="triangle"/>
                <a:tailEnd type="none"/>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a:xfrm flipV="1">
              <a:off x="970134" y="2852936"/>
              <a:ext cx="1441626" cy="25202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83779" y="2490402"/>
              <a:ext cx="671979" cy="276999"/>
            </a:xfrm>
            <a:prstGeom prst="rect">
              <a:avLst/>
            </a:prstGeom>
            <a:noFill/>
          </p:spPr>
          <p:txBody>
            <a:bodyPr wrap="none" lIns="91440" tIns="45720" rIns="91440" bIns="45720" rtlCol="0" anchor="t">
              <a:spAutoFit/>
            </a:bodyPr>
            <a:lstStyle/>
            <a:p>
              <a:r>
                <a:rPr lang="en-US" sz="1200" dirty="0">
                  <a:solidFill>
                    <a:schemeClr val="tx2"/>
                  </a:solidFill>
                </a:rPr>
                <a:t>$/MWh</a:t>
              </a:r>
              <a:endParaRPr lang="en-US" sz="1200" dirty="0">
                <a:solidFill>
                  <a:schemeClr val="tx2"/>
                </a:solidFill>
                <a:cs typeface="Arial"/>
              </a:endParaRPr>
            </a:p>
          </p:txBody>
        </p:sp>
        <p:sp>
          <p:nvSpPr>
            <p:cNvPr id="51" name="TextBox 50"/>
            <p:cNvSpPr txBox="1"/>
            <p:nvPr/>
          </p:nvSpPr>
          <p:spPr>
            <a:xfrm>
              <a:off x="1846038" y="3996680"/>
              <a:ext cx="1707519" cy="276999"/>
            </a:xfrm>
            <a:prstGeom prst="rect">
              <a:avLst/>
            </a:prstGeom>
            <a:noFill/>
          </p:spPr>
          <p:txBody>
            <a:bodyPr wrap="none" lIns="91440" tIns="45720" rIns="91440" bIns="45720" rtlCol="0" anchor="t">
              <a:spAutoFit/>
            </a:bodyPr>
            <a:lstStyle/>
            <a:p>
              <a:r>
                <a:rPr lang="en-US" sz="1200" dirty="0">
                  <a:solidFill>
                    <a:schemeClr val="tx2"/>
                  </a:solidFill>
                </a:rPr>
                <a:t>Discharging MW (+ve)</a:t>
              </a:r>
              <a:endParaRPr lang="en-US" sz="1200" dirty="0">
                <a:solidFill>
                  <a:schemeClr val="tx2"/>
                </a:solidFill>
                <a:cs typeface="Arial"/>
              </a:endParaRPr>
            </a:p>
          </p:txBody>
        </p:sp>
        <p:sp>
          <p:nvSpPr>
            <p:cNvPr id="52" name="TextBox 51"/>
            <p:cNvSpPr txBox="1"/>
            <p:nvPr/>
          </p:nvSpPr>
          <p:spPr>
            <a:xfrm>
              <a:off x="117846" y="2913500"/>
              <a:ext cx="926857" cy="276999"/>
            </a:xfrm>
            <a:prstGeom prst="rect">
              <a:avLst/>
            </a:prstGeom>
            <a:noFill/>
          </p:spPr>
          <p:txBody>
            <a:bodyPr wrap="none" lIns="91440" tIns="45720" rIns="91440" bIns="45720" rtlCol="0" anchor="t">
              <a:spAutoFit/>
            </a:bodyPr>
            <a:lstStyle/>
            <a:p>
              <a:r>
                <a:rPr lang="en-US" sz="1200" dirty="0">
                  <a:solidFill>
                    <a:schemeClr val="tx2"/>
                  </a:solidFill>
                </a:rPr>
                <a:t>$100/MWh</a:t>
              </a:r>
              <a:endParaRPr lang="en-US" sz="1200" dirty="0">
                <a:solidFill>
                  <a:schemeClr val="tx2"/>
                </a:solidFill>
                <a:cs typeface="Arial"/>
              </a:endParaRPr>
            </a:p>
          </p:txBody>
        </p:sp>
      </p:grpSp>
      <p:grpSp>
        <p:nvGrpSpPr>
          <p:cNvPr id="55" name="Group 54"/>
          <p:cNvGrpSpPr/>
          <p:nvPr/>
        </p:nvGrpSpPr>
        <p:grpSpPr>
          <a:xfrm flipH="1">
            <a:off x="4307352" y="4167796"/>
            <a:ext cx="2966024" cy="931513"/>
            <a:chOff x="274667" y="5392155"/>
            <a:chExt cx="2966024" cy="931513"/>
          </a:xfrm>
        </p:grpSpPr>
        <p:grpSp>
          <p:nvGrpSpPr>
            <p:cNvPr id="56" name="Group 55"/>
            <p:cNvGrpSpPr/>
            <p:nvPr/>
          </p:nvGrpSpPr>
          <p:grpSpPr>
            <a:xfrm>
              <a:off x="274667" y="5392155"/>
              <a:ext cx="2966024" cy="758720"/>
              <a:chOff x="274667" y="3514959"/>
              <a:chExt cx="2966024" cy="758720"/>
            </a:xfrm>
          </p:grpSpPr>
          <p:cxnSp>
            <p:nvCxnSpPr>
              <p:cNvPr id="64" name="Straight Arrow Connector 63"/>
              <p:cNvCxnSpPr/>
              <p:nvPr/>
            </p:nvCxnSpPr>
            <p:spPr>
              <a:xfrm flipH="1">
                <a:off x="970134" y="3996680"/>
                <a:ext cx="1857772" cy="8384"/>
              </a:xfrm>
              <a:prstGeom prst="straightConnector1">
                <a:avLst/>
              </a:prstGeom>
              <a:ln w="22225">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970134" y="3687752"/>
                <a:ext cx="919534" cy="58592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1759195" y="3996680"/>
                <a:ext cx="1481496" cy="276999"/>
              </a:xfrm>
              <a:prstGeom prst="rect">
                <a:avLst/>
              </a:prstGeom>
              <a:noFill/>
            </p:spPr>
            <p:txBody>
              <a:bodyPr wrap="none" lIns="91440" tIns="45720" rIns="91440" bIns="45720" rtlCol="0" anchor="t">
                <a:spAutoFit/>
              </a:bodyPr>
              <a:lstStyle/>
              <a:p>
                <a:r>
                  <a:rPr lang="en-US" sz="1200" dirty="0">
                    <a:solidFill>
                      <a:schemeClr val="tx2"/>
                    </a:solidFill>
                  </a:rPr>
                  <a:t>Charging MW (-ve)</a:t>
                </a:r>
                <a:endParaRPr lang="en-US" sz="1200" dirty="0">
                  <a:solidFill>
                    <a:schemeClr val="tx2"/>
                  </a:solidFill>
                  <a:cs typeface="Arial"/>
                </a:endParaRPr>
              </a:p>
            </p:txBody>
          </p:sp>
          <p:sp>
            <p:nvSpPr>
              <p:cNvPr id="62" name="TextBox 61"/>
              <p:cNvSpPr txBox="1"/>
              <p:nvPr/>
            </p:nvSpPr>
            <p:spPr>
              <a:xfrm>
                <a:off x="274667" y="3514959"/>
                <a:ext cx="756938" cy="276999"/>
              </a:xfrm>
              <a:prstGeom prst="rect">
                <a:avLst/>
              </a:prstGeom>
              <a:noFill/>
            </p:spPr>
            <p:txBody>
              <a:bodyPr wrap="none" lIns="91440" tIns="45720" rIns="91440" bIns="45720" rtlCol="0" anchor="t">
                <a:spAutoFit/>
              </a:bodyPr>
              <a:lstStyle/>
              <a:p>
                <a:r>
                  <a:rPr lang="en-US" sz="1200" dirty="0">
                    <a:solidFill>
                      <a:schemeClr val="tx2"/>
                    </a:solidFill>
                  </a:rPr>
                  <a:t>$4/MWh</a:t>
                </a:r>
                <a:endParaRPr lang="en-US" sz="1200" dirty="0">
                  <a:solidFill>
                    <a:schemeClr val="tx2"/>
                  </a:solidFill>
                  <a:cs typeface="Arial"/>
                </a:endParaRPr>
              </a:p>
            </p:txBody>
          </p:sp>
        </p:grpSp>
        <p:cxnSp>
          <p:nvCxnSpPr>
            <p:cNvPr id="57" name="Straight Connector 56"/>
            <p:cNvCxnSpPr/>
            <p:nvPr/>
          </p:nvCxnSpPr>
          <p:spPr>
            <a:xfrm>
              <a:off x="1857893" y="6139613"/>
              <a:ext cx="969984" cy="184055"/>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65" name="TextBox 64"/>
          <p:cNvSpPr txBox="1"/>
          <p:nvPr/>
        </p:nvSpPr>
        <p:spPr>
          <a:xfrm>
            <a:off x="1214795" y="1363662"/>
            <a:ext cx="1938351" cy="338554"/>
          </a:xfrm>
          <a:prstGeom prst="rect">
            <a:avLst/>
          </a:prstGeom>
          <a:noFill/>
          <a:ln>
            <a:solidFill>
              <a:schemeClr val="accent1">
                <a:shade val="95000"/>
                <a:satMod val="105000"/>
              </a:schemeClr>
            </a:solidFill>
          </a:ln>
        </p:spPr>
        <p:txBody>
          <a:bodyPr wrap="none" lIns="91440" tIns="45720" rIns="91440" bIns="45720" rtlCol="0" anchor="t">
            <a:spAutoFit/>
          </a:bodyPr>
          <a:lstStyle/>
          <a:p>
            <a:r>
              <a:rPr lang="en-US" sz="1600" dirty="0">
                <a:solidFill>
                  <a:schemeClr val="tx2"/>
                </a:solidFill>
              </a:rPr>
              <a:t>ESR Combo Model</a:t>
            </a:r>
            <a:endParaRPr lang="en-US" sz="1600" dirty="0">
              <a:solidFill>
                <a:schemeClr val="tx2"/>
              </a:solidFill>
              <a:cs typeface="Arial"/>
            </a:endParaRPr>
          </a:p>
        </p:txBody>
      </p:sp>
      <p:sp>
        <p:nvSpPr>
          <p:cNvPr id="66" name="TextBox 65"/>
          <p:cNvSpPr txBox="1"/>
          <p:nvPr/>
        </p:nvSpPr>
        <p:spPr>
          <a:xfrm>
            <a:off x="4758394" y="2388815"/>
            <a:ext cx="3636043" cy="369332"/>
          </a:xfrm>
          <a:prstGeom prst="rect">
            <a:avLst/>
          </a:prstGeom>
          <a:noFill/>
          <a:ln>
            <a:solidFill>
              <a:schemeClr val="accent1">
                <a:shade val="95000"/>
                <a:satMod val="105000"/>
              </a:schemeClr>
            </a:solidFill>
          </a:ln>
        </p:spPr>
        <p:txBody>
          <a:bodyPr wrap="square" lIns="91440" tIns="45720" rIns="91440" bIns="45720" rtlCol="0" anchor="t">
            <a:spAutoFit/>
          </a:bodyPr>
          <a:lstStyle/>
          <a:p>
            <a:r>
              <a:rPr lang="en-US" dirty="0">
                <a:solidFill>
                  <a:schemeClr val="tx2"/>
                </a:solidFill>
              </a:rPr>
              <a:t>ESR (Single Model) [+/- 100 MW]</a:t>
            </a:r>
            <a:endParaRPr lang="en-US" dirty="0">
              <a:solidFill>
                <a:schemeClr val="tx2"/>
              </a:solidFill>
              <a:cs typeface="Arial"/>
            </a:endParaRPr>
          </a:p>
        </p:txBody>
      </p:sp>
      <p:cxnSp>
        <p:nvCxnSpPr>
          <p:cNvPr id="7" name="Straight Connector 6">
            <a:extLst>
              <a:ext uri="{FF2B5EF4-FFF2-40B4-BE49-F238E27FC236}">
                <a16:creationId xmlns:a16="http://schemas.microsoft.com/office/drawing/2014/main" id="{4E4B7932-A37D-D309-DF45-0D9570C7F818}"/>
              </a:ext>
            </a:extLst>
          </p:cNvPr>
          <p:cNvCxnSpPr>
            <a:cxnSpLocks/>
          </p:cNvCxnSpPr>
          <p:nvPr/>
        </p:nvCxnSpPr>
        <p:spPr>
          <a:xfrm flipH="1">
            <a:off x="538773" y="1307475"/>
            <a:ext cx="3145006" cy="420128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833BD35-6C15-FF5A-3BBC-9CB3BA54169A}"/>
              </a:ext>
            </a:extLst>
          </p:cNvPr>
          <p:cNvSpPr txBox="1"/>
          <p:nvPr/>
        </p:nvSpPr>
        <p:spPr>
          <a:xfrm>
            <a:off x="4218216" y="4382344"/>
            <a:ext cx="1038210" cy="230832"/>
          </a:xfrm>
          <a:prstGeom prst="rect">
            <a:avLst/>
          </a:prstGeom>
          <a:noFill/>
        </p:spPr>
        <p:txBody>
          <a:bodyPr wrap="square" rtlCol="0">
            <a:spAutoFit/>
          </a:bodyPr>
          <a:lstStyle/>
          <a:p>
            <a:r>
              <a:rPr lang="en-US" sz="900" dirty="0">
                <a:solidFill>
                  <a:srgbClr val="FF0000"/>
                </a:solidFill>
              </a:rPr>
              <a:t>LSL =  -100 MW</a:t>
            </a:r>
          </a:p>
        </p:txBody>
      </p:sp>
      <p:sp>
        <p:nvSpPr>
          <p:cNvPr id="10" name="TextBox 9">
            <a:extLst>
              <a:ext uri="{FF2B5EF4-FFF2-40B4-BE49-F238E27FC236}">
                <a16:creationId xmlns:a16="http://schemas.microsoft.com/office/drawing/2014/main" id="{7B6D1077-F654-8A52-2192-1C4E0D436FCC}"/>
              </a:ext>
            </a:extLst>
          </p:cNvPr>
          <p:cNvSpPr txBox="1"/>
          <p:nvPr/>
        </p:nvSpPr>
        <p:spPr>
          <a:xfrm>
            <a:off x="8081005" y="4426039"/>
            <a:ext cx="986795" cy="230832"/>
          </a:xfrm>
          <a:prstGeom prst="rect">
            <a:avLst/>
          </a:prstGeom>
          <a:noFill/>
        </p:spPr>
        <p:txBody>
          <a:bodyPr wrap="square" lIns="91440" tIns="45720" rIns="91440" bIns="45720" anchor="t">
            <a:spAutoFit/>
          </a:bodyPr>
          <a:lstStyle/>
          <a:p>
            <a:r>
              <a:rPr lang="en-US" sz="900" dirty="0">
                <a:solidFill>
                  <a:schemeClr val="tx2"/>
                </a:solidFill>
              </a:rPr>
              <a:t>HSL  = 100MW</a:t>
            </a:r>
            <a:endParaRPr lang="en-US" sz="900" dirty="0">
              <a:solidFill>
                <a:schemeClr val="tx2"/>
              </a:solidFill>
              <a:cs typeface="Arial"/>
            </a:endParaRPr>
          </a:p>
        </p:txBody>
      </p:sp>
      <p:cxnSp>
        <p:nvCxnSpPr>
          <p:cNvPr id="11" name="Straight Connector 10">
            <a:extLst>
              <a:ext uri="{FF2B5EF4-FFF2-40B4-BE49-F238E27FC236}">
                <a16:creationId xmlns:a16="http://schemas.microsoft.com/office/drawing/2014/main" id="{2F229BA2-DD3D-6A53-2DA3-251A2D7572C2}"/>
              </a:ext>
            </a:extLst>
          </p:cNvPr>
          <p:cNvCxnSpPr>
            <a:cxnSpLocks/>
          </p:cNvCxnSpPr>
          <p:nvPr/>
        </p:nvCxnSpPr>
        <p:spPr>
          <a:xfrm>
            <a:off x="653136" y="1307475"/>
            <a:ext cx="3389394" cy="4201289"/>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801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fade">
                                      <p:cBhvr>
                                        <p:cTn id="28" dur="1000"/>
                                        <p:tgtEl>
                                          <p:spTgt spid="47"/>
                                        </p:tgtEl>
                                      </p:cBhvr>
                                    </p:animEffect>
                                    <p:anim calcmode="lin" valueType="num">
                                      <p:cBhvr>
                                        <p:cTn id="29" dur="1000" fill="hold"/>
                                        <p:tgtEl>
                                          <p:spTgt spid="47"/>
                                        </p:tgtEl>
                                        <p:attrNameLst>
                                          <p:attrName>ppt_x</p:attrName>
                                        </p:attrNameLst>
                                      </p:cBhvr>
                                      <p:tavLst>
                                        <p:tav tm="0">
                                          <p:val>
                                            <p:strVal val="#ppt_x"/>
                                          </p:val>
                                        </p:tav>
                                        <p:tav tm="100000">
                                          <p:val>
                                            <p:strVal val="#ppt_x"/>
                                          </p:val>
                                        </p:tav>
                                      </p:tavLst>
                                    </p:anim>
                                    <p:anim calcmode="lin" valueType="num">
                                      <p:cBhvr>
                                        <p:cTn id="30" dur="1000" fill="hold"/>
                                        <p:tgtEl>
                                          <p:spTgt spid="47"/>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6"/>
                                        </p:tgtEl>
                                        <p:attrNameLst>
                                          <p:attrName>style.visibility</p:attrName>
                                        </p:attrNameLst>
                                      </p:cBhvr>
                                      <p:to>
                                        <p:strVal val="visible"/>
                                      </p:to>
                                    </p:set>
                                    <p:animEffect transition="in" filter="fade">
                                      <p:cBhvr>
                                        <p:cTn id="33" dur="1000"/>
                                        <p:tgtEl>
                                          <p:spTgt spid="66"/>
                                        </p:tgtEl>
                                      </p:cBhvr>
                                    </p:animEffect>
                                    <p:anim calcmode="lin" valueType="num">
                                      <p:cBhvr>
                                        <p:cTn id="34" dur="1000" fill="hold"/>
                                        <p:tgtEl>
                                          <p:spTgt spid="66"/>
                                        </p:tgtEl>
                                        <p:attrNameLst>
                                          <p:attrName>ppt_x</p:attrName>
                                        </p:attrNameLst>
                                      </p:cBhvr>
                                      <p:tavLst>
                                        <p:tav tm="0">
                                          <p:val>
                                            <p:strVal val="#ppt_x"/>
                                          </p:val>
                                        </p:tav>
                                        <p:tav tm="100000">
                                          <p:val>
                                            <p:strVal val="#ppt_x"/>
                                          </p:val>
                                        </p:tav>
                                      </p:tavLst>
                                    </p:anim>
                                    <p:anim calcmode="lin" valueType="num">
                                      <p:cBhvr>
                                        <p:cTn id="35" dur="1000" fill="hold"/>
                                        <p:tgtEl>
                                          <p:spTgt spid="66"/>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fade">
                                      <p:cBhvr>
                                        <p:cTn id="38" dur="1000"/>
                                        <p:tgtEl>
                                          <p:spTgt spid="55"/>
                                        </p:tgtEl>
                                      </p:cBhvr>
                                    </p:animEffect>
                                    <p:anim calcmode="lin" valueType="num">
                                      <p:cBhvr>
                                        <p:cTn id="39" dur="1000" fill="hold"/>
                                        <p:tgtEl>
                                          <p:spTgt spid="55"/>
                                        </p:tgtEl>
                                        <p:attrNameLst>
                                          <p:attrName>ppt_x</p:attrName>
                                        </p:attrNameLst>
                                      </p:cBhvr>
                                      <p:tavLst>
                                        <p:tav tm="0">
                                          <p:val>
                                            <p:strVal val="#ppt_x"/>
                                          </p:val>
                                        </p:tav>
                                        <p:tav tm="100000">
                                          <p:val>
                                            <p:strVal val="#ppt_x"/>
                                          </p:val>
                                        </p:tav>
                                      </p:tavLst>
                                    </p:anim>
                                    <p:anim calcmode="lin" valueType="num">
                                      <p:cBhvr>
                                        <p:cTn id="40"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C1B54D-AAA7-AFA0-9CFC-76A940B9013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9ABDB06-ACCE-B179-2493-E1B61B043741}"/>
              </a:ext>
            </a:extLst>
          </p:cNvPr>
          <p:cNvSpPr>
            <a:spLocks noGrp="1"/>
          </p:cNvSpPr>
          <p:nvPr>
            <p:ph type="title"/>
          </p:nvPr>
        </p:nvSpPr>
        <p:spPr/>
        <p:txBody>
          <a:bodyPr lIns="91440" tIns="45720" rIns="91440" bIns="45720" anchor="t"/>
          <a:lstStyle/>
          <a:p>
            <a:r>
              <a:rPr lang="en-US" sz="2200" dirty="0"/>
              <a:t>Telemetry with the Implementation of the RTC+B Project </a:t>
            </a:r>
            <a:r>
              <a:rPr lang="en-US" sz="1600" dirty="0"/>
              <a:t>(1 of 2) </a:t>
            </a:r>
            <a:br>
              <a:rPr lang="en-US" dirty="0"/>
            </a:br>
            <a:r>
              <a:rPr lang="en-US" sz="1800" dirty="0">
                <a:solidFill>
                  <a:schemeClr val="tx2"/>
                </a:solidFill>
              </a:rPr>
              <a:t> </a:t>
            </a:r>
            <a:endParaRPr lang="en-US" sz="1800" dirty="0">
              <a:solidFill>
                <a:schemeClr val="tx2"/>
              </a:solidFill>
              <a:cs typeface="Arial"/>
            </a:endParaRPr>
          </a:p>
        </p:txBody>
      </p:sp>
      <p:sp>
        <p:nvSpPr>
          <p:cNvPr id="3" name="Content Placeholder 2">
            <a:extLst>
              <a:ext uri="{FF2B5EF4-FFF2-40B4-BE49-F238E27FC236}">
                <a16:creationId xmlns:a16="http://schemas.microsoft.com/office/drawing/2014/main" id="{C377B1A8-0B31-9277-1935-B2B5A30026E2}"/>
              </a:ext>
            </a:extLst>
          </p:cNvPr>
          <p:cNvSpPr>
            <a:spLocks noGrp="1"/>
          </p:cNvSpPr>
          <p:nvPr>
            <p:ph idx="4294967295"/>
          </p:nvPr>
        </p:nvSpPr>
        <p:spPr>
          <a:xfrm>
            <a:off x="375683" y="1319544"/>
            <a:ext cx="3324448" cy="494653"/>
          </a:xfrm>
          <a:prstGeom prst="rect">
            <a:avLst/>
          </a:prstGeom>
        </p:spPr>
        <p:txBody>
          <a:bodyPr lIns="91440" tIns="45720" rIns="91440" bIns="45720" anchor="t"/>
          <a:lstStyle/>
          <a:p>
            <a:pPr marL="0" indent="0">
              <a:buNone/>
            </a:pPr>
            <a:r>
              <a:rPr lang="en-US" sz="1800" dirty="0">
                <a:solidFill>
                  <a:schemeClr val="tx2"/>
                </a:solidFill>
              </a:rPr>
              <a:t>Continue 5 State of Charge telemetry items for each ESR:</a:t>
            </a:r>
            <a:endParaRPr lang="en-US" sz="1800" dirty="0">
              <a:solidFill>
                <a:schemeClr val="tx2"/>
              </a:solidFill>
              <a:cs typeface="Arial"/>
            </a:endParaRPr>
          </a:p>
          <a:p>
            <a:endParaRPr lang="da-DK" sz="1800" dirty="0">
              <a:solidFill>
                <a:srgbClr val="2D3338"/>
              </a:solidFill>
              <a:cs typeface="Arial"/>
            </a:endParaRPr>
          </a:p>
          <a:p>
            <a:endParaRPr lang="da-DK" sz="1800" dirty="0"/>
          </a:p>
          <a:p>
            <a:endParaRPr lang="da-DK" sz="1800" dirty="0"/>
          </a:p>
          <a:p>
            <a:endParaRPr lang="da-DK" sz="1800" dirty="0"/>
          </a:p>
          <a:p>
            <a:pPr marL="0" indent="0">
              <a:buNone/>
            </a:pPr>
            <a:endParaRPr lang="da-DK" sz="1800" dirty="0">
              <a:cs typeface="Arial"/>
            </a:endParaRPr>
          </a:p>
          <a:p>
            <a:pPr marL="0" indent="0">
              <a:buNone/>
            </a:pPr>
            <a:endParaRPr lang="da-DK" sz="1800" dirty="0"/>
          </a:p>
          <a:p>
            <a:pPr marL="0" indent="0">
              <a:buNone/>
            </a:pPr>
            <a:endParaRPr lang="da-DK" sz="1800" dirty="0">
              <a:solidFill>
                <a:srgbClr val="2D3338"/>
              </a:solidFill>
            </a:endParaRPr>
          </a:p>
          <a:p>
            <a:pPr marL="0" indent="0">
              <a:buNone/>
            </a:pPr>
            <a:endParaRPr lang="en-US" sz="1800" dirty="0">
              <a:solidFill>
                <a:srgbClr val="5B6770"/>
              </a:solidFill>
              <a:cs typeface="Arial"/>
            </a:endParaRPr>
          </a:p>
          <a:p>
            <a:endParaRPr lang="en-US" sz="1800" dirty="0">
              <a:solidFill>
                <a:srgbClr val="2D3338"/>
              </a:solidFill>
              <a:cs typeface="Arial"/>
            </a:endParaRPr>
          </a:p>
          <a:p>
            <a:endParaRPr lang="en-US" sz="1400" dirty="0">
              <a:cs typeface="Arial"/>
            </a:endParaRPr>
          </a:p>
        </p:txBody>
      </p:sp>
      <p:graphicFrame>
        <p:nvGraphicFramePr>
          <p:cNvPr id="9" name="Table 8">
            <a:extLst>
              <a:ext uri="{FF2B5EF4-FFF2-40B4-BE49-F238E27FC236}">
                <a16:creationId xmlns:a16="http://schemas.microsoft.com/office/drawing/2014/main" id="{99FD507B-A833-A5D0-6C8A-A0A71CDCF326}"/>
              </a:ext>
            </a:extLst>
          </p:cNvPr>
          <p:cNvGraphicFramePr>
            <a:graphicFrameLocks noGrp="1"/>
          </p:cNvGraphicFramePr>
          <p:nvPr>
            <p:extLst>
              <p:ext uri="{D42A27DB-BD31-4B8C-83A1-F6EECF244321}">
                <p14:modId xmlns:p14="http://schemas.microsoft.com/office/powerpoint/2010/main" val="3741478877"/>
              </p:ext>
            </p:extLst>
          </p:nvPr>
        </p:nvGraphicFramePr>
        <p:xfrm>
          <a:off x="375683" y="2189925"/>
          <a:ext cx="3672737" cy="1828800"/>
        </p:xfrm>
        <a:graphic>
          <a:graphicData uri="http://schemas.openxmlformats.org/drawingml/2006/table">
            <a:tbl>
              <a:tblPr firstRow="1" bandRow="1">
                <a:tableStyleId>{5C22544A-7EE6-4342-B048-85BDC9FD1C3A}</a:tableStyleId>
              </a:tblPr>
              <a:tblGrid>
                <a:gridCol w="3672737">
                  <a:extLst>
                    <a:ext uri="{9D8B030D-6E8A-4147-A177-3AD203B41FA5}">
                      <a16:colId xmlns:a16="http://schemas.microsoft.com/office/drawing/2014/main" val="20000"/>
                    </a:ext>
                  </a:extLst>
                </a:gridCol>
              </a:tblGrid>
              <a:tr h="0">
                <a:tc>
                  <a:txBody>
                    <a:bodyPr/>
                    <a:lstStyle/>
                    <a:p>
                      <a:r>
                        <a:rPr lang="en-US" sz="1400" dirty="0"/>
                        <a:t>ESR State Of Charge (SOC) Telemetry</a:t>
                      </a:r>
                    </a:p>
                  </a:txBody>
                  <a:tcPr marL="45720" marR="45720"/>
                </a:tc>
                <a:extLst>
                  <a:ext uri="{0D108BD9-81ED-4DB2-BD59-A6C34878D82A}">
                    <a16:rowId xmlns:a16="http://schemas.microsoft.com/office/drawing/2014/main" val="10000"/>
                  </a:ext>
                </a:extLst>
              </a:tr>
              <a:tr h="0">
                <a:tc>
                  <a:txBody>
                    <a:bodyPr/>
                    <a:lstStyle/>
                    <a:p>
                      <a:r>
                        <a:rPr lang="en-US" sz="1400" dirty="0">
                          <a:solidFill>
                            <a:schemeClr val="tx2"/>
                          </a:solidFill>
                        </a:rPr>
                        <a:t>SOC (MWh)</a:t>
                      </a:r>
                    </a:p>
                  </a:txBody>
                  <a:tcPr marL="45720" marR="45720"/>
                </a:tc>
                <a:extLst>
                  <a:ext uri="{0D108BD9-81ED-4DB2-BD59-A6C34878D82A}">
                    <a16:rowId xmlns:a16="http://schemas.microsoft.com/office/drawing/2014/main" val="10001"/>
                  </a:ext>
                </a:extLst>
              </a:tr>
              <a:tr h="0">
                <a:tc>
                  <a:txBody>
                    <a:bodyPr/>
                    <a:lstStyle/>
                    <a:p>
                      <a:r>
                        <a:rPr lang="en-US" sz="1400" dirty="0">
                          <a:solidFill>
                            <a:schemeClr val="tx2"/>
                          </a:solidFill>
                        </a:rPr>
                        <a:t>Max SOC (MWh)</a:t>
                      </a:r>
                    </a:p>
                  </a:txBody>
                  <a:tcPr marL="45720" marR="45720"/>
                </a:tc>
                <a:extLst>
                  <a:ext uri="{0D108BD9-81ED-4DB2-BD59-A6C34878D82A}">
                    <a16:rowId xmlns:a16="http://schemas.microsoft.com/office/drawing/2014/main" val="10002"/>
                  </a:ext>
                </a:extLst>
              </a:tr>
              <a:tr h="0">
                <a:tc>
                  <a:txBody>
                    <a:bodyPr/>
                    <a:lstStyle/>
                    <a:p>
                      <a:r>
                        <a:rPr lang="en-US" sz="1400" dirty="0">
                          <a:solidFill>
                            <a:schemeClr val="tx2"/>
                          </a:solidFill>
                        </a:rPr>
                        <a:t>Min SOC (MWh)</a:t>
                      </a:r>
                    </a:p>
                  </a:txBody>
                  <a:tcPr marL="45720" marR="45720"/>
                </a:tc>
                <a:extLst>
                  <a:ext uri="{0D108BD9-81ED-4DB2-BD59-A6C34878D82A}">
                    <a16:rowId xmlns:a16="http://schemas.microsoft.com/office/drawing/2014/main" val="10003"/>
                  </a:ext>
                </a:extLst>
              </a:tr>
              <a:tr h="0">
                <a:tc>
                  <a:txBody>
                    <a:bodyPr/>
                    <a:lstStyle/>
                    <a:p>
                      <a:r>
                        <a:rPr lang="en-US" sz="1400" dirty="0">
                          <a:solidFill>
                            <a:schemeClr val="tx2"/>
                          </a:solidFill>
                        </a:rPr>
                        <a:t>Max Operating Discharge Power Limit (MW)</a:t>
                      </a:r>
                    </a:p>
                  </a:txBody>
                  <a:tcPr marL="45720" marR="45720"/>
                </a:tc>
                <a:extLst>
                  <a:ext uri="{0D108BD9-81ED-4DB2-BD59-A6C34878D82A}">
                    <a16:rowId xmlns:a16="http://schemas.microsoft.com/office/drawing/2014/main" val="10004"/>
                  </a:ext>
                </a:extLst>
              </a:tr>
              <a:tr h="0">
                <a:tc>
                  <a:txBody>
                    <a:bodyPr/>
                    <a:lstStyle/>
                    <a:p>
                      <a:r>
                        <a:rPr lang="en-US" sz="1400" dirty="0">
                          <a:solidFill>
                            <a:schemeClr val="tx2"/>
                          </a:solidFill>
                        </a:rPr>
                        <a:t>Max Operating Charge Power Limit (MW)</a:t>
                      </a:r>
                    </a:p>
                  </a:txBody>
                  <a:tcPr marL="45720" marR="45720"/>
                </a:tc>
                <a:extLst>
                  <a:ext uri="{0D108BD9-81ED-4DB2-BD59-A6C34878D82A}">
                    <a16:rowId xmlns:a16="http://schemas.microsoft.com/office/drawing/2014/main" val="10005"/>
                  </a:ext>
                </a:extLst>
              </a:tr>
            </a:tbl>
          </a:graphicData>
        </a:graphic>
      </p:graphicFrame>
      <p:graphicFrame>
        <p:nvGraphicFramePr>
          <p:cNvPr id="10" name="Table 9">
            <a:extLst>
              <a:ext uri="{FF2B5EF4-FFF2-40B4-BE49-F238E27FC236}">
                <a16:creationId xmlns:a16="http://schemas.microsoft.com/office/drawing/2014/main" id="{5773D40D-3F23-732A-04F9-732769A6296F}"/>
              </a:ext>
            </a:extLst>
          </p:cNvPr>
          <p:cNvGraphicFramePr>
            <a:graphicFrameLocks noGrp="1"/>
          </p:cNvGraphicFramePr>
          <p:nvPr>
            <p:extLst>
              <p:ext uri="{D42A27DB-BD31-4B8C-83A1-F6EECF244321}">
                <p14:modId xmlns:p14="http://schemas.microsoft.com/office/powerpoint/2010/main" val="4032969653"/>
              </p:ext>
            </p:extLst>
          </p:nvPr>
        </p:nvGraphicFramePr>
        <p:xfrm>
          <a:off x="4367025" y="1994915"/>
          <a:ext cx="4627999" cy="2651760"/>
        </p:xfrm>
        <a:graphic>
          <a:graphicData uri="http://schemas.openxmlformats.org/drawingml/2006/table">
            <a:tbl>
              <a:tblPr firstRow="1" bandRow="1">
                <a:tableStyleId>{5C22544A-7EE6-4342-B048-85BDC9FD1C3A}</a:tableStyleId>
              </a:tblPr>
              <a:tblGrid>
                <a:gridCol w="4627999">
                  <a:extLst>
                    <a:ext uri="{9D8B030D-6E8A-4147-A177-3AD203B41FA5}">
                      <a16:colId xmlns:a16="http://schemas.microsoft.com/office/drawing/2014/main" val="20000"/>
                    </a:ext>
                  </a:extLst>
                </a:gridCol>
              </a:tblGrid>
              <a:tr h="0">
                <a:tc>
                  <a:txBody>
                    <a:bodyPr/>
                    <a:lstStyle/>
                    <a:p>
                      <a:r>
                        <a:rPr lang="en-US" sz="1400" dirty="0"/>
                        <a:t>ESR Telemetry</a:t>
                      </a:r>
                    </a:p>
                  </a:txBody>
                  <a:tcPr marL="45720" marR="45720"/>
                </a:tc>
                <a:extLst>
                  <a:ext uri="{0D108BD9-81ED-4DB2-BD59-A6C34878D82A}">
                    <a16:rowId xmlns:a16="http://schemas.microsoft.com/office/drawing/2014/main" val="10000"/>
                  </a:ext>
                </a:extLst>
              </a:tr>
              <a:tr h="0">
                <a:tc>
                  <a:txBody>
                    <a:bodyPr/>
                    <a:lstStyle/>
                    <a:p>
                      <a:r>
                        <a:rPr lang="en-US" sz="1400" u="sng" dirty="0">
                          <a:solidFill>
                            <a:schemeClr val="tx2"/>
                          </a:solidFill>
                        </a:rPr>
                        <a:t>Resource Status</a:t>
                      </a:r>
                    </a:p>
                    <a:p>
                      <a:r>
                        <a:rPr lang="en-US" sz="1400" dirty="0">
                          <a:solidFill>
                            <a:schemeClr val="tx2"/>
                          </a:solidFill>
                        </a:rPr>
                        <a:t>(ON,ONOS,ONTEST, ONEMR, ONHOLD, OUT)</a:t>
                      </a:r>
                    </a:p>
                  </a:txBody>
                  <a:tcPr marL="45720" marR="45720"/>
                </a:tc>
                <a:extLst>
                  <a:ext uri="{0D108BD9-81ED-4DB2-BD59-A6C34878D82A}">
                    <a16:rowId xmlns:a16="http://schemas.microsoft.com/office/drawing/2014/main" val="10001"/>
                  </a:ext>
                </a:extLst>
              </a:tr>
              <a:tr h="0">
                <a:tc>
                  <a:txBody>
                    <a:bodyPr/>
                    <a:lstStyle/>
                    <a:p>
                      <a:r>
                        <a:rPr lang="en-US" sz="1400" dirty="0">
                          <a:solidFill>
                            <a:schemeClr val="tx2"/>
                          </a:solidFill>
                        </a:rPr>
                        <a:t>Gross (MW)  (positive for discharge, negative for charge)</a:t>
                      </a:r>
                    </a:p>
                  </a:txBody>
                  <a:tcPr marL="45720" marR="45720"/>
                </a:tc>
                <a:extLst>
                  <a:ext uri="{0D108BD9-81ED-4DB2-BD59-A6C34878D82A}">
                    <a16:rowId xmlns:a16="http://schemas.microsoft.com/office/drawing/2014/main" val="10002"/>
                  </a:ext>
                </a:extLst>
              </a:tr>
              <a:tr h="0">
                <a:tc>
                  <a:txBody>
                    <a:bodyPr/>
                    <a:lstStyle/>
                    <a:p>
                      <a:r>
                        <a:rPr lang="en-US" sz="1400" dirty="0">
                          <a:solidFill>
                            <a:schemeClr val="tx2"/>
                          </a:solidFill>
                        </a:rPr>
                        <a:t>Gross (MVAr)</a:t>
                      </a:r>
                    </a:p>
                  </a:txBody>
                  <a:tcPr marL="45720" marR="45720"/>
                </a:tc>
                <a:extLst>
                  <a:ext uri="{0D108BD9-81ED-4DB2-BD59-A6C34878D82A}">
                    <a16:rowId xmlns:a16="http://schemas.microsoft.com/office/drawing/2014/main" val="10003"/>
                  </a:ext>
                </a:extLst>
              </a:tr>
              <a:tr h="0">
                <a:tc>
                  <a:txBody>
                    <a:bodyPr/>
                    <a:lstStyle/>
                    <a:p>
                      <a:r>
                        <a:rPr lang="en-US" sz="1400" dirty="0">
                          <a:solidFill>
                            <a:schemeClr val="tx2"/>
                          </a:solidFill>
                        </a:rPr>
                        <a:t>Net MW (positive for discharge, negative for charge)</a:t>
                      </a:r>
                    </a:p>
                  </a:txBody>
                  <a:tcPr marL="45720" marR="45720"/>
                </a:tc>
                <a:extLst>
                  <a:ext uri="{0D108BD9-81ED-4DB2-BD59-A6C34878D82A}">
                    <a16:rowId xmlns:a16="http://schemas.microsoft.com/office/drawing/2014/main" val="10004"/>
                  </a:ext>
                </a:extLst>
              </a:tr>
              <a:tr h="0">
                <a:tc>
                  <a:txBody>
                    <a:bodyPr/>
                    <a:lstStyle/>
                    <a:p>
                      <a:r>
                        <a:rPr lang="en-US" sz="1400" dirty="0">
                          <a:solidFill>
                            <a:schemeClr val="tx2"/>
                          </a:solidFill>
                        </a:rPr>
                        <a:t>Net MVar</a:t>
                      </a:r>
                    </a:p>
                  </a:txBody>
                  <a:tcPr marL="45720" marR="45720"/>
                </a:tc>
                <a:extLst>
                  <a:ext uri="{0D108BD9-81ED-4DB2-BD59-A6C34878D82A}">
                    <a16:rowId xmlns:a16="http://schemas.microsoft.com/office/drawing/2014/main" val="10005"/>
                  </a:ext>
                </a:extLst>
              </a:tr>
              <a:tr h="0">
                <a:tc>
                  <a:txBody>
                    <a:bodyPr/>
                    <a:lstStyle/>
                    <a:p>
                      <a:r>
                        <a:rPr lang="en-US" sz="1400" dirty="0">
                          <a:solidFill>
                            <a:schemeClr val="tx2"/>
                          </a:solidFill>
                        </a:rPr>
                        <a:t>HSL</a:t>
                      </a:r>
                    </a:p>
                  </a:txBody>
                  <a:tcPr marL="45720" marR="45720"/>
                </a:tc>
                <a:extLst>
                  <a:ext uri="{0D108BD9-81ED-4DB2-BD59-A6C34878D82A}">
                    <a16:rowId xmlns:a16="http://schemas.microsoft.com/office/drawing/2014/main" val="10006"/>
                  </a:ext>
                </a:extLst>
              </a:tr>
              <a:tr h="0">
                <a:tc>
                  <a:txBody>
                    <a:bodyPr/>
                    <a:lstStyle/>
                    <a:p>
                      <a:r>
                        <a:rPr lang="en-US" sz="1400" dirty="0">
                          <a:solidFill>
                            <a:schemeClr val="tx2"/>
                          </a:solidFill>
                        </a:rPr>
                        <a:t>LSL (can</a:t>
                      </a:r>
                      <a:r>
                        <a:rPr lang="en-US" sz="1400" baseline="0" dirty="0">
                          <a:solidFill>
                            <a:schemeClr val="tx2"/>
                          </a:solidFill>
                        </a:rPr>
                        <a:t> be negative)</a:t>
                      </a:r>
                      <a:endParaRPr lang="en-US" sz="1400" dirty="0">
                        <a:solidFill>
                          <a:schemeClr val="tx2"/>
                        </a:solidFill>
                      </a:endParaRPr>
                    </a:p>
                  </a:txBody>
                  <a:tcPr marL="45720" marR="45720"/>
                </a:tc>
                <a:extLst>
                  <a:ext uri="{0D108BD9-81ED-4DB2-BD59-A6C34878D82A}">
                    <a16:rowId xmlns:a16="http://schemas.microsoft.com/office/drawing/2014/main" val="10007"/>
                  </a:ext>
                </a:extLst>
              </a:tr>
            </a:tbl>
          </a:graphicData>
        </a:graphic>
      </p:graphicFrame>
      <p:sp>
        <p:nvSpPr>
          <p:cNvPr id="6" name="Slide Number Placeholder 5">
            <a:extLst>
              <a:ext uri="{FF2B5EF4-FFF2-40B4-BE49-F238E27FC236}">
                <a16:creationId xmlns:a16="http://schemas.microsoft.com/office/drawing/2014/main" id="{BCE12636-1955-387A-33E2-B72A1FBFBFD7}"/>
              </a:ext>
            </a:extLst>
          </p:cNvPr>
          <p:cNvSpPr>
            <a:spLocks noGrp="1"/>
          </p:cNvSpPr>
          <p:nvPr>
            <p:ph type="sldNum" sz="quarter" idx="4"/>
          </p:nvPr>
        </p:nvSpPr>
        <p:spPr/>
        <p:txBody>
          <a:bodyPr/>
          <a:lstStyle/>
          <a:p>
            <a:fld id="{1D93BD3E-1E9A-4970-A6F7-E7AC52762E0C}" type="slidenum">
              <a:rPr lang="en-US" smtClean="0"/>
              <a:pPr/>
              <a:t>18</a:t>
            </a:fld>
            <a:endParaRPr lang="en-US" dirty="0"/>
          </a:p>
        </p:txBody>
      </p:sp>
      <p:sp>
        <p:nvSpPr>
          <p:cNvPr id="7" name="TextBox 6">
            <a:extLst>
              <a:ext uri="{FF2B5EF4-FFF2-40B4-BE49-F238E27FC236}">
                <a16:creationId xmlns:a16="http://schemas.microsoft.com/office/drawing/2014/main" id="{840F8A0C-B086-D61C-85E5-79D5F86251C3}"/>
              </a:ext>
            </a:extLst>
          </p:cNvPr>
          <p:cNvSpPr txBox="1"/>
          <p:nvPr/>
        </p:nvSpPr>
        <p:spPr>
          <a:xfrm>
            <a:off x="4938822" y="1626781"/>
            <a:ext cx="314192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tx2"/>
                </a:solidFill>
                <a:cs typeface="Arial"/>
              </a:rPr>
              <a:t>ESR</a:t>
            </a:r>
            <a:r>
              <a:rPr lang="en-US" dirty="0">
                <a:solidFill>
                  <a:schemeClr val="tx2"/>
                </a:solidFill>
              </a:rPr>
              <a:t> telemetry includes:</a:t>
            </a:r>
          </a:p>
        </p:txBody>
      </p:sp>
    </p:spTree>
    <p:extLst>
      <p:ext uri="{BB962C8B-B14F-4D97-AF65-F5344CB8AC3E}">
        <p14:creationId xmlns:p14="http://schemas.microsoft.com/office/powerpoint/2010/main" val="933257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FD974C-9FF2-CAC6-25CF-1889523E7AE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D3CF0D9-4659-D877-AFAD-851986B380CB}"/>
              </a:ext>
            </a:extLst>
          </p:cNvPr>
          <p:cNvSpPr>
            <a:spLocks noGrp="1"/>
          </p:cNvSpPr>
          <p:nvPr>
            <p:ph type="title"/>
          </p:nvPr>
        </p:nvSpPr>
        <p:spPr/>
        <p:txBody>
          <a:bodyPr lIns="91440" tIns="45720" rIns="91440" bIns="45720" anchor="t"/>
          <a:lstStyle/>
          <a:p>
            <a:r>
              <a:rPr lang="en-US" sz="2200" dirty="0"/>
              <a:t>Telemetry with the Implementation of the RTC+B Project </a:t>
            </a:r>
            <a:r>
              <a:rPr lang="en-US" sz="1600" dirty="0"/>
              <a:t>(2 of 2)</a:t>
            </a:r>
            <a:r>
              <a:rPr lang="en-US" sz="1800" dirty="0"/>
              <a:t> </a:t>
            </a:r>
            <a:r>
              <a:rPr lang="en-US" sz="1800" dirty="0">
                <a:solidFill>
                  <a:schemeClr val="tx2"/>
                </a:solidFill>
              </a:rPr>
              <a:t> </a:t>
            </a:r>
          </a:p>
        </p:txBody>
      </p:sp>
      <p:sp>
        <p:nvSpPr>
          <p:cNvPr id="3" name="Content Placeholder 2">
            <a:extLst>
              <a:ext uri="{FF2B5EF4-FFF2-40B4-BE49-F238E27FC236}">
                <a16:creationId xmlns:a16="http://schemas.microsoft.com/office/drawing/2014/main" id="{5F32BFCC-DF67-0CBA-D6DA-9BD0371066E0}"/>
              </a:ext>
            </a:extLst>
          </p:cNvPr>
          <p:cNvSpPr>
            <a:spLocks noGrp="1"/>
          </p:cNvSpPr>
          <p:nvPr>
            <p:ph idx="4294967295"/>
          </p:nvPr>
        </p:nvSpPr>
        <p:spPr>
          <a:xfrm>
            <a:off x="381001" y="659957"/>
            <a:ext cx="8458200" cy="5605671"/>
          </a:xfrm>
          <a:prstGeom prst="rect">
            <a:avLst/>
          </a:prstGeom>
        </p:spPr>
        <p:txBody>
          <a:bodyPr lIns="91440" tIns="45720" rIns="91440" bIns="45720" anchor="t"/>
          <a:lstStyle/>
          <a:p>
            <a:pPr>
              <a:buFont typeface="+mj-lt"/>
              <a:buAutoNum type="arabicPeriod"/>
            </a:pPr>
            <a:r>
              <a:rPr lang="da-DK" sz="1800" dirty="0">
                <a:solidFill>
                  <a:schemeClr val="tx2"/>
                </a:solidFill>
              </a:rPr>
              <a:t>Net MW telemetry of the ESR, when it is charging or when it receives a Base Point of zero, should NOT include internal losses in the Battery (electro-chemical) and inverter.</a:t>
            </a:r>
          </a:p>
          <a:p>
            <a:pPr>
              <a:buFont typeface="+mj-lt"/>
              <a:buAutoNum type="arabicPeriod"/>
            </a:pPr>
            <a:endParaRPr lang="da-DK" sz="1400" dirty="0">
              <a:solidFill>
                <a:schemeClr val="tx2"/>
              </a:solidFill>
            </a:endParaRPr>
          </a:p>
          <a:p>
            <a:pPr>
              <a:buFont typeface="+mj-lt"/>
              <a:buAutoNum type="arabicPeriod"/>
            </a:pPr>
            <a:r>
              <a:rPr lang="da-DK" sz="1800" dirty="0">
                <a:solidFill>
                  <a:schemeClr val="tx2"/>
                </a:solidFill>
              </a:rPr>
              <a:t>Net MW (charging or discharging) represents the ESR response to UDSP (plus any frequency response) at the Point Of Interconnection. Thus, the Net MW telemetry when the ESR is discharging includes the internal losses in the battery (electro-chemical) and inverter.</a:t>
            </a:r>
          </a:p>
          <a:p>
            <a:pPr>
              <a:buFont typeface="+mj-lt"/>
              <a:buAutoNum type="arabicPeriod"/>
            </a:pPr>
            <a:endParaRPr lang="da-DK" sz="1400" dirty="0">
              <a:solidFill>
                <a:schemeClr val="tx2"/>
              </a:solidFill>
            </a:endParaRPr>
          </a:p>
          <a:p>
            <a:pPr>
              <a:buFont typeface="+mj-lt"/>
              <a:buAutoNum type="arabicPeriod"/>
            </a:pPr>
            <a:r>
              <a:rPr lang="da-DK" sz="1800" dirty="0">
                <a:solidFill>
                  <a:schemeClr val="tx2"/>
                </a:solidFill>
              </a:rPr>
              <a:t>The Gross MW telemetry is the actual charging or discharging MW as measured at the modeled terminals of the ESR and includes all internal losses in the battery (electro-chemical) and inverter.</a:t>
            </a:r>
          </a:p>
          <a:p>
            <a:pPr>
              <a:buFont typeface="+mj-lt"/>
              <a:buAutoNum type="arabicPeriod"/>
            </a:pPr>
            <a:endParaRPr lang="da-DK" sz="1800" dirty="0">
              <a:solidFill>
                <a:schemeClr val="tx2"/>
              </a:solidFill>
              <a:cs typeface="Arial"/>
            </a:endParaRPr>
          </a:p>
          <a:p>
            <a:pPr>
              <a:buFont typeface="+mj-lt"/>
              <a:buAutoNum type="arabicPeriod"/>
            </a:pPr>
            <a:r>
              <a:rPr lang="da-DK" sz="1800" dirty="0">
                <a:solidFill>
                  <a:schemeClr val="tx2"/>
                </a:solidFill>
              </a:rPr>
              <a:t>Including the losses, when there is no expected injection from the ESR, could lead to SPD charges </a:t>
            </a:r>
            <a:r>
              <a:rPr lang="da-DK" sz="1100" dirty="0">
                <a:solidFill>
                  <a:schemeClr val="tx2"/>
                </a:solidFill>
                <a:latin typeface="Aptos"/>
              </a:rPr>
              <a:t>—</a:t>
            </a:r>
            <a:r>
              <a:rPr lang="da-DK" sz="1800" dirty="0">
                <a:solidFill>
                  <a:schemeClr val="tx2"/>
                </a:solidFill>
              </a:rPr>
              <a:t> that may not be appropriate. </a:t>
            </a:r>
          </a:p>
          <a:p>
            <a:pPr>
              <a:buFont typeface="+mj-lt"/>
              <a:buAutoNum type="arabicPeriod"/>
            </a:pPr>
            <a:endParaRPr lang="da-DK" sz="1800" dirty="0">
              <a:solidFill>
                <a:schemeClr val="tx2"/>
              </a:solidFill>
              <a:cs typeface="Arial"/>
            </a:endParaRPr>
          </a:p>
          <a:p>
            <a:pPr>
              <a:buFont typeface="+mj-lt"/>
              <a:buAutoNum type="arabicPeriod"/>
            </a:pPr>
            <a:r>
              <a:rPr lang="da-DK" sz="1800" dirty="0">
                <a:solidFill>
                  <a:schemeClr val="tx2"/>
                </a:solidFill>
              </a:rPr>
              <a:t>With the implementation of NPRR 1014, the Base Point Deviation (DPD) calculation from the past is replaced with the Set Point Deviation (SPD) calculation and the tolerances for ESRs are smaller (3% or 3 MW). </a:t>
            </a:r>
            <a:endParaRPr lang="da-DK" sz="1800" dirty="0">
              <a:solidFill>
                <a:schemeClr val="tx2"/>
              </a:solidFill>
              <a:cs typeface="Arial"/>
            </a:endParaRPr>
          </a:p>
          <a:p>
            <a:pPr marL="0" indent="0">
              <a:buNone/>
            </a:pPr>
            <a:endParaRPr lang="da-DK" sz="1800" dirty="0"/>
          </a:p>
          <a:p>
            <a:endParaRPr lang="en-US" sz="1800" dirty="0"/>
          </a:p>
          <a:p>
            <a:endParaRPr lang="en-US" sz="1400" dirty="0"/>
          </a:p>
        </p:txBody>
      </p:sp>
      <p:sp>
        <p:nvSpPr>
          <p:cNvPr id="6" name="Slide Number Placeholder 5">
            <a:extLst>
              <a:ext uri="{FF2B5EF4-FFF2-40B4-BE49-F238E27FC236}">
                <a16:creationId xmlns:a16="http://schemas.microsoft.com/office/drawing/2014/main" id="{5E82CD6D-538A-DEEE-206C-4C5E44B6655B}"/>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3425655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842-C7B0-3AA3-A8F8-DD07F7A52433}"/>
              </a:ext>
            </a:extLst>
          </p:cNvPr>
          <p:cNvSpPr>
            <a:spLocks noGrp="1"/>
          </p:cNvSpPr>
          <p:nvPr>
            <p:ph type="ctrTitle"/>
          </p:nvPr>
        </p:nvSpPr>
        <p:spPr/>
        <p:txBody>
          <a:bodyPr lIns="91440" tIns="45720" rIns="91440" bIns="45720" anchor="t"/>
          <a:lstStyle/>
          <a:p>
            <a:r>
              <a:rPr lang="en-US" sz="3000" b="1" dirty="0">
                <a:solidFill>
                  <a:schemeClr val="accent1"/>
                </a:solidFill>
              </a:rPr>
              <a:t>What is the “plus Batteries” part of the project?</a:t>
            </a:r>
            <a:endParaRPr lang="en-US" sz="3000" b="1" dirty="0">
              <a:solidFill>
                <a:schemeClr val="accent1"/>
              </a:solidFill>
              <a:highlight>
                <a:srgbClr val="FFFF00"/>
              </a:highlight>
              <a:cs typeface="Arial"/>
            </a:endParaRPr>
          </a:p>
        </p:txBody>
      </p:sp>
      <p:sp>
        <p:nvSpPr>
          <p:cNvPr id="4" name="Slide Number Placeholder 3">
            <a:extLst>
              <a:ext uri="{FF2B5EF4-FFF2-40B4-BE49-F238E27FC236}">
                <a16:creationId xmlns:a16="http://schemas.microsoft.com/office/drawing/2014/main" id="{30541CC6-513F-B3E3-BC46-1062B3085E96}"/>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473996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E7F74-19A1-1460-1F0B-84AA64747D8E}"/>
              </a:ext>
            </a:extLst>
          </p:cNvPr>
          <p:cNvSpPr>
            <a:spLocks noGrp="1"/>
          </p:cNvSpPr>
          <p:nvPr>
            <p:ph type="title"/>
          </p:nvPr>
        </p:nvSpPr>
        <p:spPr>
          <a:xfrm>
            <a:off x="412897" y="243682"/>
            <a:ext cx="8384536" cy="538772"/>
          </a:xfrm>
        </p:spPr>
        <p:txBody>
          <a:bodyPr lIns="91440" tIns="45720" rIns="91440" bIns="45720" anchor="t"/>
          <a:lstStyle/>
          <a:p>
            <a:r>
              <a:rPr lang="en-US" sz="1300" dirty="0">
                <a:solidFill>
                  <a:schemeClr val="tx1"/>
                </a:solidFill>
              </a:rPr>
              <a:t>Draft Proposal for AS Duration Requirements under RTCB (Slide 6 from 3-25-25 RTCTF presentation)</a:t>
            </a:r>
            <a:br>
              <a:rPr lang="en-US" sz="1300" dirty="0">
                <a:solidFill>
                  <a:schemeClr val="tx1"/>
                </a:solidFill>
              </a:rPr>
            </a:br>
            <a:r>
              <a:rPr lang="en-US" sz="2400" dirty="0"/>
              <a:t>Introduction – ERCOT’s Analysis and Conclusion</a:t>
            </a:r>
            <a:br>
              <a:rPr lang="en-US" sz="2400" dirty="0">
                <a:cs typeface="Arial"/>
              </a:rPr>
            </a:br>
            <a:endParaRPr lang="en-US" sz="2400" dirty="0"/>
          </a:p>
        </p:txBody>
      </p:sp>
      <p:sp>
        <p:nvSpPr>
          <p:cNvPr id="4" name="Slide Number Placeholder 3">
            <a:extLst>
              <a:ext uri="{FF2B5EF4-FFF2-40B4-BE49-F238E27FC236}">
                <a16:creationId xmlns:a16="http://schemas.microsoft.com/office/drawing/2014/main" id="{BA1BEE0D-3D60-3895-6925-A29CF2E67866}"/>
              </a:ext>
            </a:extLst>
          </p:cNvPr>
          <p:cNvSpPr>
            <a:spLocks noGrp="1"/>
          </p:cNvSpPr>
          <p:nvPr>
            <p:ph type="sldNum" sz="quarter" idx="4"/>
          </p:nvPr>
        </p:nvSpPr>
        <p:spPr/>
        <p:txBody>
          <a:bodyPr/>
          <a:lstStyle/>
          <a:p>
            <a:fld id="{1D93BD3E-1E9A-4970-A6F7-E7AC52762E0C}" type="slidenum">
              <a:rPr lang="en-US" smtClean="0"/>
              <a:pPr/>
              <a:t>20</a:t>
            </a:fld>
            <a:endParaRPr lang="en-US" dirty="0"/>
          </a:p>
        </p:txBody>
      </p:sp>
      <p:sp>
        <p:nvSpPr>
          <p:cNvPr id="8" name="Content Placeholder 7">
            <a:extLst>
              <a:ext uri="{FF2B5EF4-FFF2-40B4-BE49-F238E27FC236}">
                <a16:creationId xmlns:a16="http://schemas.microsoft.com/office/drawing/2014/main" id="{439AD243-D81E-92E9-E174-E51DA24E0375}"/>
              </a:ext>
            </a:extLst>
          </p:cNvPr>
          <p:cNvSpPr>
            <a:spLocks noGrp="1"/>
          </p:cNvSpPr>
          <p:nvPr>
            <p:ph idx="4294967295"/>
          </p:nvPr>
        </p:nvSpPr>
        <p:spPr>
          <a:xfrm>
            <a:off x="412897" y="1057215"/>
            <a:ext cx="8298625" cy="2988315"/>
          </a:xfrm>
          <a:prstGeom prst="rect">
            <a:avLst/>
          </a:prstGeom>
        </p:spPr>
        <p:txBody>
          <a:bodyPr lIns="91440" tIns="45720" rIns="91440" bIns="45720" anchor="t"/>
          <a:lstStyle/>
          <a:p>
            <a:pPr>
              <a:spcBef>
                <a:spcPts val="0"/>
              </a:spcBef>
              <a:tabLst>
                <a:tab pos="347345" algn="l"/>
                <a:tab pos="457200" algn="l"/>
              </a:tabLst>
            </a:pPr>
            <a:r>
              <a:rPr lang="en-US" sz="1800" dirty="0">
                <a:solidFill>
                  <a:schemeClr val="tx2"/>
                </a:solidFill>
                <a:latin typeface="Arial"/>
                <a:ea typeface="Calibri"/>
                <a:cs typeface="Arial"/>
              </a:rPr>
              <a:t>To inform appropriate duration needs for every Ancillary Service type under Real Time Co-optimization (RTC) paradigm, </a:t>
            </a:r>
            <a:r>
              <a:rPr lang="en-US" sz="1800" dirty="0">
                <a:solidFill>
                  <a:schemeClr val="tx2"/>
                </a:solidFill>
              </a:rPr>
              <a:t>ERCOT has conducted analysis of the (1) duration of historic risks that drive the need for these reserves and (2) length of historic deployment events, some of these deployments occurred in response to the sustained risks.</a:t>
            </a:r>
            <a:endParaRPr lang="en-US" sz="1800" dirty="0">
              <a:solidFill>
                <a:schemeClr val="tx2"/>
              </a:solidFill>
              <a:cs typeface="Arial"/>
            </a:endParaRPr>
          </a:p>
          <a:p>
            <a:pPr marL="0" indent="0">
              <a:spcBef>
                <a:spcPts val="0"/>
              </a:spcBef>
              <a:buNone/>
              <a:tabLst>
                <a:tab pos="347345" algn="l"/>
                <a:tab pos="457200" algn="l"/>
              </a:tabLst>
            </a:pPr>
            <a:endParaRPr lang="en-US" sz="800" dirty="0">
              <a:solidFill>
                <a:schemeClr val="tx2"/>
              </a:solidFill>
              <a:cs typeface="Arial"/>
            </a:endParaRPr>
          </a:p>
          <a:p>
            <a:pPr>
              <a:spcBef>
                <a:spcPts val="0"/>
              </a:spcBef>
              <a:tabLst>
                <a:tab pos="347345" algn="l"/>
                <a:tab pos="457200" algn="l"/>
              </a:tabLst>
            </a:pPr>
            <a:r>
              <a:rPr lang="en-US" sz="1800" dirty="0">
                <a:solidFill>
                  <a:schemeClr val="tx2"/>
                </a:solidFill>
              </a:rPr>
              <a:t>The subsequent slides provide summary of the analysis that was conducted.   </a:t>
            </a:r>
            <a:endParaRPr lang="en-US" sz="1800" dirty="0">
              <a:solidFill>
                <a:schemeClr val="tx2"/>
              </a:solidFill>
              <a:cs typeface="Arial"/>
            </a:endParaRPr>
          </a:p>
          <a:p>
            <a:pPr marL="0" indent="0">
              <a:spcBef>
                <a:spcPts val="0"/>
              </a:spcBef>
              <a:buNone/>
              <a:tabLst>
                <a:tab pos="347345" algn="l"/>
                <a:tab pos="457200" algn="l"/>
              </a:tabLst>
            </a:pPr>
            <a:endParaRPr lang="en-US" sz="800" dirty="0">
              <a:solidFill>
                <a:schemeClr val="tx2"/>
              </a:solidFill>
              <a:cs typeface="Arial"/>
            </a:endParaRPr>
          </a:p>
          <a:p>
            <a:pPr>
              <a:spcBef>
                <a:spcPts val="0"/>
              </a:spcBef>
              <a:tabLst>
                <a:tab pos="347345" algn="l"/>
                <a:tab pos="457200" algn="l"/>
              </a:tabLst>
            </a:pPr>
            <a:r>
              <a:rPr lang="en-US" sz="1800" dirty="0">
                <a:solidFill>
                  <a:schemeClr val="tx2"/>
                </a:solidFill>
              </a:rPr>
              <a:t>Below is a summary of the minimum duration for various Ancillary Service types that ERCOT is recommending based on this analysis. Red text identify values that are different from or not stated in the current RTC Protocols.</a:t>
            </a:r>
            <a:endParaRPr lang="en-US" sz="1800" dirty="0">
              <a:solidFill>
                <a:schemeClr val="tx2"/>
              </a:solidFill>
              <a:cs typeface="Arial"/>
            </a:endParaRPr>
          </a:p>
          <a:p>
            <a:pPr>
              <a:spcBef>
                <a:spcPts val="0"/>
              </a:spcBef>
              <a:tabLst>
                <a:tab pos="347345" algn="l"/>
                <a:tab pos="457200" algn="l"/>
              </a:tabLst>
            </a:pPr>
            <a:endParaRPr lang="en-US" sz="1800" dirty="0">
              <a:cs typeface="Arial"/>
            </a:endParaRPr>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marL="0" indent="0">
              <a:lnSpc>
                <a:spcPct val="107000"/>
              </a:lnSpc>
              <a:spcBef>
                <a:spcPts val="0"/>
              </a:spcBef>
              <a:buNone/>
              <a:tabLst>
                <a:tab pos="347345" algn="l"/>
                <a:tab pos="457200" algn="l"/>
              </a:tabLst>
            </a:pPr>
            <a:endParaRPr lang="en-US" sz="600" dirty="0">
              <a:solidFill>
                <a:schemeClr val="tx2"/>
              </a:solidFill>
              <a:cs typeface="Arial"/>
            </a:endParaRPr>
          </a:p>
          <a:p>
            <a:pPr marL="0" indent="0">
              <a:lnSpc>
                <a:spcPct val="107000"/>
              </a:lnSpc>
              <a:spcBef>
                <a:spcPts val="0"/>
              </a:spcBef>
              <a:buNone/>
              <a:tabLst>
                <a:tab pos="347345" algn="l"/>
                <a:tab pos="457200" algn="l"/>
              </a:tabLst>
            </a:pPr>
            <a:endParaRPr lang="en-US" sz="1200" dirty="0">
              <a:solidFill>
                <a:schemeClr val="tx2"/>
              </a:solidFill>
              <a:cs typeface="Arial"/>
            </a:endParaRPr>
          </a:p>
          <a:p>
            <a:pPr marL="0" indent="0">
              <a:lnSpc>
                <a:spcPct val="107000"/>
              </a:lnSpc>
              <a:spcBef>
                <a:spcPts val="0"/>
              </a:spcBef>
              <a:buNone/>
              <a:tabLst>
                <a:tab pos="347345" algn="l"/>
                <a:tab pos="457200" algn="l"/>
              </a:tabLst>
            </a:pPr>
            <a:endParaRPr lang="en-US" sz="1400" dirty="0">
              <a:cs typeface="Arial"/>
            </a:endParaRPr>
          </a:p>
          <a:p>
            <a:pPr>
              <a:lnSpc>
                <a:spcPct val="107000"/>
              </a:lnSpc>
              <a:spcBef>
                <a:spcPts val="0"/>
              </a:spcBef>
              <a:tabLst>
                <a:tab pos="347345" algn="l"/>
                <a:tab pos="457200" algn="l"/>
              </a:tabLst>
            </a:pPr>
            <a:endParaRPr lang="en-US" sz="1400" dirty="0"/>
          </a:p>
          <a:p>
            <a:pPr marL="0" indent="0">
              <a:lnSpc>
                <a:spcPct val="107000"/>
              </a:lnSpc>
              <a:spcBef>
                <a:spcPts val="0"/>
              </a:spcBef>
              <a:buNone/>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p>
          <a:p>
            <a:pPr>
              <a:lnSpc>
                <a:spcPct val="107000"/>
              </a:lnSpc>
              <a:spcBef>
                <a:spcPts val="0"/>
              </a:spcBef>
              <a:tabLst>
                <a:tab pos="347345" algn="l"/>
                <a:tab pos="457200" algn="l"/>
              </a:tabLst>
            </a:pPr>
            <a:endParaRPr lang="en-US" sz="1400" dirty="0">
              <a:solidFill>
                <a:srgbClr val="5B6770"/>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sz="1400" dirty="0"/>
          </a:p>
          <a:p>
            <a:pPr marL="0" indent="0">
              <a:buNone/>
            </a:pPr>
            <a:endParaRPr lang="en-US" sz="1400" b="0" dirty="0"/>
          </a:p>
          <a:p>
            <a:pPr marL="0" indent="0">
              <a:buNone/>
            </a:pPr>
            <a:endParaRPr lang="en-US" sz="1400" dirty="0"/>
          </a:p>
          <a:p>
            <a:pPr marL="0" indent="0">
              <a:buNone/>
            </a:pPr>
            <a:endParaRPr lang="en-US" sz="1400" b="0" dirty="0"/>
          </a:p>
          <a:p>
            <a:pPr marL="0" indent="0">
              <a:buNone/>
            </a:pPr>
            <a:endParaRPr lang="en-US" sz="1400" dirty="0"/>
          </a:p>
          <a:p>
            <a:pPr marL="0" indent="0">
              <a:buNone/>
            </a:pPr>
            <a:endParaRPr lang="en-US" sz="1400" b="0" dirty="0"/>
          </a:p>
          <a:p>
            <a:pPr marL="0" indent="0">
              <a:buNone/>
            </a:pPr>
            <a:endParaRPr lang="en-US" sz="1400" dirty="0"/>
          </a:p>
          <a:p>
            <a:pPr marL="0" indent="0">
              <a:buNone/>
            </a:pPr>
            <a:endParaRPr lang="en-US" sz="1400" b="0" dirty="0"/>
          </a:p>
          <a:p>
            <a:pPr marL="0" indent="0">
              <a:buNone/>
            </a:pPr>
            <a:endParaRPr lang="en-US" sz="1400" dirty="0"/>
          </a:p>
          <a:p>
            <a:pPr marL="0" indent="0">
              <a:buNone/>
            </a:pPr>
            <a:endParaRPr lang="en-US" sz="1400" b="0" dirty="0"/>
          </a:p>
          <a:p>
            <a:pPr marL="0" indent="0">
              <a:buNone/>
            </a:pPr>
            <a:endParaRPr lang="en-US" sz="1400" dirty="0"/>
          </a:p>
          <a:p>
            <a:pPr marL="0" indent="0">
              <a:buNone/>
            </a:pPr>
            <a:endParaRPr lang="en-US" sz="1400" b="0" dirty="0"/>
          </a:p>
          <a:p>
            <a:pPr marL="0" indent="0">
              <a:buNone/>
            </a:pPr>
            <a:endParaRPr lang="en-US" sz="1400" dirty="0"/>
          </a:p>
          <a:p>
            <a:pPr marL="0" indent="0">
              <a:buNone/>
            </a:pPr>
            <a:endParaRPr lang="en-US" sz="1400" b="0" dirty="0"/>
          </a:p>
          <a:p>
            <a:pPr marL="0" indent="0">
              <a:buNone/>
            </a:pPr>
            <a:r>
              <a:rPr lang="en-US" sz="1400" dirty="0"/>
              <a:t>Table below shows the impact of these recommendations in red text.</a:t>
            </a:r>
            <a:endParaRPr lang="en-US" sz="1400" dirty="0">
              <a:cs typeface="Arial"/>
            </a:endParaRPr>
          </a:p>
          <a:p>
            <a:pPr marL="0" indent="0">
              <a:buNone/>
            </a:pPr>
            <a:endParaRPr lang="en-US" sz="1400" b="0" dirty="0"/>
          </a:p>
          <a:p>
            <a:endParaRPr lang="en-US" sz="1400" dirty="0"/>
          </a:p>
        </p:txBody>
      </p:sp>
      <p:graphicFrame>
        <p:nvGraphicFramePr>
          <p:cNvPr id="5" name="Content Placeholder 5">
            <a:extLst>
              <a:ext uri="{FF2B5EF4-FFF2-40B4-BE49-F238E27FC236}">
                <a16:creationId xmlns:a16="http://schemas.microsoft.com/office/drawing/2014/main" id="{F8392F83-C92C-5574-A074-E7A82BD7194A}"/>
              </a:ext>
            </a:extLst>
          </p:cNvPr>
          <p:cNvGraphicFramePr>
            <a:graphicFrameLocks/>
          </p:cNvGraphicFramePr>
          <p:nvPr>
            <p:extLst>
              <p:ext uri="{D42A27DB-BD31-4B8C-83A1-F6EECF244321}">
                <p14:modId xmlns:p14="http://schemas.microsoft.com/office/powerpoint/2010/main" val="1579852111"/>
              </p:ext>
            </p:extLst>
          </p:nvPr>
        </p:nvGraphicFramePr>
        <p:xfrm>
          <a:off x="500080" y="4250021"/>
          <a:ext cx="8211442" cy="1722120"/>
        </p:xfrm>
        <a:graphic>
          <a:graphicData uri="http://schemas.openxmlformats.org/drawingml/2006/table">
            <a:tbl>
              <a:tblPr/>
              <a:tblGrid>
                <a:gridCol w="2299442">
                  <a:extLst>
                    <a:ext uri="{9D8B030D-6E8A-4147-A177-3AD203B41FA5}">
                      <a16:colId xmlns:a16="http://schemas.microsoft.com/office/drawing/2014/main" val="1846864074"/>
                    </a:ext>
                  </a:extLst>
                </a:gridCol>
                <a:gridCol w="1102212">
                  <a:extLst>
                    <a:ext uri="{9D8B030D-6E8A-4147-A177-3AD203B41FA5}">
                      <a16:colId xmlns:a16="http://schemas.microsoft.com/office/drawing/2014/main" val="1842974477"/>
                    </a:ext>
                  </a:extLst>
                </a:gridCol>
                <a:gridCol w="1102212">
                  <a:extLst>
                    <a:ext uri="{9D8B030D-6E8A-4147-A177-3AD203B41FA5}">
                      <a16:colId xmlns:a16="http://schemas.microsoft.com/office/drawing/2014/main" val="576434205"/>
                    </a:ext>
                  </a:extLst>
                </a:gridCol>
                <a:gridCol w="1102212">
                  <a:extLst>
                    <a:ext uri="{9D8B030D-6E8A-4147-A177-3AD203B41FA5}">
                      <a16:colId xmlns:a16="http://schemas.microsoft.com/office/drawing/2014/main" val="55252024"/>
                    </a:ext>
                  </a:extLst>
                </a:gridCol>
                <a:gridCol w="1102212">
                  <a:extLst>
                    <a:ext uri="{9D8B030D-6E8A-4147-A177-3AD203B41FA5}">
                      <a16:colId xmlns:a16="http://schemas.microsoft.com/office/drawing/2014/main" val="1225737555"/>
                    </a:ext>
                  </a:extLst>
                </a:gridCol>
                <a:gridCol w="1503152">
                  <a:extLst>
                    <a:ext uri="{9D8B030D-6E8A-4147-A177-3AD203B41FA5}">
                      <a16:colId xmlns:a16="http://schemas.microsoft.com/office/drawing/2014/main" val="3520230229"/>
                    </a:ext>
                  </a:extLst>
                </a:gridCol>
              </a:tblGrid>
              <a:tr h="0">
                <a:tc rowSpan="2">
                  <a:txBody>
                    <a:bodyPr/>
                    <a:lstStyle/>
                    <a:p>
                      <a:pPr algn="ctr" rtl="0" fontAlgn="ctr"/>
                      <a:r>
                        <a:rPr lang="en-US" sz="1200" b="1" i="0" u="none" strike="noStrike" dirty="0">
                          <a:solidFill>
                            <a:srgbClr val="FFFFFF"/>
                          </a:solidFill>
                          <a:effectLst/>
                          <a:latin typeface="Arial" panose="020B0604020202020204" pitchFamily="34" charset="0"/>
                        </a:rPr>
                        <a:t>Ancillary Service Type</a:t>
                      </a:r>
                    </a:p>
                  </a:txBody>
                  <a:tcPr marL="7620" marR="7620" marT="7620" marB="0" anchor="ctr">
                    <a:lnL>
                      <a:noFill/>
                    </a:lnL>
                    <a:lnR w="12700" cap="flat" cmpd="sng" algn="ctr">
                      <a:solidFill>
                        <a:srgbClr val="00ACC8"/>
                      </a:solidFill>
                      <a:prstDash val="solid"/>
                      <a:round/>
                      <a:headEnd type="none" w="med" len="med"/>
                      <a:tailEnd type="none" w="med" len="med"/>
                    </a:lnR>
                    <a:lnT>
                      <a:noFill/>
                    </a:lnT>
                    <a:lnB w="12700" cap="flat" cmpd="sng" algn="ctr">
                      <a:solidFill>
                        <a:srgbClr val="00ACC8"/>
                      </a:solidFill>
                      <a:prstDash val="solid"/>
                      <a:round/>
                      <a:headEnd type="none" w="med" len="med"/>
                      <a:tailEnd type="none" w="med" len="med"/>
                    </a:lnB>
                    <a:solidFill>
                      <a:srgbClr val="00ACC8"/>
                    </a:solidFill>
                  </a:tcPr>
                </a:tc>
                <a:tc gridSpan="2">
                  <a:txBody>
                    <a:bodyPr/>
                    <a:lstStyle/>
                    <a:p>
                      <a:pPr algn="ctr" rtl="0" fontAlgn="ctr"/>
                      <a:r>
                        <a:rPr lang="en-US" sz="1200" b="1" i="0" u="none" strike="noStrike" dirty="0">
                          <a:solidFill>
                            <a:srgbClr val="FFFFFF"/>
                          </a:solidFill>
                          <a:effectLst/>
                          <a:latin typeface="Arial" panose="020B0604020202020204" pitchFamily="34" charset="0"/>
                        </a:rPr>
                        <a:t>Real-Time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hMerge="1">
                  <a:txBody>
                    <a:bodyPr/>
                    <a:lstStyle/>
                    <a:p>
                      <a:endParaRPr lang="en-US"/>
                    </a:p>
                  </a:txBody>
                  <a:tcPr/>
                </a:tc>
                <a:tc gridSpan="2">
                  <a:txBody>
                    <a:bodyPr/>
                    <a:lstStyle/>
                    <a:p>
                      <a:pPr algn="ctr" rtl="0" fontAlgn="ctr"/>
                      <a:r>
                        <a:rPr lang="en-US" sz="1200" b="1" i="0" u="none" strike="noStrike" dirty="0">
                          <a:solidFill>
                            <a:srgbClr val="FFFFFF"/>
                          </a:solidFill>
                          <a:effectLst/>
                          <a:latin typeface="Arial" panose="020B0604020202020204" pitchFamily="34" charset="0"/>
                        </a:rPr>
                        <a:t>Qualification</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hMerge="1">
                  <a:txBody>
                    <a:bodyPr/>
                    <a:lstStyle/>
                    <a:p>
                      <a:endParaRPr lang="en-US"/>
                    </a:p>
                  </a:txBody>
                  <a:tcPr/>
                </a:tc>
                <a:tc>
                  <a:txBody>
                    <a:bodyPr/>
                    <a:lstStyle/>
                    <a:p>
                      <a:pPr algn="ctr" rtl="0" fontAlgn="ctr"/>
                      <a:r>
                        <a:rPr lang="en-US" sz="1200" b="1" i="0" u="none" strike="noStrike" dirty="0">
                          <a:solidFill>
                            <a:srgbClr val="FFFFFF"/>
                          </a:solidFill>
                          <a:effectLst/>
                          <a:latin typeface="Arial" panose="020B0604020202020204" pitchFamily="34" charset="0"/>
                        </a:rPr>
                        <a:t>RUC</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extLst>
                  <a:ext uri="{0D108BD9-81ED-4DB2-BD59-A6C34878D82A}">
                    <a16:rowId xmlns:a16="http://schemas.microsoft.com/office/drawing/2014/main" val="1135665487"/>
                  </a:ext>
                </a:extLst>
              </a:tr>
              <a:tr h="205740">
                <a:tc vMerge="1">
                  <a:txBody>
                    <a:bodyPr/>
                    <a:lstStyle/>
                    <a:p>
                      <a:endParaRPr lang="en-US"/>
                    </a:p>
                  </a:txBody>
                  <a:tcPr/>
                </a:tc>
                <a:tc>
                  <a:txBody>
                    <a:bodyPr/>
                    <a:lstStyle/>
                    <a:p>
                      <a:pPr algn="ctr" rtl="0" fontAlgn="ctr"/>
                      <a:r>
                        <a:rPr lang="en-US" sz="1200" b="1" i="0" u="none" strike="noStrike" dirty="0">
                          <a:solidFill>
                            <a:srgbClr val="FFFFFF"/>
                          </a:solidFill>
                          <a:effectLst/>
                          <a:latin typeface="Arial" panose="020B0604020202020204" pitchFamily="34" charset="0"/>
                        </a:rPr>
                        <a:t>Duration</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Protocol Reference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Duration</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Protocol Reference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tc>
                  <a:txBody>
                    <a:bodyPr/>
                    <a:lstStyle/>
                    <a:p>
                      <a:pPr algn="ctr" rtl="0" fontAlgn="ctr"/>
                      <a:r>
                        <a:rPr lang="en-US" sz="1200" b="1" i="0" u="none" strike="noStrike" dirty="0">
                          <a:solidFill>
                            <a:srgbClr val="FFFFFF"/>
                          </a:solidFill>
                          <a:effectLst/>
                          <a:latin typeface="Arial" panose="020B0604020202020204" pitchFamily="34" charset="0"/>
                        </a:rPr>
                        <a:t>Duration Award and Deployment</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00ACC8"/>
                    </a:solidFill>
                  </a:tcPr>
                </a:tc>
                <a:extLst>
                  <a:ext uri="{0D108BD9-81ED-4DB2-BD59-A6C34878D82A}">
                    <a16:rowId xmlns:a16="http://schemas.microsoft.com/office/drawing/2014/main" val="4050344547"/>
                  </a:ext>
                </a:extLst>
              </a:tr>
              <a:tr h="205740">
                <a:tc>
                  <a:txBody>
                    <a:bodyPr/>
                    <a:lstStyle/>
                    <a:p>
                      <a:pPr algn="ctr" rtl="0" fontAlgn="ctr"/>
                      <a:r>
                        <a:rPr lang="en-US" sz="1200" b="1" i="0" u="none" strike="noStrike" dirty="0">
                          <a:solidFill>
                            <a:srgbClr val="5B6770"/>
                          </a:solidFill>
                          <a:effectLst/>
                          <a:latin typeface="Arial" panose="020B0604020202020204" pitchFamily="34" charset="0"/>
                        </a:rPr>
                        <a:t>Regulation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FF0000"/>
                          </a:solidFill>
                          <a:effectLst/>
                          <a:latin typeface="Arial" panose="020B0604020202020204" pitchFamily="34" charset="0"/>
                        </a:rPr>
                        <a:t>30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8.1.1.3.1 (2)</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FF0000"/>
                          </a:solidFill>
                          <a:effectLst/>
                          <a:latin typeface="Arial" panose="020B0604020202020204" pitchFamily="34" charset="0"/>
                        </a:rPr>
                        <a:t>30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8.1.1.2.1.1 (5)</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FF0000"/>
                          </a:solidFill>
                          <a:effectLst/>
                          <a:latin typeface="Arial" panose="020B0604020202020204" pitchFamily="34" charset="0"/>
                        </a:rPr>
                        <a:t>1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extLst>
                  <a:ext uri="{0D108BD9-81ED-4DB2-BD59-A6C34878D82A}">
                    <a16:rowId xmlns:a16="http://schemas.microsoft.com/office/drawing/2014/main" val="1490561352"/>
                  </a:ext>
                </a:extLst>
              </a:tr>
              <a:tr h="205740">
                <a:tc>
                  <a:txBody>
                    <a:bodyPr/>
                    <a:lstStyle/>
                    <a:p>
                      <a:pPr algn="ctr" rtl="0" fontAlgn="ctr"/>
                      <a:r>
                        <a:rPr lang="en-US" sz="1200" b="1" i="0" u="none" strike="noStrike" dirty="0">
                          <a:solidFill>
                            <a:srgbClr val="5B6770"/>
                          </a:solidFill>
                          <a:effectLst/>
                          <a:latin typeface="Arial" panose="020B0604020202020204" pitchFamily="34" charset="0"/>
                        </a:rPr>
                        <a:t>Responsive Reserve Service (excluding FFR)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baseline="0" dirty="0">
                          <a:solidFill>
                            <a:srgbClr val="FF0000"/>
                          </a:solidFill>
                          <a:effectLst/>
                          <a:latin typeface="Arial" panose="020B0604020202020204" pitchFamily="34" charset="0"/>
                        </a:rPr>
                        <a:t>30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8.1.1.3.2 (4)</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baseline="0" dirty="0">
                          <a:solidFill>
                            <a:srgbClr val="FF0000"/>
                          </a:solidFill>
                          <a:effectLst/>
                          <a:latin typeface="Arial" panose="020B0604020202020204" pitchFamily="34" charset="0"/>
                        </a:rPr>
                        <a:t>30 minutes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8.1.1.2.1.2 (9)</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FF0000"/>
                          </a:solidFill>
                          <a:effectLst/>
                          <a:latin typeface="Arial" panose="020B0604020202020204" pitchFamily="34" charset="0"/>
                        </a:rPr>
                        <a:t>1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extLst>
                  <a:ext uri="{0D108BD9-81ED-4DB2-BD59-A6C34878D82A}">
                    <a16:rowId xmlns:a16="http://schemas.microsoft.com/office/drawing/2014/main" val="2943060351"/>
                  </a:ext>
                </a:extLst>
              </a:tr>
              <a:tr h="216307">
                <a:tc>
                  <a:txBody>
                    <a:bodyPr/>
                    <a:lstStyle/>
                    <a:p>
                      <a:pPr algn="ctr" rtl="0" fontAlgn="ctr"/>
                      <a:r>
                        <a:rPr lang="en-US" sz="1200" b="1" i="0" u="none" strike="noStrike" dirty="0">
                          <a:solidFill>
                            <a:srgbClr val="5B6770"/>
                          </a:solidFill>
                          <a:effectLst/>
                          <a:latin typeface="Arial" panose="020B0604020202020204" pitchFamily="34" charset="0"/>
                        </a:rPr>
                        <a:t>ERCOT Contingency Reserve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baseline="0" dirty="0">
                          <a:solidFill>
                            <a:srgbClr val="FF0000"/>
                          </a:solidFill>
                          <a:effectLst/>
                          <a:latin typeface="Arial" panose="020B0604020202020204" pitchFamily="34" charset="0"/>
                        </a:rPr>
                        <a:t>1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8.1.1.3.4 (2)</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FF0000"/>
                          </a:solidFill>
                          <a:effectLst/>
                          <a:latin typeface="Arial" panose="020B0604020202020204" pitchFamily="34" charset="0"/>
                        </a:rPr>
                        <a:t>1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8.1.1.2.1.7 (3)</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FF0000"/>
                          </a:solidFill>
                          <a:effectLst/>
                          <a:latin typeface="Arial" panose="020B0604020202020204" pitchFamily="34" charset="0"/>
                        </a:rPr>
                        <a:t>1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extLst>
                  <a:ext uri="{0D108BD9-81ED-4DB2-BD59-A6C34878D82A}">
                    <a16:rowId xmlns:a16="http://schemas.microsoft.com/office/drawing/2014/main" val="2374541889"/>
                  </a:ext>
                </a:extLst>
              </a:tr>
              <a:tr h="205740">
                <a:tc>
                  <a:txBody>
                    <a:bodyPr/>
                    <a:lstStyle/>
                    <a:p>
                      <a:pPr algn="ctr" rtl="0" fontAlgn="ctr"/>
                      <a:r>
                        <a:rPr lang="en-US" sz="1200" b="1" i="0" u="none" strike="noStrike" dirty="0">
                          <a:solidFill>
                            <a:srgbClr val="5B6770"/>
                          </a:solidFill>
                          <a:effectLst/>
                          <a:latin typeface="Arial" panose="020B0604020202020204" pitchFamily="34" charset="0"/>
                        </a:rPr>
                        <a:t>Non-Spinning Reserve Service</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4 hours</a:t>
                      </a:r>
                      <a:endParaRPr lang="en-US" sz="1200" b="0" i="0" u="none" strike="noStrike" dirty="0">
                        <a:solidFill>
                          <a:srgbClr val="FF0000"/>
                        </a:solidFill>
                        <a:effectLst/>
                        <a:latin typeface="Arial" panose="020B0604020202020204" pitchFamily="34" charset="0"/>
                      </a:endParaRP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8.1.1.3.3 (2)</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FF0000"/>
                          </a:solidFill>
                          <a:effectLst/>
                          <a:latin typeface="Arial" panose="020B0604020202020204" pitchFamily="34" charset="0"/>
                        </a:rPr>
                        <a:t>4 hours</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algn="ctr" rtl="0" fontAlgn="ctr"/>
                      <a:r>
                        <a:rPr lang="en-US" sz="1200" b="0" i="0" u="none" strike="noStrike" dirty="0">
                          <a:solidFill>
                            <a:srgbClr val="5B6770"/>
                          </a:solidFill>
                          <a:effectLst/>
                          <a:latin typeface="Arial" panose="020B0604020202020204" pitchFamily="34" charset="0"/>
                        </a:rPr>
                        <a:t>8.1.1.2.1.3 (8)</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FF0000"/>
                          </a:solidFill>
                          <a:effectLst/>
                          <a:latin typeface="Arial" panose="020B0604020202020204" pitchFamily="34" charset="0"/>
                        </a:rPr>
                        <a:t>1 hour</a:t>
                      </a:r>
                    </a:p>
                  </a:txBody>
                  <a:tcPr marL="7620" marR="7620" marT="7620" marB="0" anchor="ctr">
                    <a:lnL w="12700" cap="flat" cmpd="sng" algn="ctr">
                      <a:solidFill>
                        <a:srgbClr val="00ACC8"/>
                      </a:solidFill>
                      <a:prstDash val="solid"/>
                      <a:round/>
                      <a:headEnd type="none" w="med" len="med"/>
                      <a:tailEnd type="none" w="med" len="med"/>
                    </a:lnL>
                    <a:lnR w="12700" cap="flat" cmpd="sng" algn="ctr">
                      <a:solidFill>
                        <a:srgbClr val="00ACC8"/>
                      </a:solidFill>
                      <a:prstDash val="solid"/>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chemeClr val="bg2"/>
                    </a:solidFill>
                  </a:tcPr>
                </a:tc>
                <a:extLst>
                  <a:ext uri="{0D108BD9-81ED-4DB2-BD59-A6C34878D82A}">
                    <a16:rowId xmlns:a16="http://schemas.microsoft.com/office/drawing/2014/main" val="2967616300"/>
                  </a:ext>
                </a:extLst>
              </a:tr>
            </a:tbl>
          </a:graphicData>
        </a:graphic>
      </p:graphicFrame>
      <p:sp>
        <p:nvSpPr>
          <p:cNvPr id="3" name="TextBox 2">
            <a:extLst>
              <a:ext uri="{FF2B5EF4-FFF2-40B4-BE49-F238E27FC236}">
                <a16:creationId xmlns:a16="http://schemas.microsoft.com/office/drawing/2014/main" id="{74C9D430-6D59-6858-5D12-D0BE5CB79B76}"/>
              </a:ext>
            </a:extLst>
          </p:cNvPr>
          <p:cNvSpPr txBox="1"/>
          <p:nvPr/>
        </p:nvSpPr>
        <p:spPr>
          <a:xfrm>
            <a:off x="5724255" y="6176632"/>
            <a:ext cx="304800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solidFill>
                  <a:schemeClr val="tx2"/>
                </a:solidFill>
                <a:cs typeface="Arial"/>
              </a:rPr>
              <a:t>*Note FRRS is being eliminated with RTC.</a:t>
            </a:r>
            <a:endParaRPr lang="en-US" dirty="0"/>
          </a:p>
        </p:txBody>
      </p:sp>
      <p:sp>
        <p:nvSpPr>
          <p:cNvPr id="6" name="TextBox 5">
            <a:extLst>
              <a:ext uri="{FF2B5EF4-FFF2-40B4-BE49-F238E27FC236}">
                <a16:creationId xmlns:a16="http://schemas.microsoft.com/office/drawing/2014/main" id="{3E0B3BCB-1145-150B-596D-5299CC1350E7}"/>
              </a:ext>
            </a:extLst>
          </p:cNvPr>
          <p:cNvSpPr txBox="1"/>
          <p:nvPr/>
        </p:nvSpPr>
        <p:spPr>
          <a:xfrm>
            <a:off x="584791" y="829339"/>
            <a:ext cx="803821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Arial"/>
              </a:rPr>
              <a:t>​</a:t>
            </a:r>
            <a:endParaRPr lang="en-US" dirty="0"/>
          </a:p>
        </p:txBody>
      </p:sp>
    </p:spTree>
    <p:extLst>
      <p:ext uri="{BB962C8B-B14F-4D97-AF65-F5344CB8AC3E}">
        <p14:creationId xmlns:p14="http://schemas.microsoft.com/office/powerpoint/2010/main" val="2131228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0D8F6-12D9-08F6-B743-D51FCFCCB9E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0A360C8-9059-4E94-1648-B527EB96C1B2}"/>
              </a:ext>
            </a:extLst>
          </p:cNvPr>
          <p:cNvSpPr>
            <a:spLocks noGrp="1"/>
          </p:cNvSpPr>
          <p:nvPr>
            <p:ph type="title"/>
          </p:nvPr>
        </p:nvSpPr>
        <p:spPr/>
        <p:txBody>
          <a:bodyPr/>
          <a:lstStyle/>
          <a:p>
            <a:r>
              <a:rPr lang="en-US" dirty="0"/>
              <a:t>ESR Participation in the DAM with the RTC+B Project</a:t>
            </a:r>
          </a:p>
        </p:txBody>
      </p:sp>
      <p:sp>
        <p:nvSpPr>
          <p:cNvPr id="3" name="Content Placeholder 2">
            <a:extLst>
              <a:ext uri="{FF2B5EF4-FFF2-40B4-BE49-F238E27FC236}">
                <a16:creationId xmlns:a16="http://schemas.microsoft.com/office/drawing/2014/main" id="{747C7AD1-9850-B22C-E24C-1866A48AE3BC}"/>
              </a:ext>
            </a:extLst>
          </p:cNvPr>
          <p:cNvSpPr>
            <a:spLocks noGrp="1"/>
          </p:cNvSpPr>
          <p:nvPr>
            <p:ph idx="4294967295"/>
          </p:nvPr>
        </p:nvSpPr>
        <p:spPr>
          <a:xfrm>
            <a:off x="381000" y="980695"/>
            <a:ext cx="8440478" cy="5073184"/>
          </a:xfrm>
          <a:prstGeom prst="rect">
            <a:avLst/>
          </a:prstGeom>
        </p:spPr>
        <p:txBody>
          <a:bodyPr lIns="91440" tIns="45720" rIns="91440" bIns="45720" anchor="t"/>
          <a:lstStyle/>
          <a:p>
            <a:pPr>
              <a:spcBef>
                <a:spcPts val="1400"/>
              </a:spcBef>
              <a:spcAft>
                <a:spcPts val="600"/>
              </a:spcAft>
              <a:buFont typeface="+mj-lt"/>
              <a:buAutoNum type="arabicPeriod"/>
            </a:pPr>
            <a:r>
              <a:rPr lang="en-US" sz="1800" dirty="0">
                <a:solidFill>
                  <a:schemeClr val="tx2"/>
                </a:solidFill>
              </a:rPr>
              <a:t>EB/OCs for the ESR is input to DAM.  Resource-specific DAM energy sales and purchases that are cleared are cleared at the Resource Node of the ESR.</a:t>
            </a:r>
            <a:endParaRPr lang="en-US" sz="1800" dirty="0">
              <a:solidFill>
                <a:schemeClr val="tx2"/>
              </a:solidFill>
              <a:cs typeface="Arial"/>
            </a:endParaRPr>
          </a:p>
          <a:p>
            <a:pPr>
              <a:spcBef>
                <a:spcPts val="1400"/>
              </a:spcBef>
              <a:spcAft>
                <a:spcPts val="600"/>
              </a:spcAft>
              <a:buAutoNum type="arabicPeriod"/>
            </a:pPr>
            <a:r>
              <a:rPr lang="en-US" sz="1800" dirty="0">
                <a:solidFill>
                  <a:schemeClr val="tx2"/>
                </a:solidFill>
              </a:rPr>
              <a:t>State of Charge (SOC) is not considered in the clearing for Energy and Ancillary Services in the DAM.  (If not careful, a QSE representing ESRs could “oversell” its capability in DAM.  Financial Exposure is based on imbalance between DAM and Real-Time.  [DAM Ancillary Service awards, Real-Time Ancillary Service awards, self-arrangement of Ancillary Services, and trades].)</a:t>
            </a:r>
            <a:endParaRPr lang="en-US" sz="1800" dirty="0">
              <a:solidFill>
                <a:schemeClr val="tx2"/>
              </a:solidFill>
              <a:cs typeface="Arial"/>
            </a:endParaRPr>
          </a:p>
          <a:p>
            <a:pPr>
              <a:spcBef>
                <a:spcPts val="1400"/>
              </a:spcBef>
              <a:spcAft>
                <a:spcPts val="600"/>
              </a:spcAft>
              <a:buAutoNum type="arabicPeriod"/>
            </a:pPr>
            <a:r>
              <a:rPr lang="en-US" sz="1800" dirty="0">
                <a:solidFill>
                  <a:schemeClr val="tx2"/>
                </a:solidFill>
              </a:rPr>
              <a:t>The ESR will be awarded DAM Resource-specific energy sales and purchases and Resource-specific Ancillary Service sales.</a:t>
            </a:r>
            <a:endParaRPr lang="en-US" sz="1800" dirty="0">
              <a:solidFill>
                <a:schemeClr val="tx2"/>
              </a:solidFill>
              <a:cs typeface="Arial"/>
            </a:endParaRPr>
          </a:p>
          <a:p>
            <a:pPr>
              <a:spcBef>
                <a:spcPts val="1400"/>
              </a:spcBef>
              <a:spcAft>
                <a:spcPts val="600"/>
              </a:spcAft>
              <a:buAutoNum type="arabicPeriod"/>
            </a:pPr>
            <a:r>
              <a:rPr lang="en-US" sz="1800" dirty="0">
                <a:solidFill>
                  <a:schemeClr val="tx2"/>
                </a:solidFill>
              </a:rPr>
              <a:t>Fast Responding Regulation Service (FRRS) is no longer a subset of Regulation.</a:t>
            </a:r>
            <a:endParaRPr lang="da-DK" sz="1800">
              <a:solidFill>
                <a:schemeClr val="tx2"/>
              </a:solidFill>
              <a:cs typeface="Arial"/>
            </a:endParaRPr>
          </a:p>
          <a:p>
            <a:pPr>
              <a:spcBef>
                <a:spcPts val="1400"/>
              </a:spcBef>
              <a:spcAft>
                <a:spcPts val="600"/>
              </a:spcAft>
              <a:buAutoNum type="arabicPeriod"/>
            </a:pPr>
            <a:r>
              <a:rPr lang="en-US" sz="1800" dirty="0">
                <a:solidFill>
                  <a:schemeClr val="tx2"/>
                </a:solidFill>
              </a:rPr>
              <a:t>For details on how the DAM will “convert” various EB/OCs; See 2-7-25 RTCBTF “DAM ESR Offers” presentation:</a:t>
            </a:r>
            <a:r>
              <a:rPr lang="en-US" sz="1600" dirty="0">
                <a:solidFill>
                  <a:schemeClr val="tx2"/>
                </a:solidFill>
              </a:rPr>
              <a:t> </a:t>
            </a:r>
            <a:r>
              <a:rPr lang="en-US" sz="1700" dirty="0">
                <a:solidFill>
                  <a:srgbClr val="0070C0"/>
                </a:solidFill>
                <a:hlinkClick r:id="rId2">
                  <a:extLst>
                    <a:ext uri="{A12FA001-AC4F-418D-AE19-62706E023703}">
                      <ahyp:hlinkClr xmlns:ahyp="http://schemas.microsoft.com/office/drawing/2018/hyperlinkcolor" val="tx"/>
                    </a:ext>
                  </a:extLst>
                </a:hlinkClick>
              </a:rPr>
              <a:t>https://www.ercot.com/files/docs/2025/02/07/7b.%20ESRs%20in%20DAM.pptx</a:t>
            </a:r>
            <a:r>
              <a:rPr lang="en-US" sz="1700" dirty="0">
                <a:solidFill>
                  <a:srgbClr val="0070C0"/>
                </a:solidFill>
              </a:rPr>
              <a:t> </a:t>
            </a:r>
            <a:endParaRPr lang="da-DK" sz="1700" dirty="0">
              <a:solidFill>
                <a:srgbClr val="0070C0"/>
              </a:solidFill>
              <a:cs typeface="Arial"/>
            </a:endParaRPr>
          </a:p>
          <a:p>
            <a:endParaRPr lang="en-US" sz="1600" dirty="0"/>
          </a:p>
        </p:txBody>
      </p:sp>
      <p:sp>
        <p:nvSpPr>
          <p:cNvPr id="6" name="Slide Number Placeholder 5">
            <a:extLst>
              <a:ext uri="{FF2B5EF4-FFF2-40B4-BE49-F238E27FC236}">
                <a16:creationId xmlns:a16="http://schemas.microsoft.com/office/drawing/2014/main" id="{A4786314-80E7-0DE6-0EA1-76C5A4C13567}"/>
              </a:ext>
            </a:extLst>
          </p:cNvPr>
          <p:cNvSpPr>
            <a:spLocks noGrp="1"/>
          </p:cNvSpPr>
          <p:nvPr>
            <p:ph type="sldNum" sz="quarter" idx="4"/>
          </p:nvPr>
        </p:nvSpPr>
        <p:spPr/>
        <p:txBody>
          <a:bodyPr/>
          <a:lstStyle/>
          <a:p>
            <a:fld id="{1D93BD3E-1E9A-4970-A6F7-E7AC52762E0C}" type="slidenum">
              <a:rPr lang="en-US" smtClean="0"/>
              <a:pPr/>
              <a:t>21</a:t>
            </a:fld>
            <a:endParaRPr lang="en-US" dirty="0"/>
          </a:p>
        </p:txBody>
      </p:sp>
    </p:spTree>
    <p:extLst>
      <p:ext uri="{BB962C8B-B14F-4D97-AF65-F5344CB8AC3E}">
        <p14:creationId xmlns:p14="http://schemas.microsoft.com/office/powerpoint/2010/main" val="3141310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C0DE4E-7981-53D2-ED78-12CA2194A6D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771B83A-1D62-C3F5-9294-E58DFA7FE07F}"/>
              </a:ext>
            </a:extLst>
          </p:cNvPr>
          <p:cNvSpPr>
            <a:spLocks noGrp="1"/>
          </p:cNvSpPr>
          <p:nvPr>
            <p:ph type="title"/>
          </p:nvPr>
        </p:nvSpPr>
        <p:spPr/>
        <p:txBody>
          <a:bodyPr lIns="91440" tIns="45720" rIns="91440" bIns="45720" anchor="t"/>
          <a:lstStyle/>
          <a:p>
            <a:r>
              <a:rPr lang="en-US" sz="2000" dirty="0"/>
              <a:t>Real-Time Market With the Implementation of the RTC+B Project </a:t>
            </a:r>
            <a:r>
              <a:rPr lang="en-US" sz="1100" dirty="0"/>
              <a:t>(1 of 2) </a:t>
            </a:r>
            <a:endParaRPr lang="en-US" sz="1100" dirty="0">
              <a:solidFill>
                <a:schemeClr val="tx2"/>
              </a:solidFill>
            </a:endParaRPr>
          </a:p>
        </p:txBody>
      </p:sp>
      <p:sp>
        <p:nvSpPr>
          <p:cNvPr id="3" name="Content Placeholder 2">
            <a:extLst>
              <a:ext uri="{FF2B5EF4-FFF2-40B4-BE49-F238E27FC236}">
                <a16:creationId xmlns:a16="http://schemas.microsoft.com/office/drawing/2014/main" id="{5ACA4330-8684-5E4D-3E11-33C394B85CF6}"/>
              </a:ext>
            </a:extLst>
          </p:cNvPr>
          <p:cNvSpPr>
            <a:spLocks noGrp="1"/>
          </p:cNvSpPr>
          <p:nvPr>
            <p:ph idx="4294967295"/>
          </p:nvPr>
        </p:nvSpPr>
        <p:spPr>
          <a:xfrm>
            <a:off x="381000" y="876300"/>
            <a:ext cx="8428074" cy="5105400"/>
          </a:xfrm>
          <a:prstGeom prst="rect">
            <a:avLst/>
          </a:prstGeom>
        </p:spPr>
        <p:txBody>
          <a:bodyPr lIns="91440" tIns="45720" rIns="91440" bIns="45720" anchor="t"/>
          <a:lstStyle/>
          <a:p>
            <a:pPr>
              <a:buFont typeface="+mj-lt"/>
              <a:buAutoNum type="arabicPeriod"/>
            </a:pPr>
            <a:r>
              <a:rPr lang="en-US" sz="1600" dirty="0">
                <a:solidFill>
                  <a:schemeClr val="tx2"/>
                </a:solidFill>
              </a:rPr>
              <a:t>EB/OCs for the ESR and the Ancillary Service offers are input data to SCED process.  EB/OC can be updated anytime.  SCED uses the most recent EB/OC that is available in the database and the telemetered physical capability of the resource in determining awards (along with other information).</a:t>
            </a:r>
            <a:endParaRPr lang="en-US" sz="1600" dirty="0">
              <a:solidFill>
                <a:schemeClr val="tx2"/>
              </a:solidFill>
              <a:cs typeface="Arial"/>
            </a:endParaRPr>
          </a:p>
          <a:p>
            <a:pPr>
              <a:buAutoNum type="arabicPeriod"/>
            </a:pPr>
            <a:endParaRPr lang="en-US" sz="1200" dirty="0">
              <a:solidFill>
                <a:schemeClr val="tx2"/>
              </a:solidFill>
            </a:endParaRPr>
          </a:p>
          <a:p>
            <a:pPr>
              <a:buFont typeface="+mj-lt"/>
              <a:buAutoNum type="arabicPeriod"/>
            </a:pPr>
            <a:r>
              <a:rPr lang="en-US" sz="1600" dirty="0">
                <a:solidFill>
                  <a:schemeClr val="tx2"/>
                </a:solidFill>
              </a:rPr>
              <a:t>SCED incorporates SOC accounting within the optimization. This is to ensure that awards to ESRs are feasible and that there is sufficient energy to sustain the MW awards for energy (Base Points) and Ancillary Services for their respective SCED duration requirements.  SCED will not violate the telemetered minimum and maximum SOC values for ESRs.</a:t>
            </a:r>
            <a:endParaRPr lang="en-US" sz="1600" dirty="0">
              <a:solidFill>
                <a:schemeClr val="tx2"/>
              </a:solidFill>
              <a:cs typeface="Arial"/>
            </a:endParaRPr>
          </a:p>
          <a:p>
            <a:pPr>
              <a:buAutoNum type="arabicPeriod"/>
            </a:pPr>
            <a:endParaRPr lang="en-US" sz="1200" dirty="0">
              <a:solidFill>
                <a:schemeClr val="tx2"/>
              </a:solidFill>
            </a:endParaRPr>
          </a:p>
          <a:p>
            <a:pPr>
              <a:buFont typeface="+mj-lt"/>
              <a:buAutoNum type="arabicPeriod"/>
            </a:pPr>
            <a:r>
              <a:rPr lang="en-US" sz="1600" dirty="0">
                <a:solidFill>
                  <a:schemeClr val="tx2"/>
                </a:solidFill>
              </a:rPr>
              <a:t>The awards for each Resource are limited based on the Resource’s qualification, telemetered physical capabilities, SoC information, ramp rates, and duration requirements for each Ancillary Service type. This is different from today where it is the QSE’s responsibility to ensure sufficient SoC is reserved to cover their Ancillary Service Responsibility and duration requirements.  Multiple Ancillary Service types and energy can be awarded to an ESR in a SCED execution.</a:t>
            </a:r>
            <a:endParaRPr lang="en-US" sz="1600" dirty="0">
              <a:solidFill>
                <a:schemeClr val="tx2"/>
              </a:solidFill>
              <a:cs typeface="Arial"/>
            </a:endParaRPr>
          </a:p>
          <a:p>
            <a:pPr>
              <a:buAutoNum type="arabicPeriod"/>
            </a:pPr>
            <a:endParaRPr lang="en-US" sz="1200" dirty="0">
              <a:solidFill>
                <a:schemeClr val="tx2"/>
              </a:solidFill>
            </a:endParaRPr>
          </a:p>
          <a:p>
            <a:pPr>
              <a:buFont typeface="+mj-lt"/>
              <a:buAutoNum type="arabicPeriod"/>
            </a:pPr>
            <a:r>
              <a:rPr lang="en-US" sz="1600" dirty="0">
                <a:solidFill>
                  <a:schemeClr val="tx2"/>
                </a:solidFill>
              </a:rPr>
              <a:t>QSE management of Ancillary Service responsibility across their portfolio no longer exists.</a:t>
            </a:r>
            <a:endParaRPr lang="en-US" sz="1600" dirty="0">
              <a:solidFill>
                <a:schemeClr val="tx2"/>
              </a:solidFill>
              <a:cs typeface="Arial"/>
            </a:endParaRPr>
          </a:p>
          <a:p>
            <a:pPr>
              <a:buFont typeface="+mj-lt"/>
              <a:buAutoNum type="arabicPeriod"/>
            </a:pPr>
            <a:endParaRPr lang="en-US" sz="1600" dirty="0"/>
          </a:p>
          <a:p>
            <a:endParaRPr lang="en-US" sz="1400" dirty="0"/>
          </a:p>
        </p:txBody>
      </p:sp>
      <p:sp>
        <p:nvSpPr>
          <p:cNvPr id="6" name="Slide Number Placeholder 5">
            <a:extLst>
              <a:ext uri="{FF2B5EF4-FFF2-40B4-BE49-F238E27FC236}">
                <a16:creationId xmlns:a16="http://schemas.microsoft.com/office/drawing/2014/main" id="{376B48AB-4D7E-0DA7-4389-615451AE5C1E}"/>
              </a:ext>
            </a:extLst>
          </p:cNvPr>
          <p:cNvSpPr>
            <a:spLocks noGrp="1"/>
          </p:cNvSpPr>
          <p:nvPr>
            <p:ph type="sldNum" sz="quarter" idx="4"/>
          </p:nvPr>
        </p:nvSpPr>
        <p:spPr/>
        <p:txBody>
          <a:bodyPr/>
          <a:lstStyle/>
          <a:p>
            <a:fld id="{1D93BD3E-1E9A-4970-A6F7-E7AC52762E0C}" type="slidenum">
              <a:rPr lang="en-US" smtClean="0"/>
              <a:pPr/>
              <a:t>22</a:t>
            </a:fld>
            <a:endParaRPr lang="en-US" dirty="0"/>
          </a:p>
        </p:txBody>
      </p:sp>
    </p:spTree>
    <p:extLst>
      <p:ext uri="{BB962C8B-B14F-4D97-AF65-F5344CB8AC3E}">
        <p14:creationId xmlns:p14="http://schemas.microsoft.com/office/powerpoint/2010/main" val="3544783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74E38-8E57-7D37-54BD-16510DB2A9C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AE076D5-7F71-3876-F391-D74363C06155}"/>
              </a:ext>
            </a:extLst>
          </p:cNvPr>
          <p:cNvSpPr>
            <a:spLocks noGrp="1"/>
          </p:cNvSpPr>
          <p:nvPr>
            <p:ph type="title"/>
          </p:nvPr>
        </p:nvSpPr>
        <p:spPr/>
        <p:txBody>
          <a:bodyPr lIns="91440" tIns="45720" rIns="91440" bIns="45720" anchor="t"/>
          <a:lstStyle/>
          <a:p>
            <a:r>
              <a:rPr lang="en-US" sz="2000" dirty="0"/>
              <a:t>Real-Time Market With the Implementation of the RTC+B Project </a:t>
            </a:r>
            <a:r>
              <a:rPr lang="en-US" sz="1100" dirty="0"/>
              <a:t>(2 of 2)</a:t>
            </a:r>
            <a:r>
              <a:rPr lang="en-US" sz="2000" dirty="0"/>
              <a:t> </a:t>
            </a:r>
            <a:r>
              <a:rPr lang="en-US" sz="1800" dirty="0">
                <a:solidFill>
                  <a:schemeClr val="tx2"/>
                </a:solidFill>
              </a:rPr>
              <a:t> </a:t>
            </a:r>
          </a:p>
        </p:txBody>
      </p:sp>
      <p:sp>
        <p:nvSpPr>
          <p:cNvPr id="3" name="Content Placeholder 2">
            <a:extLst>
              <a:ext uri="{FF2B5EF4-FFF2-40B4-BE49-F238E27FC236}">
                <a16:creationId xmlns:a16="http://schemas.microsoft.com/office/drawing/2014/main" id="{98D96301-BA72-B4EF-0DB3-6721167BD611}"/>
              </a:ext>
            </a:extLst>
          </p:cNvPr>
          <p:cNvSpPr>
            <a:spLocks noGrp="1"/>
          </p:cNvSpPr>
          <p:nvPr>
            <p:ph idx="4294967295"/>
          </p:nvPr>
        </p:nvSpPr>
        <p:spPr>
          <a:xfrm>
            <a:off x="381000" y="1201310"/>
            <a:ext cx="7919788" cy="3063547"/>
          </a:xfrm>
          <a:prstGeom prst="rect">
            <a:avLst/>
          </a:prstGeom>
        </p:spPr>
        <p:txBody>
          <a:bodyPr lIns="91440" tIns="45720" rIns="91440" bIns="45720" anchor="t"/>
          <a:lstStyle/>
          <a:p>
            <a:pPr>
              <a:buFont typeface="+mj-lt"/>
              <a:buAutoNum type="arabicPeriod"/>
            </a:pPr>
            <a:r>
              <a:rPr lang="en-US" sz="1800" dirty="0">
                <a:solidFill>
                  <a:schemeClr val="tx2"/>
                </a:solidFill>
              </a:rPr>
              <a:t>6.6.5.5 ESR Set Point Deviation Charge for Over Performance</a:t>
            </a:r>
            <a:endParaRPr lang="en-US" sz="1800" dirty="0">
              <a:solidFill>
                <a:schemeClr val="tx2"/>
              </a:solidFill>
              <a:cs typeface="Arial"/>
            </a:endParaRPr>
          </a:p>
          <a:p>
            <a:pPr marL="457200" lvl="1" indent="0">
              <a:buNone/>
            </a:pPr>
            <a:r>
              <a:rPr lang="en-US" sz="1800" dirty="0">
                <a:solidFill>
                  <a:schemeClr val="tx2"/>
                </a:solidFill>
                <a:effectLst/>
                <a:ea typeface="Times New Roman" panose="02020603050405020304" pitchFamily="18" charset="0"/>
              </a:rPr>
              <a:t>The tolerance is the greater of 3% of the AASP for the ESR in the Settlement Interval, or three MW above the AASP for the ESR in the Settlement Interval</a:t>
            </a:r>
            <a:r>
              <a:rPr lang="en-US" sz="1800" dirty="0">
                <a:solidFill>
                  <a:schemeClr val="tx2"/>
                </a:solidFill>
                <a:ea typeface="Times New Roman" panose="02020603050405020304" pitchFamily="18" charset="0"/>
              </a:rPr>
              <a:t>.</a:t>
            </a:r>
            <a:endParaRPr lang="en-US" sz="1800" dirty="0">
              <a:solidFill>
                <a:schemeClr val="tx2"/>
              </a:solidFill>
              <a:effectLst/>
              <a:ea typeface="Times New Roman" panose="02020603050405020304" pitchFamily="18" charset="0"/>
              <a:cs typeface="Arial"/>
            </a:endParaRPr>
          </a:p>
          <a:p>
            <a:pPr marL="457200" lvl="1" indent="0">
              <a:buNone/>
            </a:pPr>
            <a:endParaRPr lang="en-US" sz="1800" dirty="0">
              <a:solidFill>
                <a:schemeClr val="tx2"/>
              </a:solidFill>
              <a:cs typeface="Arial"/>
            </a:endParaRPr>
          </a:p>
          <a:p>
            <a:pPr>
              <a:buFont typeface="+mj-lt"/>
              <a:buAutoNum type="arabicPeriod"/>
            </a:pPr>
            <a:r>
              <a:rPr lang="en-US" sz="1800" dirty="0">
                <a:solidFill>
                  <a:schemeClr val="tx2"/>
                </a:solidFill>
              </a:rPr>
              <a:t>6.6.5.5.1 ESR Set Point Deviation Charge for Under Performance</a:t>
            </a:r>
            <a:endParaRPr lang="en-US" sz="1800" dirty="0">
              <a:solidFill>
                <a:schemeClr val="tx2"/>
              </a:solidFill>
              <a:cs typeface="Arial"/>
            </a:endParaRPr>
          </a:p>
          <a:p>
            <a:pPr marL="457200" lvl="1" indent="0">
              <a:buNone/>
            </a:pPr>
            <a:r>
              <a:rPr lang="en-US" sz="1800" dirty="0">
                <a:solidFill>
                  <a:schemeClr val="tx2"/>
                </a:solidFill>
                <a:effectLst/>
                <a:ea typeface="Times New Roman" panose="02020603050405020304" pitchFamily="18" charset="0"/>
              </a:rPr>
              <a:t>The tolerance is the lesser of 3% of the AASP for the ESR in the Settlement Interval, or three MW below the AASP for the ESR in the Settlement Interval</a:t>
            </a:r>
            <a:r>
              <a:rPr lang="en-US" sz="1800" dirty="0">
                <a:solidFill>
                  <a:schemeClr val="tx2"/>
                </a:solidFill>
                <a:ea typeface="Times New Roman" panose="02020603050405020304" pitchFamily="18" charset="0"/>
              </a:rPr>
              <a:t>.</a:t>
            </a:r>
            <a:endParaRPr lang="en-US" sz="1800" dirty="0">
              <a:solidFill>
                <a:schemeClr val="tx2"/>
              </a:solidFill>
            </a:endParaRPr>
          </a:p>
          <a:p>
            <a:pPr>
              <a:buFont typeface="+mj-lt"/>
              <a:buAutoNum type="arabicPeriod"/>
            </a:pPr>
            <a:endParaRPr lang="en-US" sz="1600" dirty="0"/>
          </a:p>
          <a:p>
            <a:endParaRPr lang="en-US" sz="1400" dirty="0"/>
          </a:p>
        </p:txBody>
      </p:sp>
      <p:sp>
        <p:nvSpPr>
          <p:cNvPr id="2" name="TextBox 1">
            <a:extLst>
              <a:ext uri="{FF2B5EF4-FFF2-40B4-BE49-F238E27FC236}">
                <a16:creationId xmlns:a16="http://schemas.microsoft.com/office/drawing/2014/main" id="{80289F46-9086-B13E-98A3-E70171D78A8D}"/>
              </a:ext>
            </a:extLst>
          </p:cNvPr>
          <p:cNvSpPr txBox="1"/>
          <p:nvPr/>
        </p:nvSpPr>
        <p:spPr>
          <a:xfrm>
            <a:off x="457200" y="5244855"/>
            <a:ext cx="8077202" cy="584775"/>
          </a:xfrm>
          <a:prstGeom prst="rect">
            <a:avLst/>
          </a:prstGeom>
          <a:solidFill>
            <a:schemeClr val="accent1">
              <a:lumMod val="20000"/>
              <a:lumOff val="80000"/>
            </a:schemeClr>
          </a:solidFill>
          <a:ln w="15875">
            <a:solidFill>
              <a:schemeClr val="accent1"/>
            </a:solidFill>
          </a:ln>
          <a:effectLst>
            <a:outerShdw blurRad="50800" dist="38100" dir="2700000" algn="tl" rotWithShape="0">
              <a:prstClr val="black">
                <a:alpha val="40000"/>
              </a:prstClr>
            </a:outerShdw>
          </a:effectLst>
        </p:spPr>
        <p:txBody>
          <a:bodyPr wrap="square" lIns="91440" tIns="45720" rIns="91440" bIns="45720" rtlCol="0" anchor="t">
            <a:spAutoFit/>
          </a:bodyPr>
          <a:lstStyle/>
          <a:p>
            <a:r>
              <a:rPr lang="en-US" sz="1600" b="1" dirty="0">
                <a:solidFill>
                  <a:schemeClr val="tx2"/>
                </a:solidFill>
              </a:rPr>
              <a:t>Key Takeaway: </a:t>
            </a:r>
            <a:r>
              <a:rPr lang="en-US" sz="1600" dirty="0">
                <a:solidFill>
                  <a:schemeClr val="tx2"/>
                </a:solidFill>
              </a:rPr>
              <a:t>The Set Point Deviation calculation implemented with the  RTC+B Project is less tolerant than the current Base Point Deviation calculation.</a:t>
            </a:r>
            <a:endParaRPr lang="en-US" sz="1600" dirty="0">
              <a:solidFill>
                <a:schemeClr val="tx2"/>
              </a:solidFill>
              <a:cs typeface="Arial"/>
            </a:endParaRPr>
          </a:p>
        </p:txBody>
      </p:sp>
      <p:sp>
        <p:nvSpPr>
          <p:cNvPr id="7" name="Slide Number Placeholder 6">
            <a:extLst>
              <a:ext uri="{FF2B5EF4-FFF2-40B4-BE49-F238E27FC236}">
                <a16:creationId xmlns:a16="http://schemas.microsoft.com/office/drawing/2014/main" id="{87FE0044-6C7E-880E-A2EC-E668249EDF6D}"/>
              </a:ext>
            </a:extLst>
          </p:cNvPr>
          <p:cNvSpPr>
            <a:spLocks noGrp="1"/>
          </p:cNvSpPr>
          <p:nvPr>
            <p:ph type="sldNum" sz="quarter" idx="4"/>
          </p:nvPr>
        </p:nvSpPr>
        <p:spPr/>
        <p:txBody>
          <a:bodyPr/>
          <a:lstStyle/>
          <a:p>
            <a:fld id="{1D93BD3E-1E9A-4970-A6F7-E7AC52762E0C}" type="slidenum">
              <a:rPr lang="en-US" smtClean="0"/>
              <a:pPr/>
              <a:t>23</a:t>
            </a:fld>
            <a:endParaRPr lang="en-US" dirty="0"/>
          </a:p>
        </p:txBody>
      </p:sp>
    </p:spTree>
    <p:extLst>
      <p:ext uri="{BB962C8B-B14F-4D97-AF65-F5344CB8AC3E}">
        <p14:creationId xmlns:p14="http://schemas.microsoft.com/office/powerpoint/2010/main" val="16730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4F1AD-2932-ADA4-3CEF-AD3F97BD06B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E22D9B2-2FA8-EAA2-7C61-B64EA9D1D3D9}"/>
              </a:ext>
            </a:extLst>
          </p:cNvPr>
          <p:cNvSpPr>
            <a:spLocks noGrp="1"/>
          </p:cNvSpPr>
          <p:nvPr>
            <p:ph type="title"/>
          </p:nvPr>
        </p:nvSpPr>
        <p:spPr/>
        <p:txBody>
          <a:bodyPr lIns="91440" tIns="45720" rIns="91440" bIns="45720" anchor="t"/>
          <a:lstStyle/>
          <a:p>
            <a:r>
              <a:rPr lang="en-US" dirty="0"/>
              <a:t>RUC with Implementation of RTC+B Project</a:t>
            </a:r>
          </a:p>
        </p:txBody>
      </p:sp>
      <p:sp>
        <p:nvSpPr>
          <p:cNvPr id="3" name="Content Placeholder 2">
            <a:extLst>
              <a:ext uri="{FF2B5EF4-FFF2-40B4-BE49-F238E27FC236}">
                <a16:creationId xmlns:a16="http://schemas.microsoft.com/office/drawing/2014/main" id="{809A5DB0-91DC-F9E8-B42B-827E0BAAAA29}"/>
              </a:ext>
            </a:extLst>
          </p:cNvPr>
          <p:cNvSpPr>
            <a:spLocks noGrp="1"/>
          </p:cNvSpPr>
          <p:nvPr>
            <p:ph idx="4294967295"/>
          </p:nvPr>
        </p:nvSpPr>
        <p:spPr>
          <a:xfrm>
            <a:off x="386469" y="985714"/>
            <a:ext cx="8147933" cy="4743450"/>
          </a:xfrm>
          <a:prstGeom prst="rect">
            <a:avLst/>
          </a:prstGeom>
        </p:spPr>
        <p:txBody>
          <a:bodyPr lIns="91440" tIns="45720" rIns="91440" bIns="45720" anchor="t"/>
          <a:lstStyle/>
          <a:p>
            <a:pPr>
              <a:spcBef>
                <a:spcPts val="1400"/>
              </a:spcBef>
              <a:spcAft>
                <a:spcPts val="600"/>
              </a:spcAft>
              <a:buFont typeface="+mj-lt"/>
              <a:buAutoNum type="arabicPeriod"/>
            </a:pPr>
            <a:r>
              <a:rPr lang="en-US" sz="1800" dirty="0">
                <a:solidFill>
                  <a:schemeClr val="tx2"/>
                </a:solidFill>
              </a:rPr>
              <a:t>DRUC and HRUC will be the tools to assess if enough capacity is available (and in the right locations) to ensure RTC SCED will have enough capacity to solve for energy and Ancillary Services.</a:t>
            </a:r>
            <a:endParaRPr lang="en-US" sz="1800" dirty="0">
              <a:solidFill>
                <a:schemeClr val="tx2"/>
              </a:solidFill>
              <a:cs typeface="Arial"/>
            </a:endParaRPr>
          </a:p>
          <a:p>
            <a:pPr>
              <a:spcBef>
                <a:spcPts val="1400"/>
              </a:spcBef>
              <a:spcAft>
                <a:spcPts val="600"/>
              </a:spcAft>
              <a:buFont typeface="+mj-lt"/>
              <a:buAutoNum type="arabicPeriod"/>
            </a:pPr>
            <a:r>
              <a:rPr lang="en-US" sz="1800" dirty="0">
                <a:solidFill>
                  <a:schemeClr val="tx2"/>
                </a:solidFill>
              </a:rPr>
              <a:t>Similar to today, ESRs will NOT be seen as OFF and available to be RUCed, and therefore, the RUC software will NOT RUC an ESR to come online.  (ESRs should have a status of “ON”, “ONOS” “ONTEST”, “ONEMR”, “ONHOLD” or “OUT.” “OUT” should be used only if the resource is “broken.”)</a:t>
            </a:r>
            <a:endParaRPr lang="en-US" sz="1800" dirty="0">
              <a:solidFill>
                <a:schemeClr val="tx2"/>
              </a:solidFill>
              <a:cs typeface="Arial"/>
            </a:endParaRPr>
          </a:p>
          <a:p>
            <a:pPr>
              <a:spcBef>
                <a:spcPts val="1400"/>
              </a:spcBef>
              <a:spcAft>
                <a:spcPts val="600"/>
              </a:spcAft>
              <a:buFont typeface="+mj-lt"/>
              <a:buAutoNum type="arabicPeriod"/>
            </a:pPr>
            <a:r>
              <a:rPr lang="en-US" sz="1800" dirty="0">
                <a:solidFill>
                  <a:schemeClr val="tx2"/>
                </a:solidFill>
              </a:rPr>
              <a:t>In evaluating the capability of the online Resources (and those shown off-line), the full capability of the Resources (including ESRs) planned to be available will be “fair game” for the RUC software. In other words, with the RTC+B implementation the RUC software will not assume Ancillary Services are carried by any particular Resource and will consider all possibilities of where to carry Ancillary Services for future hours.</a:t>
            </a:r>
            <a:endParaRPr lang="en-US" sz="1800" dirty="0">
              <a:solidFill>
                <a:schemeClr val="tx2"/>
              </a:solidFill>
              <a:cs typeface="Arial"/>
            </a:endParaRPr>
          </a:p>
          <a:p>
            <a:pPr marL="0" indent="0">
              <a:buNone/>
            </a:pPr>
            <a:endParaRPr lang="en-US" sz="1000" dirty="0">
              <a:solidFill>
                <a:schemeClr val="tx2"/>
              </a:solidFill>
              <a:cs typeface="Arial"/>
            </a:endParaRPr>
          </a:p>
          <a:p>
            <a:pPr marL="0" indent="0">
              <a:buNone/>
            </a:pPr>
            <a:endParaRPr lang="en-US" sz="1400" dirty="0">
              <a:solidFill>
                <a:schemeClr val="tx2"/>
              </a:solidFill>
              <a:cs typeface="Arial"/>
            </a:endParaRPr>
          </a:p>
        </p:txBody>
      </p:sp>
      <p:sp>
        <p:nvSpPr>
          <p:cNvPr id="6" name="Slide Number Placeholder 5">
            <a:extLst>
              <a:ext uri="{FF2B5EF4-FFF2-40B4-BE49-F238E27FC236}">
                <a16:creationId xmlns:a16="http://schemas.microsoft.com/office/drawing/2014/main" id="{153A0EB8-F175-A53F-7DF4-9D107AD04C28}"/>
              </a:ext>
            </a:extLst>
          </p:cNvPr>
          <p:cNvSpPr>
            <a:spLocks noGrp="1"/>
          </p:cNvSpPr>
          <p:nvPr>
            <p:ph type="sldNum" sz="quarter" idx="4"/>
          </p:nvPr>
        </p:nvSpPr>
        <p:spPr/>
        <p:txBody>
          <a:bodyPr/>
          <a:lstStyle/>
          <a:p>
            <a:fld id="{1D93BD3E-1E9A-4970-A6F7-E7AC52762E0C}" type="slidenum">
              <a:rPr lang="en-US" smtClean="0"/>
              <a:pPr/>
              <a:t>24</a:t>
            </a:fld>
            <a:endParaRPr lang="en-US" dirty="0"/>
          </a:p>
        </p:txBody>
      </p:sp>
    </p:spTree>
    <p:extLst>
      <p:ext uri="{BB962C8B-B14F-4D97-AF65-F5344CB8AC3E}">
        <p14:creationId xmlns:p14="http://schemas.microsoft.com/office/powerpoint/2010/main" val="2193593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B94B2-800B-95AF-2B45-EFB427C3EB7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E7F804E-1D56-1578-CF5C-DCCD912F5F85}"/>
              </a:ext>
            </a:extLst>
          </p:cNvPr>
          <p:cNvSpPr>
            <a:spLocks noGrp="1"/>
          </p:cNvSpPr>
          <p:nvPr>
            <p:ph type="title"/>
          </p:nvPr>
        </p:nvSpPr>
        <p:spPr/>
        <p:txBody>
          <a:bodyPr lIns="91440" tIns="45720" rIns="91440" bIns="45720" anchor="t"/>
          <a:lstStyle/>
          <a:p>
            <a:r>
              <a:rPr lang="en-US" dirty="0"/>
              <a:t>RUC with Implementation of RTC+B Project: </a:t>
            </a:r>
            <a:r>
              <a:rPr lang="en-US" sz="1600" dirty="0"/>
              <a:t>Continued</a:t>
            </a:r>
            <a:endParaRPr lang="en-US" sz="1600" dirty="0">
              <a:cs typeface="Arial"/>
            </a:endParaRPr>
          </a:p>
        </p:txBody>
      </p:sp>
      <p:sp>
        <p:nvSpPr>
          <p:cNvPr id="4" name="Slide Number Placeholder 3">
            <a:extLst>
              <a:ext uri="{FF2B5EF4-FFF2-40B4-BE49-F238E27FC236}">
                <a16:creationId xmlns:a16="http://schemas.microsoft.com/office/drawing/2014/main" id="{E1A6D627-47C3-AAFD-A14E-86A9B6B51C54}"/>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lang="en-US" dirty="0"/>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3" name="Content Placeholder 2">
            <a:extLst>
              <a:ext uri="{FF2B5EF4-FFF2-40B4-BE49-F238E27FC236}">
                <a16:creationId xmlns:a16="http://schemas.microsoft.com/office/drawing/2014/main" id="{B1F5B11E-537A-8EBB-86B7-37128F424036}"/>
              </a:ext>
            </a:extLst>
          </p:cNvPr>
          <p:cNvSpPr>
            <a:spLocks noGrp="1"/>
          </p:cNvSpPr>
          <p:nvPr>
            <p:ph idx="4294967295"/>
          </p:nvPr>
        </p:nvSpPr>
        <p:spPr>
          <a:xfrm>
            <a:off x="381000" y="1096319"/>
            <a:ext cx="7882424" cy="5130500"/>
          </a:xfrm>
          <a:prstGeom prst="rect">
            <a:avLst/>
          </a:prstGeom>
        </p:spPr>
        <p:txBody>
          <a:bodyPr lIns="91440" tIns="45720" rIns="91440" bIns="45720" anchor="t"/>
          <a:lstStyle/>
          <a:p>
            <a:pPr>
              <a:spcBef>
                <a:spcPts val="1400"/>
              </a:spcBef>
              <a:spcAft>
                <a:spcPts val="600"/>
              </a:spcAft>
              <a:buFont typeface="+mj-lt"/>
              <a:buAutoNum type="arabicPeriod" startAt="4"/>
            </a:pPr>
            <a:r>
              <a:rPr lang="en-US" sz="1800" dirty="0">
                <a:solidFill>
                  <a:schemeClr val="tx2"/>
                </a:solidFill>
              </a:rPr>
              <a:t>The RUC software will use the Hour Beginning SoC (HB SoC) provided by the QSEs in their COPS for each ESR to appropriately limit the possible use/capability of each ESR.</a:t>
            </a:r>
          </a:p>
          <a:p>
            <a:pPr>
              <a:spcBef>
                <a:spcPts val="1400"/>
              </a:spcBef>
              <a:spcAft>
                <a:spcPts val="600"/>
              </a:spcAft>
              <a:buFont typeface="+mj-lt"/>
              <a:buAutoNum type="arabicPeriod" startAt="4"/>
            </a:pPr>
            <a:r>
              <a:rPr lang="en-US" sz="1800" dirty="0">
                <a:solidFill>
                  <a:schemeClr val="tx2"/>
                </a:solidFill>
              </a:rPr>
              <a:t>RUC self-schedules ESRs to their HB SoC. The process of self-scheduling evaluates the change in the COP submitted HB SoC (change in stored energy SoC) across two consecutive hours and determines the best use of that change in energy – combination of charging or discharging the ESR as Base Points and/or procuring Ancillary Services considering Deployment Factors for that hour. Deployment Factors are used to simulate deployment of Ancillary Services for an hour.</a:t>
            </a:r>
          </a:p>
          <a:p>
            <a:pPr>
              <a:spcBef>
                <a:spcPts val="1400"/>
              </a:spcBef>
              <a:spcAft>
                <a:spcPts val="600"/>
              </a:spcAft>
              <a:buFont typeface="+mj-lt"/>
              <a:buAutoNum type="arabicPeriod" startAt="4"/>
            </a:pPr>
            <a:r>
              <a:rPr lang="en-US" sz="1800" dirty="0">
                <a:solidFill>
                  <a:schemeClr val="tx2"/>
                </a:solidFill>
              </a:rPr>
              <a:t>The RUC Capacity Short calculations use optimization techniques to minimize a QSE’s potential energy and/or Ancillary Service shortfall. This optimization process, will also consider the change in the COP submitted HB SOC across consecutive hours for an ESR to determine the best use of that change in energy to cover the QSE’s energy and Ancillary Services position for each hour in the RUC study period.   </a:t>
            </a:r>
          </a:p>
          <a:p>
            <a:endParaRPr lang="en-US" sz="1400" dirty="0">
              <a:cs typeface="Arial"/>
            </a:endParaRPr>
          </a:p>
        </p:txBody>
      </p:sp>
    </p:spTree>
    <p:extLst>
      <p:ext uri="{BB962C8B-B14F-4D97-AF65-F5344CB8AC3E}">
        <p14:creationId xmlns:p14="http://schemas.microsoft.com/office/powerpoint/2010/main" val="1823363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842-C7B0-3AA3-A8F8-DD07F7A52433}"/>
              </a:ext>
            </a:extLst>
          </p:cNvPr>
          <p:cNvSpPr>
            <a:spLocks noGrp="1"/>
          </p:cNvSpPr>
          <p:nvPr>
            <p:ph type="ctrTitle"/>
          </p:nvPr>
        </p:nvSpPr>
        <p:spPr>
          <a:xfrm>
            <a:off x="564153" y="2602422"/>
            <a:ext cx="8005618" cy="701191"/>
          </a:xfrm>
        </p:spPr>
        <p:txBody>
          <a:bodyPr lIns="91440" tIns="45720" rIns="91440" bIns="45720" anchor="t"/>
          <a:lstStyle/>
          <a:p>
            <a:r>
              <a:rPr lang="en-US" sz="3000" b="1" dirty="0">
                <a:solidFill>
                  <a:schemeClr val="accent1"/>
                </a:solidFill>
              </a:rPr>
              <a:t>Thank You!</a:t>
            </a:r>
          </a:p>
        </p:txBody>
      </p:sp>
      <p:sp>
        <p:nvSpPr>
          <p:cNvPr id="3" name="Slide Number Placeholder 2">
            <a:extLst>
              <a:ext uri="{FF2B5EF4-FFF2-40B4-BE49-F238E27FC236}">
                <a16:creationId xmlns:a16="http://schemas.microsoft.com/office/drawing/2014/main" id="{BD530DDB-1269-D58A-71C2-327F7C8A0ACC}"/>
              </a:ext>
            </a:extLst>
          </p:cNvPr>
          <p:cNvSpPr>
            <a:spLocks noGrp="1"/>
          </p:cNvSpPr>
          <p:nvPr>
            <p:ph type="sldNum" sz="quarter" idx="4"/>
          </p:nvPr>
        </p:nvSpPr>
        <p:spPr/>
        <p:txBody>
          <a:bodyPr/>
          <a:lstStyle/>
          <a:p>
            <a:fld id="{1D93BD3E-1E9A-4970-A6F7-E7AC52762E0C}" type="slidenum">
              <a:rPr lang="en-US" smtClean="0"/>
              <a:pPr/>
              <a:t>26</a:t>
            </a:fld>
            <a:endParaRPr lang="en-US" dirty="0"/>
          </a:p>
        </p:txBody>
      </p:sp>
    </p:spTree>
    <p:extLst>
      <p:ext uri="{BB962C8B-B14F-4D97-AF65-F5344CB8AC3E}">
        <p14:creationId xmlns:p14="http://schemas.microsoft.com/office/powerpoint/2010/main" val="1926633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AFC6D-104B-A3A5-F16F-EA45D963BF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6D44FD-02E9-7383-8091-CB8059ECF2BE}"/>
              </a:ext>
            </a:extLst>
          </p:cNvPr>
          <p:cNvSpPr>
            <a:spLocks noGrp="1"/>
          </p:cNvSpPr>
          <p:nvPr>
            <p:ph type="title"/>
          </p:nvPr>
        </p:nvSpPr>
        <p:spPr/>
        <p:txBody>
          <a:bodyPr/>
          <a:lstStyle/>
          <a:p>
            <a:r>
              <a:rPr lang="en-US" dirty="0"/>
              <a:t>Agenda</a:t>
            </a:r>
            <a:endParaRPr lang="en-US" b="1" dirty="0">
              <a:solidFill>
                <a:schemeClr val="accent1"/>
              </a:solidFill>
            </a:endParaRPr>
          </a:p>
        </p:txBody>
      </p:sp>
      <p:sp>
        <p:nvSpPr>
          <p:cNvPr id="6" name="Slide Number Placeholder 3">
            <a:extLst>
              <a:ext uri="{FF2B5EF4-FFF2-40B4-BE49-F238E27FC236}">
                <a16:creationId xmlns:a16="http://schemas.microsoft.com/office/drawing/2014/main" id="{FB7C36CD-94B8-9D44-720F-7A23CE108B12}"/>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Content Placeholder 2">
            <a:extLst>
              <a:ext uri="{FF2B5EF4-FFF2-40B4-BE49-F238E27FC236}">
                <a16:creationId xmlns:a16="http://schemas.microsoft.com/office/drawing/2014/main" id="{C8D7F2CB-3675-D412-29E6-7AF67C229305}"/>
              </a:ext>
            </a:extLst>
          </p:cNvPr>
          <p:cNvSpPr>
            <a:spLocks noGrp="1"/>
          </p:cNvSpPr>
          <p:nvPr>
            <p:ph idx="4294967295"/>
          </p:nvPr>
        </p:nvSpPr>
        <p:spPr>
          <a:xfrm>
            <a:off x="559983" y="698389"/>
            <a:ext cx="8203017" cy="5241235"/>
          </a:xfrm>
          <a:prstGeom prst="rect">
            <a:avLst/>
          </a:prstGeom>
        </p:spPr>
        <p:txBody>
          <a:bodyPr lIns="91440" tIns="45720" rIns="91440" bIns="45720" anchor="t"/>
          <a:lstStyle/>
          <a:p>
            <a:pPr>
              <a:spcBef>
                <a:spcPts val="600"/>
              </a:spcBef>
            </a:pPr>
            <a:r>
              <a:rPr lang="en-US" sz="2000" dirty="0">
                <a:solidFill>
                  <a:schemeClr val="tx2"/>
                </a:solidFill>
              </a:rPr>
              <a:t>ESR background information</a:t>
            </a:r>
            <a:endParaRPr lang="en-US" sz="2000" dirty="0">
              <a:solidFill>
                <a:schemeClr val="tx2"/>
              </a:solidFill>
              <a:cs typeface="Arial"/>
            </a:endParaRPr>
          </a:p>
          <a:p>
            <a:pPr lvl="1">
              <a:spcBef>
                <a:spcPts val="600"/>
              </a:spcBef>
            </a:pPr>
            <a:r>
              <a:rPr lang="en-US" sz="1800" dirty="0">
                <a:solidFill>
                  <a:schemeClr val="tx2"/>
                </a:solidFill>
              </a:rPr>
              <a:t>Where are we?  How did we get here? What does the future look like?</a:t>
            </a:r>
            <a:endParaRPr lang="en-US" sz="1800" dirty="0">
              <a:solidFill>
                <a:schemeClr val="tx2"/>
              </a:solidFill>
              <a:cs typeface="Arial"/>
            </a:endParaRPr>
          </a:p>
          <a:p>
            <a:pPr>
              <a:spcBef>
                <a:spcPts val="600"/>
              </a:spcBef>
            </a:pPr>
            <a:endParaRPr lang="en-US" sz="2000" dirty="0">
              <a:solidFill>
                <a:schemeClr val="tx2"/>
              </a:solidFill>
            </a:endParaRPr>
          </a:p>
          <a:p>
            <a:pPr>
              <a:spcBef>
                <a:spcPts val="600"/>
              </a:spcBef>
            </a:pPr>
            <a:r>
              <a:rPr lang="en-US" sz="2000" dirty="0">
                <a:solidFill>
                  <a:schemeClr val="tx2"/>
                </a:solidFill>
              </a:rPr>
              <a:t>Overview of the scope of the “+B” changes and the transition steps  </a:t>
            </a:r>
            <a:endParaRPr lang="en-US" sz="2000" dirty="0">
              <a:solidFill>
                <a:schemeClr val="tx2"/>
              </a:solidFill>
              <a:cs typeface="Arial"/>
            </a:endParaRPr>
          </a:p>
          <a:p>
            <a:pPr>
              <a:spcBef>
                <a:spcPts val="600"/>
              </a:spcBef>
            </a:pPr>
            <a:endParaRPr lang="en-US" sz="2000" dirty="0">
              <a:solidFill>
                <a:schemeClr val="tx2"/>
              </a:solidFill>
            </a:endParaRPr>
          </a:p>
          <a:p>
            <a:pPr>
              <a:spcBef>
                <a:spcPts val="600"/>
              </a:spcBef>
            </a:pPr>
            <a:r>
              <a:rPr lang="en-US" sz="2000" dirty="0">
                <a:solidFill>
                  <a:schemeClr val="tx2"/>
                </a:solidFill>
              </a:rPr>
              <a:t>High-level review of the “Final State” with the “+B” changes (along with RTC)</a:t>
            </a:r>
            <a:endParaRPr lang="en-US" sz="2000" dirty="0">
              <a:solidFill>
                <a:schemeClr val="tx2"/>
              </a:solidFill>
              <a:cs typeface="Arial"/>
            </a:endParaRPr>
          </a:p>
          <a:p>
            <a:pPr>
              <a:spcBef>
                <a:spcPts val="600"/>
              </a:spcBef>
            </a:pPr>
            <a:endParaRPr lang="en-US" sz="2000" dirty="0">
              <a:solidFill>
                <a:schemeClr val="tx2"/>
              </a:solidFill>
            </a:endParaRPr>
          </a:p>
          <a:p>
            <a:pPr>
              <a:spcBef>
                <a:spcPts val="600"/>
              </a:spcBef>
            </a:pPr>
            <a:r>
              <a:rPr lang="en-US" sz="2000" dirty="0">
                <a:solidFill>
                  <a:schemeClr val="tx2"/>
                </a:solidFill>
              </a:rPr>
              <a:t>Specific topics/details</a:t>
            </a:r>
            <a:endParaRPr lang="en-US" sz="2000" dirty="0">
              <a:solidFill>
                <a:schemeClr val="tx2"/>
              </a:solidFill>
              <a:cs typeface="Arial"/>
            </a:endParaRPr>
          </a:p>
          <a:p>
            <a:pPr lvl="1">
              <a:spcBef>
                <a:spcPts val="600"/>
              </a:spcBef>
            </a:pPr>
            <a:r>
              <a:rPr lang="en-US" sz="1800" dirty="0">
                <a:solidFill>
                  <a:schemeClr val="tx2"/>
                </a:solidFill>
              </a:rPr>
              <a:t>Registration, qualification, and modeling</a:t>
            </a:r>
            <a:endParaRPr lang="en-US" sz="1800" dirty="0">
              <a:solidFill>
                <a:schemeClr val="tx2"/>
              </a:solidFill>
              <a:cs typeface="Arial"/>
            </a:endParaRPr>
          </a:p>
          <a:p>
            <a:pPr lvl="1">
              <a:spcBef>
                <a:spcPts val="600"/>
              </a:spcBef>
            </a:pPr>
            <a:r>
              <a:rPr lang="en-US" sz="1800" dirty="0">
                <a:solidFill>
                  <a:schemeClr val="tx2"/>
                </a:solidFill>
              </a:rPr>
              <a:t>Day Ahead Market</a:t>
            </a:r>
            <a:endParaRPr lang="en-US" sz="1800" dirty="0">
              <a:solidFill>
                <a:schemeClr val="tx2"/>
              </a:solidFill>
              <a:cs typeface="Arial"/>
            </a:endParaRPr>
          </a:p>
          <a:p>
            <a:pPr lvl="1">
              <a:spcBef>
                <a:spcPts val="600"/>
              </a:spcBef>
            </a:pPr>
            <a:r>
              <a:rPr lang="en-US" sz="1800" dirty="0">
                <a:solidFill>
                  <a:schemeClr val="tx2"/>
                </a:solidFill>
              </a:rPr>
              <a:t>Real-Time Market</a:t>
            </a:r>
            <a:endParaRPr lang="en-US" sz="1800" dirty="0">
              <a:solidFill>
                <a:schemeClr val="tx2"/>
              </a:solidFill>
              <a:cs typeface="Arial"/>
            </a:endParaRPr>
          </a:p>
          <a:p>
            <a:pPr lvl="1">
              <a:spcBef>
                <a:spcPts val="600"/>
              </a:spcBef>
            </a:pPr>
            <a:r>
              <a:rPr lang="en-US" sz="1800" dirty="0">
                <a:solidFill>
                  <a:schemeClr val="tx2"/>
                </a:solidFill>
              </a:rPr>
              <a:t>EB/OCs, COP information, and telemetry</a:t>
            </a:r>
            <a:endParaRPr lang="en-US" sz="1800" dirty="0">
              <a:solidFill>
                <a:schemeClr val="tx2"/>
              </a:solidFill>
              <a:cs typeface="Arial"/>
            </a:endParaRPr>
          </a:p>
          <a:p>
            <a:pPr lvl="1">
              <a:spcBef>
                <a:spcPts val="600"/>
              </a:spcBef>
            </a:pPr>
            <a:r>
              <a:rPr lang="en-US" sz="1800" dirty="0">
                <a:solidFill>
                  <a:schemeClr val="tx2"/>
                </a:solidFill>
              </a:rPr>
              <a:t>Set point deviation (SPD)</a:t>
            </a:r>
            <a:endParaRPr lang="en-US" sz="1800" dirty="0">
              <a:solidFill>
                <a:schemeClr val="tx2"/>
              </a:solidFill>
              <a:cs typeface="Arial"/>
            </a:endParaRPr>
          </a:p>
          <a:p>
            <a:pPr lvl="1">
              <a:spcBef>
                <a:spcPts val="600"/>
              </a:spcBef>
            </a:pPr>
            <a:r>
              <a:rPr lang="en-US" sz="1800" dirty="0">
                <a:solidFill>
                  <a:schemeClr val="tx2"/>
                </a:solidFill>
              </a:rPr>
              <a:t>Reliability Unit Commitment (RUC) and exposure to being short</a:t>
            </a:r>
            <a:endParaRPr lang="en-US" sz="1800" dirty="0">
              <a:solidFill>
                <a:schemeClr val="tx2"/>
              </a:solidFill>
              <a:cs typeface="Arial"/>
            </a:endParaRPr>
          </a:p>
          <a:p>
            <a:pPr marL="0" indent="0">
              <a:buNone/>
            </a:pPr>
            <a:endParaRPr lang="en-US" sz="2400" dirty="0">
              <a:solidFill>
                <a:srgbClr val="2D3338"/>
              </a:solidFill>
              <a:cs typeface="Arial"/>
            </a:endParaRPr>
          </a:p>
          <a:p>
            <a:endParaRPr lang="en-US" sz="2400" dirty="0">
              <a:solidFill>
                <a:srgbClr val="2D3338"/>
              </a:solidFill>
              <a:cs typeface="Arial"/>
            </a:endParaRPr>
          </a:p>
          <a:p>
            <a:pPr marL="0" indent="0">
              <a:buNone/>
            </a:pPr>
            <a:endParaRPr lang="en-US" sz="2400" dirty="0"/>
          </a:p>
        </p:txBody>
      </p:sp>
    </p:spTree>
    <p:extLst>
      <p:ext uri="{BB962C8B-B14F-4D97-AF65-F5344CB8AC3E}">
        <p14:creationId xmlns:p14="http://schemas.microsoft.com/office/powerpoint/2010/main" val="2060548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B9B1F-71BD-74ED-AAD6-24219A640B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94EB43-9EA2-BDAB-4034-66804553ECC9}"/>
              </a:ext>
            </a:extLst>
          </p:cNvPr>
          <p:cNvSpPr>
            <a:spLocks noGrp="1"/>
          </p:cNvSpPr>
          <p:nvPr>
            <p:ph type="title"/>
          </p:nvPr>
        </p:nvSpPr>
        <p:spPr/>
        <p:txBody>
          <a:bodyPr/>
          <a:lstStyle/>
          <a:p>
            <a:r>
              <a:rPr lang="en-US" dirty="0"/>
              <a:t>ERCOT Installed Net Generation Capacity </a:t>
            </a:r>
            <a:r>
              <a:rPr lang="en-US" sz="1600" dirty="0"/>
              <a:t>(as of April 1, 2025)</a:t>
            </a:r>
          </a:p>
        </p:txBody>
      </p:sp>
      <p:sp>
        <p:nvSpPr>
          <p:cNvPr id="4" name="Slide Number Placeholder 3">
            <a:extLst>
              <a:ext uri="{FF2B5EF4-FFF2-40B4-BE49-F238E27FC236}">
                <a16:creationId xmlns:a16="http://schemas.microsoft.com/office/drawing/2014/main" id="{CC2D41FD-BF60-7F34-F0BD-4B771CD18337}"/>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3" name="Picture 2">
            <a:extLst>
              <a:ext uri="{FF2B5EF4-FFF2-40B4-BE49-F238E27FC236}">
                <a16:creationId xmlns:a16="http://schemas.microsoft.com/office/drawing/2014/main" id="{5C6CDA8A-63F7-F147-D7B0-C55755B84D33}"/>
              </a:ext>
            </a:extLst>
          </p:cNvPr>
          <p:cNvPicPr>
            <a:picLocks noChangeAspect="1"/>
          </p:cNvPicPr>
          <p:nvPr/>
        </p:nvPicPr>
        <p:blipFill>
          <a:blip r:embed="rId2"/>
          <a:srcRect t="11130" b="5057"/>
          <a:stretch/>
        </p:blipFill>
        <p:spPr>
          <a:xfrm>
            <a:off x="240196" y="698500"/>
            <a:ext cx="8657070" cy="5257800"/>
          </a:xfrm>
          <a:prstGeom prst="rect">
            <a:avLst/>
          </a:prstGeom>
        </p:spPr>
      </p:pic>
      <p:sp>
        <p:nvSpPr>
          <p:cNvPr id="5" name="TextBox 1">
            <a:extLst>
              <a:ext uri="{FF2B5EF4-FFF2-40B4-BE49-F238E27FC236}">
                <a16:creationId xmlns:a16="http://schemas.microsoft.com/office/drawing/2014/main" id="{2E797596-A8D9-9725-8F23-B47D546BAA5A}"/>
              </a:ext>
            </a:extLst>
          </p:cNvPr>
          <p:cNvSpPr txBox="1"/>
          <p:nvPr/>
        </p:nvSpPr>
        <p:spPr>
          <a:xfrm>
            <a:off x="609600" y="762000"/>
            <a:ext cx="1447800" cy="990599"/>
          </a:xfrm>
          <a:prstGeom prst="rect">
            <a:avLst/>
          </a:prstGeom>
        </p:spPr>
        <p:txBody>
          <a:bodyPr wrap="square" lIns="91440" tIns="45720" rIns="91440" bIns="4572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u="sng" dirty="0">
                <a:solidFill>
                  <a:schemeClr val="tx2"/>
                </a:solidFill>
              </a:rPr>
              <a:t>End of 2028 (MW)</a:t>
            </a:r>
            <a:endParaRPr lang="en-US" u="sng" dirty="0">
              <a:solidFill>
                <a:schemeClr val="tx2"/>
              </a:solidFill>
              <a:cs typeface="Arial"/>
            </a:endParaRPr>
          </a:p>
          <a:p>
            <a:r>
              <a:rPr lang="en-US" dirty="0">
                <a:solidFill>
                  <a:schemeClr val="tx2"/>
                </a:solidFill>
              </a:rPr>
              <a:t>[Based on GIS Info]</a:t>
            </a:r>
            <a:endParaRPr lang="en-US" dirty="0">
              <a:solidFill>
                <a:schemeClr val="tx2"/>
              </a:solidFill>
              <a:cs typeface="Arial"/>
            </a:endParaRPr>
          </a:p>
          <a:p>
            <a:r>
              <a:rPr lang="en-US" sz="1100" b="1" dirty="0">
                <a:solidFill>
                  <a:schemeClr val="accent5">
                    <a:lumMod val="75000"/>
                  </a:schemeClr>
                </a:solidFill>
              </a:rPr>
              <a:t>WIND: ~ 4</a:t>
            </a:r>
            <a:r>
              <a:rPr lang="en-US" b="1" dirty="0">
                <a:solidFill>
                  <a:schemeClr val="accent5">
                    <a:lumMod val="75000"/>
                  </a:schemeClr>
                </a:solidFill>
              </a:rPr>
              <a:t>6</a:t>
            </a:r>
            <a:r>
              <a:rPr lang="en-US" sz="1100" b="1" dirty="0">
                <a:solidFill>
                  <a:schemeClr val="accent5">
                    <a:lumMod val="75000"/>
                  </a:schemeClr>
                </a:solidFill>
              </a:rPr>
              <a:t>,000</a:t>
            </a:r>
            <a:endParaRPr lang="en-US" sz="1100" b="1" dirty="0">
              <a:solidFill>
                <a:schemeClr val="accent5">
                  <a:lumMod val="75000"/>
                </a:schemeClr>
              </a:solidFill>
              <a:cs typeface="Arial"/>
            </a:endParaRPr>
          </a:p>
          <a:p>
            <a:r>
              <a:rPr lang="en-US" b="1" dirty="0">
                <a:solidFill>
                  <a:srgbClr val="FF9900"/>
                </a:solidFill>
              </a:rPr>
              <a:t>PV:      ~ 72,000</a:t>
            </a:r>
            <a:endParaRPr lang="en-US" b="1" dirty="0">
              <a:solidFill>
                <a:srgbClr val="FF9900"/>
              </a:solidFill>
              <a:cs typeface="Arial"/>
            </a:endParaRPr>
          </a:p>
          <a:p>
            <a:r>
              <a:rPr lang="en-US" sz="1100" b="1" dirty="0">
                <a:solidFill>
                  <a:srgbClr val="C00000"/>
                </a:solidFill>
              </a:rPr>
              <a:t>ESR:   ~ </a:t>
            </a:r>
            <a:r>
              <a:rPr lang="en-US" b="1" dirty="0">
                <a:solidFill>
                  <a:srgbClr val="C00000"/>
                </a:solidFill>
              </a:rPr>
              <a:t>38</a:t>
            </a:r>
            <a:r>
              <a:rPr lang="en-US" sz="1100" b="1" dirty="0">
                <a:solidFill>
                  <a:srgbClr val="C00000"/>
                </a:solidFill>
              </a:rPr>
              <a:t>,000</a:t>
            </a:r>
            <a:endParaRPr lang="en-US" sz="1100" b="1" dirty="0">
              <a:solidFill>
                <a:srgbClr val="C00000"/>
              </a:solidFill>
              <a:cs typeface="Arial"/>
            </a:endParaRPr>
          </a:p>
          <a:p>
            <a:endParaRPr lang="en-US" sz="1100" dirty="0"/>
          </a:p>
        </p:txBody>
      </p:sp>
    </p:spTree>
    <p:extLst>
      <p:ext uri="{BB962C8B-B14F-4D97-AF65-F5344CB8AC3E}">
        <p14:creationId xmlns:p14="http://schemas.microsoft.com/office/powerpoint/2010/main" val="112425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27047-9948-47FD-3067-DB8A6609A90C}"/>
            </a:ext>
          </a:extLst>
        </p:cNvPr>
        <p:cNvGrpSpPr/>
        <p:nvPr/>
      </p:nvGrpSpPr>
      <p:grpSpPr>
        <a:xfrm>
          <a:off x="0" y="0"/>
          <a:ext cx="0" cy="0"/>
          <a:chOff x="0" y="0"/>
          <a:chExt cx="0" cy="0"/>
        </a:xfrm>
      </p:grpSpPr>
      <p:sp>
        <p:nvSpPr>
          <p:cNvPr id="15" name="Title 1">
            <a:extLst>
              <a:ext uri="{FF2B5EF4-FFF2-40B4-BE49-F238E27FC236}">
                <a16:creationId xmlns:a16="http://schemas.microsoft.com/office/drawing/2014/main" id="{F63E07DE-2AA6-356F-2120-B13BF5D24450}"/>
              </a:ext>
            </a:extLst>
          </p:cNvPr>
          <p:cNvSpPr txBox="1">
            <a:spLocks noGrp="1"/>
          </p:cNvSpPr>
          <p:nvPr>
            <p:ph type="title"/>
          </p:nvPr>
        </p:nvSpPr>
        <p:spPr>
          <a:prstGeom prst="rect">
            <a:avLst/>
          </a:prstGeom>
        </p:spPr>
        <p:txBody>
          <a:bodyPr lIns="91440" tIns="45720" rIns="91440" bIns="45720" anchor="t"/>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300" dirty="0"/>
              <a:t>Summary of Generation Interconnection Requests </a:t>
            </a:r>
            <a:r>
              <a:rPr lang="en-US" sz="1200" dirty="0"/>
              <a:t>(run date 4/1/25)</a:t>
            </a:r>
          </a:p>
        </p:txBody>
      </p:sp>
      <p:sp>
        <p:nvSpPr>
          <p:cNvPr id="4" name="Slide Number Placeholder 3">
            <a:extLst>
              <a:ext uri="{FF2B5EF4-FFF2-40B4-BE49-F238E27FC236}">
                <a16:creationId xmlns:a16="http://schemas.microsoft.com/office/drawing/2014/main" id="{7D4F08F0-6036-CF80-92CF-DD56344B11B5}"/>
              </a:ext>
            </a:extLst>
          </p:cNvPr>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10" name="Table 9">
            <a:extLst>
              <a:ext uri="{FF2B5EF4-FFF2-40B4-BE49-F238E27FC236}">
                <a16:creationId xmlns:a16="http://schemas.microsoft.com/office/drawing/2014/main" id="{819CA9F6-5FF9-C171-ACDF-2180274E8C81}"/>
              </a:ext>
            </a:extLst>
          </p:cNvPr>
          <p:cNvGraphicFramePr>
            <a:graphicFrameLocks noGrp="1"/>
          </p:cNvGraphicFramePr>
          <p:nvPr>
            <p:extLst>
              <p:ext uri="{D42A27DB-BD31-4B8C-83A1-F6EECF244321}">
                <p14:modId xmlns:p14="http://schemas.microsoft.com/office/powerpoint/2010/main" val="3199905300"/>
              </p:ext>
            </p:extLst>
          </p:nvPr>
        </p:nvGraphicFramePr>
        <p:xfrm>
          <a:off x="464413" y="779721"/>
          <a:ext cx="8215173" cy="3881542"/>
        </p:xfrm>
        <a:graphic>
          <a:graphicData uri="http://schemas.openxmlformats.org/drawingml/2006/table">
            <a:tbl>
              <a:tblPr>
                <a:tableStyleId>{5C22544A-7EE6-4342-B048-85BDC9FD1C3A}</a:tableStyleId>
              </a:tblPr>
              <a:tblGrid>
                <a:gridCol w="2800010">
                  <a:extLst>
                    <a:ext uri="{9D8B030D-6E8A-4147-A177-3AD203B41FA5}">
                      <a16:colId xmlns:a16="http://schemas.microsoft.com/office/drawing/2014/main" val="20000"/>
                    </a:ext>
                  </a:extLst>
                </a:gridCol>
                <a:gridCol w="2711702">
                  <a:extLst>
                    <a:ext uri="{9D8B030D-6E8A-4147-A177-3AD203B41FA5}">
                      <a16:colId xmlns:a16="http://schemas.microsoft.com/office/drawing/2014/main" val="20001"/>
                    </a:ext>
                  </a:extLst>
                </a:gridCol>
                <a:gridCol w="2703461">
                  <a:extLst>
                    <a:ext uri="{9D8B030D-6E8A-4147-A177-3AD203B41FA5}">
                      <a16:colId xmlns:a16="http://schemas.microsoft.com/office/drawing/2014/main" val="20002"/>
                    </a:ext>
                  </a:extLst>
                </a:gridCol>
              </a:tblGrid>
              <a:tr h="594442">
                <a:tc>
                  <a:txBody>
                    <a:bodyPr/>
                    <a:lstStyle/>
                    <a:p>
                      <a:pPr algn="l" fontAlgn="t"/>
                      <a:r>
                        <a:rPr lang="en-US" sz="2000" b="1" u="none" strike="noStrike" dirty="0">
                          <a:solidFill>
                            <a:schemeClr val="bg1"/>
                          </a:solidFill>
                          <a:effectLst/>
                        </a:rPr>
                        <a:t>Fuel Type/</a:t>
                      </a:r>
                    </a:p>
                    <a:p>
                      <a:pPr algn="l" fontAlgn="t"/>
                      <a:r>
                        <a:rPr lang="en-US" sz="2000" b="1" u="none" strike="noStrike" dirty="0">
                          <a:solidFill>
                            <a:schemeClr val="bg1"/>
                          </a:solidFill>
                          <a:effectLst/>
                        </a:rPr>
                        <a:t>Technology Type</a:t>
                      </a:r>
                      <a:endParaRPr lang="en-US" sz="2000" b="1" i="0" u="none" strike="noStrike" dirty="0">
                        <a:solidFill>
                          <a:schemeClr val="bg1"/>
                        </a:solidFill>
                        <a:effectLst/>
                        <a:latin typeface="Calibri"/>
                      </a:endParaRPr>
                    </a:p>
                  </a:txBody>
                  <a:tcPr marL="0" marR="0" marT="0" marB="0">
                    <a:solidFill>
                      <a:schemeClr val="accent6"/>
                    </a:solidFill>
                  </a:tcPr>
                </a:tc>
                <a:tc>
                  <a:txBody>
                    <a:bodyPr/>
                    <a:lstStyle/>
                    <a:p>
                      <a:pPr algn="r" fontAlgn="t"/>
                      <a:r>
                        <a:rPr lang="en-US" sz="2000" b="1" u="none" strike="noStrike" dirty="0">
                          <a:solidFill>
                            <a:schemeClr val="bg1"/>
                          </a:solidFill>
                          <a:effectLst/>
                        </a:rPr>
                        <a:t>SS and FIS Completed</a:t>
                      </a:r>
                    </a:p>
                    <a:p>
                      <a:pPr algn="r" fontAlgn="t"/>
                      <a:r>
                        <a:rPr lang="en-US" sz="2000" b="1" u="none" strike="noStrike" dirty="0">
                          <a:solidFill>
                            <a:schemeClr val="bg1"/>
                          </a:solidFill>
                          <a:effectLst/>
                        </a:rPr>
                        <a:t>IA (MW)</a:t>
                      </a:r>
                      <a:endParaRPr lang="en-US" sz="2000" b="1" i="0" u="none" strike="noStrike" dirty="0">
                        <a:solidFill>
                          <a:schemeClr val="bg1"/>
                        </a:solidFill>
                        <a:effectLst/>
                        <a:latin typeface="Calibri"/>
                      </a:endParaRPr>
                    </a:p>
                  </a:txBody>
                  <a:tcPr marL="0" marR="0" marT="0" marB="0">
                    <a:solidFill>
                      <a:schemeClr val="accent6"/>
                    </a:solidFill>
                  </a:tcPr>
                </a:tc>
                <a:tc>
                  <a:txBody>
                    <a:bodyPr/>
                    <a:lstStyle/>
                    <a:p>
                      <a:pPr marL="0" marR="0" indent="0" algn="r" defTabSz="914400" rtl="0" eaLnBrk="1" fontAlgn="t" latinLnBrk="0" hangingPunct="1">
                        <a:lnSpc>
                          <a:spcPct val="100000"/>
                        </a:lnSpc>
                        <a:spcBef>
                          <a:spcPts val="0"/>
                        </a:spcBef>
                        <a:spcAft>
                          <a:spcPts val="0"/>
                        </a:spcAft>
                        <a:buClrTx/>
                        <a:buSzTx/>
                        <a:buFontTx/>
                        <a:buNone/>
                        <a:tabLst/>
                        <a:defRPr/>
                      </a:pPr>
                      <a:r>
                        <a:rPr lang="en-US" sz="2000" b="1" u="none" strike="noStrike" dirty="0">
                          <a:solidFill>
                            <a:schemeClr val="bg1"/>
                          </a:solidFill>
                          <a:effectLst/>
                        </a:rPr>
                        <a:t>Grand Total</a:t>
                      </a:r>
                    </a:p>
                    <a:p>
                      <a:pPr marL="0" marR="0" indent="0" algn="r" defTabSz="914400" rtl="0" eaLnBrk="1" fontAlgn="t" latinLnBrk="0" hangingPunct="1">
                        <a:lnSpc>
                          <a:spcPct val="100000"/>
                        </a:lnSpc>
                        <a:spcBef>
                          <a:spcPts val="0"/>
                        </a:spcBef>
                        <a:spcAft>
                          <a:spcPts val="0"/>
                        </a:spcAft>
                        <a:buClrTx/>
                        <a:buSzTx/>
                        <a:buFontTx/>
                        <a:buNone/>
                        <a:tabLst/>
                        <a:defRPr/>
                      </a:pPr>
                      <a:r>
                        <a:rPr lang="en-US" sz="2000" b="1" u="none" strike="noStrike" dirty="0">
                          <a:solidFill>
                            <a:schemeClr val="bg1"/>
                          </a:solidFill>
                          <a:effectLst/>
                        </a:rPr>
                        <a:t>In Progress (MW)</a:t>
                      </a:r>
                      <a:endParaRPr lang="en-US" sz="2000" b="1" i="0" u="none" strike="noStrike" dirty="0">
                        <a:solidFill>
                          <a:schemeClr val="bg1"/>
                        </a:solidFill>
                        <a:effectLst/>
                        <a:latin typeface="Calibri"/>
                      </a:endParaRPr>
                    </a:p>
                  </a:txBody>
                  <a:tcPr marL="0" marR="0" marT="0" marB="0">
                    <a:solidFill>
                      <a:schemeClr val="accent6"/>
                    </a:solidFill>
                  </a:tcPr>
                </a:tc>
                <a:extLst>
                  <a:ext uri="{0D108BD9-81ED-4DB2-BD59-A6C34878D82A}">
                    <a16:rowId xmlns:a16="http://schemas.microsoft.com/office/drawing/2014/main" val="10000"/>
                  </a:ext>
                </a:extLst>
              </a:tr>
              <a:tr h="288803">
                <a:tc>
                  <a:txBody>
                    <a:bodyPr/>
                    <a:lstStyle/>
                    <a:p>
                      <a:pPr algn="l" fontAlgn="b"/>
                      <a:r>
                        <a:rPr lang="en-US" sz="2000" b="0" i="0" u="none" strike="noStrike" kern="1200" dirty="0">
                          <a:solidFill>
                            <a:srgbClr val="5B6770"/>
                          </a:solidFill>
                          <a:effectLst/>
                          <a:latin typeface="+mn-lt"/>
                          <a:ea typeface="+mn-ea"/>
                          <a:cs typeface="+mn-cs"/>
                        </a:rPr>
                        <a:t>Combined Cycle</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88</a:t>
                      </a:r>
                    </a:p>
                  </a:txBody>
                  <a:tcPr marL="0" marR="0" marT="0" marB="0" anchor="b">
                    <a:solidFill>
                      <a:schemeClr val="bg1">
                        <a:lumMod val="95000"/>
                      </a:schemeClr>
                    </a:solidFill>
                  </a:tcPr>
                </a:tc>
                <a:tc>
                  <a:txBody>
                    <a:bodyPr/>
                    <a:lstStyle/>
                    <a:p>
                      <a:pPr algn="r" fontAlgn="b"/>
                      <a:r>
                        <a:rPr lang="en-US" sz="2000" u="none" strike="noStrike" dirty="0">
                          <a:solidFill>
                            <a:srgbClr val="5B6770"/>
                          </a:solidFill>
                          <a:effectLst/>
                          <a:latin typeface="+mn-lt"/>
                        </a:rPr>
                        <a:t>10,559</a:t>
                      </a:r>
                    </a:p>
                  </a:txBody>
                  <a:tcPr marL="0" marR="0" marT="0" marB="0" anchor="b">
                    <a:solidFill>
                      <a:schemeClr val="bg1">
                        <a:lumMod val="95000"/>
                      </a:schemeClr>
                    </a:solidFill>
                  </a:tcPr>
                </a:tc>
                <a:extLst>
                  <a:ext uri="{0D108BD9-81ED-4DB2-BD59-A6C34878D82A}">
                    <a16:rowId xmlns:a16="http://schemas.microsoft.com/office/drawing/2014/main" val="10001"/>
                  </a:ext>
                </a:extLst>
              </a:tr>
              <a:tr h="288803">
                <a:tc>
                  <a:txBody>
                    <a:bodyPr/>
                    <a:lstStyle/>
                    <a:p>
                      <a:pPr marL="0" algn="l" defTabSz="914400" rtl="0" eaLnBrk="1" fontAlgn="b" latinLnBrk="0" hangingPunct="1"/>
                      <a:r>
                        <a:rPr lang="en-US" sz="2000" b="0" i="0" u="none" strike="noStrike" kern="1200" dirty="0">
                          <a:solidFill>
                            <a:srgbClr val="5B6770"/>
                          </a:solidFill>
                          <a:effectLst/>
                          <a:latin typeface="+mn-lt"/>
                          <a:ea typeface="+mn-ea"/>
                          <a:cs typeface="+mn-cs"/>
                        </a:rPr>
                        <a:t>Combustion Turbine</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2,138</a:t>
                      </a:r>
                    </a:p>
                  </a:txBody>
                  <a:tcPr marL="0" marR="0" marT="0" marB="0" anchor="b">
                    <a:solidFill>
                      <a:schemeClr val="bg1">
                        <a:lumMod val="95000"/>
                      </a:schemeClr>
                    </a:solidFill>
                  </a:tcPr>
                </a:tc>
                <a:tc>
                  <a:txBody>
                    <a:bodyPr/>
                    <a:lstStyle/>
                    <a:p>
                      <a:pPr algn="r" fontAlgn="b"/>
                      <a:r>
                        <a:rPr lang="en-US" sz="2000" u="none" strike="noStrike" dirty="0">
                          <a:solidFill>
                            <a:srgbClr val="5B6770"/>
                          </a:solidFill>
                          <a:effectLst/>
                          <a:latin typeface="+mn-lt"/>
                        </a:rPr>
                        <a:t>20,468</a:t>
                      </a:r>
                    </a:p>
                  </a:txBody>
                  <a:tcPr marL="0" marR="0" marT="0" marB="0" anchor="b">
                    <a:solidFill>
                      <a:schemeClr val="bg1">
                        <a:lumMod val="95000"/>
                      </a:schemeClr>
                    </a:solidFill>
                  </a:tcPr>
                </a:tc>
                <a:extLst>
                  <a:ext uri="{0D108BD9-81ED-4DB2-BD59-A6C34878D82A}">
                    <a16:rowId xmlns:a16="http://schemas.microsoft.com/office/drawing/2014/main" val="2874550675"/>
                  </a:ext>
                </a:extLst>
              </a:tr>
              <a:tr h="288803">
                <a:tc>
                  <a:txBody>
                    <a:bodyPr/>
                    <a:lstStyle/>
                    <a:p>
                      <a:pPr marL="0" algn="l" defTabSz="914400" rtl="0" eaLnBrk="1" fontAlgn="b" latinLnBrk="0" hangingPunct="1"/>
                      <a:r>
                        <a:rPr lang="en-US" sz="2000" b="0" i="0" u="none" strike="noStrike" kern="1200" dirty="0">
                          <a:solidFill>
                            <a:srgbClr val="5B6770"/>
                          </a:solidFill>
                          <a:effectLst/>
                          <a:latin typeface="+mn-lt"/>
                          <a:ea typeface="+mn-ea"/>
                          <a:cs typeface="+mn-cs"/>
                        </a:rPr>
                        <a:t>Steam Turbine</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14</a:t>
                      </a:r>
                    </a:p>
                  </a:txBody>
                  <a:tcPr marL="0" marR="0" marT="0" marB="0" anchor="b">
                    <a:solidFill>
                      <a:schemeClr val="bg1">
                        <a:lumMod val="95000"/>
                      </a:schemeClr>
                    </a:solidFill>
                  </a:tcPr>
                </a:tc>
                <a:tc>
                  <a:txBody>
                    <a:bodyPr/>
                    <a:lstStyle/>
                    <a:p>
                      <a:pPr algn="r" fontAlgn="b"/>
                      <a:r>
                        <a:rPr lang="en-US" sz="2000" u="none" strike="noStrike" dirty="0">
                          <a:solidFill>
                            <a:srgbClr val="5B6770"/>
                          </a:solidFill>
                          <a:effectLst/>
                          <a:latin typeface="+mn-lt"/>
                        </a:rPr>
                        <a:t>694</a:t>
                      </a:r>
                    </a:p>
                  </a:txBody>
                  <a:tcPr marL="0" marR="0" marT="0" marB="0" anchor="b">
                    <a:solidFill>
                      <a:schemeClr val="bg1">
                        <a:lumMod val="95000"/>
                      </a:schemeClr>
                    </a:solidFill>
                  </a:tcPr>
                </a:tc>
                <a:extLst>
                  <a:ext uri="{0D108BD9-81ED-4DB2-BD59-A6C34878D82A}">
                    <a16:rowId xmlns:a16="http://schemas.microsoft.com/office/drawing/2014/main" val="3794709837"/>
                  </a:ext>
                </a:extLst>
              </a:tr>
              <a:tr h="332376">
                <a:tc>
                  <a:txBody>
                    <a:bodyPr/>
                    <a:lstStyle/>
                    <a:p>
                      <a:pPr algn="l" fontAlgn="b"/>
                      <a:r>
                        <a:rPr lang="en-US" sz="2000" u="none" strike="noStrike" kern="1200" dirty="0">
                          <a:solidFill>
                            <a:srgbClr val="5B6770"/>
                          </a:solidFill>
                          <a:effectLst/>
                          <a:latin typeface="+mn-lt"/>
                          <a:ea typeface="+mn-ea"/>
                          <a:cs typeface="+mn-cs"/>
                        </a:rPr>
                        <a:t>ICE </a:t>
                      </a:r>
                      <a:r>
                        <a:rPr lang="en-US" sz="1400" u="none" strike="noStrike" kern="1200" dirty="0">
                          <a:solidFill>
                            <a:srgbClr val="5B6770"/>
                          </a:solidFill>
                          <a:effectLst/>
                          <a:latin typeface="+mn-lt"/>
                          <a:ea typeface="+mn-ea"/>
                          <a:cs typeface="+mn-cs"/>
                        </a:rPr>
                        <a:t>(Internal Combustion Engine)</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218</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1,857</a:t>
                      </a:r>
                    </a:p>
                  </a:txBody>
                  <a:tcPr marL="0" marR="0" marT="0" marB="0" anchor="b">
                    <a:solidFill>
                      <a:schemeClr val="bg1">
                        <a:lumMod val="95000"/>
                      </a:schemeClr>
                    </a:solidFill>
                  </a:tcPr>
                </a:tc>
                <a:extLst>
                  <a:ext uri="{0D108BD9-81ED-4DB2-BD59-A6C34878D82A}">
                    <a16:rowId xmlns:a16="http://schemas.microsoft.com/office/drawing/2014/main" val="10002"/>
                  </a:ext>
                </a:extLst>
              </a:tr>
              <a:tr h="332376">
                <a:tc>
                  <a:txBody>
                    <a:bodyPr/>
                    <a:lstStyle/>
                    <a:p>
                      <a:pPr algn="l" fontAlgn="b"/>
                      <a:r>
                        <a:rPr lang="en-US" sz="2000" u="none" strike="noStrike" dirty="0">
                          <a:solidFill>
                            <a:schemeClr val="bg2"/>
                          </a:solidFill>
                          <a:effectLst/>
                        </a:rPr>
                        <a:t>Wind</a:t>
                      </a:r>
                      <a:endParaRPr lang="en-US" sz="2000" b="0" i="0" u="none" strike="noStrike" dirty="0">
                        <a:solidFill>
                          <a:schemeClr val="bg2"/>
                        </a:solidFill>
                        <a:effectLst/>
                        <a:latin typeface="Calibri"/>
                      </a:endParaRPr>
                    </a:p>
                  </a:txBody>
                  <a:tcPr marL="0" marR="0" marT="0" marB="0" anchor="b">
                    <a:solidFill>
                      <a:srgbClr val="0070C0"/>
                    </a:solidFill>
                  </a:tcPr>
                </a:tc>
                <a:tc>
                  <a:txBody>
                    <a:bodyPr/>
                    <a:lstStyle/>
                    <a:p>
                      <a:pPr algn="r" fontAlgn="b"/>
                      <a:r>
                        <a:rPr lang="en-US" sz="2000" u="none" strike="noStrike" dirty="0">
                          <a:solidFill>
                            <a:schemeClr val="bg2"/>
                          </a:solidFill>
                          <a:effectLst/>
                          <a:latin typeface="+mn-lt"/>
                        </a:rPr>
                        <a:t>6,556</a:t>
                      </a:r>
                      <a:endParaRPr lang="en-US" sz="2000" b="0" i="0" u="none" strike="noStrike" dirty="0">
                        <a:solidFill>
                          <a:schemeClr val="bg2"/>
                        </a:solidFill>
                        <a:effectLst/>
                        <a:latin typeface="+mn-lt"/>
                      </a:endParaRPr>
                    </a:p>
                  </a:txBody>
                  <a:tcPr marL="0" marR="0" marT="0" marB="0" anchor="b">
                    <a:solidFill>
                      <a:srgbClr val="0070C0"/>
                    </a:solidFill>
                  </a:tcPr>
                </a:tc>
                <a:tc>
                  <a:txBody>
                    <a:bodyPr/>
                    <a:lstStyle/>
                    <a:p>
                      <a:pPr algn="r" fontAlgn="b"/>
                      <a:r>
                        <a:rPr lang="en-US" sz="2000" b="1" u="none" strike="noStrike" dirty="0">
                          <a:solidFill>
                            <a:schemeClr val="bg2"/>
                          </a:solidFill>
                          <a:effectLst/>
                          <a:latin typeface="+mn-lt"/>
                        </a:rPr>
                        <a:t>39,795</a:t>
                      </a:r>
                      <a:endParaRPr lang="en-US" sz="2000" b="1" i="0" u="none" strike="noStrike" dirty="0">
                        <a:solidFill>
                          <a:schemeClr val="bg2"/>
                        </a:solidFill>
                        <a:effectLst/>
                        <a:latin typeface="+mn-lt"/>
                      </a:endParaRPr>
                    </a:p>
                  </a:txBody>
                  <a:tcPr marL="0" marR="0" marT="0" marB="0" anchor="b">
                    <a:solidFill>
                      <a:srgbClr val="0070C0"/>
                    </a:solidFill>
                  </a:tcPr>
                </a:tc>
                <a:extLst>
                  <a:ext uri="{0D108BD9-81ED-4DB2-BD59-A6C34878D82A}">
                    <a16:rowId xmlns:a16="http://schemas.microsoft.com/office/drawing/2014/main" val="10003"/>
                  </a:ext>
                </a:extLst>
              </a:tr>
              <a:tr h="332376">
                <a:tc>
                  <a:txBody>
                    <a:bodyPr/>
                    <a:lstStyle/>
                    <a:p>
                      <a:pPr algn="l" fontAlgn="b"/>
                      <a:r>
                        <a:rPr lang="en-US" sz="2000" u="none" strike="noStrike" kern="1200" dirty="0">
                          <a:solidFill>
                            <a:schemeClr val="bg2"/>
                          </a:solidFill>
                          <a:effectLst/>
                          <a:latin typeface="+mn-lt"/>
                          <a:ea typeface="+mn-ea"/>
                          <a:cs typeface="+mn-cs"/>
                        </a:rPr>
                        <a:t>Solar</a:t>
                      </a:r>
                    </a:p>
                  </a:txBody>
                  <a:tcPr marL="0" marR="0" marT="0" marB="0" anchor="b">
                    <a:solidFill>
                      <a:srgbClr val="E26800"/>
                    </a:solidFill>
                  </a:tcPr>
                </a:tc>
                <a:tc>
                  <a:txBody>
                    <a:bodyPr/>
                    <a:lstStyle/>
                    <a:p>
                      <a:pPr algn="r" fontAlgn="b"/>
                      <a:r>
                        <a:rPr lang="en-US" sz="2000" b="0" i="0" u="none" strike="noStrike" dirty="0">
                          <a:solidFill>
                            <a:schemeClr val="bg2"/>
                          </a:solidFill>
                          <a:effectLst/>
                          <a:latin typeface="+mn-lt"/>
                        </a:rPr>
                        <a:t>30,771</a:t>
                      </a:r>
                    </a:p>
                  </a:txBody>
                  <a:tcPr marL="0" marR="0" marT="0" marB="0" anchor="b">
                    <a:solidFill>
                      <a:srgbClr val="E26800"/>
                    </a:solidFill>
                  </a:tcPr>
                </a:tc>
                <a:tc>
                  <a:txBody>
                    <a:bodyPr/>
                    <a:lstStyle/>
                    <a:p>
                      <a:pPr algn="r" fontAlgn="b"/>
                      <a:r>
                        <a:rPr lang="en-US" sz="2000" b="1" u="none" strike="noStrike" dirty="0">
                          <a:solidFill>
                            <a:schemeClr val="bg2"/>
                          </a:solidFill>
                          <a:effectLst/>
                          <a:latin typeface="+mn-lt"/>
                        </a:rPr>
                        <a:t>156,685</a:t>
                      </a:r>
                    </a:p>
                  </a:txBody>
                  <a:tcPr marL="0" marR="0" marT="0" marB="0" anchor="b">
                    <a:solidFill>
                      <a:srgbClr val="E26800"/>
                    </a:solidFill>
                  </a:tcPr>
                </a:tc>
                <a:extLst>
                  <a:ext uri="{0D108BD9-81ED-4DB2-BD59-A6C34878D82A}">
                    <a16:rowId xmlns:a16="http://schemas.microsoft.com/office/drawing/2014/main" val="10004"/>
                  </a:ext>
                </a:extLst>
              </a:tr>
              <a:tr h="297820">
                <a:tc>
                  <a:txBody>
                    <a:bodyPr/>
                    <a:lstStyle/>
                    <a:p>
                      <a:pPr algn="l" fontAlgn="b"/>
                      <a:r>
                        <a:rPr lang="en-US" sz="2000" b="0" i="0" u="none" strike="noStrike" dirty="0">
                          <a:solidFill>
                            <a:srgbClr val="5B6770"/>
                          </a:solidFill>
                          <a:effectLst/>
                          <a:latin typeface="+mn-lt"/>
                        </a:rPr>
                        <a:t>Compressed</a:t>
                      </a:r>
                      <a:r>
                        <a:rPr lang="en-US" sz="2000" b="0" i="0" u="none" strike="noStrike" baseline="0" dirty="0">
                          <a:solidFill>
                            <a:srgbClr val="5B6770"/>
                          </a:solidFill>
                          <a:effectLst/>
                          <a:latin typeface="+mn-lt"/>
                        </a:rPr>
                        <a:t> Air Storage</a:t>
                      </a:r>
                      <a:endParaRPr lang="en-US" sz="2000" b="0" i="0" u="none" strike="noStrike" dirty="0">
                        <a:solidFill>
                          <a:srgbClr val="5B6770"/>
                        </a:solidFill>
                        <a:effectLst/>
                        <a:latin typeface="Calibri"/>
                      </a:endParaRP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0</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0</a:t>
                      </a:r>
                    </a:p>
                  </a:txBody>
                  <a:tcPr marL="0" marR="0" marT="0" marB="0" anchor="b">
                    <a:solidFill>
                      <a:schemeClr val="bg1">
                        <a:lumMod val="95000"/>
                      </a:schemeClr>
                    </a:solidFill>
                  </a:tcPr>
                </a:tc>
                <a:extLst>
                  <a:ext uri="{0D108BD9-81ED-4DB2-BD59-A6C34878D82A}">
                    <a16:rowId xmlns:a16="http://schemas.microsoft.com/office/drawing/2014/main" val="10005"/>
                  </a:ext>
                </a:extLst>
              </a:tr>
              <a:tr h="33237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u="none" strike="noStrike" dirty="0">
                          <a:solidFill>
                            <a:schemeClr val="bg2"/>
                          </a:solidFill>
                          <a:effectLst/>
                        </a:rPr>
                        <a:t>Battery</a:t>
                      </a:r>
                      <a:endParaRPr lang="en-US" sz="2000" b="0" i="0" u="none" strike="noStrike" dirty="0">
                        <a:solidFill>
                          <a:schemeClr val="bg2"/>
                        </a:solidFill>
                        <a:effectLst/>
                        <a:latin typeface="Calibri"/>
                      </a:endParaRPr>
                    </a:p>
                  </a:txBody>
                  <a:tcPr marL="0" marR="0" marT="0" marB="0" anchor="b">
                    <a:solidFill>
                      <a:srgbClr val="9E170D"/>
                    </a:solidFill>
                  </a:tcPr>
                </a:tc>
                <a:tc>
                  <a:txBody>
                    <a:bodyPr/>
                    <a:lstStyle/>
                    <a:p>
                      <a:pPr algn="r" fontAlgn="b"/>
                      <a:r>
                        <a:rPr lang="en-US" sz="2000" b="0" i="0" u="none" strike="noStrike" dirty="0">
                          <a:solidFill>
                            <a:schemeClr val="bg2"/>
                          </a:solidFill>
                          <a:effectLst/>
                          <a:latin typeface="+mn-lt"/>
                        </a:rPr>
                        <a:t>16,898</a:t>
                      </a:r>
                    </a:p>
                  </a:txBody>
                  <a:tcPr marL="0" marR="0" marT="0" marB="0" anchor="b">
                    <a:solidFill>
                      <a:srgbClr val="9E170D"/>
                    </a:solidFill>
                  </a:tcPr>
                </a:tc>
                <a:tc>
                  <a:txBody>
                    <a:bodyPr/>
                    <a:lstStyle/>
                    <a:p>
                      <a:pPr algn="r" fontAlgn="b"/>
                      <a:r>
                        <a:rPr lang="en-US" sz="2000" b="1" i="0" u="none" strike="noStrike" dirty="0">
                          <a:solidFill>
                            <a:schemeClr val="bg2"/>
                          </a:solidFill>
                          <a:effectLst/>
                          <a:latin typeface="+mn-lt"/>
                        </a:rPr>
                        <a:t>172,192</a:t>
                      </a:r>
                    </a:p>
                  </a:txBody>
                  <a:tcPr marL="0" marR="0" marT="0" marB="0" anchor="b">
                    <a:solidFill>
                      <a:srgbClr val="9E170D"/>
                    </a:solidFill>
                  </a:tcPr>
                </a:tc>
                <a:extLst>
                  <a:ext uri="{0D108BD9-81ED-4DB2-BD59-A6C34878D82A}">
                    <a16:rowId xmlns:a16="http://schemas.microsoft.com/office/drawing/2014/main" val="10006"/>
                  </a:ext>
                </a:extLst>
              </a:tr>
              <a:tr h="332376">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u="none" strike="noStrike" kern="1200" dirty="0">
                          <a:solidFill>
                            <a:srgbClr val="5B6770"/>
                          </a:solidFill>
                          <a:effectLst/>
                          <a:latin typeface="+mn-lt"/>
                          <a:ea typeface="+mn-ea"/>
                          <a:cs typeface="+mn-cs"/>
                        </a:rPr>
                        <a:t>Other</a:t>
                      </a:r>
                      <a:r>
                        <a:rPr lang="en-US" sz="1800" u="none" strike="noStrike" kern="1200" dirty="0">
                          <a:solidFill>
                            <a:srgbClr val="5B6770"/>
                          </a:solidFill>
                          <a:effectLst/>
                          <a:latin typeface="+mn-lt"/>
                          <a:ea typeface="+mn-ea"/>
                          <a:cs typeface="+mn-cs"/>
                        </a:rPr>
                        <a:t> </a:t>
                      </a:r>
                      <a:r>
                        <a:rPr lang="en-US" sz="1000" u="none" strike="noStrike" kern="1200" dirty="0">
                          <a:solidFill>
                            <a:srgbClr val="5B6770"/>
                          </a:solidFill>
                          <a:effectLst/>
                          <a:latin typeface="+mn-lt"/>
                          <a:ea typeface="+mn-ea"/>
                          <a:cs typeface="+mn-cs"/>
                        </a:rPr>
                        <a:t>(Includes Pumped Hydro 1,232 MW)</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0</a:t>
                      </a:r>
                    </a:p>
                  </a:txBody>
                  <a:tcPr marL="0" marR="0" marT="0" marB="0" anchor="b">
                    <a:solidFill>
                      <a:schemeClr val="bg1">
                        <a:lumMod val="95000"/>
                      </a:schemeClr>
                    </a:solidFill>
                  </a:tcPr>
                </a:tc>
                <a:tc>
                  <a:txBody>
                    <a:bodyPr/>
                    <a:lstStyle/>
                    <a:p>
                      <a:pPr algn="r" fontAlgn="b"/>
                      <a:r>
                        <a:rPr lang="en-US" sz="2000" b="0" i="0" u="none" strike="noStrike" dirty="0">
                          <a:solidFill>
                            <a:srgbClr val="5B6770"/>
                          </a:solidFill>
                          <a:effectLst/>
                          <a:latin typeface="+mn-lt"/>
                        </a:rPr>
                        <a:t>2,913</a:t>
                      </a:r>
                    </a:p>
                  </a:txBody>
                  <a:tcPr marL="0" marR="0" marT="0" marB="0" anchor="b">
                    <a:solidFill>
                      <a:schemeClr val="bg1">
                        <a:lumMod val="95000"/>
                      </a:schemeClr>
                    </a:solidFill>
                  </a:tcPr>
                </a:tc>
                <a:extLst>
                  <a:ext uri="{0D108BD9-81ED-4DB2-BD59-A6C34878D82A}">
                    <a16:rowId xmlns:a16="http://schemas.microsoft.com/office/drawing/2014/main" val="10007"/>
                  </a:ext>
                </a:extLst>
              </a:tr>
              <a:tr h="390862">
                <a:tc>
                  <a:txBody>
                    <a:bodyPr/>
                    <a:lstStyle/>
                    <a:p>
                      <a:pPr algn="l" fontAlgn="b"/>
                      <a:r>
                        <a:rPr lang="en-US" sz="2000" b="0" u="none" strike="noStrike" dirty="0">
                          <a:solidFill>
                            <a:srgbClr val="5B6770"/>
                          </a:solidFill>
                          <a:effectLst/>
                        </a:rPr>
                        <a:t>Total</a:t>
                      </a:r>
                      <a:endParaRPr lang="en-US" sz="2000" b="0" i="0" u="none" strike="noStrike" dirty="0">
                        <a:solidFill>
                          <a:srgbClr val="5B6770"/>
                        </a:solidFill>
                        <a:effectLst/>
                        <a:latin typeface="Calibri"/>
                      </a:endParaRPr>
                    </a:p>
                  </a:txBody>
                  <a:tcPr marL="0" marR="0" marT="0" marB="0" anchor="b">
                    <a:solidFill>
                      <a:schemeClr val="bg1">
                        <a:lumMod val="95000"/>
                      </a:schemeClr>
                    </a:solidFill>
                  </a:tcPr>
                </a:tc>
                <a:tc>
                  <a:txBody>
                    <a:bodyPr/>
                    <a:lstStyle/>
                    <a:p>
                      <a:pPr algn="r" fontAlgn="b"/>
                      <a:r>
                        <a:rPr lang="en-US" sz="2000" b="0" u="none" strike="noStrike" dirty="0">
                          <a:solidFill>
                            <a:srgbClr val="5B6770"/>
                          </a:solidFill>
                          <a:effectLst/>
                          <a:latin typeface="+mn-lt"/>
                        </a:rPr>
                        <a:t>56,683</a:t>
                      </a:r>
                    </a:p>
                  </a:txBody>
                  <a:tcPr marL="0" marR="0" marT="0" marB="0" anchor="b">
                    <a:solidFill>
                      <a:schemeClr val="bg1">
                        <a:lumMod val="95000"/>
                      </a:schemeClr>
                    </a:solidFill>
                  </a:tcPr>
                </a:tc>
                <a:tc>
                  <a:txBody>
                    <a:bodyPr/>
                    <a:lstStyle/>
                    <a:p>
                      <a:pPr algn="r" fontAlgn="b"/>
                      <a:r>
                        <a:rPr lang="en-US" sz="2000" b="0" u="none" strike="noStrike" dirty="0">
                          <a:solidFill>
                            <a:srgbClr val="5B6770"/>
                          </a:solidFill>
                          <a:effectLst/>
                          <a:latin typeface="+mn-lt"/>
                        </a:rPr>
                        <a:t>405,163</a:t>
                      </a:r>
                    </a:p>
                  </a:txBody>
                  <a:tcPr marL="0" marR="0" marT="0" marB="0" anchor="b">
                    <a:solidFill>
                      <a:schemeClr val="bg1">
                        <a:lumMod val="95000"/>
                      </a:schemeClr>
                    </a:solidFill>
                  </a:tcPr>
                </a:tc>
                <a:extLst>
                  <a:ext uri="{0D108BD9-81ED-4DB2-BD59-A6C34878D82A}">
                    <a16:rowId xmlns:a16="http://schemas.microsoft.com/office/drawing/2014/main" val="10008"/>
                  </a:ext>
                </a:extLst>
              </a:tr>
            </a:tbl>
          </a:graphicData>
        </a:graphic>
      </p:graphicFrame>
      <p:sp>
        <p:nvSpPr>
          <p:cNvPr id="12" name="TextBox 11">
            <a:extLst>
              <a:ext uri="{FF2B5EF4-FFF2-40B4-BE49-F238E27FC236}">
                <a16:creationId xmlns:a16="http://schemas.microsoft.com/office/drawing/2014/main" id="{7A1DBBE0-D0F9-F64B-6591-96360A46D207}"/>
              </a:ext>
            </a:extLst>
          </p:cNvPr>
          <p:cNvSpPr txBox="1"/>
          <p:nvPr/>
        </p:nvSpPr>
        <p:spPr>
          <a:xfrm>
            <a:off x="319227" y="5072284"/>
            <a:ext cx="5852973" cy="938719"/>
          </a:xfrm>
          <a:prstGeom prst="rect">
            <a:avLst/>
          </a:prstGeom>
          <a:noFill/>
        </p:spPr>
        <p:txBody>
          <a:bodyPr wrap="square" lIns="91440" tIns="45720" rIns="91440" bIns="45720" rtlCol="0" anchor="t">
            <a:spAutoFit/>
          </a:bodyPr>
          <a:lstStyle/>
          <a:p>
            <a:r>
              <a:rPr lang="en-US" sz="1100" dirty="0">
                <a:solidFill>
                  <a:srgbClr val="5B6770"/>
                </a:solidFill>
              </a:rPr>
              <a:t>The battery total of 172,192 MW includes requests of 407 MW of distribution connected.</a:t>
            </a:r>
          </a:p>
          <a:p>
            <a:r>
              <a:rPr lang="en-US" sz="1100" dirty="0">
                <a:solidFill>
                  <a:srgbClr val="5B6770"/>
                </a:solidFill>
              </a:rPr>
              <a:t>It does not include requests of batteries planned at a “Self-Limiting Facility.”</a:t>
            </a:r>
          </a:p>
          <a:p>
            <a:r>
              <a:rPr lang="en-US" sz="1100" dirty="0">
                <a:solidFill>
                  <a:srgbClr val="5B6770"/>
                </a:solidFill>
              </a:rPr>
              <a:t>SS = Security Screening Study</a:t>
            </a:r>
            <a:endParaRPr lang="en-US" sz="1100" dirty="0">
              <a:solidFill>
                <a:srgbClr val="5B6770"/>
              </a:solidFill>
              <a:cs typeface="Arial"/>
            </a:endParaRPr>
          </a:p>
          <a:p>
            <a:r>
              <a:rPr lang="en-US" sz="1100" dirty="0">
                <a:solidFill>
                  <a:srgbClr val="5B6770"/>
                </a:solidFill>
              </a:rPr>
              <a:t>FIS = Full Interconnection Study</a:t>
            </a:r>
            <a:endParaRPr lang="en-US" sz="1100" dirty="0">
              <a:solidFill>
                <a:srgbClr val="5B6770"/>
              </a:solidFill>
              <a:cs typeface="Arial"/>
            </a:endParaRPr>
          </a:p>
          <a:p>
            <a:r>
              <a:rPr lang="en-US" sz="1100" dirty="0">
                <a:solidFill>
                  <a:srgbClr val="5B6770"/>
                </a:solidFill>
              </a:rPr>
              <a:t>IA = Interconnection Agreement</a:t>
            </a:r>
            <a:endParaRPr lang="en-US" sz="1100" dirty="0">
              <a:solidFill>
                <a:srgbClr val="5B6770"/>
              </a:solidFill>
              <a:cs typeface="Arial"/>
            </a:endParaRPr>
          </a:p>
        </p:txBody>
      </p:sp>
      <p:sp>
        <p:nvSpPr>
          <p:cNvPr id="13" name="Rectangle 12">
            <a:extLst>
              <a:ext uri="{FF2B5EF4-FFF2-40B4-BE49-F238E27FC236}">
                <a16:creationId xmlns:a16="http://schemas.microsoft.com/office/drawing/2014/main" id="{C2EA1C4E-2A9C-1A31-45EE-5133F15E6FB3}"/>
              </a:ext>
            </a:extLst>
          </p:cNvPr>
          <p:cNvSpPr/>
          <p:nvPr/>
        </p:nvSpPr>
        <p:spPr>
          <a:xfrm>
            <a:off x="6386497" y="5072599"/>
            <a:ext cx="2070993" cy="1354217"/>
          </a:xfrm>
          <a:prstGeom prst="rect">
            <a:avLst/>
          </a:prstGeom>
        </p:spPr>
        <p:txBody>
          <a:bodyPr wrap="square" lIns="91440" tIns="45720" rIns="91440" bIns="45720" anchor="t">
            <a:spAutoFit/>
          </a:bodyPr>
          <a:lstStyle/>
          <a:p>
            <a:pPr marL="572770" indent="-231775"/>
            <a:r>
              <a:rPr lang="en-US" sz="1000" dirty="0">
                <a:solidFill>
                  <a:srgbClr val="5B6771"/>
                </a:solidFill>
              </a:rPr>
              <a:t>Dec 1, 2024:  </a:t>
            </a:r>
            <a:r>
              <a:rPr lang="en-US" sz="1000" dirty="0">
                <a:solidFill>
                  <a:srgbClr val="5B6771"/>
                </a:solidFill>
                <a:highlight>
                  <a:srgbClr val="FFFF00"/>
                </a:highlight>
              </a:rPr>
              <a:t>156,730 MW</a:t>
            </a:r>
            <a:endParaRPr lang="en-US" sz="1000" dirty="0">
              <a:solidFill>
                <a:srgbClr val="5B6771"/>
              </a:solidFill>
              <a:cs typeface="Arial"/>
            </a:endParaRPr>
          </a:p>
          <a:p>
            <a:pPr marL="572770" indent="-231775"/>
            <a:r>
              <a:rPr lang="en-US" sz="1000" dirty="0">
                <a:solidFill>
                  <a:srgbClr val="5B6771"/>
                </a:solidFill>
              </a:rPr>
              <a:t>Dec 1, 2023:  124,941 MW </a:t>
            </a:r>
            <a:endParaRPr lang="en-US" sz="1000" dirty="0">
              <a:solidFill>
                <a:srgbClr val="5B6771"/>
              </a:solidFill>
              <a:cs typeface="Arial"/>
            </a:endParaRPr>
          </a:p>
          <a:p>
            <a:pPr marL="572770" indent="-231775"/>
            <a:r>
              <a:rPr lang="en-US" sz="1000" dirty="0">
                <a:solidFill>
                  <a:srgbClr val="5B6771"/>
                </a:solidFill>
              </a:rPr>
              <a:t>Dec 1, 2022:    78,746 MW</a:t>
            </a:r>
            <a:endParaRPr lang="en-US" sz="1000" dirty="0">
              <a:solidFill>
                <a:srgbClr val="5B6771"/>
              </a:solidFill>
              <a:cs typeface="Arial"/>
            </a:endParaRPr>
          </a:p>
          <a:p>
            <a:pPr marL="572770" indent="-231775"/>
            <a:r>
              <a:rPr lang="en-US" sz="1000" dirty="0">
                <a:solidFill>
                  <a:srgbClr val="5B6771"/>
                </a:solidFill>
              </a:rPr>
              <a:t>Dec 1, 2021:    46,946 MW</a:t>
            </a:r>
            <a:endParaRPr lang="en-US" sz="1000" dirty="0">
              <a:solidFill>
                <a:srgbClr val="5B6771"/>
              </a:solidFill>
              <a:cs typeface="Arial"/>
            </a:endParaRPr>
          </a:p>
          <a:p>
            <a:pPr marL="572770" indent="-231775"/>
            <a:r>
              <a:rPr lang="en-US" sz="1000" dirty="0">
                <a:solidFill>
                  <a:srgbClr val="5B6771"/>
                </a:solidFill>
              </a:rPr>
              <a:t>Dec 1, 2020:     21,404 MW</a:t>
            </a:r>
            <a:endParaRPr lang="en-US" sz="1000" dirty="0">
              <a:solidFill>
                <a:srgbClr val="5B6771"/>
              </a:solidFill>
              <a:cs typeface="Arial"/>
            </a:endParaRPr>
          </a:p>
          <a:p>
            <a:pPr marL="572770" indent="-231775"/>
            <a:r>
              <a:rPr lang="en-US" sz="1000" dirty="0">
                <a:solidFill>
                  <a:srgbClr val="5B6771"/>
                </a:solidFill>
              </a:rPr>
              <a:t>Dec 1, 2019:       7,214 MW</a:t>
            </a:r>
            <a:endParaRPr lang="en-US" sz="1000" dirty="0">
              <a:solidFill>
                <a:srgbClr val="5B6771"/>
              </a:solidFill>
              <a:cs typeface="Arial"/>
            </a:endParaRPr>
          </a:p>
          <a:p>
            <a:pPr marL="572770" indent="-231775"/>
            <a:r>
              <a:rPr lang="en-US" sz="1000" dirty="0">
                <a:solidFill>
                  <a:srgbClr val="5B6771"/>
                </a:solidFill>
              </a:rPr>
              <a:t>Dec 1, 2018:       2,048 MW</a:t>
            </a:r>
            <a:endParaRPr lang="en-US" sz="1000" dirty="0">
              <a:solidFill>
                <a:srgbClr val="5B6771"/>
              </a:solidFill>
              <a:cs typeface="Arial"/>
            </a:endParaRPr>
          </a:p>
          <a:p>
            <a:pPr marL="573088" indent="-231775"/>
            <a:endParaRPr lang="en-US" sz="1200" dirty="0">
              <a:solidFill>
                <a:srgbClr val="5B6771"/>
              </a:solidFill>
            </a:endParaRPr>
          </a:p>
        </p:txBody>
      </p:sp>
      <p:sp>
        <p:nvSpPr>
          <p:cNvPr id="5" name="Rectangle 4">
            <a:extLst>
              <a:ext uri="{FF2B5EF4-FFF2-40B4-BE49-F238E27FC236}">
                <a16:creationId xmlns:a16="http://schemas.microsoft.com/office/drawing/2014/main" id="{0F2E413A-F544-4C1A-BD73-EE7F105831D1}"/>
              </a:ext>
            </a:extLst>
          </p:cNvPr>
          <p:cNvSpPr/>
          <p:nvPr/>
        </p:nvSpPr>
        <p:spPr>
          <a:xfrm>
            <a:off x="6705600" y="5037512"/>
            <a:ext cx="1945157" cy="1140713"/>
          </a:xfrm>
          <a:prstGeom prst="rect">
            <a:avLst/>
          </a:prstGeom>
          <a:noFill/>
          <a:ln>
            <a:solidFill>
              <a:srgbClr val="FF8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BF7204B1-E1FC-294F-5EE0-9410F528BDD9}"/>
              </a:ext>
            </a:extLst>
          </p:cNvPr>
          <p:cNvSpPr txBox="1"/>
          <p:nvPr/>
        </p:nvSpPr>
        <p:spPr>
          <a:xfrm>
            <a:off x="6958284" y="4824903"/>
            <a:ext cx="2184274" cy="215444"/>
          </a:xfrm>
          <a:prstGeom prst="rect">
            <a:avLst/>
          </a:prstGeom>
          <a:noFill/>
        </p:spPr>
        <p:txBody>
          <a:bodyPr wrap="square" lIns="91440" tIns="45720" rIns="91440" bIns="45720" rtlCol="0" anchor="t">
            <a:spAutoFit/>
          </a:bodyPr>
          <a:lstStyle/>
          <a:p>
            <a:r>
              <a:rPr lang="en-US" sz="800" dirty="0"/>
              <a:t>Report Run Date     Battery Qty </a:t>
            </a:r>
            <a:endParaRPr lang="en-US" sz="800" dirty="0">
              <a:cs typeface="Arial"/>
            </a:endParaRPr>
          </a:p>
        </p:txBody>
      </p:sp>
    </p:spTree>
    <p:extLst>
      <p:ext uri="{BB962C8B-B14F-4D97-AF65-F5344CB8AC3E}">
        <p14:creationId xmlns:p14="http://schemas.microsoft.com/office/powerpoint/2010/main" val="3658885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A6103A-4D5B-DEAA-D4CE-0857E55AB1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354C7A-BB02-D40E-DE88-15D5DB1511E0}"/>
              </a:ext>
            </a:extLst>
          </p:cNvPr>
          <p:cNvSpPr>
            <a:spLocks noGrp="1"/>
          </p:cNvSpPr>
          <p:nvPr>
            <p:ph type="title"/>
          </p:nvPr>
        </p:nvSpPr>
        <p:spPr/>
        <p:txBody>
          <a:bodyPr/>
          <a:lstStyle/>
          <a:p>
            <a:r>
              <a:rPr lang="en-US" dirty="0"/>
              <a:t>Battery Additions by Year </a:t>
            </a:r>
            <a:r>
              <a:rPr lang="en-US" sz="1600" dirty="0"/>
              <a:t>(as of March 31, 2025)</a:t>
            </a:r>
          </a:p>
        </p:txBody>
      </p:sp>
      <p:sp>
        <p:nvSpPr>
          <p:cNvPr id="4" name="Slide Number Placeholder 3">
            <a:extLst>
              <a:ext uri="{FF2B5EF4-FFF2-40B4-BE49-F238E27FC236}">
                <a16:creationId xmlns:a16="http://schemas.microsoft.com/office/drawing/2014/main" id="{F31FCE79-112D-1635-86BA-31BE11D43BFA}"/>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22" name="TextBox 21">
            <a:extLst>
              <a:ext uri="{FF2B5EF4-FFF2-40B4-BE49-F238E27FC236}">
                <a16:creationId xmlns:a16="http://schemas.microsoft.com/office/drawing/2014/main" id="{AB4EF9FD-1DB8-A5BB-F07E-A9DB4177F199}"/>
              </a:ext>
            </a:extLst>
          </p:cNvPr>
          <p:cNvSpPr txBox="1"/>
          <p:nvPr/>
        </p:nvSpPr>
        <p:spPr>
          <a:xfrm>
            <a:off x="2769866" y="6270504"/>
            <a:ext cx="6249767" cy="246221"/>
          </a:xfrm>
          <a:prstGeom prst="rect">
            <a:avLst/>
          </a:prstGeom>
          <a:noFill/>
        </p:spPr>
        <p:txBody>
          <a:bodyPr wrap="square" lIns="91440" tIns="45720" rIns="91440" bIns="45720" rtlCol="0" anchor="t">
            <a:spAutoFit/>
          </a:bodyPr>
          <a:lstStyle/>
          <a:p>
            <a:r>
              <a:rPr lang="en-US" sz="1000" dirty="0">
                <a:solidFill>
                  <a:schemeClr val="tx2"/>
                </a:solidFill>
              </a:rPr>
              <a:t>Dec 2024 CDR: 63 DESRs    Total = 628 MW. September 2019 DGR moratorium lifted Jan. 4, 2022</a:t>
            </a:r>
            <a:endParaRPr lang="en-US" sz="1000" dirty="0">
              <a:solidFill>
                <a:schemeClr val="tx2"/>
              </a:solidFill>
              <a:cs typeface="Arial"/>
            </a:endParaRPr>
          </a:p>
        </p:txBody>
      </p:sp>
      <p:pic>
        <p:nvPicPr>
          <p:cNvPr id="3" name="Picture 2">
            <a:extLst>
              <a:ext uri="{FF2B5EF4-FFF2-40B4-BE49-F238E27FC236}">
                <a16:creationId xmlns:a16="http://schemas.microsoft.com/office/drawing/2014/main" id="{159D09AA-759F-E512-1599-B6A64A20D69F}"/>
              </a:ext>
            </a:extLst>
          </p:cNvPr>
          <p:cNvPicPr>
            <a:picLocks noChangeAspect="1"/>
          </p:cNvPicPr>
          <p:nvPr/>
        </p:nvPicPr>
        <p:blipFill>
          <a:blip r:embed="rId2"/>
          <a:srcRect t="3039" b="33333"/>
          <a:stretch/>
        </p:blipFill>
        <p:spPr>
          <a:xfrm>
            <a:off x="249434" y="759204"/>
            <a:ext cx="8526651" cy="5334000"/>
          </a:xfrm>
          <a:prstGeom prst="rect">
            <a:avLst/>
          </a:prstGeom>
        </p:spPr>
      </p:pic>
      <p:cxnSp>
        <p:nvCxnSpPr>
          <p:cNvPr id="6" name="Straight Arrow Connector 5">
            <a:extLst>
              <a:ext uri="{FF2B5EF4-FFF2-40B4-BE49-F238E27FC236}">
                <a16:creationId xmlns:a16="http://schemas.microsoft.com/office/drawing/2014/main" id="{91A21449-5F86-1484-CAB9-CEF760665177}"/>
              </a:ext>
            </a:extLst>
          </p:cNvPr>
          <p:cNvCxnSpPr>
            <a:cxnSpLocks/>
          </p:cNvCxnSpPr>
          <p:nvPr/>
        </p:nvCxnSpPr>
        <p:spPr>
          <a:xfrm>
            <a:off x="5764696" y="4306157"/>
            <a:ext cx="826935" cy="369210"/>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E1B3137-8607-295A-2FC5-380BEFBCD7DF}"/>
              </a:ext>
            </a:extLst>
          </p:cNvPr>
          <p:cNvSpPr txBox="1"/>
          <p:nvPr/>
        </p:nvSpPr>
        <p:spPr>
          <a:xfrm>
            <a:off x="3756203" y="4135083"/>
            <a:ext cx="2352675" cy="276999"/>
          </a:xfrm>
          <a:prstGeom prst="rect">
            <a:avLst/>
          </a:prstGeom>
          <a:noFill/>
        </p:spPr>
        <p:txBody>
          <a:bodyPr wrap="square" lIns="91440" tIns="45720" rIns="91440" bIns="45720" rtlCol="0" anchor="t">
            <a:spAutoFit/>
          </a:bodyPr>
          <a:lstStyle/>
          <a:p>
            <a:r>
              <a:rPr lang="en-US" sz="1200" dirty="0">
                <a:solidFill>
                  <a:schemeClr val="tx2"/>
                </a:solidFill>
              </a:rPr>
              <a:t>11,196 MW as of April 2025</a:t>
            </a:r>
            <a:endParaRPr lang="en-US" sz="1200" dirty="0">
              <a:solidFill>
                <a:schemeClr val="tx2"/>
              </a:solidFill>
              <a:cs typeface="Arial"/>
            </a:endParaRPr>
          </a:p>
        </p:txBody>
      </p:sp>
      <p:sp>
        <p:nvSpPr>
          <p:cNvPr id="8" name="TextBox 7">
            <a:extLst>
              <a:ext uri="{FF2B5EF4-FFF2-40B4-BE49-F238E27FC236}">
                <a16:creationId xmlns:a16="http://schemas.microsoft.com/office/drawing/2014/main" id="{14B9327E-3718-2465-4D21-59A63C291506}"/>
              </a:ext>
            </a:extLst>
          </p:cNvPr>
          <p:cNvSpPr txBox="1"/>
          <p:nvPr/>
        </p:nvSpPr>
        <p:spPr>
          <a:xfrm>
            <a:off x="990599" y="1369054"/>
            <a:ext cx="5324475" cy="2031325"/>
          </a:xfrm>
          <a:prstGeom prst="rect">
            <a:avLst/>
          </a:prstGeom>
          <a:noFill/>
        </p:spPr>
        <p:txBody>
          <a:bodyPr wrap="square" lIns="91440" tIns="45720" rIns="91440" bIns="45720" rtlCol="0" anchor="t">
            <a:spAutoFit/>
          </a:bodyPr>
          <a:lstStyle/>
          <a:p>
            <a:r>
              <a:rPr lang="en-US" sz="1050" b="1" dirty="0">
                <a:solidFill>
                  <a:schemeClr val="tx2"/>
                </a:solidFill>
              </a:rPr>
              <a:t>1) WSL –NPRR461: Approved 12/2012; Effective 2/2013</a:t>
            </a:r>
            <a:endParaRPr lang="en-US" sz="1050" b="1" dirty="0">
              <a:solidFill>
                <a:schemeClr val="tx2"/>
              </a:solidFill>
              <a:cs typeface="Arial"/>
            </a:endParaRPr>
          </a:p>
          <a:p>
            <a:r>
              <a:rPr lang="en-US" sz="1050" b="1" dirty="0">
                <a:solidFill>
                  <a:schemeClr val="tx2"/>
                </a:solidFill>
              </a:rPr>
              <a:t>2) FRRS Pilot: 2/2013-2/2014</a:t>
            </a:r>
            <a:endParaRPr lang="en-US" sz="1050" b="1" dirty="0">
              <a:solidFill>
                <a:schemeClr val="tx2"/>
              </a:solidFill>
              <a:cs typeface="Arial"/>
            </a:endParaRPr>
          </a:p>
          <a:p>
            <a:r>
              <a:rPr lang="en-US" sz="1050" b="1" dirty="0">
                <a:solidFill>
                  <a:schemeClr val="tx2"/>
                </a:solidFill>
              </a:rPr>
              <a:t>3) FRRS – NPRR 581: Effective 3/2024</a:t>
            </a:r>
            <a:endParaRPr lang="en-US" sz="1050" b="1" dirty="0">
              <a:solidFill>
                <a:schemeClr val="tx2"/>
              </a:solidFill>
              <a:cs typeface="Arial"/>
            </a:endParaRPr>
          </a:p>
          <a:p>
            <a:r>
              <a:rPr lang="en-US" sz="1050" b="1" dirty="0">
                <a:solidFill>
                  <a:schemeClr val="tx2"/>
                </a:solidFill>
              </a:rPr>
              <a:t>4) SoC Telemetry Requirement:  10/2018</a:t>
            </a:r>
            <a:endParaRPr lang="en-US" sz="1050" b="1" dirty="0">
              <a:solidFill>
                <a:schemeClr val="tx2"/>
              </a:solidFill>
              <a:cs typeface="Arial"/>
            </a:endParaRPr>
          </a:p>
          <a:p>
            <a:r>
              <a:rPr lang="en-US" sz="1050" b="1" dirty="0">
                <a:solidFill>
                  <a:schemeClr val="tx2"/>
                </a:solidFill>
              </a:rPr>
              <a:t>5) FFR – NPRR863: Approved 2/2019</a:t>
            </a:r>
            <a:endParaRPr lang="en-US" sz="1050" b="1" dirty="0">
              <a:solidFill>
                <a:schemeClr val="tx2"/>
              </a:solidFill>
              <a:cs typeface="Arial"/>
            </a:endParaRPr>
          </a:p>
          <a:p>
            <a:r>
              <a:rPr lang="en-US" sz="1050" b="1" dirty="0">
                <a:solidFill>
                  <a:schemeClr val="tx2"/>
                </a:solidFill>
              </a:rPr>
              <a:t>6) BESTF:  10/2019 – 3/2021</a:t>
            </a:r>
            <a:endParaRPr lang="en-US" sz="1050" b="1" dirty="0">
              <a:solidFill>
                <a:schemeClr val="tx2"/>
              </a:solidFill>
              <a:cs typeface="Arial"/>
            </a:endParaRPr>
          </a:p>
          <a:p>
            <a:r>
              <a:rPr lang="en-US" sz="1050" b="1" dirty="0">
                <a:solidFill>
                  <a:schemeClr val="tx2"/>
                </a:solidFill>
              </a:rPr>
              <a:t>7) FRR Phase 1 Implementation: Effective 3/2020</a:t>
            </a:r>
            <a:endParaRPr lang="en-US" sz="1050" b="1" dirty="0">
              <a:solidFill>
                <a:schemeClr val="tx2"/>
              </a:solidFill>
              <a:cs typeface="Arial"/>
            </a:endParaRPr>
          </a:p>
          <a:p>
            <a:r>
              <a:rPr lang="en-US" sz="1050" b="1" dirty="0">
                <a:solidFill>
                  <a:schemeClr val="tx2"/>
                </a:solidFill>
              </a:rPr>
              <a:t>8) NPRR986 “Bid to Buy” Functionality: Effective 4/2021</a:t>
            </a:r>
            <a:endParaRPr lang="en-US" sz="1050" b="1" dirty="0">
              <a:solidFill>
                <a:schemeClr val="tx2"/>
              </a:solidFill>
              <a:cs typeface="Arial"/>
            </a:endParaRPr>
          </a:p>
          <a:p>
            <a:r>
              <a:rPr lang="en-US" sz="1050" b="1" dirty="0">
                <a:solidFill>
                  <a:schemeClr val="tx2"/>
                </a:solidFill>
              </a:rPr>
              <a:t>9) NPRR 1096 Require Sustained Capability (ECRS and NS); Effective 12/2022</a:t>
            </a:r>
            <a:endParaRPr lang="en-US" sz="1050" b="1" dirty="0">
              <a:solidFill>
                <a:schemeClr val="tx2"/>
              </a:solidFill>
              <a:cs typeface="Arial"/>
            </a:endParaRPr>
          </a:p>
          <a:p>
            <a:r>
              <a:rPr lang="en-US" sz="1050" b="1" dirty="0">
                <a:solidFill>
                  <a:schemeClr val="tx2"/>
                </a:solidFill>
              </a:rPr>
              <a:t>10) ECRS Go-Live 6/2023</a:t>
            </a:r>
            <a:endParaRPr lang="en-US" sz="1050" b="1" dirty="0">
              <a:solidFill>
                <a:schemeClr val="tx2"/>
              </a:solidFill>
              <a:cs typeface="Arial"/>
            </a:endParaRPr>
          </a:p>
          <a:p>
            <a:pPr marL="228600" indent="-228600">
              <a:buAutoNum type="arabicParenR" startAt="11"/>
            </a:pPr>
            <a:r>
              <a:rPr lang="en-US" sz="1050" b="1" dirty="0">
                <a:solidFill>
                  <a:schemeClr val="tx2"/>
                </a:solidFill>
              </a:rPr>
              <a:t>NPRR 1026 Self Limiting Facilities: Effective 3/2024</a:t>
            </a:r>
            <a:endParaRPr lang="en-US" sz="1050" b="1" dirty="0">
              <a:solidFill>
                <a:schemeClr val="tx2"/>
              </a:solidFill>
              <a:cs typeface="Arial"/>
            </a:endParaRPr>
          </a:p>
          <a:p>
            <a:pPr marL="228600" indent="-228600">
              <a:buAutoNum type="arabicParenR" startAt="11"/>
            </a:pPr>
            <a:r>
              <a:rPr lang="en-US" sz="1050" b="1" dirty="0">
                <a:solidFill>
                  <a:schemeClr val="tx2"/>
                </a:solidFill>
              </a:rPr>
              <a:t>NPRR 1186:  Approved by PUCT 4/2024 </a:t>
            </a:r>
            <a:endParaRPr lang="en-US" sz="1050" b="1" dirty="0">
              <a:solidFill>
                <a:schemeClr val="tx2"/>
              </a:solidFill>
              <a:cs typeface="Arial"/>
            </a:endParaRPr>
          </a:p>
        </p:txBody>
      </p:sp>
    </p:spTree>
    <p:extLst>
      <p:ext uri="{BB962C8B-B14F-4D97-AF65-F5344CB8AC3E}">
        <p14:creationId xmlns:p14="http://schemas.microsoft.com/office/powerpoint/2010/main" val="384671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BC09F-5118-1A2F-C138-0B79BCDFD6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27DBA4-57A4-FCA0-BA71-25C7E62660C3}"/>
              </a:ext>
            </a:extLst>
          </p:cNvPr>
          <p:cNvSpPr>
            <a:spLocks noGrp="1"/>
          </p:cNvSpPr>
          <p:nvPr>
            <p:ph type="title"/>
          </p:nvPr>
        </p:nvSpPr>
        <p:spPr/>
        <p:txBody>
          <a:bodyPr/>
          <a:lstStyle/>
          <a:p>
            <a:r>
              <a:rPr lang="en-US" dirty="0"/>
              <a:t>Duration Information </a:t>
            </a:r>
            <a:r>
              <a:rPr lang="en-US" sz="1600" dirty="0"/>
              <a:t>(Based on Feb 2025 GIS Report – posted 3/6/25) </a:t>
            </a:r>
          </a:p>
        </p:txBody>
      </p:sp>
      <p:sp>
        <p:nvSpPr>
          <p:cNvPr id="4" name="Slide Number Placeholder 3">
            <a:extLst>
              <a:ext uri="{FF2B5EF4-FFF2-40B4-BE49-F238E27FC236}">
                <a16:creationId xmlns:a16="http://schemas.microsoft.com/office/drawing/2014/main" id="{1C30243C-5238-0DEA-91CC-5ACB98E3CDAD}"/>
              </a:ext>
            </a:extLst>
          </p:cNvPr>
          <p:cNvSpPr>
            <a:spLocks noGrp="1"/>
          </p:cNvSpPr>
          <p:nvPr>
            <p:ph type="sldNum" sz="quarter" idx="4"/>
          </p:nvPr>
        </p:nvSpPr>
        <p:spPr/>
        <p:txBody>
          <a:bodyPr/>
          <a:lstStyle/>
          <a:p>
            <a:fld id="{1D93BD3E-1E9A-4970-A6F7-E7AC52762E0C}" type="slidenum">
              <a:rPr lang="en-US" smtClean="0"/>
              <a:pPr/>
              <a:t>7</a:t>
            </a:fld>
            <a:endParaRPr lang="en-US" dirty="0"/>
          </a:p>
        </p:txBody>
      </p:sp>
      <p:cxnSp>
        <p:nvCxnSpPr>
          <p:cNvPr id="14" name="Straight Connector 13">
            <a:extLst>
              <a:ext uri="{FF2B5EF4-FFF2-40B4-BE49-F238E27FC236}">
                <a16:creationId xmlns:a16="http://schemas.microsoft.com/office/drawing/2014/main" id="{26FC6CC4-B5D6-DA20-C9A3-9BD7C9BD2A3C}"/>
              </a:ext>
            </a:extLst>
          </p:cNvPr>
          <p:cNvCxnSpPr/>
          <p:nvPr/>
        </p:nvCxnSpPr>
        <p:spPr>
          <a:xfrm>
            <a:off x="5029200" y="1447800"/>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9B086626-DC3F-F611-84E5-1649DC621DDF}"/>
              </a:ext>
            </a:extLst>
          </p:cNvPr>
          <p:cNvPicPr>
            <a:picLocks noChangeAspect="1"/>
          </p:cNvPicPr>
          <p:nvPr/>
        </p:nvPicPr>
        <p:blipFill>
          <a:blip r:embed="rId2"/>
          <a:stretch>
            <a:fillRect/>
          </a:stretch>
        </p:blipFill>
        <p:spPr>
          <a:xfrm>
            <a:off x="312138" y="814633"/>
            <a:ext cx="8667890" cy="2616200"/>
          </a:xfrm>
          <a:prstGeom prst="rect">
            <a:avLst/>
          </a:prstGeom>
        </p:spPr>
      </p:pic>
      <p:pic>
        <p:nvPicPr>
          <p:cNvPr id="5" name="Picture 4">
            <a:extLst>
              <a:ext uri="{FF2B5EF4-FFF2-40B4-BE49-F238E27FC236}">
                <a16:creationId xmlns:a16="http://schemas.microsoft.com/office/drawing/2014/main" id="{7885931C-6EC1-FD39-D1E2-5C39551887DD}"/>
              </a:ext>
            </a:extLst>
          </p:cNvPr>
          <p:cNvPicPr>
            <a:picLocks noChangeAspect="1"/>
          </p:cNvPicPr>
          <p:nvPr/>
        </p:nvPicPr>
        <p:blipFill>
          <a:blip r:embed="rId3"/>
          <a:stretch>
            <a:fillRect/>
          </a:stretch>
        </p:blipFill>
        <p:spPr>
          <a:xfrm>
            <a:off x="306914" y="3430171"/>
            <a:ext cx="8678335" cy="2397013"/>
          </a:xfrm>
          <a:prstGeom prst="rect">
            <a:avLst/>
          </a:prstGeom>
        </p:spPr>
      </p:pic>
    </p:spTree>
    <p:extLst>
      <p:ext uri="{BB962C8B-B14F-4D97-AF65-F5344CB8AC3E}">
        <p14:creationId xmlns:p14="http://schemas.microsoft.com/office/powerpoint/2010/main" val="225620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DF25B-88DF-169F-950B-FBE86A81A862}"/>
              </a:ext>
            </a:extLst>
          </p:cNvPr>
          <p:cNvSpPr>
            <a:spLocks noGrp="1"/>
          </p:cNvSpPr>
          <p:nvPr>
            <p:ph type="title"/>
          </p:nvPr>
        </p:nvSpPr>
        <p:spPr/>
        <p:txBody>
          <a:bodyPr lIns="91440" tIns="45720" rIns="91440" bIns="45720" anchor="t"/>
          <a:lstStyle/>
          <a:p>
            <a:r>
              <a:rPr lang="en-US" sz="2200" dirty="0"/>
              <a:t>Energy Storage Resource (ESR) Percent of Total System-Wide Ancillary Service Procurement in Day-Ahead Market (DAM)</a:t>
            </a:r>
          </a:p>
        </p:txBody>
      </p:sp>
      <p:sp>
        <p:nvSpPr>
          <p:cNvPr id="4" name="Slide Number Placeholder 3">
            <a:extLst>
              <a:ext uri="{FF2B5EF4-FFF2-40B4-BE49-F238E27FC236}">
                <a16:creationId xmlns:a16="http://schemas.microsoft.com/office/drawing/2014/main" id="{D5BF9E3B-7BC3-6C2D-4BAA-1A5114E4D124}"/>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Content Placeholder 5">
            <a:extLst>
              <a:ext uri="{FF2B5EF4-FFF2-40B4-BE49-F238E27FC236}">
                <a16:creationId xmlns:a16="http://schemas.microsoft.com/office/drawing/2014/main" id="{09085A7C-382D-967C-5262-794906EE9F68}"/>
              </a:ext>
            </a:extLst>
          </p:cNvPr>
          <p:cNvPicPr>
            <a:picLocks noGrp="1" noChangeAspect="1"/>
          </p:cNvPicPr>
          <p:nvPr>
            <p:ph idx="4294967295"/>
          </p:nvPr>
        </p:nvPicPr>
        <p:blipFill>
          <a:blip r:embed="rId2"/>
          <a:stretch>
            <a:fillRect/>
          </a:stretch>
        </p:blipFill>
        <p:spPr>
          <a:xfrm>
            <a:off x="191608" y="1582147"/>
            <a:ext cx="8761006" cy="3893731"/>
          </a:xfrm>
          <a:prstGeom prst="rect">
            <a:avLst/>
          </a:prstGeom>
        </p:spPr>
      </p:pic>
    </p:spTree>
    <p:extLst>
      <p:ext uri="{BB962C8B-B14F-4D97-AF65-F5344CB8AC3E}">
        <p14:creationId xmlns:p14="http://schemas.microsoft.com/office/powerpoint/2010/main" val="37224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lIns="91440" tIns="45720" rIns="91440" bIns="45720" anchor="t"/>
          <a:lstStyle/>
          <a:p>
            <a:r>
              <a:rPr lang="en-US" dirty="0"/>
              <a:t>ERCOT-wide Load and Energy Storage Resource (ESR) Injection and Withdrawal</a:t>
            </a:r>
            <a:endParaRPr lang="en-US" dirty="0">
              <a:solidFill>
                <a:srgbClr val="FF0000"/>
              </a:solidFill>
            </a:endParaRPr>
          </a:p>
        </p:txBody>
      </p:sp>
      <p:sp>
        <p:nvSpPr>
          <p:cNvPr id="14" name="Slide Number Placeholder 3">
            <a:extLst>
              <a:ext uri="{FF2B5EF4-FFF2-40B4-BE49-F238E27FC236}">
                <a16:creationId xmlns:a16="http://schemas.microsoft.com/office/drawing/2014/main" id="{8495FBDB-4529-7FB7-381D-4FB1A8CFCD1F}"/>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BB7F4365-8388-94AC-8753-898EACB80982}"/>
              </a:ext>
            </a:extLst>
          </p:cNvPr>
          <p:cNvPicPr>
            <a:picLocks noChangeAspect="1"/>
          </p:cNvPicPr>
          <p:nvPr/>
        </p:nvPicPr>
        <p:blipFill>
          <a:blip r:embed="rId2"/>
          <a:stretch>
            <a:fillRect/>
          </a:stretch>
        </p:blipFill>
        <p:spPr>
          <a:xfrm>
            <a:off x="812130" y="1032306"/>
            <a:ext cx="7581948" cy="4913079"/>
          </a:xfrm>
          <a:prstGeom prst="rect">
            <a:avLst/>
          </a:prstGeom>
        </p:spPr>
      </p:pic>
      <p:pic>
        <p:nvPicPr>
          <p:cNvPr id="13" name="Picture 12">
            <a:extLst>
              <a:ext uri="{FF2B5EF4-FFF2-40B4-BE49-F238E27FC236}">
                <a16:creationId xmlns:a16="http://schemas.microsoft.com/office/drawing/2014/main" id="{1B2090AB-6AB6-7765-EBBC-00F5F304731C}"/>
              </a:ext>
            </a:extLst>
          </p:cNvPr>
          <p:cNvPicPr>
            <a:picLocks noChangeAspect="1"/>
          </p:cNvPicPr>
          <p:nvPr/>
        </p:nvPicPr>
        <p:blipFill>
          <a:blip r:embed="rId3"/>
          <a:stretch>
            <a:fillRect/>
          </a:stretch>
        </p:blipFill>
        <p:spPr>
          <a:xfrm>
            <a:off x="4607984" y="3625851"/>
            <a:ext cx="2973915" cy="1582452"/>
          </a:xfrm>
          <a:prstGeom prst="rect">
            <a:avLst/>
          </a:prstGeom>
        </p:spPr>
      </p:pic>
    </p:spTree>
    <p:extLst>
      <p:ext uri="{BB962C8B-B14F-4D97-AF65-F5344CB8AC3E}">
        <p14:creationId xmlns:p14="http://schemas.microsoft.com/office/powerpoint/2010/main" val="16559525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RCOT-Deck4x3" id="{C2B3BEA3-E4A4-40EE-BC60-27E560955644}" vid="{4764B712-AB30-40B0-A894-C11C42DBF297}"/>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ERCOT-Deck4x3" id="{C2B3BEA3-E4A4-40EE-BC60-27E560955644}" vid="{103D82AB-1446-4E83-A5B7-8E2AEB079252}"/>
    </a:ext>
  </a:ext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RCOT-Deck4x3" id="{C2B3BEA3-E4A4-40EE-BC60-27E560955644}" vid="{FAF7D0C8-D5BC-4C91-A928-27C3CB0CE2E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ABA6DCC4-601B-4ED5-9065-ADE652E943A6}">
  <ds:schemaRefs>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163D459-1C05-483F-85D1-C9E478EC32CC}">
  <ds:schemaRefs>
    <ds:schemaRef ds:uri="http://schemas.microsoft.com/office/2006/metadata/properties"/>
    <ds:schemaRef ds:uri="http://schemas.microsoft.com/office/infopath/2007/PartnerControls"/>
    <ds:schemaRef ds:uri="http://www.w3.org/XML/1998/namespace"/>
    <ds:schemaRef ds:uri="http://schemas.microsoft.com/office/2006/documentManagement/types"/>
    <ds:schemaRef ds:uri="http://purl.org/dc/dcmitype/"/>
    <ds:schemaRef ds:uri="http://purl.org/dc/terms/"/>
    <ds:schemaRef ds:uri="http://purl.org/dc/elements/1.1/"/>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328</TotalTime>
  <Words>2880</Words>
  <Application>Microsoft Office PowerPoint</Application>
  <PresentationFormat>On-screen Show (4:3)</PresentationFormat>
  <Paragraphs>392</Paragraphs>
  <Slides>26</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26</vt:i4>
      </vt:variant>
    </vt:vector>
  </HeadingPairs>
  <TitlesOfParts>
    <vt:vector size="33" baseType="lpstr">
      <vt:lpstr>Aptos</vt:lpstr>
      <vt:lpstr>Arial</vt:lpstr>
      <vt:lpstr>Calibri</vt:lpstr>
      <vt:lpstr>Times New Roman</vt:lpstr>
      <vt:lpstr>Cover Slide</vt:lpstr>
      <vt:lpstr>Horizontal Theme</vt:lpstr>
      <vt:lpstr>Vertical Theme</vt:lpstr>
      <vt:lpstr>PowerPoint Presentation</vt:lpstr>
      <vt:lpstr>What is the “plus Batteries” part of the project?</vt:lpstr>
      <vt:lpstr>Agenda</vt:lpstr>
      <vt:lpstr>ERCOT Installed Net Generation Capacity (as of April 1, 2025)</vt:lpstr>
      <vt:lpstr>Summary of Generation Interconnection Requests (run date 4/1/25)</vt:lpstr>
      <vt:lpstr>Battery Additions by Year (as of March 31, 2025)</vt:lpstr>
      <vt:lpstr>Duration Information (Based on Feb 2025 GIS Report – posted 3/6/25) </vt:lpstr>
      <vt:lpstr>Energy Storage Resource (ESR) Percent of Total System-Wide Ancillary Service Procurement in Day-Ahead Market (DAM)</vt:lpstr>
      <vt:lpstr>ERCOT-wide Load and Energy Storage Resource (ESR) Injection and Withdrawal</vt:lpstr>
      <vt:lpstr>High Level Scope of “+B”</vt:lpstr>
      <vt:lpstr>NPRR 1014: Energy Storage Resource (ESR) Single Model</vt:lpstr>
      <vt:lpstr>ERCOT Evolution for Battery Energy Storage Resources</vt:lpstr>
      <vt:lpstr>Typical One-Line (Battery and Other Generation Resources)  </vt:lpstr>
      <vt:lpstr>Typical One-Line (Battery and Other Generation Resources) </vt:lpstr>
      <vt:lpstr>Registration/Qualification</vt:lpstr>
      <vt:lpstr>Energy Bid/Offer Curves (EB/OC), Current Operating Plan (COP), and Telemetry   </vt:lpstr>
      <vt:lpstr>Single Model ESR: Energy Bid/Offer Curve (EB/OC)</vt:lpstr>
      <vt:lpstr>Telemetry with the Implementation of the RTC+B Project (1 of 2)   </vt:lpstr>
      <vt:lpstr>Telemetry with the Implementation of the RTC+B Project (2 of 2)  </vt:lpstr>
      <vt:lpstr>Draft Proposal for AS Duration Requirements under RTCB (Slide 6 from 3-25-25 RTCTF presentation) Introduction – ERCOT’s Analysis and Conclusion </vt:lpstr>
      <vt:lpstr>ESR Participation in the DAM with the RTC+B Project</vt:lpstr>
      <vt:lpstr>Real-Time Market With the Implementation of the RTC+B Project (1 of 2) </vt:lpstr>
      <vt:lpstr>Real-Time Market With the Implementation of the RTC+B Project (2 of 2)  </vt:lpstr>
      <vt:lpstr>RUC with Implementation of RTC+B Project</vt:lpstr>
      <vt:lpstr>RUC with Implementation of RTC+B Project: Continued</vt:lpstr>
      <vt:lpstr>Thank You!</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Ragsdale, Kenneth</cp:lastModifiedBy>
  <cp:revision>119</cp:revision>
  <cp:lastPrinted>2016-01-21T20:53:15Z</cp:lastPrinted>
  <dcterms:created xsi:type="dcterms:W3CDTF">2016-01-21T15:20:31Z</dcterms:created>
  <dcterms:modified xsi:type="dcterms:W3CDTF">2025-04-17T23:28:24Z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2024-09-23T18:43:39Z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53a774b4-a624-4b7a-9ca4-dbbe509a229f</vt:lpwstr>
  </property>
  <property fmtid="{D5CDD505-2E9C-101B-9397-08002B2CF9AE}" pid="9" name="MSIP_Label_7084cbda-52b8-46fb-a7b7-cb5bd465ed85_ContentBits">
    <vt:lpwstr>0</vt:lpwstr>
  </property>
</Properties>
</file>