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704" r:id="rId1"/>
    <p:sldMasterId id="2147483814" r:id="rId2"/>
  </p:sldMasterIdLst>
  <p:notesMasterIdLst>
    <p:notesMasterId r:id="rId14"/>
  </p:notesMasterIdLst>
  <p:sldIdLst>
    <p:sldId id="259" r:id="rId3"/>
    <p:sldId id="2147473579" r:id="rId4"/>
    <p:sldId id="2147473574" r:id="rId5"/>
    <p:sldId id="2147473577" r:id="rId6"/>
    <p:sldId id="2147473578" r:id="rId7"/>
    <p:sldId id="2147473580" r:id="rId8"/>
    <p:sldId id="2147473575" r:id="rId9"/>
    <p:sldId id="2147473584" r:id="rId10"/>
    <p:sldId id="2147473581" r:id="rId11"/>
    <p:sldId id="2147473582"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5D2142-A40A-C382-DD32-CD53D1B00E23}" name="Julia Matevosyan" initials="JM" userId="35275da4e72cfe0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A35"/>
    <a:srgbClr val="F25F39"/>
    <a:srgbClr val="F36F4D"/>
    <a:srgbClr val="FF6600"/>
    <a:srgbClr val="1B8ACB"/>
    <a:srgbClr val="F15934"/>
    <a:srgbClr val="595959"/>
    <a:srgbClr val="4297CB"/>
    <a:srgbClr val="204C82"/>
    <a:srgbClr val="E4E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3C2810-6404-4C42-8F5D-658E20E5F37A}" v="94" dt="2025-04-17T15:24:22.8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25" autoAdjust="0"/>
    <p:restoredTop sz="93841" autoAdjust="0"/>
  </p:normalViewPr>
  <p:slideViewPr>
    <p:cSldViewPr snapToGrid="0" snapToObjects="1">
      <p:cViewPr varScale="1">
        <p:scale>
          <a:sx n="137" d="100"/>
          <a:sy n="137" d="100"/>
        </p:scale>
        <p:origin x="2004"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vl1pPr>
          </a:lstStyle>
          <a:p>
            <a:fld id="{DD71BD72-1C83-ED40-BB6A-FD8BA7F03885}" type="datetimeFigureOut">
              <a:rPr lang="en-US" smtClean="0"/>
              <a:t>4/17/2025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2" tIns="45716" rIns="91432" bIns="45716"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32" tIns="45716" rIns="91432" bIns="45716" rtlCol="0" anchor="b"/>
          <a:lstStyle>
            <a:lvl1pPr algn="r">
              <a:defRPr sz="1200"/>
            </a:lvl1pPr>
          </a:lstStyle>
          <a:p>
            <a:fld id="{72D5566E-B3BE-1F4D-A66D-8BD8451EA378}" type="slidenum">
              <a:rPr lang="en-US" smtClean="0"/>
              <a:t>‹#›</a:t>
            </a:fld>
            <a:endParaRPr lang="en-US" dirty="0"/>
          </a:p>
        </p:txBody>
      </p:sp>
    </p:spTree>
    <p:extLst>
      <p:ext uri="{BB962C8B-B14F-4D97-AF65-F5344CB8AC3E}">
        <p14:creationId xmlns:p14="http://schemas.microsoft.com/office/powerpoint/2010/main" val="344076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5566E-B3BE-1F4D-A66D-8BD8451EA37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56065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Solar Wind Transmission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EF037E-1515-D44E-A5DB-0BE68F0BA7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Tree>
    <p:extLst>
      <p:ext uri="{BB962C8B-B14F-4D97-AF65-F5344CB8AC3E}">
        <p14:creationId xmlns:p14="http://schemas.microsoft.com/office/powerpoint/2010/main" val="1131134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C18CFF-3ACC-124D-A5D8-85C3268CCE61}"/>
              </a:ext>
            </a:extLst>
          </p:cNvPr>
          <p:cNvSpPr>
            <a:spLocks noGrp="1"/>
          </p:cNvSpPr>
          <p:nvPr>
            <p:ph type="pic" sz="quarter" idx="11"/>
          </p:nvPr>
        </p:nvSpPr>
        <p:spPr>
          <a:xfrm>
            <a:off x="6546850" y="0"/>
            <a:ext cx="5645150" cy="6858000"/>
          </a:xfrm>
          <a:prstGeom prst="rect">
            <a:avLst/>
          </a:prstGeom>
        </p:spPr>
        <p:txBody>
          <a:bodyPr/>
          <a:lstStyle/>
          <a:p>
            <a:r>
              <a:rPr lang="en-US"/>
              <a:t>Click icon to add picture</a:t>
            </a:r>
            <a:endParaRPr lang="en-US" dirty="0"/>
          </a:p>
        </p:txBody>
      </p:sp>
      <p:sp>
        <p:nvSpPr>
          <p:cNvPr id="3" name="TextBox 2">
            <a:extLst>
              <a:ext uri="{FF2B5EF4-FFF2-40B4-BE49-F238E27FC236}">
                <a16:creationId xmlns:a16="http://schemas.microsoft.com/office/drawing/2014/main" id="{D3201DCF-858F-4B4F-AEB0-9FE083ACDFE5}"/>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4" name="Content Placeholder 2">
            <a:extLst>
              <a:ext uri="{FF2B5EF4-FFF2-40B4-BE49-F238E27FC236}">
                <a16:creationId xmlns:a16="http://schemas.microsoft.com/office/drawing/2014/main" id="{AB526064-51DA-114D-B6D1-B01DD7DBDDC1}"/>
              </a:ext>
            </a:extLst>
          </p:cNvPr>
          <p:cNvSpPr>
            <a:spLocks noGrp="1"/>
          </p:cNvSpPr>
          <p:nvPr>
            <p:ph sz="quarter" idx="10"/>
          </p:nvPr>
        </p:nvSpPr>
        <p:spPr>
          <a:xfrm>
            <a:off x="762000" y="804673"/>
            <a:ext cx="5026152" cy="5321807"/>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6105BCA0-4929-8544-B288-C74A4899E1CD}"/>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282576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0E8738-52F8-3B4D-8F30-939ADE9ADA94}"/>
              </a:ext>
            </a:extLst>
          </p:cNvPr>
          <p:cNvPicPr>
            <a:picLocks noChangeAspect="1"/>
          </p:cNvPicPr>
          <p:nvPr userDrawn="1"/>
        </p:nvPicPr>
        <p:blipFill>
          <a:blip r:embed="rId2"/>
          <a:stretch>
            <a:fillRect/>
          </a:stretch>
        </p:blipFill>
        <p:spPr>
          <a:xfrm>
            <a:off x="0" y="0"/>
            <a:ext cx="5842000" cy="6858000"/>
          </a:xfrm>
          <a:prstGeom prst="rect">
            <a:avLst/>
          </a:prstGeom>
        </p:spPr>
      </p:pic>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2" name="TextBox 11">
            <a:extLst>
              <a:ext uri="{FF2B5EF4-FFF2-40B4-BE49-F238E27FC236}">
                <a16:creationId xmlns:a16="http://schemas.microsoft.com/office/drawing/2014/main" id="{73B7F524-9FDB-8E4C-B3AB-1D000B078C31}"/>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
        <p:nvSpPr>
          <p:cNvPr id="9" name="TextBox 8">
            <a:extLst>
              <a:ext uri="{FF2B5EF4-FFF2-40B4-BE49-F238E27FC236}">
                <a16:creationId xmlns:a16="http://schemas.microsoft.com/office/drawing/2014/main" id="{47DA6BAB-A4FE-E945-99F3-FAA70212572B}"/>
              </a:ext>
            </a:extLst>
          </p:cNvPr>
          <p:cNvSpPr txBox="1"/>
          <p:nvPr userDrawn="1"/>
        </p:nvSpPr>
        <p:spPr>
          <a:xfrm>
            <a:off x="11463528" y="62605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0" name="Rectangle 9">
            <a:extLst>
              <a:ext uri="{FF2B5EF4-FFF2-40B4-BE49-F238E27FC236}">
                <a16:creationId xmlns:a16="http://schemas.microsoft.com/office/drawing/2014/main" id="{DF03549B-0803-754F-9635-CE3109E84F6E}"/>
              </a:ext>
            </a:extLst>
          </p:cNvPr>
          <p:cNvSpPr/>
          <p:nvPr userDrawn="1"/>
        </p:nvSpPr>
        <p:spPr>
          <a:xfrm>
            <a:off x="10309421" y="65273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5" name="TextBox 4">
            <a:extLst>
              <a:ext uri="{FF2B5EF4-FFF2-40B4-BE49-F238E27FC236}">
                <a16:creationId xmlns:a16="http://schemas.microsoft.com/office/drawing/2014/main" id="{B24B3583-FCEF-F245-8A7A-6DC03E730E3E}"/>
              </a:ext>
            </a:extLst>
          </p:cNvPr>
          <p:cNvSpPr txBox="1"/>
          <p:nvPr userDrawn="1"/>
        </p:nvSpPr>
        <p:spPr>
          <a:xfrm>
            <a:off x="6474241" y="2777334"/>
            <a:ext cx="2817677" cy="1754326"/>
          </a:xfrm>
          <a:prstGeom prst="rect">
            <a:avLst/>
          </a:prstGeom>
          <a:noFill/>
        </p:spPr>
        <p:txBody>
          <a:bodyPr wrap="square" rtlCol="0">
            <a:spAutoFit/>
          </a:bodyPr>
          <a:lstStyle/>
          <a:p>
            <a:r>
              <a:rPr lang="en-US" sz="5400" b="0" i="0" dirty="0">
                <a:solidFill>
                  <a:srgbClr val="F15934"/>
                </a:solidFill>
                <a:latin typeface="Arial" panose="020B0604020202020204" pitchFamily="34" charset="0"/>
                <a:cs typeface="Arial" panose="020B0604020202020204" pitchFamily="34" charset="0"/>
              </a:rPr>
              <a:t>THANK </a:t>
            </a:r>
          </a:p>
          <a:p>
            <a:r>
              <a:rPr lang="en-US" sz="5400" b="0" i="0" dirty="0">
                <a:solidFill>
                  <a:srgbClr val="F15934"/>
                </a:solidFill>
                <a:latin typeface="Arial" panose="020B0604020202020204" pitchFamily="34" charset="0"/>
                <a:cs typeface="Arial" panose="020B0604020202020204" pitchFamily="34" charset="0"/>
              </a:rPr>
              <a:t>YOU</a:t>
            </a:r>
          </a:p>
        </p:txBody>
      </p:sp>
      <p:sp>
        <p:nvSpPr>
          <p:cNvPr id="13" name="Text Placeholder 9">
            <a:extLst>
              <a:ext uri="{FF2B5EF4-FFF2-40B4-BE49-F238E27FC236}">
                <a16:creationId xmlns:a16="http://schemas.microsoft.com/office/drawing/2014/main" id="{B518C828-5381-C946-9457-D9797D1A4D68}"/>
              </a:ext>
            </a:extLst>
          </p:cNvPr>
          <p:cNvSpPr>
            <a:spLocks noGrp="1"/>
          </p:cNvSpPr>
          <p:nvPr>
            <p:ph type="body" sz="quarter" idx="10" hasCustomPrompt="1"/>
          </p:nvPr>
        </p:nvSpPr>
        <p:spPr>
          <a:xfrm>
            <a:off x="6583806" y="4855528"/>
            <a:ext cx="3985582" cy="329120"/>
          </a:xfrm>
          <a:prstGeom prst="rect">
            <a:avLst/>
          </a:prstGeom>
        </p:spPr>
        <p:txBody>
          <a:bodyPr/>
          <a:lstStyle>
            <a:lvl1pPr marL="0" indent="0">
              <a:buNone/>
              <a:defRPr sz="2000" b="0" i="0">
                <a:solidFill>
                  <a:srgbClr val="4297CB"/>
                </a:solidFill>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4" name="Text Placeholder 9">
            <a:extLst>
              <a:ext uri="{FF2B5EF4-FFF2-40B4-BE49-F238E27FC236}">
                <a16:creationId xmlns:a16="http://schemas.microsoft.com/office/drawing/2014/main" id="{4D026F84-2862-5545-9177-281BB9EEFA8C}"/>
              </a:ext>
            </a:extLst>
          </p:cNvPr>
          <p:cNvSpPr>
            <a:spLocks noGrp="1"/>
          </p:cNvSpPr>
          <p:nvPr>
            <p:ph type="body" sz="quarter" idx="12" hasCustomPrompt="1"/>
          </p:nvPr>
        </p:nvSpPr>
        <p:spPr>
          <a:xfrm>
            <a:off x="6583806" y="5365375"/>
            <a:ext cx="3985582" cy="662671"/>
          </a:xfrm>
          <a:prstGeom prst="rect">
            <a:avLst/>
          </a:prstGeom>
        </p:spPr>
        <p:txBody>
          <a:bodyPr anchor="b"/>
          <a:lstStyle>
            <a:lvl1pPr marL="0" indent="0">
              <a:buNone/>
              <a:defRPr sz="1500" b="0" i="0">
                <a:solidFill>
                  <a:schemeClr val="tx1"/>
                </a:solidFill>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Contact info</a:t>
            </a:r>
          </a:p>
        </p:txBody>
      </p:sp>
    </p:spTree>
    <p:extLst>
      <p:ext uri="{BB962C8B-B14F-4D97-AF65-F5344CB8AC3E}">
        <p14:creationId xmlns:p14="http://schemas.microsoft.com/office/powerpoint/2010/main" val="1020067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olar Wind Transmission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EF037E-1515-D44E-A5DB-0BE68F0BA7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Tree>
    <p:extLst>
      <p:ext uri="{BB962C8B-B14F-4D97-AF65-F5344CB8AC3E}">
        <p14:creationId xmlns:p14="http://schemas.microsoft.com/office/powerpoint/2010/main" val="3703997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118104"/>
            <a:ext cx="10576560" cy="3172968"/>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707092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uthor Bio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7" name="Text Placeholder 6">
            <a:extLst>
              <a:ext uri="{FF2B5EF4-FFF2-40B4-BE49-F238E27FC236}">
                <a16:creationId xmlns:a16="http://schemas.microsoft.com/office/drawing/2014/main" id="{80608B13-5B2D-DC4D-A252-9B4F170B3C9C}"/>
              </a:ext>
            </a:extLst>
          </p:cNvPr>
          <p:cNvSpPr>
            <a:spLocks noGrp="1"/>
          </p:cNvSpPr>
          <p:nvPr>
            <p:ph type="body" sz="quarter" idx="10"/>
          </p:nvPr>
        </p:nvSpPr>
        <p:spPr>
          <a:xfrm>
            <a:off x="1316736" y="5669217"/>
            <a:ext cx="3264535" cy="283527"/>
          </a:xfrm>
          <a:prstGeom prst="rect">
            <a:avLst/>
          </a:prstGeom>
        </p:spPr>
        <p:txBody>
          <a:bodyPr/>
          <a:lstStyle>
            <a:lvl1pPr marL="0" indent="0" algn="ctr">
              <a:buNone/>
              <a:defRPr sz="1600">
                <a:solidFill>
                  <a:srgbClr val="204C82"/>
                </a:solidFill>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EDC7BB8C-8A58-9349-BA13-0A4B7AE4FE5D}"/>
              </a:ext>
            </a:extLst>
          </p:cNvPr>
          <p:cNvSpPr>
            <a:spLocks noGrp="1"/>
          </p:cNvSpPr>
          <p:nvPr>
            <p:ph type="pic" sz="quarter" idx="11"/>
          </p:nvPr>
        </p:nvSpPr>
        <p:spPr>
          <a:xfrm>
            <a:off x="1033463" y="1691641"/>
            <a:ext cx="3785425" cy="3774702"/>
          </a:xfrm>
          <a:prstGeom prst="ellipse">
            <a:avLst/>
          </a:prstGeom>
          <a:solidFill>
            <a:schemeClr val="bg1">
              <a:lumMod val="95000"/>
            </a:schemeClr>
          </a:solidFill>
        </p:spPr>
        <p:txBody>
          <a:bodyPr/>
          <a:lstStyle>
            <a:lvl1pPr marL="0" indent="0">
              <a:buNone/>
              <a:defRPr/>
            </a:lvl1pPr>
          </a:lstStyle>
          <a:p>
            <a:r>
              <a:rPr lang="en-US"/>
              <a:t>Click icon to add picture</a:t>
            </a:r>
            <a:endParaRPr lang="en-US" dirty="0"/>
          </a:p>
        </p:txBody>
      </p:sp>
      <p:sp>
        <p:nvSpPr>
          <p:cNvPr id="15" name="Content Placeholder 14">
            <a:extLst>
              <a:ext uri="{FF2B5EF4-FFF2-40B4-BE49-F238E27FC236}">
                <a16:creationId xmlns:a16="http://schemas.microsoft.com/office/drawing/2014/main" id="{CCB9364F-A7F6-7342-97C1-28DE6F323A57}"/>
              </a:ext>
            </a:extLst>
          </p:cNvPr>
          <p:cNvSpPr>
            <a:spLocks noGrp="1"/>
          </p:cNvSpPr>
          <p:nvPr>
            <p:ph sz="quarter" idx="12"/>
          </p:nvPr>
        </p:nvSpPr>
        <p:spPr>
          <a:xfrm>
            <a:off x="5505450" y="3100388"/>
            <a:ext cx="5815013" cy="3190875"/>
          </a:xfrm>
          <a:prstGeom prst="rect">
            <a:avLst/>
          </a:prstGeom>
        </p:spPr>
        <p:txBody>
          <a:bodyPr/>
          <a:lstStyle>
            <a:lvl1pPr marL="0" indent="0">
              <a:buNone/>
              <a:defRPr b="0" i="0">
                <a:solidFill>
                  <a:schemeClr val="bg1">
                    <a:lumMod val="50000"/>
                  </a:schemeClr>
                </a:solidFill>
                <a:latin typeface="Adobe Garamond Pro" panose="02020502060506020403" pitchFamily="18" charset="77"/>
              </a:defRPr>
            </a:lvl1pPr>
            <a:lvl2pPr marL="285750" indent="0">
              <a:buNone/>
              <a:defRPr b="0" i="0">
                <a:solidFill>
                  <a:schemeClr val="bg1">
                    <a:lumMod val="50000"/>
                  </a:schemeClr>
                </a:solidFill>
                <a:latin typeface="Adobe Garamond Pro" panose="02020502060506020403" pitchFamily="18" charset="77"/>
              </a:defRPr>
            </a:lvl2pPr>
            <a:lvl3pPr marL="682625" indent="0">
              <a:buNone/>
              <a:defRPr b="0" i="0">
                <a:solidFill>
                  <a:schemeClr val="bg1">
                    <a:lumMod val="50000"/>
                  </a:schemeClr>
                </a:solidFill>
                <a:latin typeface="Adobe Garamond Pro" panose="02020502060506020403" pitchFamily="18" charset="77"/>
              </a:defRPr>
            </a:lvl3pPr>
            <a:lvl4pPr marL="1092200" indent="0">
              <a:buNone/>
              <a:defRPr b="0" i="0">
                <a:solidFill>
                  <a:schemeClr val="bg1">
                    <a:lumMod val="50000"/>
                  </a:schemeClr>
                </a:solidFill>
                <a:latin typeface="Adobe Garamond Pro" panose="02020502060506020403" pitchFamily="18" charset="77"/>
              </a:defRPr>
            </a:lvl4pPr>
            <a:lvl5pPr marL="1377950" indent="0">
              <a:buNone/>
              <a:defRPr b="0" i="0">
                <a:solidFill>
                  <a:schemeClr val="bg1">
                    <a:lumMod val="50000"/>
                  </a:schemeClr>
                </a:solidFill>
                <a:latin typeface="Adobe Garamond Pro" panose="02020502060506020403" pitchFamily="18" charset="77"/>
              </a:defRPr>
            </a:lvl5pPr>
          </a:lstStyle>
          <a:p>
            <a:pPr lvl="0"/>
            <a:r>
              <a:rPr lang="en-US"/>
              <a:t>Click to edit Master text styles</a:t>
            </a:r>
          </a:p>
        </p:txBody>
      </p:sp>
      <p:sp>
        <p:nvSpPr>
          <p:cNvPr id="16" name="Text Placeholder 6">
            <a:extLst>
              <a:ext uri="{FF2B5EF4-FFF2-40B4-BE49-F238E27FC236}">
                <a16:creationId xmlns:a16="http://schemas.microsoft.com/office/drawing/2014/main" id="{137C2613-436D-7646-847D-F9820E259E91}"/>
              </a:ext>
            </a:extLst>
          </p:cNvPr>
          <p:cNvSpPr>
            <a:spLocks noGrp="1"/>
          </p:cNvSpPr>
          <p:nvPr>
            <p:ph type="body" sz="quarter" idx="13"/>
          </p:nvPr>
        </p:nvSpPr>
        <p:spPr>
          <a:xfrm>
            <a:off x="1316736" y="6019800"/>
            <a:ext cx="3264535" cy="283527"/>
          </a:xfrm>
          <a:prstGeom prst="rect">
            <a:avLst/>
          </a:prstGeom>
        </p:spPr>
        <p:txBody>
          <a:bodyPr/>
          <a:lstStyle>
            <a:lvl1pPr marL="0" indent="0" algn="ctr">
              <a:buNone/>
              <a:defRPr sz="1600" b="0" i="1">
                <a:solidFill>
                  <a:schemeClr val="bg1">
                    <a:lumMod val="50000"/>
                  </a:schemeClr>
                </a:solidFill>
                <a:latin typeface="Adobe Garamond Pro" panose="02020502060506020403" pitchFamily="18" charset="77"/>
              </a:defRPr>
            </a:lvl1pPr>
          </a:lstStyle>
          <a:p>
            <a:pPr lvl="0"/>
            <a:r>
              <a:rPr lang="en-US"/>
              <a:t>Click to edit Master text styles</a:t>
            </a:r>
          </a:p>
        </p:txBody>
      </p:sp>
    </p:spTree>
    <p:extLst>
      <p:ext uri="{BB962C8B-B14F-4D97-AF65-F5344CB8AC3E}">
        <p14:creationId xmlns:p14="http://schemas.microsoft.com/office/powerpoint/2010/main" val="2657892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730752"/>
            <a:ext cx="5730240" cy="2560320"/>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7" name="Rectangle 6">
            <a:extLst>
              <a:ext uri="{FF2B5EF4-FFF2-40B4-BE49-F238E27FC236}">
                <a16:creationId xmlns:a16="http://schemas.microsoft.com/office/drawing/2014/main" id="{ACD4AFB6-B24F-9443-9607-C1CDD2BE6741}"/>
              </a:ext>
            </a:extLst>
          </p:cNvPr>
          <p:cNvSpPr/>
          <p:nvPr userDrawn="1"/>
        </p:nvSpPr>
        <p:spPr>
          <a:xfrm>
            <a:off x="0" y="2423160"/>
            <a:ext cx="6876288" cy="10789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182880" rIns="182880" bIns="182880" rtlCol="0" anchor="t"/>
          <a:lstStyle/>
          <a:p>
            <a:pPr algn="l"/>
            <a:r>
              <a:rPr lang="en-US" b="0" i="0" dirty="0">
                <a:solidFill>
                  <a:schemeClr val="bg1">
                    <a:lumMod val="50000"/>
                  </a:schemeClr>
                </a:solidFill>
                <a:latin typeface="Adobe Garamond Pro" panose="02020502060506020403" pitchFamily="18" charset="77"/>
              </a:rPr>
              <a:t>Master text</a:t>
            </a:r>
          </a:p>
        </p:txBody>
      </p:sp>
      <p:sp>
        <p:nvSpPr>
          <p:cNvPr id="10" name="Picture Placeholder 9">
            <a:extLst>
              <a:ext uri="{FF2B5EF4-FFF2-40B4-BE49-F238E27FC236}">
                <a16:creationId xmlns:a16="http://schemas.microsoft.com/office/drawing/2014/main" id="{01045617-583E-0444-9005-59B1F39BF3AA}"/>
              </a:ext>
            </a:extLst>
          </p:cNvPr>
          <p:cNvSpPr>
            <a:spLocks noGrp="1"/>
          </p:cNvSpPr>
          <p:nvPr>
            <p:ph type="pic" sz="quarter" idx="11"/>
          </p:nvPr>
        </p:nvSpPr>
        <p:spPr>
          <a:xfrm>
            <a:off x="6884988" y="2422525"/>
            <a:ext cx="5307012" cy="4435475"/>
          </a:xfrm>
          <a:prstGeom prst="rect">
            <a:avLst/>
          </a:prstGeom>
        </p:spPr>
        <p:txBody>
          <a:bodyPr/>
          <a:lstStyle/>
          <a:p>
            <a:r>
              <a:rPr lang="en-US"/>
              <a:t>Click icon to add picture</a:t>
            </a:r>
          </a:p>
        </p:txBody>
      </p:sp>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3702075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10631424"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4296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089904" y="1417321"/>
            <a:ext cx="6102096" cy="5440679"/>
          </a:xfrm>
          <a:prstGeom prst="rect">
            <a:avLst/>
          </a:prstGeom>
        </p:spPr>
        <p:txBody>
          <a:bodyPr/>
          <a:lstStyle/>
          <a:p>
            <a:r>
              <a:rPr lang="en-US"/>
              <a:t>Click icon to add picture</a:t>
            </a:r>
          </a:p>
        </p:txBody>
      </p:sp>
    </p:spTree>
    <p:extLst>
      <p:ext uri="{BB962C8B-B14F-4D97-AF65-F5344CB8AC3E}">
        <p14:creationId xmlns:p14="http://schemas.microsoft.com/office/powerpoint/2010/main" val="4137315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Content and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86858F-0CBF-E048-80B1-FEEF590CB624}"/>
              </a:ext>
            </a:extLst>
          </p:cNvPr>
          <p:cNvSpPr/>
          <p:nvPr userDrawn="1"/>
        </p:nvSpPr>
        <p:spPr>
          <a:xfrm>
            <a:off x="611124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547104" y="1828800"/>
            <a:ext cx="5184648" cy="4160520"/>
          </a:xfrm>
          <a:prstGeom prst="rect">
            <a:avLst/>
          </a:prstGeom>
        </p:spPr>
        <p:txBody>
          <a:bodyPr/>
          <a:lstStyle/>
          <a:p>
            <a:r>
              <a:rPr lang="en-US"/>
              <a:t>Click icon to add picture</a:t>
            </a:r>
          </a:p>
        </p:txBody>
      </p:sp>
      <p:sp>
        <p:nvSpPr>
          <p:cNvPr id="7" name="TextBox 6">
            <a:extLst>
              <a:ext uri="{FF2B5EF4-FFF2-40B4-BE49-F238E27FC236}">
                <a16:creationId xmlns:a16="http://schemas.microsoft.com/office/drawing/2014/main" id="{9844447A-C159-AA4A-8782-432E5F41E967}"/>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8" name="Rectangle 7">
            <a:extLst>
              <a:ext uri="{FF2B5EF4-FFF2-40B4-BE49-F238E27FC236}">
                <a16:creationId xmlns:a16="http://schemas.microsoft.com/office/drawing/2014/main" id="{D1B85FA8-3964-F34E-AD25-B6B3AD70ACDB}"/>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344474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8EEE03-E602-EF4B-86D5-0ACBA75E9B5F}"/>
              </a:ext>
            </a:extLst>
          </p:cNvPr>
          <p:cNvSpPr/>
          <p:nvPr userDrawn="1"/>
        </p:nvSpPr>
        <p:spPr>
          <a:xfrm>
            <a:off x="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2F1A0E40-6F26-E840-873C-93B28B15FF1F}"/>
              </a:ext>
            </a:extLst>
          </p:cNvPr>
          <p:cNvSpPr>
            <a:spLocks noGrp="1"/>
          </p:cNvSpPr>
          <p:nvPr>
            <p:ph sz="quarter" idx="12"/>
          </p:nvPr>
        </p:nvSpPr>
        <p:spPr>
          <a:xfrm>
            <a:off x="762000" y="1855789"/>
            <a:ext cx="4861560"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BBB4E26C-3274-6B44-BC40-045BE94ED8F3}"/>
              </a:ext>
            </a:extLst>
          </p:cNvPr>
          <p:cNvSpPr>
            <a:spLocks noGrp="1"/>
          </p:cNvSpPr>
          <p:nvPr>
            <p:ph sz="quarter" idx="13"/>
          </p:nvPr>
        </p:nvSpPr>
        <p:spPr>
          <a:xfrm>
            <a:off x="6477000" y="1855789"/>
            <a:ext cx="4861560"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560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118104"/>
            <a:ext cx="10576560" cy="3172968"/>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997132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AAC3D4-C28D-E042-887C-2CEBC9BD7C5D}"/>
              </a:ext>
            </a:extLst>
          </p:cNvPr>
          <p:cNvSpPr/>
          <p:nvPr userDrawn="1"/>
        </p:nvSpPr>
        <p:spPr>
          <a:xfrm>
            <a:off x="4151376" y="1426464"/>
            <a:ext cx="393192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8E3667D3-938E-2B4A-81B9-3C6F05497602}"/>
              </a:ext>
            </a:extLst>
          </p:cNvPr>
          <p:cNvSpPr>
            <a:spLocks noGrp="1"/>
          </p:cNvSpPr>
          <p:nvPr>
            <p:ph sz="quarter" idx="12"/>
          </p:nvPr>
        </p:nvSpPr>
        <p:spPr>
          <a:xfrm>
            <a:off x="762000"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E2D8C58B-BEAE-6E4C-BA5B-5BBE275957B9}"/>
              </a:ext>
            </a:extLst>
          </p:cNvPr>
          <p:cNvSpPr>
            <a:spLocks noGrp="1"/>
          </p:cNvSpPr>
          <p:nvPr>
            <p:ph sz="quarter" idx="13"/>
          </p:nvPr>
        </p:nvSpPr>
        <p:spPr>
          <a:xfrm>
            <a:off x="4544568"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8E4576EE-45A6-FC4E-BADD-BAAC199F036E}"/>
              </a:ext>
            </a:extLst>
          </p:cNvPr>
          <p:cNvSpPr>
            <a:spLocks noGrp="1"/>
          </p:cNvSpPr>
          <p:nvPr>
            <p:ph sz="quarter" idx="14"/>
          </p:nvPr>
        </p:nvSpPr>
        <p:spPr>
          <a:xfrm>
            <a:off x="8409432"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7090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C18CFF-3ACC-124D-A5D8-85C3268CCE61}"/>
              </a:ext>
            </a:extLst>
          </p:cNvPr>
          <p:cNvSpPr>
            <a:spLocks noGrp="1"/>
          </p:cNvSpPr>
          <p:nvPr>
            <p:ph type="pic" sz="quarter" idx="11"/>
          </p:nvPr>
        </p:nvSpPr>
        <p:spPr>
          <a:xfrm>
            <a:off x="6546850" y="0"/>
            <a:ext cx="5645150" cy="6858000"/>
          </a:xfrm>
          <a:prstGeom prst="rect">
            <a:avLst/>
          </a:prstGeom>
        </p:spPr>
        <p:txBody>
          <a:bodyPr/>
          <a:lstStyle/>
          <a:p>
            <a:r>
              <a:rPr lang="en-US"/>
              <a:t>Click icon to add picture</a:t>
            </a:r>
            <a:endParaRPr lang="en-US" dirty="0"/>
          </a:p>
        </p:txBody>
      </p:sp>
      <p:sp>
        <p:nvSpPr>
          <p:cNvPr id="3" name="TextBox 2">
            <a:extLst>
              <a:ext uri="{FF2B5EF4-FFF2-40B4-BE49-F238E27FC236}">
                <a16:creationId xmlns:a16="http://schemas.microsoft.com/office/drawing/2014/main" id="{D3201DCF-858F-4B4F-AEB0-9FE083ACDFE5}"/>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4" name="Content Placeholder 2">
            <a:extLst>
              <a:ext uri="{FF2B5EF4-FFF2-40B4-BE49-F238E27FC236}">
                <a16:creationId xmlns:a16="http://schemas.microsoft.com/office/drawing/2014/main" id="{AB526064-51DA-114D-B6D1-B01DD7DBDDC1}"/>
              </a:ext>
            </a:extLst>
          </p:cNvPr>
          <p:cNvSpPr>
            <a:spLocks noGrp="1"/>
          </p:cNvSpPr>
          <p:nvPr>
            <p:ph sz="quarter" idx="10"/>
          </p:nvPr>
        </p:nvSpPr>
        <p:spPr>
          <a:xfrm>
            <a:off x="762000" y="804673"/>
            <a:ext cx="5026152" cy="5321807"/>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6105BCA0-4929-8544-B288-C74A4899E1CD}"/>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751647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0E8738-52F8-3B4D-8F30-939ADE9ADA94}"/>
              </a:ext>
            </a:extLst>
          </p:cNvPr>
          <p:cNvPicPr>
            <a:picLocks noChangeAspect="1"/>
          </p:cNvPicPr>
          <p:nvPr userDrawn="1"/>
        </p:nvPicPr>
        <p:blipFill>
          <a:blip r:embed="rId2"/>
          <a:stretch>
            <a:fillRect/>
          </a:stretch>
        </p:blipFill>
        <p:spPr>
          <a:xfrm>
            <a:off x="0" y="0"/>
            <a:ext cx="5842000" cy="6858000"/>
          </a:xfrm>
          <a:prstGeom prst="rect">
            <a:avLst/>
          </a:prstGeom>
        </p:spPr>
      </p:pic>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2" name="TextBox 11">
            <a:extLst>
              <a:ext uri="{FF2B5EF4-FFF2-40B4-BE49-F238E27FC236}">
                <a16:creationId xmlns:a16="http://schemas.microsoft.com/office/drawing/2014/main" id="{73B7F524-9FDB-8E4C-B3AB-1D000B078C31}"/>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
        <p:nvSpPr>
          <p:cNvPr id="9" name="TextBox 8">
            <a:extLst>
              <a:ext uri="{FF2B5EF4-FFF2-40B4-BE49-F238E27FC236}">
                <a16:creationId xmlns:a16="http://schemas.microsoft.com/office/drawing/2014/main" id="{47DA6BAB-A4FE-E945-99F3-FAA70212572B}"/>
              </a:ext>
            </a:extLst>
          </p:cNvPr>
          <p:cNvSpPr txBox="1"/>
          <p:nvPr userDrawn="1"/>
        </p:nvSpPr>
        <p:spPr>
          <a:xfrm>
            <a:off x="11463528" y="62605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0" name="Rectangle 9">
            <a:extLst>
              <a:ext uri="{FF2B5EF4-FFF2-40B4-BE49-F238E27FC236}">
                <a16:creationId xmlns:a16="http://schemas.microsoft.com/office/drawing/2014/main" id="{DF03549B-0803-754F-9635-CE3109E84F6E}"/>
              </a:ext>
            </a:extLst>
          </p:cNvPr>
          <p:cNvSpPr/>
          <p:nvPr userDrawn="1"/>
        </p:nvSpPr>
        <p:spPr>
          <a:xfrm>
            <a:off x="10309421" y="65273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5" name="TextBox 4">
            <a:extLst>
              <a:ext uri="{FF2B5EF4-FFF2-40B4-BE49-F238E27FC236}">
                <a16:creationId xmlns:a16="http://schemas.microsoft.com/office/drawing/2014/main" id="{B24B3583-FCEF-F245-8A7A-6DC03E730E3E}"/>
              </a:ext>
            </a:extLst>
          </p:cNvPr>
          <p:cNvSpPr txBox="1"/>
          <p:nvPr userDrawn="1"/>
        </p:nvSpPr>
        <p:spPr>
          <a:xfrm>
            <a:off x="6474241" y="2777334"/>
            <a:ext cx="2817677" cy="1754326"/>
          </a:xfrm>
          <a:prstGeom prst="rect">
            <a:avLst/>
          </a:prstGeom>
          <a:noFill/>
        </p:spPr>
        <p:txBody>
          <a:bodyPr wrap="square" rtlCol="0">
            <a:spAutoFit/>
          </a:bodyPr>
          <a:lstStyle/>
          <a:p>
            <a:r>
              <a:rPr lang="en-US" sz="5400" b="0" i="0" dirty="0">
                <a:solidFill>
                  <a:srgbClr val="F15934"/>
                </a:solidFill>
                <a:latin typeface="Montserrat" pitchFamily="2" charset="77"/>
              </a:rPr>
              <a:t>THANK </a:t>
            </a:r>
          </a:p>
          <a:p>
            <a:r>
              <a:rPr lang="en-US" sz="5400" b="0" i="0" dirty="0">
                <a:solidFill>
                  <a:srgbClr val="F15934"/>
                </a:solidFill>
                <a:latin typeface="Montserrat" pitchFamily="2" charset="77"/>
              </a:rPr>
              <a:t>YOU</a:t>
            </a:r>
          </a:p>
        </p:txBody>
      </p:sp>
      <p:sp>
        <p:nvSpPr>
          <p:cNvPr id="13" name="Text Placeholder 9">
            <a:extLst>
              <a:ext uri="{FF2B5EF4-FFF2-40B4-BE49-F238E27FC236}">
                <a16:creationId xmlns:a16="http://schemas.microsoft.com/office/drawing/2014/main" id="{B518C828-5381-C946-9457-D9797D1A4D68}"/>
              </a:ext>
            </a:extLst>
          </p:cNvPr>
          <p:cNvSpPr>
            <a:spLocks noGrp="1"/>
          </p:cNvSpPr>
          <p:nvPr>
            <p:ph type="body" sz="quarter" idx="10" hasCustomPrompt="1"/>
          </p:nvPr>
        </p:nvSpPr>
        <p:spPr>
          <a:xfrm>
            <a:off x="6583806" y="4855528"/>
            <a:ext cx="3985582" cy="329120"/>
          </a:xfrm>
          <a:prstGeom prst="rect">
            <a:avLst/>
          </a:prstGeom>
        </p:spPr>
        <p:txBody>
          <a:bodyPr/>
          <a:lstStyle>
            <a:lvl1pPr marL="0" indent="0">
              <a:buNone/>
              <a:defRPr sz="2000" b="0" i="0">
                <a:solidFill>
                  <a:srgbClr val="4297CB"/>
                </a:solidFill>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4" name="Text Placeholder 9">
            <a:extLst>
              <a:ext uri="{FF2B5EF4-FFF2-40B4-BE49-F238E27FC236}">
                <a16:creationId xmlns:a16="http://schemas.microsoft.com/office/drawing/2014/main" id="{4D026F84-2862-5545-9177-281BB9EEFA8C}"/>
              </a:ext>
            </a:extLst>
          </p:cNvPr>
          <p:cNvSpPr>
            <a:spLocks noGrp="1"/>
          </p:cNvSpPr>
          <p:nvPr>
            <p:ph type="body" sz="quarter" idx="12" hasCustomPrompt="1"/>
          </p:nvPr>
        </p:nvSpPr>
        <p:spPr>
          <a:xfrm>
            <a:off x="6583806" y="5365375"/>
            <a:ext cx="3985582" cy="662671"/>
          </a:xfrm>
          <a:prstGeom prst="rect">
            <a:avLst/>
          </a:prstGeom>
        </p:spPr>
        <p:txBody>
          <a:bodyPr anchor="b"/>
          <a:lstStyle>
            <a:lvl1pPr marL="0" indent="0">
              <a:buNone/>
              <a:defRPr sz="1500" b="0" i="1">
                <a:solidFill>
                  <a:schemeClr val="bg1">
                    <a:lumMod val="65000"/>
                  </a:schemeClr>
                </a:solidFill>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Contact info</a:t>
            </a:r>
          </a:p>
        </p:txBody>
      </p:sp>
    </p:spTree>
    <p:extLst>
      <p:ext uri="{BB962C8B-B14F-4D97-AF65-F5344CB8AC3E}">
        <p14:creationId xmlns:p14="http://schemas.microsoft.com/office/powerpoint/2010/main" val="307079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uthor Bio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7" name="Text Placeholder 6">
            <a:extLst>
              <a:ext uri="{FF2B5EF4-FFF2-40B4-BE49-F238E27FC236}">
                <a16:creationId xmlns:a16="http://schemas.microsoft.com/office/drawing/2014/main" id="{80608B13-5B2D-DC4D-A252-9B4F170B3C9C}"/>
              </a:ext>
            </a:extLst>
          </p:cNvPr>
          <p:cNvSpPr>
            <a:spLocks noGrp="1"/>
          </p:cNvSpPr>
          <p:nvPr>
            <p:ph type="body" sz="quarter" idx="10"/>
          </p:nvPr>
        </p:nvSpPr>
        <p:spPr>
          <a:xfrm>
            <a:off x="1316736" y="5669217"/>
            <a:ext cx="3264535" cy="283527"/>
          </a:xfrm>
          <a:prstGeom prst="rect">
            <a:avLst/>
          </a:prstGeom>
        </p:spPr>
        <p:txBody>
          <a:bodyPr/>
          <a:lstStyle>
            <a:lvl1pPr marL="0" indent="0" algn="ctr">
              <a:buNone/>
              <a:defRPr sz="1600">
                <a:solidFill>
                  <a:srgbClr val="204C82"/>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EDC7BB8C-8A58-9349-BA13-0A4B7AE4FE5D}"/>
              </a:ext>
            </a:extLst>
          </p:cNvPr>
          <p:cNvSpPr>
            <a:spLocks noGrp="1"/>
          </p:cNvSpPr>
          <p:nvPr>
            <p:ph type="pic" sz="quarter" idx="11"/>
          </p:nvPr>
        </p:nvSpPr>
        <p:spPr>
          <a:xfrm>
            <a:off x="1033463" y="1691641"/>
            <a:ext cx="3785425" cy="3774702"/>
          </a:xfrm>
          <a:prstGeom prst="ellipse">
            <a:avLst/>
          </a:prstGeom>
          <a:solidFill>
            <a:schemeClr val="bg1">
              <a:lumMod val="95000"/>
            </a:schemeClr>
          </a:solidFill>
        </p:spPr>
        <p:txBody>
          <a:bodyPr/>
          <a:lstStyle>
            <a:lvl1pPr marL="0" indent="0">
              <a:buNone/>
              <a:defRPr/>
            </a:lvl1pPr>
          </a:lstStyle>
          <a:p>
            <a:r>
              <a:rPr lang="en-US"/>
              <a:t>Click icon to add picture</a:t>
            </a:r>
            <a:endParaRPr lang="en-US" dirty="0"/>
          </a:p>
        </p:txBody>
      </p:sp>
      <p:sp>
        <p:nvSpPr>
          <p:cNvPr id="15" name="Content Placeholder 14">
            <a:extLst>
              <a:ext uri="{FF2B5EF4-FFF2-40B4-BE49-F238E27FC236}">
                <a16:creationId xmlns:a16="http://schemas.microsoft.com/office/drawing/2014/main" id="{CCB9364F-A7F6-7342-97C1-28DE6F323A57}"/>
              </a:ext>
            </a:extLst>
          </p:cNvPr>
          <p:cNvSpPr>
            <a:spLocks noGrp="1"/>
          </p:cNvSpPr>
          <p:nvPr>
            <p:ph sz="quarter" idx="12"/>
          </p:nvPr>
        </p:nvSpPr>
        <p:spPr>
          <a:xfrm>
            <a:off x="5505450" y="3100388"/>
            <a:ext cx="5815013" cy="3190875"/>
          </a:xfrm>
          <a:prstGeom prst="rect">
            <a:avLst/>
          </a:prstGeom>
        </p:spPr>
        <p:txBody>
          <a:bodyPr/>
          <a:lstStyle>
            <a:lvl1pPr marL="0" indent="0">
              <a:buNone/>
              <a:defRPr b="0" i="0">
                <a:solidFill>
                  <a:schemeClr val="tx1"/>
                </a:solidFill>
                <a:latin typeface="Arial" panose="020B0604020202020204" pitchFamily="34" charset="0"/>
                <a:cs typeface="Arial" panose="020B0604020202020204" pitchFamily="34" charset="0"/>
              </a:defRPr>
            </a:lvl1pPr>
            <a:lvl2pPr marL="285750" indent="0">
              <a:buNone/>
              <a:defRPr b="0" i="0">
                <a:solidFill>
                  <a:schemeClr val="bg1">
                    <a:lumMod val="50000"/>
                  </a:schemeClr>
                </a:solidFill>
                <a:latin typeface="Adobe Garamond Pro" panose="02020502060506020403" pitchFamily="18" charset="77"/>
              </a:defRPr>
            </a:lvl2pPr>
            <a:lvl3pPr marL="682625" indent="0">
              <a:buNone/>
              <a:defRPr b="0" i="0">
                <a:solidFill>
                  <a:schemeClr val="bg1">
                    <a:lumMod val="50000"/>
                  </a:schemeClr>
                </a:solidFill>
                <a:latin typeface="Adobe Garamond Pro" panose="02020502060506020403" pitchFamily="18" charset="77"/>
              </a:defRPr>
            </a:lvl3pPr>
            <a:lvl4pPr marL="1092200" indent="0">
              <a:buNone/>
              <a:defRPr b="0" i="0">
                <a:solidFill>
                  <a:schemeClr val="bg1">
                    <a:lumMod val="50000"/>
                  </a:schemeClr>
                </a:solidFill>
                <a:latin typeface="Adobe Garamond Pro" panose="02020502060506020403" pitchFamily="18" charset="77"/>
              </a:defRPr>
            </a:lvl4pPr>
            <a:lvl5pPr marL="1377950" indent="0">
              <a:buNone/>
              <a:defRPr b="0" i="0">
                <a:solidFill>
                  <a:schemeClr val="bg1">
                    <a:lumMod val="50000"/>
                  </a:schemeClr>
                </a:solidFill>
                <a:latin typeface="Adobe Garamond Pro" panose="02020502060506020403" pitchFamily="18" charset="77"/>
              </a:defRPr>
            </a:lvl5pPr>
          </a:lstStyle>
          <a:p>
            <a:pPr lvl="0"/>
            <a:r>
              <a:rPr lang="en-US"/>
              <a:t>Click to edit Master text styles</a:t>
            </a:r>
          </a:p>
        </p:txBody>
      </p:sp>
      <p:sp>
        <p:nvSpPr>
          <p:cNvPr id="16" name="Text Placeholder 6">
            <a:extLst>
              <a:ext uri="{FF2B5EF4-FFF2-40B4-BE49-F238E27FC236}">
                <a16:creationId xmlns:a16="http://schemas.microsoft.com/office/drawing/2014/main" id="{137C2613-436D-7646-847D-F9820E259E91}"/>
              </a:ext>
            </a:extLst>
          </p:cNvPr>
          <p:cNvSpPr>
            <a:spLocks noGrp="1"/>
          </p:cNvSpPr>
          <p:nvPr>
            <p:ph type="body" sz="quarter" idx="13"/>
          </p:nvPr>
        </p:nvSpPr>
        <p:spPr>
          <a:xfrm>
            <a:off x="1316736" y="6007736"/>
            <a:ext cx="3264535" cy="283527"/>
          </a:xfrm>
          <a:prstGeom prst="rect">
            <a:avLst/>
          </a:prstGeom>
        </p:spPr>
        <p:txBody>
          <a:bodyPr/>
          <a:lstStyle>
            <a:lvl1pPr marL="0" indent="0" algn="ctr">
              <a:buNone/>
              <a:defRPr sz="1600" b="0" i="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999822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730752"/>
            <a:ext cx="5730240" cy="2560320"/>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7" name="Rectangle 6">
            <a:extLst>
              <a:ext uri="{FF2B5EF4-FFF2-40B4-BE49-F238E27FC236}">
                <a16:creationId xmlns:a16="http://schemas.microsoft.com/office/drawing/2014/main" id="{ACD4AFB6-B24F-9443-9607-C1CDD2BE6741}"/>
              </a:ext>
            </a:extLst>
          </p:cNvPr>
          <p:cNvSpPr/>
          <p:nvPr userDrawn="1"/>
        </p:nvSpPr>
        <p:spPr>
          <a:xfrm>
            <a:off x="0" y="2423160"/>
            <a:ext cx="6876288" cy="10789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182880" rIns="182880" bIns="182880" rtlCol="0" anchor="t"/>
          <a:lstStyle/>
          <a:p>
            <a:pPr algn="l"/>
            <a:r>
              <a:rPr lang="en-US" sz="2000" b="0" i="0" dirty="0">
                <a:solidFill>
                  <a:schemeClr val="tx1"/>
                </a:solidFill>
                <a:latin typeface="Arial" panose="020B0604020202020204" pitchFamily="34" charset="0"/>
                <a:cs typeface="Arial" panose="020B0604020202020204" pitchFamily="34" charset="0"/>
              </a:rPr>
              <a:t>Master text</a:t>
            </a:r>
          </a:p>
        </p:txBody>
      </p:sp>
      <p:sp>
        <p:nvSpPr>
          <p:cNvPr id="10" name="Picture Placeholder 9">
            <a:extLst>
              <a:ext uri="{FF2B5EF4-FFF2-40B4-BE49-F238E27FC236}">
                <a16:creationId xmlns:a16="http://schemas.microsoft.com/office/drawing/2014/main" id="{01045617-583E-0444-9005-59B1F39BF3AA}"/>
              </a:ext>
            </a:extLst>
          </p:cNvPr>
          <p:cNvSpPr>
            <a:spLocks noGrp="1"/>
          </p:cNvSpPr>
          <p:nvPr>
            <p:ph type="pic" sz="quarter" idx="11"/>
          </p:nvPr>
        </p:nvSpPr>
        <p:spPr>
          <a:xfrm>
            <a:off x="6884988" y="2422525"/>
            <a:ext cx="5307012" cy="4435475"/>
          </a:xfrm>
          <a:prstGeom prst="rect">
            <a:avLst/>
          </a:prstGeom>
        </p:spPr>
        <p:txBody>
          <a:bodyPr/>
          <a:lstStyle/>
          <a:p>
            <a:r>
              <a:rPr lang="en-US"/>
              <a:t>Click icon to add picture</a:t>
            </a:r>
          </a:p>
        </p:txBody>
      </p:sp>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91795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10631424" cy="4435283"/>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711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089904" y="1417321"/>
            <a:ext cx="6102096" cy="5440679"/>
          </a:xfrm>
          <a:prstGeom prst="rect">
            <a:avLst/>
          </a:prstGeom>
        </p:spPr>
        <p:txBody>
          <a:bodyPr/>
          <a:lstStyle/>
          <a:p>
            <a:r>
              <a:rPr lang="en-US"/>
              <a:t>Click icon to add picture</a:t>
            </a:r>
          </a:p>
        </p:txBody>
      </p:sp>
    </p:spTree>
    <p:extLst>
      <p:ext uri="{BB962C8B-B14F-4D97-AF65-F5344CB8AC3E}">
        <p14:creationId xmlns:p14="http://schemas.microsoft.com/office/powerpoint/2010/main" val="194357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Content and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86858F-0CBF-E048-80B1-FEEF590CB624}"/>
              </a:ext>
            </a:extLst>
          </p:cNvPr>
          <p:cNvSpPr/>
          <p:nvPr userDrawn="1"/>
        </p:nvSpPr>
        <p:spPr>
          <a:xfrm>
            <a:off x="611124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547104" y="1828800"/>
            <a:ext cx="5184648" cy="4160520"/>
          </a:xfrm>
          <a:prstGeom prst="rect">
            <a:avLst/>
          </a:prstGeom>
        </p:spPr>
        <p:txBody>
          <a:bodyPr/>
          <a:lstStyle/>
          <a:p>
            <a:r>
              <a:rPr lang="en-US"/>
              <a:t>Click icon to add picture</a:t>
            </a:r>
          </a:p>
        </p:txBody>
      </p:sp>
      <p:sp>
        <p:nvSpPr>
          <p:cNvPr id="7" name="TextBox 6">
            <a:extLst>
              <a:ext uri="{FF2B5EF4-FFF2-40B4-BE49-F238E27FC236}">
                <a16:creationId xmlns:a16="http://schemas.microsoft.com/office/drawing/2014/main" id="{9844447A-C159-AA4A-8782-432E5F41E967}"/>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8" name="Rectangle 7">
            <a:extLst>
              <a:ext uri="{FF2B5EF4-FFF2-40B4-BE49-F238E27FC236}">
                <a16:creationId xmlns:a16="http://schemas.microsoft.com/office/drawing/2014/main" id="{D1B85FA8-3964-F34E-AD25-B6B3AD70ACDB}"/>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216050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8EEE03-E602-EF4B-86D5-0ACBA75E9B5F}"/>
              </a:ext>
            </a:extLst>
          </p:cNvPr>
          <p:cNvSpPr/>
          <p:nvPr userDrawn="1"/>
        </p:nvSpPr>
        <p:spPr>
          <a:xfrm>
            <a:off x="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2F1A0E40-6F26-E840-873C-93B28B15FF1F}"/>
              </a:ext>
            </a:extLst>
          </p:cNvPr>
          <p:cNvSpPr>
            <a:spLocks noGrp="1"/>
          </p:cNvSpPr>
          <p:nvPr>
            <p:ph sz="quarter" idx="12"/>
          </p:nvPr>
        </p:nvSpPr>
        <p:spPr>
          <a:xfrm>
            <a:off x="762000" y="1855789"/>
            <a:ext cx="4861560"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BBB4E26C-3274-6B44-BC40-045BE94ED8F3}"/>
              </a:ext>
            </a:extLst>
          </p:cNvPr>
          <p:cNvSpPr>
            <a:spLocks noGrp="1"/>
          </p:cNvSpPr>
          <p:nvPr>
            <p:ph sz="quarter" idx="13"/>
          </p:nvPr>
        </p:nvSpPr>
        <p:spPr>
          <a:xfrm>
            <a:off x="6477000" y="1855789"/>
            <a:ext cx="4861560"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199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AAC3D4-C28D-E042-887C-2CEBC9BD7C5D}"/>
              </a:ext>
            </a:extLst>
          </p:cNvPr>
          <p:cNvSpPr/>
          <p:nvPr userDrawn="1"/>
        </p:nvSpPr>
        <p:spPr>
          <a:xfrm>
            <a:off x="4151376" y="1426464"/>
            <a:ext cx="393192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8E3667D3-938E-2B4A-81B9-3C6F05497602}"/>
              </a:ext>
            </a:extLst>
          </p:cNvPr>
          <p:cNvSpPr>
            <a:spLocks noGrp="1"/>
          </p:cNvSpPr>
          <p:nvPr>
            <p:ph sz="quarter" idx="12"/>
          </p:nvPr>
        </p:nvSpPr>
        <p:spPr>
          <a:xfrm>
            <a:off x="762000" y="1855789"/>
            <a:ext cx="3110591"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E2D8C58B-BEAE-6E4C-BA5B-5BBE275957B9}"/>
              </a:ext>
            </a:extLst>
          </p:cNvPr>
          <p:cNvSpPr>
            <a:spLocks noGrp="1"/>
          </p:cNvSpPr>
          <p:nvPr>
            <p:ph sz="quarter" idx="13"/>
          </p:nvPr>
        </p:nvSpPr>
        <p:spPr>
          <a:xfrm>
            <a:off x="4544568" y="1855789"/>
            <a:ext cx="3110591"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8E4576EE-45A6-FC4E-BADD-BAAC199F036E}"/>
              </a:ext>
            </a:extLst>
          </p:cNvPr>
          <p:cNvSpPr>
            <a:spLocks noGrp="1"/>
          </p:cNvSpPr>
          <p:nvPr>
            <p:ph sz="quarter" idx="14"/>
          </p:nvPr>
        </p:nvSpPr>
        <p:spPr>
          <a:xfrm>
            <a:off x="8409432" y="1855789"/>
            <a:ext cx="3110591"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840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CBC63-F6BB-6241-BE7B-A01CF9ADAC20}"/>
              </a:ext>
            </a:extLst>
          </p:cNvPr>
          <p:cNvPicPr>
            <a:picLocks noChangeAspect="1"/>
          </p:cNvPicPr>
          <p:nvPr userDrawn="1"/>
        </p:nvPicPr>
        <p:blipFill rotWithShape="1">
          <a:blip r:embed="rId13"/>
          <a:srcRect t="635" b="-1"/>
          <a:stretch/>
        </p:blipFill>
        <p:spPr>
          <a:xfrm>
            <a:off x="-1" y="0"/>
            <a:ext cx="12192001" cy="1430189"/>
          </a:xfrm>
          <a:prstGeom prst="rect">
            <a:avLst/>
          </a:prstGeom>
        </p:spPr>
      </p:pic>
      <p:pic>
        <p:nvPicPr>
          <p:cNvPr id="12" name="Picture 11">
            <a:extLst>
              <a:ext uri="{FF2B5EF4-FFF2-40B4-BE49-F238E27FC236}">
                <a16:creationId xmlns:a16="http://schemas.microsoft.com/office/drawing/2014/main" id="{8EC245BE-61FB-BB4A-8E25-A3E1F791B435}"/>
              </a:ext>
            </a:extLst>
          </p:cNvPr>
          <p:cNvPicPr>
            <a:picLocks noChangeAspect="1"/>
          </p:cNvPicPr>
          <p:nvPr userDrawn="1"/>
        </p:nvPicPr>
        <p:blipFill>
          <a:blip r:embed="rId14"/>
          <a:stretch>
            <a:fillRect/>
          </a:stretch>
        </p:blipFill>
        <p:spPr>
          <a:xfrm>
            <a:off x="10942320" y="54864"/>
            <a:ext cx="1024129" cy="1280160"/>
          </a:xfrm>
          <a:prstGeom prst="rect">
            <a:avLst/>
          </a:prstGeom>
        </p:spPr>
      </p:pic>
      <p:sp>
        <p:nvSpPr>
          <p:cNvPr id="13" name="TextBox 12">
            <a:extLst>
              <a:ext uri="{FF2B5EF4-FFF2-40B4-BE49-F238E27FC236}">
                <a16:creationId xmlns:a16="http://schemas.microsoft.com/office/drawing/2014/main" id="{DC36D76A-4CE1-1D47-A2A4-434AB4553162}"/>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4" name="Rectangle 13">
            <a:extLst>
              <a:ext uri="{FF2B5EF4-FFF2-40B4-BE49-F238E27FC236}">
                <a16:creationId xmlns:a16="http://schemas.microsoft.com/office/drawing/2014/main" id="{CE277AB2-5E37-2148-B9EB-63192DA317FC}"/>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4141355857"/>
      </p:ext>
    </p:extLst>
  </p:cSld>
  <p:clrMap bg1="lt1" tx1="dk1" bg2="lt2" tx2="dk2" accent1="accent1" accent2="accent2" accent3="accent3" accent4="accent4" accent5="accent5" accent6="accent6" hlink="hlink" folHlink="folHlink"/>
  <p:sldLayoutIdLst>
    <p:sldLayoutId id="2147483705"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20" r:id="rId11"/>
  </p:sldLayoutIdLst>
  <p:hf hdr="0" ft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176213" indent="-176213" algn="l" defTabSz="914400" rtl="0" eaLnBrk="1" latinLnBrk="0" hangingPunct="1">
        <a:lnSpc>
          <a:spcPct val="90000"/>
        </a:lnSpc>
        <a:spcBef>
          <a:spcPts val="1000"/>
        </a:spcBef>
        <a:buFont typeface="Wingdings" pitchFamily="2" charset="2"/>
        <a:buChar char="§"/>
        <a:tabLst/>
        <a:defRPr sz="2000" b="1" kern="1200">
          <a:ln>
            <a:noFill/>
          </a:ln>
          <a:solidFill>
            <a:schemeClr val="bg1"/>
          </a:solidFill>
          <a:latin typeface="+mn-lt"/>
          <a:ea typeface="+mn-ea"/>
          <a:cs typeface="+mn-cs"/>
        </a:defRPr>
      </a:lvl1pPr>
      <a:lvl2pPr marL="517525" indent="-231775" algn="l" defTabSz="914400" rtl="0" eaLnBrk="1" latinLnBrk="0" hangingPunct="1">
        <a:lnSpc>
          <a:spcPct val="90000"/>
        </a:lnSpc>
        <a:spcBef>
          <a:spcPts val="500"/>
        </a:spcBef>
        <a:buFont typeface="Wingdings" pitchFamily="2" charset="2"/>
        <a:buChar char="§"/>
        <a:tabLst/>
        <a:defRPr sz="2000" b="1" i="1" kern="1200">
          <a:ln>
            <a:noFill/>
          </a:ln>
          <a:solidFill>
            <a:schemeClr val="bg1"/>
          </a:solidFill>
          <a:latin typeface="+mn-lt"/>
          <a:ea typeface="+mn-ea"/>
          <a:cs typeface="+mn-cs"/>
        </a:defRPr>
      </a:lvl2pPr>
      <a:lvl3pPr marL="858838" indent="-176213" algn="l" defTabSz="914400" rtl="0" eaLnBrk="1" latinLnBrk="0" hangingPunct="1">
        <a:lnSpc>
          <a:spcPct val="90000"/>
        </a:lnSpc>
        <a:spcBef>
          <a:spcPts val="500"/>
        </a:spcBef>
        <a:buFont typeface="Wingdings" pitchFamily="2" charset="2"/>
        <a:buChar char="§"/>
        <a:tabLst/>
        <a:defRPr sz="1800" kern="1200">
          <a:ln>
            <a:noFill/>
          </a:ln>
          <a:solidFill>
            <a:schemeClr val="bg1"/>
          </a:solidFill>
          <a:latin typeface="+mn-lt"/>
          <a:ea typeface="+mn-ea"/>
          <a:cs typeface="+mn-cs"/>
        </a:defRPr>
      </a:lvl3pPr>
      <a:lvl4pPr marL="1270000" indent="-177800" algn="l" defTabSz="914400" rtl="0" eaLnBrk="1" latinLnBrk="0" hangingPunct="1">
        <a:lnSpc>
          <a:spcPct val="90000"/>
        </a:lnSpc>
        <a:spcBef>
          <a:spcPts val="500"/>
        </a:spcBef>
        <a:buFont typeface="Wingdings" pitchFamily="2" charset="2"/>
        <a:buChar char="§"/>
        <a:tabLst/>
        <a:defRPr sz="1600" i="1" kern="1200">
          <a:ln>
            <a:noFill/>
          </a:ln>
          <a:solidFill>
            <a:schemeClr val="bg1"/>
          </a:solidFill>
          <a:latin typeface="+mn-lt"/>
          <a:ea typeface="+mn-ea"/>
          <a:cs typeface="+mn-cs"/>
        </a:defRPr>
      </a:lvl4pPr>
      <a:lvl5pPr marL="1611313" indent="-233363" algn="l" defTabSz="914400" rtl="0" eaLnBrk="1" latinLnBrk="0" hangingPunct="1">
        <a:lnSpc>
          <a:spcPct val="90000"/>
        </a:lnSpc>
        <a:spcBef>
          <a:spcPts val="500"/>
        </a:spcBef>
        <a:buFont typeface="Wingdings" pitchFamily="2" charset="2"/>
        <a:buChar char="§"/>
        <a:tabLst/>
        <a:defRPr sz="14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CBC63-F6BB-6241-BE7B-A01CF9ADAC20}"/>
              </a:ext>
            </a:extLst>
          </p:cNvPr>
          <p:cNvPicPr>
            <a:picLocks noChangeAspect="1"/>
          </p:cNvPicPr>
          <p:nvPr userDrawn="1"/>
        </p:nvPicPr>
        <p:blipFill rotWithShape="1">
          <a:blip r:embed="rId13"/>
          <a:srcRect t="635" b="-1"/>
          <a:stretch/>
        </p:blipFill>
        <p:spPr>
          <a:xfrm>
            <a:off x="-1" y="0"/>
            <a:ext cx="12192001" cy="1430189"/>
          </a:xfrm>
          <a:prstGeom prst="rect">
            <a:avLst/>
          </a:prstGeom>
        </p:spPr>
      </p:pic>
      <p:pic>
        <p:nvPicPr>
          <p:cNvPr id="12" name="Picture 11">
            <a:extLst>
              <a:ext uri="{FF2B5EF4-FFF2-40B4-BE49-F238E27FC236}">
                <a16:creationId xmlns:a16="http://schemas.microsoft.com/office/drawing/2014/main" id="{8EC245BE-61FB-BB4A-8E25-A3E1F791B435}"/>
              </a:ext>
            </a:extLst>
          </p:cNvPr>
          <p:cNvPicPr>
            <a:picLocks noChangeAspect="1"/>
          </p:cNvPicPr>
          <p:nvPr userDrawn="1"/>
        </p:nvPicPr>
        <p:blipFill>
          <a:blip r:embed="rId14"/>
          <a:stretch>
            <a:fillRect/>
          </a:stretch>
        </p:blipFill>
        <p:spPr>
          <a:xfrm>
            <a:off x="10942320" y="54864"/>
            <a:ext cx="1024129" cy="1280160"/>
          </a:xfrm>
          <a:prstGeom prst="rect">
            <a:avLst/>
          </a:prstGeom>
        </p:spPr>
      </p:pic>
      <p:sp>
        <p:nvSpPr>
          <p:cNvPr id="13" name="TextBox 12">
            <a:extLst>
              <a:ext uri="{FF2B5EF4-FFF2-40B4-BE49-F238E27FC236}">
                <a16:creationId xmlns:a16="http://schemas.microsoft.com/office/drawing/2014/main" id="{DC36D76A-4CE1-1D47-A2A4-434AB4553162}"/>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4" name="Rectangle 13">
            <a:extLst>
              <a:ext uri="{FF2B5EF4-FFF2-40B4-BE49-F238E27FC236}">
                <a16:creationId xmlns:a16="http://schemas.microsoft.com/office/drawing/2014/main" id="{CE277AB2-5E37-2148-B9EB-63192DA317FC}"/>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1632418525"/>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ft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176213" indent="-176213" algn="l" defTabSz="914400" rtl="0" eaLnBrk="1" latinLnBrk="0" hangingPunct="1">
        <a:lnSpc>
          <a:spcPct val="90000"/>
        </a:lnSpc>
        <a:spcBef>
          <a:spcPts val="1000"/>
        </a:spcBef>
        <a:buFont typeface="Wingdings" pitchFamily="2" charset="2"/>
        <a:buChar char="§"/>
        <a:tabLst/>
        <a:defRPr sz="2000" b="1" kern="1200">
          <a:ln>
            <a:noFill/>
          </a:ln>
          <a:solidFill>
            <a:schemeClr val="bg1"/>
          </a:solidFill>
          <a:latin typeface="+mn-lt"/>
          <a:ea typeface="+mn-ea"/>
          <a:cs typeface="+mn-cs"/>
        </a:defRPr>
      </a:lvl1pPr>
      <a:lvl2pPr marL="517525" indent="-231775" algn="l" defTabSz="914400" rtl="0" eaLnBrk="1" latinLnBrk="0" hangingPunct="1">
        <a:lnSpc>
          <a:spcPct val="90000"/>
        </a:lnSpc>
        <a:spcBef>
          <a:spcPts val="500"/>
        </a:spcBef>
        <a:buFont typeface="Wingdings" pitchFamily="2" charset="2"/>
        <a:buChar char="§"/>
        <a:tabLst/>
        <a:defRPr sz="2000" b="1" i="1" kern="1200">
          <a:ln>
            <a:noFill/>
          </a:ln>
          <a:solidFill>
            <a:schemeClr val="bg1"/>
          </a:solidFill>
          <a:latin typeface="+mn-lt"/>
          <a:ea typeface="+mn-ea"/>
          <a:cs typeface="+mn-cs"/>
        </a:defRPr>
      </a:lvl2pPr>
      <a:lvl3pPr marL="858838" indent="-176213" algn="l" defTabSz="914400" rtl="0" eaLnBrk="1" latinLnBrk="0" hangingPunct="1">
        <a:lnSpc>
          <a:spcPct val="90000"/>
        </a:lnSpc>
        <a:spcBef>
          <a:spcPts val="500"/>
        </a:spcBef>
        <a:buFont typeface="Wingdings" pitchFamily="2" charset="2"/>
        <a:buChar char="§"/>
        <a:tabLst/>
        <a:defRPr sz="1800" kern="1200">
          <a:ln>
            <a:noFill/>
          </a:ln>
          <a:solidFill>
            <a:schemeClr val="bg1"/>
          </a:solidFill>
          <a:latin typeface="+mn-lt"/>
          <a:ea typeface="+mn-ea"/>
          <a:cs typeface="+mn-cs"/>
        </a:defRPr>
      </a:lvl3pPr>
      <a:lvl4pPr marL="1270000" indent="-177800" algn="l" defTabSz="914400" rtl="0" eaLnBrk="1" latinLnBrk="0" hangingPunct="1">
        <a:lnSpc>
          <a:spcPct val="90000"/>
        </a:lnSpc>
        <a:spcBef>
          <a:spcPts val="500"/>
        </a:spcBef>
        <a:buFont typeface="Wingdings" pitchFamily="2" charset="2"/>
        <a:buChar char="§"/>
        <a:tabLst/>
        <a:defRPr sz="1600" i="1" kern="1200">
          <a:ln>
            <a:noFill/>
          </a:ln>
          <a:solidFill>
            <a:schemeClr val="bg1"/>
          </a:solidFill>
          <a:latin typeface="+mn-lt"/>
          <a:ea typeface="+mn-ea"/>
          <a:cs typeface="+mn-cs"/>
        </a:defRPr>
      </a:lvl4pPr>
      <a:lvl5pPr marL="1611313" indent="-233363" algn="l" defTabSz="914400" rtl="0" eaLnBrk="1" latinLnBrk="0" hangingPunct="1">
        <a:lnSpc>
          <a:spcPct val="90000"/>
        </a:lnSpc>
        <a:spcBef>
          <a:spcPts val="500"/>
        </a:spcBef>
        <a:buFont typeface="Wingdings" pitchFamily="2" charset="2"/>
        <a:buChar char="§"/>
        <a:tabLst/>
        <a:defRPr sz="14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esig.energy/working-users-groups/reliability/grid-forming/gfm-landscape/projects/" TargetMode="External"/><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hyperlink" Target="https://www.esig.energy/working-users-groups/reliability/grid-forming/gfm-landscape/" TargetMode="Externa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www.esig.energy/event/2025-spring-technical-workshop/" TargetMode="External"/><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www.esig.energy/download/session-1a-establishing-grid-forming-capability-requirements-at-ieso-mohamed-einozahy/?wpdmdl=12905&amp;refresh=67e16d7fd4e2d1742826879" TargetMode="External"/><Relationship Id="rId2" Type="http://schemas.openxmlformats.org/officeDocument/2006/relationships/hyperlink" Target="https://www.ieso.ca/Sector-Participants/Connection-Process/Application-Status"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hyperlink" Target="https://www.esig.energy/download/session-1a-benefits-of-advanced-grid-support-in-stability-constrained-areas-deepak-ramasubramanian/?wpdmdl=12904&amp;refresh=67e16d7fb0cb6174282687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hyperlink" Target="https://www.esig.energy/download/session-1a-grid-forming-inverter-applications-for-improved-reliability-and-power-quality-in-ai-data-centers-sam-maleki/?wpdmdl=12907&amp;refresh=67e16d7f7d1061742826879"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esig.energy/download/session-1a-gfm-ibr-functional-specification-simulation-strategies-and-scenario-recommendations-hossein-ashourian/?wpdmdl=12906&amp;refresh=67e16d7f940411742826879" TargetMode="External"/><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esig.energy/event/i2x-first-hybrid-workshop-interconnection-standards-workshop-spring-2025/" TargetMode="External"/><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s://t.e2ma.net/click/ckst2i/wrf4ivw/0mezvbb" TargetMode="External"/><Relationship Id="rId2" Type="http://schemas.openxmlformats.org/officeDocument/2006/relationships/hyperlink" Target="https://www.esig.energy/i2x-first-forum/" TargetMode="External"/><Relationship Id="rId1" Type="http://schemas.openxmlformats.org/officeDocument/2006/relationships/slideLayout" Target="../slideLayouts/slideLayout5.xml"/><Relationship Id="rId4" Type="http://schemas.openxmlformats.org/officeDocument/2006/relationships/hyperlink" Target="https://uvig.webex.com/weblink/register/ra24ec46df0f4e336c33da7941a95bc3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esig.energy/working-users-groups/reliability/grid-forming/gfm-landscape/projects/" TargetMode="External"/><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hyperlink" Target="https://www.esig.energy/working-users-groups/reliability/grid-forming/gfm-landscape/"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18127-824C-414A-AD4E-4AB486C046E1}"/>
              </a:ext>
            </a:extLst>
          </p:cNvPr>
          <p:cNvSpPr>
            <a:spLocks noGrp="1"/>
          </p:cNvSpPr>
          <p:nvPr>
            <p:ph type="title"/>
          </p:nvPr>
        </p:nvSpPr>
        <p:spPr/>
        <p:txBody>
          <a:bodyPr/>
          <a:lstStyle/>
          <a:p>
            <a:r>
              <a:rPr lang="en-US" dirty="0"/>
              <a:t>ERCOT IBRWG: Industry Updates</a:t>
            </a:r>
          </a:p>
        </p:txBody>
      </p:sp>
      <p:sp>
        <p:nvSpPr>
          <p:cNvPr id="3" name="Text Placeholder 2">
            <a:extLst>
              <a:ext uri="{FF2B5EF4-FFF2-40B4-BE49-F238E27FC236}">
                <a16:creationId xmlns:a16="http://schemas.microsoft.com/office/drawing/2014/main" id="{5EDC4DEF-7F56-473D-A709-AEEC2B51E4E1}"/>
              </a:ext>
            </a:extLst>
          </p:cNvPr>
          <p:cNvSpPr>
            <a:spLocks noGrp="1"/>
          </p:cNvSpPr>
          <p:nvPr>
            <p:ph type="body" sz="quarter" idx="10"/>
          </p:nvPr>
        </p:nvSpPr>
        <p:spPr/>
        <p:txBody>
          <a:bodyPr/>
          <a:lstStyle/>
          <a:p>
            <a:r>
              <a:rPr lang="en-US"/>
              <a:t>Julia Matevosyan</a:t>
            </a:r>
          </a:p>
        </p:txBody>
      </p:sp>
      <p:sp>
        <p:nvSpPr>
          <p:cNvPr id="4" name="Text Placeholder 3">
            <a:extLst>
              <a:ext uri="{FF2B5EF4-FFF2-40B4-BE49-F238E27FC236}">
                <a16:creationId xmlns:a16="http://schemas.microsoft.com/office/drawing/2014/main" id="{C0409F88-523A-4B84-ACFF-C7E2DC74CF3D}"/>
              </a:ext>
            </a:extLst>
          </p:cNvPr>
          <p:cNvSpPr>
            <a:spLocks noGrp="1"/>
          </p:cNvSpPr>
          <p:nvPr>
            <p:ph type="body" sz="quarter" idx="11"/>
          </p:nvPr>
        </p:nvSpPr>
        <p:spPr/>
        <p:txBody>
          <a:bodyPr lIns="91440" tIns="45720" rIns="91440" bIns="0" anchor="b"/>
          <a:lstStyle/>
          <a:p>
            <a:r>
              <a:rPr lang="en-US" dirty="0">
                <a:latin typeface="Montserrat SemiBold"/>
              </a:rPr>
              <a:t>04/18/2025</a:t>
            </a:r>
            <a:endParaRPr lang="en-US" dirty="0"/>
          </a:p>
        </p:txBody>
      </p:sp>
      <p:sp>
        <p:nvSpPr>
          <p:cNvPr id="5" name="Text Placeholder 4">
            <a:extLst>
              <a:ext uri="{FF2B5EF4-FFF2-40B4-BE49-F238E27FC236}">
                <a16:creationId xmlns:a16="http://schemas.microsoft.com/office/drawing/2014/main" id="{8517D9C0-62E5-4A6A-A26F-9437EC0A8ADD}"/>
              </a:ext>
            </a:extLst>
          </p:cNvPr>
          <p:cNvSpPr>
            <a:spLocks noGrp="1"/>
          </p:cNvSpPr>
          <p:nvPr>
            <p:ph type="body" sz="quarter" idx="12"/>
          </p:nvPr>
        </p:nvSpPr>
        <p:spPr/>
        <p:txBody>
          <a:bodyPr/>
          <a:lstStyle/>
          <a:p>
            <a:r>
              <a:rPr lang="en-US" dirty="0"/>
              <a:t>Associate Director and Chief Engineer</a:t>
            </a:r>
          </a:p>
          <a:p>
            <a:r>
              <a:rPr lang="en-US" dirty="0"/>
              <a:t>ESIG</a:t>
            </a:r>
          </a:p>
        </p:txBody>
      </p:sp>
    </p:spTree>
    <p:extLst>
      <p:ext uri="{BB962C8B-B14F-4D97-AF65-F5344CB8AC3E}">
        <p14:creationId xmlns:p14="http://schemas.microsoft.com/office/powerpoint/2010/main" val="1090285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FB2731-2216-4481-03A4-1366828D9B7C}"/>
              </a:ext>
            </a:extLst>
          </p:cNvPr>
          <p:cNvPicPr>
            <a:picLocks noChangeAspect="1"/>
          </p:cNvPicPr>
          <p:nvPr/>
        </p:nvPicPr>
        <p:blipFill>
          <a:blip r:embed="rId2"/>
          <a:stretch>
            <a:fillRect/>
          </a:stretch>
        </p:blipFill>
        <p:spPr>
          <a:xfrm>
            <a:off x="172743" y="90741"/>
            <a:ext cx="6799433" cy="6767259"/>
          </a:xfrm>
          <a:prstGeom prst="rect">
            <a:avLst/>
          </a:prstGeom>
        </p:spPr>
      </p:pic>
      <p:pic>
        <p:nvPicPr>
          <p:cNvPr id="6" name="Picture 5">
            <a:hlinkClick r:id="rId3"/>
            <a:extLst>
              <a:ext uri="{FF2B5EF4-FFF2-40B4-BE49-F238E27FC236}">
                <a16:creationId xmlns:a16="http://schemas.microsoft.com/office/drawing/2014/main" id="{56E51FA4-6EA4-5B01-5593-110911DA331E}"/>
              </a:ext>
            </a:extLst>
          </p:cNvPr>
          <p:cNvPicPr>
            <a:picLocks noChangeAspect="1"/>
          </p:cNvPicPr>
          <p:nvPr/>
        </p:nvPicPr>
        <p:blipFill>
          <a:blip r:embed="rId4"/>
          <a:stretch>
            <a:fillRect/>
          </a:stretch>
        </p:blipFill>
        <p:spPr>
          <a:xfrm>
            <a:off x="8431591" y="1698104"/>
            <a:ext cx="1906308" cy="903568"/>
          </a:xfrm>
          <a:prstGeom prst="rect">
            <a:avLst/>
          </a:prstGeom>
        </p:spPr>
      </p:pic>
      <p:sp>
        <p:nvSpPr>
          <p:cNvPr id="7" name="TextBox 6">
            <a:extLst>
              <a:ext uri="{FF2B5EF4-FFF2-40B4-BE49-F238E27FC236}">
                <a16:creationId xmlns:a16="http://schemas.microsoft.com/office/drawing/2014/main" id="{A2649179-B059-E386-D50B-E774E98DF254}"/>
              </a:ext>
            </a:extLst>
          </p:cNvPr>
          <p:cNvSpPr txBox="1"/>
          <p:nvPr/>
        </p:nvSpPr>
        <p:spPr>
          <a:xfrm>
            <a:off x="8013216" y="2680379"/>
            <a:ext cx="3524978" cy="923330"/>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hlinkClick r:id="rId5"/>
              </a:rPr>
              <a:t>https://www.esig.energy/working-users-groups/reliability/grid-forming/gfm-landscape/</a:t>
            </a:r>
            <a:r>
              <a:rPr lang="en-US" dirty="0">
                <a:latin typeface="Arial" panose="020B0604020202020204" pitchFamily="34" charset="0"/>
                <a:cs typeface="Arial" panose="020B0604020202020204" pitchFamily="34" charset="0"/>
              </a:rPr>
              <a:t> </a:t>
            </a:r>
          </a:p>
        </p:txBody>
      </p:sp>
      <p:sp>
        <p:nvSpPr>
          <p:cNvPr id="8" name="Arrow: Left 7">
            <a:extLst>
              <a:ext uri="{FF2B5EF4-FFF2-40B4-BE49-F238E27FC236}">
                <a16:creationId xmlns:a16="http://schemas.microsoft.com/office/drawing/2014/main" id="{D685934F-56EE-28D2-0756-A83C78E699ED}"/>
              </a:ext>
            </a:extLst>
          </p:cNvPr>
          <p:cNvSpPr/>
          <p:nvPr/>
        </p:nvSpPr>
        <p:spPr>
          <a:xfrm>
            <a:off x="6142535" y="1726024"/>
            <a:ext cx="307126" cy="137676"/>
          </a:xfrm>
          <a:prstGeom prst="lef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054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F2F232-AEFB-4198-AAB4-4C9846C77FE3}"/>
              </a:ext>
            </a:extLst>
          </p:cNvPr>
          <p:cNvSpPr>
            <a:spLocks noGrp="1"/>
          </p:cNvSpPr>
          <p:nvPr>
            <p:ph type="body" sz="quarter" idx="10"/>
          </p:nvPr>
        </p:nvSpPr>
        <p:spPr/>
        <p:txBody>
          <a:bodyPr/>
          <a:lstStyle/>
          <a:p>
            <a:r>
              <a:rPr lang="en-US" dirty="0"/>
              <a:t>Julia Matevosyan</a:t>
            </a:r>
          </a:p>
        </p:txBody>
      </p:sp>
      <p:sp>
        <p:nvSpPr>
          <p:cNvPr id="3" name="Text Placeholder 2">
            <a:extLst>
              <a:ext uri="{FF2B5EF4-FFF2-40B4-BE49-F238E27FC236}">
                <a16:creationId xmlns:a16="http://schemas.microsoft.com/office/drawing/2014/main" id="{963421F7-F4EF-4569-8427-374F6BB966A1}"/>
              </a:ext>
            </a:extLst>
          </p:cNvPr>
          <p:cNvSpPr>
            <a:spLocks noGrp="1"/>
          </p:cNvSpPr>
          <p:nvPr>
            <p:ph type="body" sz="quarter" idx="12"/>
          </p:nvPr>
        </p:nvSpPr>
        <p:spPr/>
        <p:txBody>
          <a:bodyPr/>
          <a:lstStyle/>
          <a:p>
            <a:r>
              <a:rPr lang="en-US" dirty="0" err="1"/>
              <a:t>julia@esig.energy</a:t>
            </a:r>
            <a:endParaRPr lang="en-US" dirty="0"/>
          </a:p>
        </p:txBody>
      </p:sp>
    </p:spTree>
    <p:extLst>
      <p:ext uri="{BB962C8B-B14F-4D97-AF65-F5344CB8AC3E}">
        <p14:creationId xmlns:p14="http://schemas.microsoft.com/office/powerpoint/2010/main" val="4043767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1BE14-8E8D-3166-AB3A-983C3ED3CF2E}"/>
              </a:ext>
            </a:extLst>
          </p:cNvPr>
          <p:cNvSpPr>
            <a:spLocks noGrp="1"/>
          </p:cNvSpPr>
          <p:nvPr>
            <p:ph type="title"/>
          </p:nvPr>
        </p:nvSpPr>
        <p:spPr/>
        <p:txBody>
          <a:bodyPr/>
          <a:lstStyle/>
          <a:p>
            <a:r>
              <a:rPr lang="en-US" dirty="0"/>
              <a:t>2025 ESIG Spring Technical Workshop</a:t>
            </a:r>
          </a:p>
        </p:txBody>
      </p:sp>
      <p:pic>
        <p:nvPicPr>
          <p:cNvPr id="4" name="Picture 3">
            <a:extLst>
              <a:ext uri="{FF2B5EF4-FFF2-40B4-BE49-F238E27FC236}">
                <a16:creationId xmlns:a16="http://schemas.microsoft.com/office/drawing/2014/main" id="{D86EA3F9-2896-3DED-C569-5870668B59E8}"/>
              </a:ext>
            </a:extLst>
          </p:cNvPr>
          <p:cNvPicPr>
            <a:picLocks noChangeAspect="1"/>
          </p:cNvPicPr>
          <p:nvPr/>
        </p:nvPicPr>
        <p:blipFill>
          <a:blip r:embed="rId2"/>
          <a:srcRect t="23226" b="10149"/>
          <a:stretch/>
        </p:blipFill>
        <p:spPr>
          <a:xfrm>
            <a:off x="6533422" y="1704595"/>
            <a:ext cx="4512297" cy="1703158"/>
          </a:xfrm>
          <a:prstGeom prst="rect">
            <a:avLst/>
          </a:prstGeom>
        </p:spPr>
      </p:pic>
      <p:sp>
        <p:nvSpPr>
          <p:cNvPr id="5" name="TextBox 4">
            <a:extLst>
              <a:ext uri="{FF2B5EF4-FFF2-40B4-BE49-F238E27FC236}">
                <a16:creationId xmlns:a16="http://schemas.microsoft.com/office/drawing/2014/main" id="{1D84BD29-C064-7A44-8D14-294DC0D37584}"/>
              </a:ext>
            </a:extLst>
          </p:cNvPr>
          <p:cNvSpPr txBox="1"/>
          <p:nvPr/>
        </p:nvSpPr>
        <p:spPr>
          <a:xfrm>
            <a:off x="6906783" y="3412969"/>
            <a:ext cx="4229678"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hlinkClick r:id="rId3"/>
              </a:rPr>
              <a:t>Presentation and recording are posted here</a:t>
            </a:r>
            <a:endParaRPr lang="en-US" sz="1400" b="1"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0804576E-64F3-37CC-E84E-E771184CB95C}"/>
              </a:ext>
            </a:extLst>
          </p:cNvPr>
          <p:cNvSpPr txBox="1">
            <a:spLocks/>
          </p:cNvSpPr>
          <p:nvPr/>
        </p:nvSpPr>
        <p:spPr>
          <a:xfrm>
            <a:off x="762000" y="1855789"/>
            <a:ext cx="10631424" cy="4435283"/>
          </a:xfrm>
          <a:prstGeom prst="rect">
            <a:avLst/>
          </a:prstGeom>
        </p:spPr>
        <p:txBody>
          <a:bodyPr/>
          <a:lstStyle>
            <a:lvl1pPr marL="117475" indent="-117475" algn="l" defTabSz="914400" rtl="0" eaLnBrk="1" latinLnBrk="0" hangingPunct="1">
              <a:lnSpc>
                <a:spcPct val="90000"/>
              </a:lnSpc>
              <a:spcBef>
                <a:spcPts val="1000"/>
              </a:spcBef>
              <a:buClr>
                <a:srgbClr val="F15934"/>
              </a:buClr>
              <a:buSzPct val="60000"/>
              <a:buFont typeface="Wingdings" pitchFamily="2" charset="2"/>
              <a:buChar char="§"/>
              <a:tabLst/>
              <a:defRPr sz="2000" b="0" i="0" kern="1200">
                <a:ln>
                  <a:noFill/>
                </a:ln>
                <a:solidFill>
                  <a:schemeClr val="tx1"/>
                </a:solidFill>
                <a:latin typeface="Arial" panose="020B0604020202020204" pitchFamily="34" charset="0"/>
                <a:ea typeface="+mn-ea"/>
                <a:cs typeface="Arial" panose="020B0604020202020204" pitchFamily="34" charset="0"/>
              </a:defRPr>
            </a:lvl1pPr>
            <a:lvl2pPr marL="517525" indent="-231775" algn="l" defTabSz="914400" rtl="0" eaLnBrk="1" latinLnBrk="0" hangingPunct="1">
              <a:lnSpc>
                <a:spcPct val="90000"/>
              </a:lnSpc>
              <a:spcBef>
                <a:spcPts val="500"/>
              </a:spcBef>
              <a:buClr>
                <a:srgbClr val="F15934"/>
              </a:buClr>
              <a:buSzPct val="60000"/>
              <a:buFont typeface="Wingdings" pitchFamily="2" charset="2"/>
              <a:buChar char="§"/>
              <a:tabLst/>
              <a:defRPr sz="2000" b="0" i="0" kern="1200">
                <a:ln>
                  <a:noFill/>
                </a:ln>
                <a:solidFill>
                  <a:schemeClr val="tx1"/>
                </a:solidFill>
                <a:latin typeface="Arial" panose="020B0604020202020204" pitchFamily="34" charset="0"/>
                <a:ea typeface="+mn-ea"/>
                <a:cs typeface="Arial" panose="020B0604020202020204" pitchFamily="34" charset="0"/>
              </a:defRPr>
            </a:lvl2pPr>
            <a:lvl3pPr marL="858838" indent="-176213" algn="l" defTabSz="914400" rtl="0" eaLnBrk="1" latinLnBrk="0" hangingPunct="1">
              <a:lnSpc>
                <a:spcPct val="90000"/>
              </a:lnSpc>
              <a:spcBef>
                <a:spcPts val="500"/>
              </a:spcBef>
              <a:buClr>
                <a:srgbClr val="F15934"/>
              </a:buClr>
              <a:buSzPct val="60000"/>
              <a:buFont typeface="Wingdings" pitchFamily="2" charset="2"/>
              <a:buChar char="§"/>
              <a:tabLst/>
              <a:defRPr sz="2000" b="0" i="0" kern="1200">
                <a:ln>
                  <a:noFill/>
                </a:ln>
                <a:solidFill>
                  <a:schemeClr val="tx1"/>
                </a:solidFill>
                <a:latin typeface="Arial" panose="020B0604020202020204" pitchFamily="34" charset="0"/>
                <a:ea typeface="+mn-ea"/>
                <a:cs typeface="Arial" panose="020B0604020202020204" pitchFamily="34" charset="0"/>
              </a:defRPr>
            </a:lvl3pPr>
            <a:lvl4pPr marL="1270000" indent="-177800" algn="l" defTabSz="914400" rtl="0" eaLnBrk="1" latinLnBrk="0" hangingPunct="1">
              <a:lnSpc>
                <a:spcPct val="90000"/>
              </a:lnSpc>
              <a:spcBef>
                <a:spcPts val="500"/>
              </a:spcBef>
              <a:buClr>
                <a:srgbClr val="F15934"/>
              </a:buClr>
              <a:buSzPct val="60000"/>
              <a:buFont typeface="Wingdings" pitchFamily="2" charset="2"/>
              <a:buChar char="§"/>
              <a:tabLst/>
              <a:defRPr sz="2000" b="0" i="0" kern="1200">
                <a:ln>
                  <a:noFill/>
                </a:ln>
                <a:solidFill>
                  <a:schemeClr val="tx1"/>
                </a:solidFill>
                <a:latin typeface="Arial" panose="020B0604020202020204" pitchFamily="34" charset="0"/>
                <a:ea typeface="+mn-ea"/>
                <a:cs typeface="Arial" panose="020B0604020202020204" pitchFamily="34" charset="0"/>
              </a:defRPr>
            </a:lvl4pPr>
            <a:lvl5pPr marL="1611313" indent="-233363" algn="l" defTabSz="914400" rtl="0" eaLnBrk="1" latinLnBrk="0" hangingPunct="1">
              <a:lnSpc>
                <a:spcPct val="90000"/>
              </a:lnSpc>
              <a:spcBef>
                <a:spcPts val="500"/>
              </a:spcBef>
              <a:buClr>
                <a:srgbClr val="F15934"/>
              </a:buClr>
              <a:buSzPct val="60000"/>
              <a:buFont typeface="Wingdings" pitchFamily="2" charset="2"/>
              <a:buChar char="§"/>
              <a:tabLst/>
              <a:defRPr sz="2000" b="0" i="0" kern="1200">
                <a:ln>
                  <a:noFill/>
                </a:ln>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15934"/>
              </a:buClr>
              <a:buSzPct val="60000"/>
              <a:buFont typeface="Wingdings" pitchFamily="2" charset="2"/>
              <a:buNone/>
              <a:tabLst/>
              <a:defRPr/>
            </a:pPr>
            <a:r>
              <a:rPr kumimoji="0" lang="en-US" sz="2000" b="1" i="0" u="sng"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Select Topics (of interest to IBRWG)</a:t>
            </a:r>
          </a:p>
          <a:p>
            <a:pPr marL="117475" marR="0" lvl="0" indent="-117475" algn="l" defTabSz="914400" rtl="0" eaLnBrk="1" fontAlgn="auto" latinLnBrk="0" hangingPunct="1">
              <a:lnSpc>
                <a:spcPct val="90000"/>
              </a:lnSpc>
              <a:spcBef>
                <a:spcPts val="1000"/>
              </a:spcBef>
              <a:spcAft>
                <a:spcPts val="0"/>
              </a:spcAft>
              <a:buClr>
                <a:srgbClr val="F15934"/>
              </a:buClr>
              <a:buSzPct val="60000"/>
              <a:buFont typeface="Wingdings" pitchFamily="2" charset="2"/>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Oscillations and Stability</a:t>
            </a:r>
          </a:p>
          <a:p>
            <a:pPr marL="117475" marR="0" lvl="0" indent="-117475" algn="l" defTabSz="914400" rtl="0" eaLnBrk="1" fontAlgn="auto" latinLnBrk="0" hangingPunct="1">
              <a:lnSpc>
                <a:spcPct val="90000"/>
              </a:lnSpc>
              <a:spcBef>
                <a:spcPts val="1000"/>
              </a:spcBef>
              <a:spcAft>
                <a:spcPts val="0"/>
              </a:spcAft>
              <a:buClr>
                <a:srgbClr val="F15934"/>
              </a:buClr>
              <a:buSzPct val="60000"/>
              <a:buFont typeface="Wingdings" pitchFamily="2" charset="2"/>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Grid Forming Inverters </a:t>
            </a:r>
          </a:p>
          <a:p>
            <a:pPr marL="117475" marR="0" lvl="0" indent="-117475" algn="l" defTabSz="914400" rtl="0" eaLnBrk="1" fontAlgn="auto" latinLnBrk="0" hangingPunct="1">
              <a:lnSpc>
                <a:spcPct val="90000"/>
              </a:lnSpc>
              <a:spcBef>
                <a:spcPts val="1000"/>
              </a:spcBef>
              <a:spcAft>
                <a:spcPts val="0"/>
              </a:spcAft>
              <a:buClr>
                <a:srgbClr val="F15934"/>
              </a:buClr>
              <a:buSzPct val="60000"/>
              <a:buFont typeface="Wingdings" pitchFamily="2" charset="2"/>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FERC Order 901, NERC Milestone 3</a:t>
            </a:r>
          </a:p>
          <a:p>
            <a:pPr marL="117475" marR="0" lvl="0" indent="-117475" algn="l" defTabSz="914400" rtl="0" eaLnBrk="1" fontAlgn="auto" latinLnBrk="0" hangingPunct="1">
              <a:lnSpc>
                <a:spcPct val="90000"/>
              </a:lnSpc>
              <a:spcBef>
                <a:spcPts val="1000"/>
              </a:spcBef>
              <a:spcAft>
                <a:spcPts val="0"/>
              </a:spcAft>
              <a:buClr>
                <a:srgbClr val="F15934"/>
              </a:buClr>
              <a:buSzPct val="60000"/>
              <a:buFont typeface="Wingdings" pitchFamily="2" charset="2"/>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Large Load Integration</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11526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8210D-B890-E10F-A00D-3158B3DFD7AF}"/>
              </a:ext>
            </a:extLst>
          </p:cNvPr>
          <p:cNvSpPr>
            <a:spLocks noGrp="1"/>
          </p:cNvSpPr>
          <p:nvPr>
            <p:ph type="title"/>
          </p:nvPr>
        </p:nvSpPr>
        <p:spPr/>
        <p:txBody>
          <a:bodyPr/>
          <a:lstStyle/>
          <a:p>
            <a:r>
              <a:rPr lang="en-US" dirty="0"/>
              <a:t>GFM Capability Requirements in IESO, Ontario, Canada </a:t>
            </a:r>
          </a:p>
        </p:txBody>
      </p:sp>
      <p:sp>
        <p:nvSpPr>
          <p:cNvPr id="3" name="Content Placeholder 2">
            <a:extLst>
              <a:ext uri="{FF2B5EF4-FFF2-40B4-BE49-F238E27FC236}">
                <a16:creationId xmlns:a16="http://schemas.microsoft.com/office/drawing/2014/main" id="{3B5B1932-59F9-ED16-49A7-3C94DCD1C9AE}"/>
              </a:ext>
            </a:extLst>
          </p:cNvPr>
          <p:cNvSpPr>
            <a:spLocks noGrp="1"/>
          </p:cNvSpPr>
          <p:nvPr>
            <p:ph sz="quarter" idx="10"/>
          </p:nvPr>
        </p:nvSpPr>
        <p:spPr>
          <a:xfrm>
            <a:off x="761999" y="1855789"/>
            <a:ext cx="10957677" cy="4435283"/>
          </a:xfrm>
        </p:spPr>
        <p:txBody>
          <a:bodyPr/>
          <a:lstStyle/>
          <a:p>
            <a:pPr marL="174625" indent="-174625">
              <a:lnSpc>
                <a:spcPct val="108000"/>
              </a:lnSpc>
              <a:spcBef>
                <a:spcPts val="300"/>
              </a:spcBef>
              <a:spcAft>
                <a:spcPts val="300"/>
              </a:spcAft>
              <a:buSzPct val="100000"/>
            </a:pPr>
            <a:r>
              <a:rPr lang="en-US" dirty="0"/>
              <a:t>IESO has included the following </a:t>
            </a:r>
            <a:r>
              <a:rPr lang="en-US" b="1" dirty="0"/>
              <a:t>GFM capability </a:t>
            </a:r>
            <a:r>
              <a:rPr lang="en-US" dirty="0"/>
              <a:t>requirement for </a:t>
            </a:r>
            <a:r>
              <a:rPr lang="en-US" b="1" dirty="0"/>
              <a:t>all BESS </a:t>
            </a:r>
            <a:r>
              <a:rPr lang="en-US" dirty="0"/>
              <a:t>in the connection assessment applications. </a:t>
            </a:r>
          </a:p>
          <a:p>
            <a:pPr marL="174625" indent="-174625">
              <a:lnSpc>
                <a:spcPct val="108000"/>
              </a:lnSpc>
              <a:spcBef>
                <a:spcPts val="300"/>
              </a:spcBef>
              <a:spcAft>
                <a:spcPts val="300"/>
              </a:spcAft>
              <a:buSzPct val="100000"/>
            </a:pPr>
            <a:r>
              <a:rPr lang="en-US" sz="1800" dirty="0"/>
              <a:t>The connection applicant shall ensure that the inverters are capable to operate in GFM Control mode. </a:t>
            </a:r>
          </a:p>
          <a:p>
            <a:pPr marL="460375" lvl="1" indent="-285750">
              <a:lnSpc>
                <a:spcPct val="108000"/>
              </a:lnSpc>
              <a:spcBef>
                <a:spcPts val="300"/>
              </a:spcBef>
              <a:spcAft>
                <a:spcPts val="300"/>
              </a:spcAft>
              <a:buSzPct val="100000"/>
              <a:buFont typeface="Arial" panose="020B0604020202020204" pitchFamily="34" charset="0"/>
              <a:buChar char="‒"/>
            </a:pPr>
            <a:r>
              <a:rPr lang="en-US" sz="1800" dirty="0"/>
              <a:t>As the power system evolves, the IESO may require the inverters to be operated in that mode. </a:t>
            </a:r>
          </a:p>
          <a:p>
            <a:pPr marL="460375" lvl="1" indent="-285750">
              <a:lnSpc>
                <a:spcPct val="108000"/>
              </a:lnSpc>
              <a:spcBef>
                <a:spcPts val="300"/>
              </a:spcBef>
              <a:spcAft>
                <a:spcPts val="300"/>
              </a:spcAft>
              <a:buSzPct val="100000"/>
              <a:buFont typeface="Arial" panose="020B0604020202020204" pitchFamily="34" charset="0"/>
              <a:buChar char="‒"/>
            </a:pPr>
            <a:r>
              <a:rPr lang="en-US" sz="1800" dirty="0"/>
              <a:t>Grid Forming Control mode shall not be enabled without IESO approval. </a:t>
            </a:r>
          </a:p>
          <a:p>
            <a:pPr marL="460375" lvl="1" indent="-285750">
              <a:lnSpc>
                <a:spcPct val="108000"/>
              </a:lnSpc>
              <a:spcBef>
                <a:spcPts val="300"/>
              </a:spcBef>
              <a:spcAft>
                <a:spcPts val="300"/>
              </a:spcAft>
              <a:buSzPct val="100000"/>
              <a:buFont typeface="Arial" panose="020B0604020202020204" pitchFamily="34" charset="0"/>
              <a:buChar char="‒"/>
            </a:pPr>
            <a:r>
              <a:rPr lang="en-US" sz="1800" dirty="0"/>
              <a:t>NERC functional specifications for GFM control specify that its primary objective is maintaining an internal voltage phasor that is constant or nearly constant in the sub-transient to transient time frame. The voltage phasor must be controlled to maintain synchronism with other devices in the grid and must also regulate active and reactive power appropriately to support the grid.</a:t>
            </a:r>
          </a:p>
          <a:p>
            <a:pPr marL="174625" indent="-174625">
              <a:lnSpc>
                <a:spcPct val="108000"/>
              </a:lnSpc>
              <a:spcBef>
                <a:spcPts val="300"/>
              </a:spcBef>
              <a:spcAft>
                <a:spcPts val="300"/>
              </a:spcAft>
              <a:buSzPct val="100000"/>
            </a:pPr>
            <a:r>
              <a:rPr lang="en-US" dirty="0"/>
              <a:t>The requirement is currently enforceable, and IESO has already required several developers to procure equipment to meet GFM BESS requirement (see, e.g., Tilbury BESS SIA </a:t>
            </a:r>
            <a:r>
              <a:rPr lang="en-US" dirty="0">
                <a:hlinkClick r:id="rId2"/>
              </a:rPr>
              <a:t>here</a:t>
            </a:r>
            <a:r>
              <a:rPr lang="en-US" dirty="0"/>
              <a:t>)</a:t>
            </a:r>
          </a:p>
          <a:p>
            <a:pPr marL="174625" indent="-174625">
              <a:lnSpc>
                <a:spcPct val="108000"/>
              </a:lnSpc>
              <a:spcBef>
                <a:spcPts val="300"/>
              </a:spcBef>
              <a:spcAft>
                <a:spcPts val="300"/>
              </a:spcAft>
              <a:buSzPct val="100000"/>
            </a:pPr>
            <a:r>
              <a:rPr lang="en-US" dirty="0"/>
              <a:t>IESO is working on detailed performance specifications document</a:t>
            </a:r>
          </a:p>
          <a:p>
            <a:pPr marL="0" indent="0">
              <a:buNone/>
            </a:pPr>
            <a:endParaRPr lang="en-US" dirty="0"/>
          </a:p>
        </p:txBody>
      </p:sp>
      <p:sp>
        <p:nvSpPr>
          <p:cNvPr id="11" name="TextBox 10">
            <a:extLst>
              <a:ext uri="{FF2B5EF4-FFF2-40B4-BE49-F238E27FC236}">
                <a16:creationId xmlns:a16="http://schemas.microsoft.com/office/drawing/2014/main" id="{6805F32D-3E72-2498-8A62-7C6065614522}"/>
              </a:ext>
            </a:extLst>
          </p:cNvPr>
          <p:cNvSpPr txBox="1"/>
          <p:nvPr/>
        </p:nvSpPr>
        <p:spPr>
          <a:xfrm>
            <a:off x="814933" y="6346913"/>
            <a:ext cx="8712975" cy="400046"/>
          </a:xfrm>
          <a:prstGeom prst="rect">
            <a:avLst/>
          </a:prstGeom>
          <a:noFill/>
        </p:spPr>
        <p:txBody>
          <a:bodyPr wrap="square">
            <a:spAutoFit/>
          </a:bodyPr>
          <a:lstStyle/>
          <a:p>
            <a:pPr marR="0" lvl="0" algn="l" defTabSz="914400" rtl="0" eaLnBrk="1" fontAlgn="auto" latinLnBrk="0" hangingPunct="1">
              <a:lnSpc>
                <a:spcPct val="108000"/>
              </a:lnSpc>
              <a:spcBef>
                <a:spcPts val="300"/>
              </a:spcBef>
              <a:spcAft>
                <a:spcPts val="300"/>
              </a:spcAft>
              <a:buClr>
                <a:srgbClr val="F15934"/>
              </a:buClr>
              <a:buSzPct val="100000"/>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Presentation by M. ElNozahy (IESO) is available here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534588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C49C8-6A72-D4A7-38B2-5D4F90E04BD4}"/>
              </a:ext>
            </a:extLst>
          </p:cNvPr>
          <p:cNvSpPr>
            <a:spLocks noGrp="1"/>
          </p:cNvSpPr>
          <p:nvPr>
            <p:ph type="title"/>
          </p:nvPr>
        </p:nvSpPr>
        <p:spPr/>
        <p:txBody>
          <a:bodyPr/>
          <a:lstStyle/>
          <a:p>
            <a:r>
              <a:rPr lang="en-US" dirty="0"/>
              <a:t>Benefits of Advanced Grid Support in Stability</a:t>
            </a:r>
            <a:br>
              <a:rPr lang="en-US" dirty="0"/>
            </a:br>
            <a:r>
              <a:rPr lang="en-US" dirty="0"/>
              <a:t>Constrained Areas </a:t>
            </a:r>
          </a:p>
        </p:txBody>
      </p:sp>
      <p:pic>
        <p:nvPicPr>
          <p:cNvPr id="5" name="Picture 4">
            <a:extLst>
              <a:ext uri="{FF2B5EF4-FFF2-40B4-BE49-F238E27FC236}">
                <a16:creationId xmlns:a16="http://schemas.microsoft.com/office/drawing/2014/main" id="{A6C5DC77-B4D8-EBBA-58FA-EE2B5C1FA2B5}"/>
              </a:ext>
            </a:extLst>
          </p:cNvPr>
          <p:cNvPicPr>
            <a:picLocks noChangeAspect="1"/>
          </p:cNvPicPr>
          <p:nvPr/>
        </p:nvPicPr>
        <p:blipFill>
          <a:blip r:embed="rId2"/>
          <a:stretch>
            <a:fillRect/>
          </a:stretch>
        </p:blipFill>
        <p:spPr>
          <a:xfrm>
            <a:off x="195444" y="1668257"/>
            <a:ext cx="8299402" cy="4458258"/>
          </a:xfrm>
          <a:prstGeom prst="rect">
            <a:avLst/>
          </a:prstGeom>
        </p:spPr>
      </p:pic>
      <p:pic>
        <p:nvPicPr>
          <p:cNvPr id="7" name="Picture 6">
            <a:extLst>
              <a:ext uri="{FF2B5EF4-FFF2-40B4-BE49-F238E27FC236}">
                <a16:creationId xmlns:a16="http://schemas.microsoft.com/office/drawing/2014/main" id="{DC0F4444-BC02-DF2F-4A31-24B84C589DC4}"/>
              </a:ext>
            </a:extLst>
          </p:cNvPr>
          <p:cNvPicPr>
            <a:picLocks noChangeAspect="1"/>
          </p:cNvPicPr>
          <p:nvPr/>
        </p:nvPicPr>
        <p:blipFill>
          <a:blip r:embed="rId3"/>
          <a:srcRect l="8027" t="13232" b="34844"/>
          <a:stretch/>
        </p:blipFill>
        <p:spPr>
          <a:xfrm>
            <a:off x="8494846" y="3524977"/>
            <a:ext cx="3561654" cy="2408153"/>
          </a:xfrm>
          <a:prstGeom prst="rect">
            <a:avLst/>
          </a:prstGeom>
        </p:spPr>
      </p:pic>
      <p:sp>
        <p:nvSpPr>
          <p:cNvPr id="11" name="TextBox 10">
            <a:extLst>
              <a:ext uri="{FF2B5EF4-FFF2-40B4-BE49-F238E27FC236}">
                <a16:creationId xmlns:a16="http://schemas.microsoft.com/office/drawing/2014/main" id="{C3B49C03-F3F3-3216-A0C5-35F6460298A9}"/>
              </a:ext>
            </a:extLst>
          </p:cNvPr>
          <p:cNvSpPr txBox="1"/>
          <p:nvPr/>
        </p:nvSpPr>
        <p:spPr>
          <a:xfrm>
            <a:off x="8518664" y="1436704"/>
            <a:ext cx="3673336"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hlinkClick r:id="rId4"/>
              </a:rPr>
              <a:t>Presentation by D. Ramasubramanian (EPRI) is available here</a:t>
            </a:r>
            <a:endParaRPr lang="en-US" sz="16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C69E20F3-AC15-B899-D7B2-D778E91E3570}"/>
              </a:ext>
            </a:extLst>
          </p:cNvPr>
          <p:cNvPicPr>
            <a:picLocks noChangeAspect="1"/>
          </p:cNvPicPr>
          <p:nvPr/>
        </p:nvPicPr>
        <p:blipFill>
          <a:blip r:embed="rId5"/>
          <a:stretch>
            <a:fillRect/>
          </a:stretch>
        </p:blipFill>
        <p:spPr>
          <a:xfrm>
            <a:off x="8708196" y="2177807"/>
            <a:ext cx="2927719" cy="1181430"/>
          </a:xfrm>
          <a:prstGeom prst="rect">
            <a:avLst/>
          </a:prstGeom>
        </p:spPr>
      </p:pic>
      <p:sp>
        <p:nvSpPr>
          <p:cNvPr id="14" name="TextBox 13">
            <a:extLst>
              <a:ext uri="{FF2B5EF4-FFF2-40B4-BE49-F238E27FC236}">
                <a16:creationId xmlns:a16="http://schemas.microsoft.com/office/drawing/2014/main" id="{DB6DE628-49AD-592F-EC81-0F4EC6DC88BB}"/>
              </a:ext>
            </a:extLst>
          </p:cNvPr>
          <p:cNvSpPr txBox="1"/>
          <p:nvPr/>
        </p:nvSpPr>
        <p:spPr>
          <a:xfrm>
            <a:off x="3915867" y="5694534"/>
            <a:ext cx="8062076" cy="668516"/>
          </a:xfrm>
          <a:prstGeom prst="rect">
            <a:avLst/>
          </a:prstGeom>
          <a:solidFill>
            <a:schemeClr val="bg1"/>
          </a:solidFill>
        </p:spPr>
        <p:txBody>
          <a:bodyPr wrap="square" rtlCol="0">
            <a:spAutoFit/>
          </a:bodyPr>
          <a:lstStyle/>
          <a:p>
            <a:pPr marL="285750" indent="-285750">
              <a:lnSpc>
                <a:spcPct val="108000"/>
              </a:lnSpc>
              <a:buFont typeface="Arial" panose="020B0604020202020204" pitchFamily="34" charset="0"/>
              <a:buChar char="•"/>
            </a:pPr>
            <a:r>
              <a:rPr lang="en-US" dirty="0">
                <a:solidFill>
                  <a:srgbClr val="C00000"/>
                </a:solidFill>
                <a:latin typeface="Arial" panose="020B0604020202020204" pitchFamily="34" charset="0"/>
                <a:cs typeface="Arial" panose="020B0604020202020204" pitchFamily="34" charset="0"/>
              </a:rPr>
              <a:t>Also brought up, importance of location for better effectiveness</a:t>
            </a:r>
          </a:p>
          <a:p>
            <a:pPr marL="285750" indent="-285750">
              <a:lnSpc>
                <a:spcPct val="108000"/>
              </a:lnSpc>
              <a:buFont typeface="Arial" panose="020B0604020202020204" pitchFamily="34" charset="0"/>
              <a:buChar char="•"/>
            </a:pPr>
            <a:r>
              <a:rPr lang="en-US" dirty="0">
                <a:solidFill>
                  <a:srgbClr val="C00000"/>
                </a:solidFill>
                <a:latin typeface="Arial" panose="020B0604020202020204" pitchFamily="34" charset="0"/>
                <a:cs typeface="Arial" panose="020B0604020202020204" pitchFamily="34" charset="0"/>
              </a:rPr>
              <a:t>Off-the-shelf solution may not work, may need application-specific tuning</a:t>
            </a:r>
          </a:p>
        </p:txBody>
      </p:sp>
    </p:spTree>
    <p:extLst>
      <p:ext uri="{BB962C8B-B14F-4D97-AF65-F5344CB8AC3E}">
        <p14:creationId xmlns:p14="http://schemas.microsoft.com/office/powerpoint/2010/main" val="297943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DB71F-06F0-2083-703E-1EF3D793F5DC}"/>
              </a:ext>
            </a:extLst>
          </p:cNvPr>
          <p:cNvSpPr>
            <a:spLocks noGrp="1"/>
          </p:cNvSpPr>
          <p:nvPr>
            <p:ph type="title"/>
          </p:nvPr>
        </p:nvSpPr>
        <p:spPr/>
        <p:txBody>
          <a:bodyPr/>
          <a:lstStyle/>
          <a:p>
            <a:r>
              <a:rPr lang="en-US" dirty="0"/>
              <a:t>Grid-Forming Inverter Applications for Improved Reliability and Power Quality in AI Data Centers</a:t>
            </a:r>
          </a:p>
        </p:txBody>
      </p:sp>
      <p:pic>
        <p:nvPicPr>
          <p:cNvPr id="5" name="Picture 4">
            <a:extLst>
              <a:ext uri="{FF2B5EF4-FFF2-40B4-BE49-F238E27FC236}">
                <a16:creationId xmlns:a16="http://schemas.microsoft.com/office/drawing/2014/main" id="{16CCE235-6D39-B772-F2B1-9E6214BD89C8}"/>
              </a:ext>
            </a:extLst>
          </p:cNvPr>
          <p:cNvPicPr>
            <a:picLocks noChangeAspect="1"/>
          </p:cNvPicPr>
          <p:nvPr/>
        </p:nvPicPr>
        <p:blipFill>
          <a:blip r:embed="rId2"/>
          <a:stretch>
            <a:fillRect/>
          </a:stretch>
        </p:blipFill>
        <p:spPr>
          <a:xfrm>
            <a:off x="494554" y="1883910"/>
            <a:ext cx="6003970" cy="3325691"/>
          </a:xfrm>
          <a:prstGeom prst="rect">
            <a:avLst/>
          </a:prstGeom>
        </p:spPr>
      </p:pic>
      <p:pic>
        <p:nvPicPr>
          <p:cNvPr id="7" name="Picture 6">
            <a:extLst>
              <a:ext uri="{FF2B5EF4-FFF2-40B4-BE49-F238E27FC236}">
                <a16:creationId xmlns:a16="http://schemas.microsoft.com/office/drawing/2014/main" id="{58B73715-CE7D-AC84-2D9B-A2039DE9DC5B}"/>
              </a:ext>
            </a:extLst>
          </p:cNvPr>
          <p:cNvPicPr>
            <a:picLocks noChangeAspect="1"/>
          </p:cNvPicPr>
          <p:nvPr/>
        </p:nvPicPr>
        <p:blipFill>
          <a:blip r:embed="rId3"/>
          <a:stretch>
            <a:fillRect/>
          </a:stretch>
        </p:blipFill>
        <p:spPr>
          <a:xfrm>
            <a:off x="6493877" y="1821819"/>
            <a:ext cx="5296140" cy="3462157"/>
          </a:xfrm>
          <a:prstGeom prst="rect">
            <a:avLst/>
          </a:prstGeom>
        </p:spPr>
      </p:pic>
      <p:sp>
        <p:nvSpPr>
          <p:cNvPr id="9" name="TextBox 8">
            <a:extLst>
              <a:ext uri="{FF2B5EF4-FFF2-40B4-BE49-F238E27FC236}">
                <a16:creationId xmlns:a16="http://schemas.microsoft.com/office/drawing/2014/main" id="{3210E88B-F77F-F75C-7090-B2A68CFC4383}"/>
              </a:ext>
            </a:extLst>
          </p:cNvPr>
          <p:cNvSpPr txBox="1"/>
          <p:nvPr/>
        </p:nvSpPr>
        <p:spPr>
          <a:xfrm>
            <a:off x="396715" y="6114921"/>
            <a:ext cx="6097162" cy="369332"/>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hlinkClick r:id="rId4"/>
              </a:rPr>
              <a:t>The presentation is available here</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4415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1630-5857-07F2-0259-519534AAEBE9}"/>
              </a:ext>
            </a:extLst>
          </p:cNvPr>
          <p:cNvSpPr>
            <a:spLocks noGrp="1"/>
          </p:cNvSpPr>
          <p:nvPr>
            <p:ph type="title"/>
          </p:nvPr>
        </p:nvSpPr>
        <p:spPr/>
        <p:txBody>
          <a:bodyPr/>
          <a:lstStyle/>
          <a:p>
            <a:r>
              <a:rPr lang="en-US" dirty="0"/>
              <a:t>Integration of GFM IBRs in Chelian Grid</a:t>
            </a:r>
          </a:p>
        </p:txBody>
      </p:sp>
      <p:pic>
        <p:nvPicPr>
          <p:cNvPr id="5" name="Picture 4">
            <a:extLst>
              <a:ext uri="{FF2B5EF4-FFF2-40B4-BE49-F238E27FC236}">
                <a16:creationId xmlns:a16="http://schemas.microsoft.com/office/drawing/2014/main" id="{402A62E8-8066-2091-D2E1-78D7DB598A75}"/>
              </a:ext>
            </a:extLst>
          </p:cNvPr>
          <p:cNvPicPr>
            <a:picLocks noChangeAspect="1"/>
          </p:cNvPicPr>
          <p:nvPr/>
        </p:nvPicPr>
        <p:blipFill>
          <a:blip r:embed="rId2"/>
          <a:stretch>
            <a:fillRect/>
          </a:stretch>
        </p:blipFill>
        <p:spPr>
          <a:xfrm>
            <a:off x="293167" y="1638225"/>
            <a:ext cx="7626775" cy="3973818"/>
          </a:xfrm>
          <a:prstGeom prst="rect">
            <a:avLst/>
          </a:prstGeom>
        </p:spPr>
      </p:pic>
      <p:sp>
        <p:nvSpPr>
          <p:cNvPr id="8" name="TextBox 7">
            <a:extLst>
              <a:ext uri="{FF2B5EF4-FFF2-40B4-BE49-F238E27FC236}">
                <a16:creationId xmlns:a16="http://schemas.microsoft.com/office/drawing/2014/main" id="{CC3AE7B1-4450-7FE9-D187-AC307978F760}"/>
              </a:ext>
            </a:extLst>
          </p:cNvPr>
          <p:cNvSpPr txBox="1"/>
          <p:nvPr/>
        </p:nvSpPr>
        <p:spPr>
          <a:xfrm>
            <a:off x="7919942" y="1458279"/>
            <a:ext cx="4202051" cy="5355633"/>
          </a:xfrm>
          <a:prstGeom prst="rect">
            <a:avLst/>
          </a:prstGeom>
          <a:solidFill>
            <a:schemeClr val="bg1"/>
          </a:solidFill>
        </p:spPr>
        <p:txBody>
          <a:bodyPr wrap="square" rtlCol="0">
            <a:spAutoFit/>
          </a:bodyPr>
          <a:lstStyle/>
          <a:p>
            <a:pPr marL="174625" indent="-174625">
              <a:lnSpc>
                <a:spcPct val="108000"/>
              </a:lnSpc>
              <a:spcBef>
                <a:spcPts val="300"/>
              </a:spcBef>
              <a:spcAft>
                <a:spcPts val="300"/>
              </a:spcAft>
              <a:buClr>
                <a:srgbClr val="F25A35"/>
              </a:buClr>
              <a:buFont typeface="Arial" panose="020B0604020202020204" pitchFamily="34" charset="0"/>
              <a:buChar char="•"/>
            </a:pPr>
            <a:r>
              <a:rPr lang="en-US" sz="1600" b="0" i="0" u="none" strike="noStrike" baseline="0" dirty="0">
                <a:latin typeface="Arial" panose="020B0604020202020204" pitchFamily="34" charset="0"/>
              </a:rPr>
              <a:t>The test systems demonstrated the performance of EMT models.</a:t>
            </a:r>
          </a:p>
          <a:p>
            <a:pPr marL="174625" indent="-174625">
              <a:lnSpc>
                <a:spcPct val="108000"/>
              </a:lnSpc>
              <a:spcBef>
                <a:spcPts val="300"/>
              </a:spcBef>
              <a:spcAft>
                <a:spcPts val="300"/>
              </a:spcAft>
              <a:buClr>
                <a:srgbClr val="F25A35"/>
              </a:buClr>
              <a:buFont typeface="Arial" panose="020B0604020202020204" pitchFamily="34" charset="0"/>
              <a:buChar char="•"/>
            </a:pPr>
            <a:r>
              <a:rPr lang="en-US" sz="1600" b="0" i="0" u="none" strike="noStrike" baseline="0" dirty="0">
                <a:latin typeface="Arial" panose="020B0604020202020204" pitchFamily="34" charset="0"/>
              </a:rPr>
              <a:t>The results for the Chilian grid proved GFM IBRs can positively impact the dynamic behavior and stability of grids composed mostly of VRE resources.</a:t>
            </a:r>
          </a:p>
          <a:p>
            <a:pPr marL="174625" indent="-174625">
              <a:lnSpc>
                <a:spcPct val="108000"/>
              </a:lnSpc>
              <a:spcBef>
                <a:spcPts val="300"/>
              </a:spcBef>
              <a:spcAft>
                <a:spcPts val="300"/>
              </a:spcAft>
              <a:buClr>
                <a:srgbClr val="F25A35"/>
              </a:buClr>
              <a:buFont typeface="Arial" panose="020B0604020202020204" pitchFamily="34" charset="0"/>
              <a:buChar char="•"/>
            </a:pPr>
            <a:r>
              <a:rPr lang="en-US" sz="1600" b="0" i="0" u="none" strike="noStrike" baseline="0" dirty="0">
                <a:latin typeface="Arial" panose="020B0604020202020204" pitchFamily="34" charset="0"/>
              </a:rPr>
              <a:t>System parameters and conditions, such as the penetration of GFL IBRs and their associated control strategies, the presence of </a:t>
            </a:r>
            <a:r>
              <a:rPr lang="en-US" sz="1600" b="0" i="0" u="none" strike="noStrike" baseline="0" dirty="0" err="1">
                <a:latin typeface="Arial" panose="020B0604020202020204" pitchFamily="34" charset="0"/>
              </a:rPr>
              <a:t>SynCons</a:t>
            </a:r>
            <a:r>
              <a:rPr lang="en-US" sz="1600" b="0" i="0" u="none" strike="noStrike" baseline="0" dirty="0">
                <a:latin typeface="Arial" panose="020B0604020202020204" pitchFamily="34" charset="0"/>
              </a:rPr>
              <a:t>, as well as the availability of dynamic compensation devices, play a pivotal role in the minimum amount of GFM required in large grids.</a:t>
            </a:r>
          </a:p>
          <a:p>
            <a:pPr marL="174625" indent="-174625">
              <a:lnSpc>
                <a:spcPct val="108000"/>
              </a:lnSpc>
              <a:spcBef>
                <a:spcPts val="300"/>
              </a:spcBef>
              <a:spcAft>
                <a:spcPts val="300"/>
              </a:spcAft>
              <a:buClr>
                <a:srgbClr val="F25A35"/>
              </a:buClr>
              <a:buFont typeface="Arial" panose="020B0604020202020204" pitchFamily="34" charset="0"/>
              <a:buChar char="•"/>
            </a:pPr>
            <a:r>
              <a:rPr lang="en-US" sz="1600" dirty="0">
                <a:latin typeface="Arial" panose="020B0604020202020204" pitchFamily="34" charset="0"/>
              </a:rPr>
              <a:t>Additional research needed </a:t>
            </a:r>
            <a:r>
              <a:rPr lang="en-US" sz="1600" b="0" i="0" u="none" strike="noStrike" baseline="0" dirty="0">
                <a:latin typeface="Arial" panose="020B0604020202020204" pitchFamily="34" charset="0"/>
              </a:rPr>
              <a:t>to test additional capabilities and attributes for this technology in large grids, such as short-term over current contribution, protection coordination, and black start capabilities</a:t>
            </a:r>
          </a:p>
        </p:txBody>
      </p:sp>
      <p:sp>
        <p:nvSpPr>
          <p:cNvPr id="9" name="TextBox 8">
            <a:extLst>
              <a:ext uri="{FF2B5EF4-FFF2-40B4-BE49-F238E27FC236}">
                <a16:creationId xmlns:a16="http://schemas.microsoft.com/office/drawing/2014/main" id="{2B12F8AE-033E-7BFE-02F8-19211D2D1E5C}"/>
              </a:ext>
            </a:extLst>
          </p:cNvPr>
          <p:cNvSpPr txBox="1"/>
          <p:nvPr/>
        </p:nvSpPr>
        <p:spPr>
          <a:xfrm>
            <a:off x="396715" y="6114921"/>
            <a:ext cx="6097162" cy="369332"/>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hlinkClick r:id="rId3"/>
              </a:rPr>
              <a:t>The presentation is available here</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3573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D9240-8F04-87A1-21C6-D9B752A909C8}"/>
              </a:ext>
            </a:extLst>
          </p:cNvPr>
          <p:cNvSpPr>
            <a:spLocks noGrp="1"/>
          </p:cNvSpPr>
          <p:nvPr>
            <p:ph type="title"/>
          </p:nvPr>
        </p:nvSpPr>
        <p:spPr/>
        <p:txBody>
          <a:bodyPr/>
          <a:lstStyle/>
          <a:p>
            <a:r>
              <a:rPr lang="en-US" dirty="0"/>
              <a:t>DOE Forum for the Implementation of Reliability Standards for Transmission (i2X FIRST)</a:t>
            </a:r>
          </a:p>
        </p:txBody>
      </p:sp>
      <p:sp>
        <p:nvSpPr>
          <p:cNvPr id="3" name="Content Placeholder 2">
            <a:extLst>
              <a:ext uri="{FF2B5EF4-FFF2-40B4-BE49-F238E27FC236}">
                <a16:creationId xmlns:a16="http://schemas.microsoft.com/office/drawing/2014/main" id="{66DADAE8-B366-FA79-3BC1-F72AD84F3D73}"/>
              </a:ext>
            </a:extLst>
          </p:cNvPr>
          <p:cNvSpPr>
            <a:spLocks noGrp="1"/>
          </p:cNvSpPr>
          <p:nvPr>
            <p:ph sz="quarter" idx="10"/>
          </p:nvPr>
        </p:nvSpPr>
        <p:spPr>
          <a:xfrm>
            <a:off x="761999" y="1855789"/>
            <a:ext cx="7690965" cy="4435283"/>
          </a:xfrm>
        </p:spPr>
        <p:txBody>
          <a:bodyPr/>
          <a:lstStyle/>
          <a:p>
            <a:pPr marL="174625" indent="-174625">
              <a:lnSpc>
                <a:spcPct val="108000"/>
              </a:lnSpc>
              <a:spcBef>
                <a:spcPts val="300"/>
              </a:spcBef>
              <a:spcAft>
                <a:spcPts val="300"/>
              </a:spcAft>
              <a:buSzPct val="100000"/>
            </a:pPr>
            <a:r>
              <a:rPr lang="en-US" sz="2000" dirty="0">
                <a:solidFill>
                  <a:schemeClr val="tx1"/>
                </a:solidFill>
                <a:latin typeface="Arial" panose="020B0604020202020204" pitchFamily="34" charset="0"/>
                <a:cs typeface="Arial" panose="020B0604020202020204" pitchFamily="34" charset="0"/>
              </a:rPr>
              <a:t>i2X FIRST workshop March 17, 2025 (half-day hybrid event)</a:t>
            </a:r>
          </a:p>
          <a:p>
            <a:pPr marL="174625" indent="-174625">
              <a:lnSpc>
                <a:spcPct val="108000"/>
              </a:lnSpc>
              <a:spcBef>
                <a:spcPts val="300"/>
              </a:spcBef>
              <a:spcAft>
                <a:spcPts val="300"/>
              </a:spcAft>
              <a:buSzPct val="100000"/>
            </a:pPr>
            <a:r>
              <a:rPr lang="en-US" sz="2000" dirty="0">
                <a:solidFill>
                  <a:schemeClr val="tx1"/>
                </a:solidFill>
                <a:latin typeface="Arial" panose="020B0604020202020204" pitchFamily="34" charset="0"/>
                <a:cs typeface="Arial" panose="020B0604020202020204" pitchFamily="34" charset="0"/>
              </a:rPr>
              <a:t>Covered IBR plant conformity assessment process with applicable interconnection requirements after IBR plant commissioning, learning from the draft IEEE P2800.2 (SG5).</a:t>
            </a:r>
          </a:p>
          <a:p>
            <a:pPr marL="174625" indent="-174625">
              <a:lnSpc>
                <a:spcPct val="108000"/>
              </a:lnSpc>
              <a:spcBef>
                <a:spcPts val="300"/>
              </a:spcBef>
              <a:spcAft>
                <a:spcPts val="300"/>
              </a:spcAft>
              <a:buSzPct val="100000"/>
            </a:pPr>
            <a:r>
              <a:rPr lang="en-US" sz="2000" dirty="0">
                <a:solidFill>
                  <a:schemeClr val="tx1"/>
                </a:solidFill>
                <a:latin typeface="Arial" panose="020B0604020202020204" pitchFamily="34" charset="0"/>
                <a:cs typeface="Arial" panose="020B0604020202020204" pitchFamily="34" charset="0"/>
              </a:rPr>
              <a:t>Topics: </a:t>
            </a:r>
          </a:p>
          <a:p>
            <a:pPr marL="460375" lvl="1" indent="-285750">
              <a:lnSpc>
                <a:spcPct val="108000"/>
              </a:lnSpc>
              <a:spcBef>
                <a:spcPts val="300"/>
              </a:spcBef>
              <a:spcAft>
                <a:spcPts val="300"/>
              </a:spcAft>
              <a:buSzPct val="1000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IEEE P2800.2 Update</a:t>
            </a:r>
          </a:p>
          <a:p>
            <a:pPr marL="460375" lvl="1" indent="-285750">
              <a:lnSpc>
                <a:spcPct val="108000"/>
              </a:lnSpc>
              <a:spcBef>
                <a:spcPts val="300"/>
              </a:spcBef>
              <a:spcAft>
                <a:spcPts val="300"/>
              </a:spcAft>
              <a:buSzPct val="1000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Post Commissioning IBR Plant Model Validation</a:t>
            </a:r>
          </a:p>
          <a:p>
            <a:pPr marL="460375" lvl="1" indent="-285750">
              <a:lnSpc>
                <a:spcPct val="108000"/>
              </a:lnSpc>
              <a:spcBef>
                <a:spcPts val="300"/>
              </a:spcBef>
              <a:spcAft>
                <a:spcPts val="300"/>
              </a:spcAft>
              <a:buSzPct val="1000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Selection of Disturbance Event Triggers </a:t>
            </a:r>
          </a:p>
          <a:p>
            <a:pPr marL="460375" lvl="1" indent="-285750">
              <a:lnSpc>
                <a:spcPct val="108000"/>
              </a:lnSpc>
              <a:spcBef>
                <a:spcPts val="300"/>
              </a:spcBef>
              <a:spcAft>
                <a:spcPts val="300"/>
              </a:spcAft>
              <a:buSzPct val="1000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Post Commissioning Monitoring </a:t>
            </a:r>
          </a:p>
          <a:p>
            <a:pPr marL="460375" lvl="1" indent="-285750">
              <a:lnSpc>
                <a:spcPct val="108000"/>
              </a:lnSpc>
              <a:spcBef>
                <a:spcPts val="300"/>
              </a:spcBef>
              <a:spcAft>
                <a:spcPts val="300"/>
              </a:spcAft>
              <a:buSzPct val="1000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Event-Based IBR Plant Model Validation</a:t>
            </a:r>
          </a:p>
          <a:p>
            <a:pPr marL="460375" lvl="1" indent="-285750">
              <a:lnSpc>
                <a:spcPct val="108000"/>
              </a:lnSpc>
              <a:spcBef>
                <a:spcPts val="300"/>
              </a:spcBef>
              <a:spcAft>
                <a:spcPts val="300"/>
              </a:spcAft>
              <a:buSzPct val="1000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Periodic Testing </a:t>
            </a:r>
          </a:p>
          <a:p>
            <a:pPr marL="460375" lvl="1" indent="-285750">
              <a:lnSpc>
                <a:spcPct val="108000"/>
              </a:lnSpc>
              <a:spcBef>
                <a:spcPts val="300"/>
              </a:spcBef>
              <a:spcAft>
                <a:spcPts val="300"/>
              </a:spcAft>
              <a:buSzPct val="1000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Comparison of IEEE2800 and NERC PRC-028 and PRC-029</a:t>
            </a:r>
          </a:p>
          <a:p>
            <a:endParaRPr lang="en-US" sz="2000" dirty="0">
              <a:solidFill>
                <a:schemeClr val="tx1"/>
              </a:solidFill>
              <a:latin typeface="Arial" panose="020B0604020202020204" pitchFamily="34" charset="0"/>
              <a:cs typeface="Arial" panose="020B0604020202020204" pitchFamily="34" charset="0"/>
            </a:endParaRPr>
          </a:p>
        </p:txBody>
      </p:sp>
      <p:pic>
        <p:nvPicPr>
          <p:cNvPr id="4" name="Picture 3" descr="A picture containing arrow&#10;&#10;Description automatically generated">
            <a:extLst>
              <a:ext uri="{FF2B5EF4-FFF2-40B4-BE49-F238E27FC236}">
                <a16:creationId xmlns:a16="http://schemas.microsoft.com/office/drawing/2014/main" id="{119EBB38-49D9-AF68-2C09-81A2592817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134" t="38889" r="8310" b="38611"/>
          <a:stretch/>
        </p:blipFill>
        <p:spPr>
          <a:xfrm>
            <a:off x="8508043" y="1566831"/>
            <a:ext cx="3544144" cy="932064"/>
          </a:xfrm>
          <a:prstGeom prst="rect">
            <a:avLst/>
          </a:prstGeom>
        </p:spPr>
      </p:pic>
      <p:sp>
        <p:nvSpPr>
          <p:cNvPr id="5" name="TextBox 4">
            <a:extLst>
              <a:ext uri="{FF2B5EF4-FFF2-40B4-BE49-F238E27FC236}">
                <a16:creationId xmlns:a16="http://schemas.microsoft.com/office/drawing/2014/main" id="{07F5AA4D-420F-D21F-2874-BE57D90812D6}"/>
              </a:ext>
            </a:extLst>
          </p:cNvPr>
          <p:cNvSpPr txBox="1"/>
          <p:nvPr/>
        </p:nvSpPr>
        <p:spPr>
          <a:xfrm>
            <a:off x="8669349" y="2498895"/>
            <a:ext cx="3329533"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hlinkClick r:id="rId3"/>
              </a:rPr>
              <a:t>Presentation and recording are posted here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1047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27A13-02C5-4C3D-24A6-92E454B178CB}"/>
              </a:ext>
            </a:extLst>
          </p:cNvPr>
          <p:cNvSpPr>
            <a:spLocks noGrp="1"/>
          </p:cNvSpPr>
          <p:nvPr>
            <p:ph type="title"/>
          </p:nvPr>
        </p:nvSpPr>
        <p:spPr/>
        <p:txBody>
          <a:bodyPr/>
          <a:lstStyle/>
          <a:p>
            <a:r>
              <a:rPr lang="en-US" dirty="0"/>
              <a:t>DOE Forum for the Implementation of Reliability Standards for Transmission (i2X FIRST)</a:t>
            </a:r>
          </a:p>
        </p:txBody>
      </p:sp>
      <p:sp>
        <p:nvSpPr>
          <p:cNvPr id="3" name="Content Placeholder 2">
            <a:extLst>
              <a:ext uri="{FF2B5EF4-FFF2-40B4-BE49-F238E27FC236}">
                <a16:creationId xmlns:a16="http://schemas.microsoft.com/office/drawing/2014/main" id="{094281F9-C248-C738-7A87-0E80C7CF1A09}"/>
              </a:ext>
            </a:extLst>
          </p:cNvPr>
          <p:cNvSpPr>
            <a:spLocks noGrp="1"/>
          </p:cNvSpPr>
          <p:nvPr>
            <p:ph sz="quarter" idx="10"/>
          </p:nvPr>
        </p:nvSpPr>
        <p:spPr/>
        <p:txBody>
          <a:bodyPr/>
          <a:lstStyle/>
          <a:p>
            <a:pPr marL="174625" indent="-174625">
              <a:lnSpc>
                <a:spcPct val="108000"/>
              </a:lnSpc>
              <a:spcBef>
                <a:spcPts val="300"/>
              </a:spcBef>
              <a:spcAft>
                <a:spcPts val="300"/>
              </a:spcAft>
              <a:buSzPct val="100000"/>
              <a:buFont typeface="Arial" panose="020B0604020202020204" pitchFamily="34" charset="0"/>
              <a:buChar char="•"/>
            </a:pPr>
            <a:r>
              <a:rPr lang="en-US" sz="1800" dirty="0"/>
              <a:t>ESIG reposted the recordings, presentations and synopsis for the prior meetings to ESIG i2x FIRST page </a:t>
            </a:r>
            <a:r>
              <a:rPr lang="en-US" sz="1800" dirty="0">
                <a:hlinkClick r:id="rId2"/>
              </a:rPr>
              <a:t>https://www.esig.energy/i2x-first-forum/</a:t>
            </a:r>
            <a:r>
              <a:rPr lang="en-US" sz="1800" dirty="0"/>
              <a:t> </a:t>
            </a:r>
          </a:p>
          <a:p>
            <a:pPr marL="174625" indent="-174625">
              <a:lnSpc>
                <a:spcPct val="108000"/>
              </a:lnSpc>
              <a:spcBef>
                <a:spcPts val="300"/>
              </a:spcBef>
              <a:spcAft>
                <a:spcPts val="300"/>
              </a:spcAft>
              <a:buSzPct val="100000"/>
              <a:buFont typeface="Arial" panose="020B0604020202020204" pitchFamily="34" charset="0"/>
              <a:buChar char="•"/>
            </a:pPr>
            <a:r>
              <a:rPr lang="en-US" sz="1800" dirty="0"/>
              <a:t>If you have participated in i2x FIRST meetings before, please provide your feedback filling in a short survey here </a:t>
            </a:r>
            <a:r>
              <a:rPr lang="en-US" sz="1800" dirty="0">
                <a:hlinkClick r:id="rId3"/>
              </a:rPr>
              <a:t>https://t.e2ma.net/click/ckst2i/wrf4ivw/0mezvbb</a:t>
            </a:r>
            <a:r>
              <a:rPr lang="en-US" sz="1800" dirty="0"/>
              <a:t> </a:t>
            </a:r>
          </a:p>
          <a:p>
            <a:pPr marL="174625" indent="-174625">
              <a:lnSpc>
                <a:spcPct val="108000"/>
              </a:lnSpc>
              <a:spcBef>
                <a:spcPts val="300"/>
              </a:spcBef>
              <a:spcAft>
                <a:spcPts val="300"/>
              </a:spcAft>
              <a:buSzPct val="100000"/>
              <a:buFont typeface="Arial" panose="020B0604020202020204" pitchFamily="34" charset="0"/>
              <a:buChar char="•"/>
            </a:pPr>
            <a:r>
              <a:rPr lang="en-US" sz="1800" dirty="0"/>
              <a:t>Last meeting of season 1:</a:t>
            </a:r>
            <a:r>
              <a:rPr lang="en-US" sz="1600" b="1" i="0" dirty="0">
                <a:solidFill>
                  <a:srgbClr val="222222"/>
                </a:solidFill>
                <a:effectLst/>
              </a:rPr>
              <a:t>Tuesday, April 29</a:t>
            </a:r>
            <a:r>
              <a:rPr lang="en-US" sz="1600" b="0" i="0" dirty="0">
                <a:solidFill>
                  <a:srgbClr val="222222"/>
                </a:solidFill>
                <a:effectLst/>
              </a:rPr>
              <a:t> </a:t>
            </a:r>
            <a:r>
              <a:rPr lang="en-US" sz="1600" b="1" i="0" dirty="0">
                <a:solidFill>
                  <a:srgbClr val="222222"/>
                </a:solidFill>
                <a:effectLst/>
              </a:rPr>
              <a:t>from 11 a.m. – 1 p.m. ET, </a:t>
            </a:r>
            <a:r>
              <a:rPr lang="en-US" sz="1800" b="0" i="0" dirty="0">
                <a:solidFill>
                  <a:srgbClr val="222222"/>
                </a:solidFill>
                <a:effectLst/>
              </a:rPr>
              <a:t>will focus on reactive power and voltage control requirements, specifically “Vars at night,” Reactive at sunrise as well as a developer’s perspective on Reactive Power-Voltage Control Requirements. </a:t>
            </a:r>
            <a:r>
              <a:rPr lang="en-US" sz="1800" u="sng" dirty="0">
                <a:solidFill>
                  <a:srgbClr val="0000FF"/>
                </a:solidFill>
                <a:hlinkClick r:id="rId4"/>
              </a:rPr>
              <a:t>REGISTER FOR THE MEETING</a:t>
            </a:r>
            <a:endParaRPr lang="en-US" sz="1800" b="0" i="0" dirty="0">
              <a:solidFill>
                <a:srgbClr val="222222"/>
              </a:solidFill>
              <a:effectLst/>
            </a:endParaRPr>
          </a:p>
          <a:p>
            <a:pPr marL="341313" lvl="1" indent="-166688">
              <a:lnSpc>
                <a:spcPct val="108000"/>
              </a:lnSpc>
              <a:spcBef>
                <a:spcPts val="300"/>
              </a:spcBef>
              <a:spcAft>
                <a:spcPts val="300"/>
              </a:spcAft>
              <a:buSzPct val="100000"/>
              <a:buFont typeface="Arial" panose="020B0604020202020204" pitchFamily="34" charset="0"/>
              <a:buChar char="‒"/>
            </a:pPr>
            <a:r>
              <a:rPr lang="en-US" sz="1600" b="1" i="0" dirty="0">
                <a:solidFill>
                  <a:srgbClr val="222222"/>
                </a:solidFill>
                <a:effectLst/>
              </a:rPr>
              <a:t>Nighttime Reactive Power Support from Solar Inverters:</a:t>
            </a:r>
            <a:r>
              <a:rPr lang="en-US" sz="1600" b="0" i="0" dirty="0">
                <a:solidFill>
                  <a:srgbClr val="222222"/>
                </a:solidFill>
                <a:effectLst/>
              </a:rPr>
              <a:t> Aminul Huque, EPRI</a:t>
            </a:r>
          </a:p>
          <a:p>
            <a:pPr marL="341313" lvl="1" indent="-166688">
              <a:lnSpc>
                <a:spcPct val="108000"/>
              </a:lnSpc>
              <a:spcBef>
                <a:spcPts val="300"/>
              </a:spcBef>
              <a:spcAft>
                <a:spcPts val="300"/>
              </a:spcAft>
              <a:buSzPct val="100000"/>
              <a:buFont typeface="Arial" panose="020B0604020202020204" pitchFamily="34" charset="0"/>
              <a:buChar char="‒"/>
            </a:pPr>
            <a:r>
              <a:rPr lang="en-US" sz="1600" b="1" i="0" dirty="0">
                <a:solidFill>
                  <a:srgbClr val="222222"/>
                </a:solidFill>
                <a:effectLst/>
              </a:rPr>
              <a:t>Communication of Capability and Status of Online IBRs at 0 MW Output: </a:t>
            </a:r>
            <a:r>
              <a:rPr lang="en-US" sz="1600" b="0" i="0" dirty="0">
                <a:solidFill>
                  <a:srgbClr val="222222"/>
                </a:solidFill>
                <a:effectLst/>
              </a:rPr>
              <a:t>Alex Lee, ERCOT</a:t>
            </a:r>
          </a:p>
          <a:p>
            <a:pPr marL="341313" lvl="1" indent="-166688">
              <a:lnSpc>
                <a:spcPct val="108000"/>
              </a:lnSpc>
              <a:spcBef>
                <a:spcPts val="300"/>
              </a:spcBef>
              <a:spcAft>
                <a:spcPts val="300"/>
              </a:spcAft>
              <a:buSzPct val="100000"/>
              <a:buFont typeface="Arial" panose="020B0604020202020204" pitchFamily="34" charset="0"/>
              <a:buChar char="‒"/>
            </a:pPr>
            <a:r>
              <a:rPr lang="en-US" sz="1600" b="1" i="0" dirty="0">
                <a:solidFill>
                  <a:srgbClr val="222222"/>
                </a:solidFill>
                <a:effectLst/>
              </a:rPr>
              <a:t>Reactive Power – Voltage Control Requirements, Developer’s Perspective:</a:t>
            </a:r>
            <a:r>
              <a:rPr lang="en-US" sz="1600" b="0" i="0" dirty="0">
                <a:solidFill>
                  <a:srgbClr val="222222"/>
                </a:solidFill>
                <a:effectLst/>
              </a:rPr>
              <a:t> Divya Kurthakoti Chandrashekhara, Orsted</a:t>
            </a:r>
          </a:p>
          <a:p>
            <a:pPr marL="174625" lvl="1" indent="-174625">
              <a:lnSpc>
                <a:spcPct val="108000"/>
              </a:lnSpc>
              <a:spcBef>
                <a:spcPts val="300"/>
              </a:spcBef>
              <a:spcAft>
                <a:spcPts val="300"/>
              </a:spcAft>
              <a:buSzPct val="100000"/>
              <a:buFont typeface="Arial" panose="020B0604020202020204" pitchFamily="34" charset="0"/>
              <a:buChar char="•"/>
            </a:pPr>
            <a:r>
              <a:rPr lang="en-US" sz="1800" b="1" dirty="0">
                <a:solidFill>
                  <a:srgbClr val="C00000"/>
                </a:solidFill>
              </a:rPr>
              <a:t>i2x FIRST SEASON 2 </a:t>
            </a:r>
            <a:r>
              <a:rPr lang="en-US" sz="1800" dirty="0"/>
              <a:t>will start in May focusing on implementation of IEEE2800, NERC Milestone 3 Standards and Grid Forming Specs. More info will be available @ </a:t>
            </a:r>
            <a:r>
              <a:rPr lang="en-US" sz="1800" dirty="0">
                <a:hlinkClick r:id="rId2"/>
              </a:rPr>
              <a:t>https://www.esig.energy/i2x-first-forum/</a:t>
            </a:r>
            <a:r>
              <a:rPr lang="en-US" sz="1800" dirty="0"/>
              <a:t> </a:t>
            </a:r>
          </a:p>
          <a:p>
            <a:pPr marL="174625" lvl="1" indent="-174625">
              <a:lnSpc>
                <a:spcPct val="108000"/>
              </a:lnSpc>
              <a:spcBef>
                <a:spcPts val="300"/>
              </a:spcBef>
              <a:spcAft>
                <a:spcPts val="300"/>
              </a:spcAft>
            </a:pPr>
            <a:endParaRPr lang="en-US" sz="1800" dirty="0"/>
          </a:p>
        </p:txBody>
      </p:sp>
    </p:spTree>
    <p:extLst>
      <p:ext uri="{BB962C8B-B14F-4D97-AF65-F5344CB8AC3E}">
        <p14:creationId xmlns:p14="http://schemas.microsoft.com/office/powerpoint/2010/main" val="132763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94BC-5687-0764-F6F4-CF73D7E890E1}"/>
              </a:ext>
            </a:extLst>
          </p:cNvPr>
          <p:cNvSpPr>
            <a:spLocks noGrp="1"/>
          </p:cNvSpPr>
          <p:nvPr>
            <p:ph type="title"/>
          </p:nvPr>
        </p:nvSpPr>
        <p:spPr/>
        <p:txBody>
          <a:bodyPr/>
          <a:lstStyle/>
          <a:p>
            <a:r>
              <a:rPr lang="en-US" dirty="0"/>
              <a:t>GFM Landscape Page </a:t>
            </a:r>
          </a:p>
        </p:txBody>
      </p:sp>
      <p:pic>
        <p:nvPicPr>
          <p:cNvPr id="5" name="Picture 4">
            <a:extLst>
              <a:ext uri="{FF2B5EF4-FFF2-40B4-BE49-F238E27FC236}">
                <a16:creationId xmlns:a16="http://schemas.microsoft.com/office/drawing/2014/main" id="{642A1691-A17B-3DCE-60D3-CDB03F288329}"/>
              </a:ext>
            </a:extLst>
          </p:cNvPr>
          <p:cNvPicPr>
            <a:picLocks noChangeAspect="1"/>
          </p:cNvPicPr>
          <p:nvPr/>
        </p:nvPicPr>
        <p:blipFill>
          <a:blip r:embed="rId2"/>
          <a:stretch>
            <a:fillRect/>
          </a:stretch>
        </p:blipFill>
        <p:spPr>
          <a:xfrm>
            <a:off x="322818" y="1"/>
            <a:ext cx="9153207" cy="6721886"/>
          </a:xfrm>
          <a:prstGeom prst="rect">
            <a:avLst/>
          </a:prstGeom>
        </p:spPr>
      </p:pic>
      <p:pic>
        <p:nvPicPr>
          <p:cNvPr id="10" name="Picture 9">
            <a:hlinkClick r:id="rId3"/>
            <a:extLst>
              <a:ext uri="{FF2B5EF4-FFF2-40B4-BE49-F238E27FC236}">
                <a16:creationId xmlns:a16="http://schemas.microsoft.com/office/drawing/2014/main" id="{37BA0BB3-C22E-02F8-54C7-518ECC7C65E0}"/>
              </a:ext>
            </a:extLst>
          </p:cNvPr>
          <p:cNvPicPr>
            <a:picLocks noChangeAspect="1"/>
          </p:cNvPicPr>
          <p:nvPr/>
        </p:nvPicPr>
        <p:blipFill>
          <a:blip r:embed="rId4"/>
          <a:stretch>
            <a:fillRect/>
          </a:stretch>
        </p:blipFill>
        <p:spPr>
          <a:xfrm>
            <a:off x="9827622" y="1837707"/>
            <a:ext cx="1906308" cy="903568"/>
          </a:xfrm>
          <a:prstGeom prst="rect">
            <a:avLst/>
          </a:prstGeom>
        </p:spPr>
      </p:pic>
      <p:sp>
        <p:nvSpPr>
          <p:cNvPr id="12" name="TextBox 11">
            <a:extLst>
              <a:ext uri="{FF2B5EF4-FFF2-40B4-BE49-F238E27FC236}">
                <a16:creationId xmlns:a16="http://schemas.microsoft.com/office/drawing/2014/main" id="{6C6312EA-88EA-1696-9C4A-C031CE538DC0}"/>
              </a:ext>
            </a:extLst>
          </p:cNvPr>
          <p:cNvSpPr txBox="1"/>
          <p:nvPr/>
        </p:nvSpPr>
        <p:spPr>
          <a:xfrm>
            <a:off x="8173759" y="2910724"/>
            <a:ext cx="3685521" cy="923330"/>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hlinkClick r:id="rId5"/>
              </a:rPr>
              <a:t>https://www.esig.energy/working-users-groups/reliability/grid-forming/gfm-landscape/</a:t>
            </a:r>
            <a:r>
              <a:rPr lang="en-US" dirty="0">
                <a:latin typeface="Arial" panose="020B0604020202020204" pitchFamily="34" charset="0"/>
                <a:cs typeface="Arial" panose="020B0604020202020204" pitchFamily="34" charset="0"/>
              </a:rPr>
              <a:t> </a:t>
            </a:r>
          </a:p>
        </p:txBody>
      </p:sp>
      <p:sp>
        <p:nvSpPr>
          <p:cNvPr id="13" name="Arrow: Left 12">
            <a:extLst>
              <a:ext uri="{FF2B5EF4-FFF2-40B4-BE49-F238E27FC236}">
                <a16:creationId xmlns:a16="http://schemas.microsoft.com/office/drawing/2014/main" id="{97C0665F-14CA-1235-05E3-C3C4E7AB15D4}"/>
              </a:ext>
            </a:extLst>
          </p:cNvPr>
          <p:cNvSpPr/>
          <p:nvPr/>
        </p:nvSpPr>
        <p:spPr>
          <a:xfrm>
            <a:off x="6254217" y="2082013"/>
            <a:ext cx="307126" cy="137676"/>
          </a:xfrm>
          <a:prstGeom prst="lef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id="{859F96C9-2D7A-4D1F-9A57-24ED8A0A75A4}"/>
              </a:ext>
            </a:extLst>
          </p:cNvPr>
          <p:cNvSpPr/>
          <p:nvPr/>
        </p:nvSpPr>
        <p:spPr>
          <a:xfrm>
            <a:off x="6254217" y="1893547"/>
            <a:ext cx="307126" cy="137676"/>
          </a:xfrm>
          <a:prstGeom prst="lef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theme/theme1.xml><?xml version="1.0" encoding="utf-8"?>
<a:theme xmlns:a="http://schemas.openxmlformats.org/drawingml/2006/main" name="2_Office Theme">
  <a:themeElements>
    <a:clrScheme name="Custom 10">
      <a:dk1>
        <a:srgbClr val="000000"/>
      </a:dk1>
      <a:lt1>
        <a:srgbClr val="FFFFFF"/>
      </a:lt1>
      <a:dk2>
        <a:srgbClr val="A7A9AC"/>
      </a:dk2>
      <a:lt2>
        <a:srgbClr val="D8D9DA"/>
      </a:lt2>
      <a:accent1>
        <a:srgbClr val="265A9A"/>
      </a:accent1>
      <a:accent2>
        <a:srgbClr val="BE4A02"/>
      </a:accent2>
      <a:accent3>
        <a:srgbClr val="CADCF2"/>
      </a:accent3>
      <a:accent4>
        <a:srgbClr val="F26641"/>
      </a:accent4>
      <a:accent5>
        <a:srgbClr val="008BCC"/>
      </a:accent5>
      <a:accent6>
        <a:srgbClr val="6A737B"/>
      </a:accent6>
      <a:hlink>
        <a:srgbClr val="005392"/>
      </a:hlink>
      <a:folHlink>
        <a:srgbClr val="92929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G Template v7" id="{9317A526-92A2-4249-AC38-3F93A71DC91E}" vid="{12247FAB-A178-4B20-B029-95659910E546}"/>
    </a:ext>
  </a:extLst>
</a:theme>
</file>

<file path=ppt/theme/theme2.xml><?xml version="1.0" encoding="utf-8"?>
<a:theme xmlns:a="http://schemas.openxmlformats.org/drawingml/2006/main" name="1_Office Theme">
  <a:themeElements>
    <a:clrScheme name="Energy Innovation">
      <a:dk1>
        <a:srgbClr val="000000"/>
      </a:dk1>
      <a:lt1>
        <a:srgbClr val="FFFFFF"/>
      </a:lt1>
      <a:dk2>
        <a:srgbClr val="44546A"/>
      </a:dk2>
      <a:lt2>
        <a:srgbClr val="E7E6E6"/>
      </a:lt2>
      <a:accent1>
        <a:srgbClr val="1C2558"/>
      </a:accent1>
      <a:accent2>
        <a:srgbClr val="FBAF40"/>
      </a:accent2>
      <a:accent3>
        <a:srgbClr val="D5D5D5"/>
      </a:accent3>
      <a:accent4>
        <a:srgbClr val="919191"/>
      </a:accent4>
      <a:accent5>
        <a:srgbClr val="F2A436"/>
      </a:accent5>
      <a:accent6>
        <a:srgbClr val="929292"/>
      </a:accent6>
      <a:hlink>
        <a:srgbClr val="005392"/>
      </a:hlink>
      <a:folHlink>
        <a:srgbClr val="92929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G Workshop GFM Presentation" id="{87531808-6D3E-4CA0-9F13-8BECDECC0DFD}" vid="{C841E32D-BD76-44A1-B13A-11D75AD0D6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ESIG Workshop GFM Presentation</Template>
  <TotalTime>76299</TotalTime>
  <Words>770</Words>
  <Application>Microsoft Office PowerPoint</Application>
  <PresentationFormat>Widescreen</PresentationFormat>
  <Paragraphs>59</Paragraphs>
  <Slides>11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Adobe Garamond Pro</vt:lpstr>
      <vt:lpstr>Aptos</vt:lpstr>
      <vt:lpstr>Arial</vt:lpstr>
      <vt:lpstr>Calibri</vt:lpstr>
      <vt:lpstr>Montserrat</vt:lpstr>
      <vt:lpstr>Montserrat Medium</vt:lpstr>
      <vt:lpstr>Montserrat SemiBold</vt:lpstr>
      <vt:lpstr>Wingdings</vt:lpstr>
      <vt:lpstr>2_Office Theme</vt:lpstr>
      <vt:lpstr>1_Office Theme</vt:lpstr>
      <vt:lpstr>ERCOT IBRWG: Industry Updates</vt:lpstr>
      <vt:lpstr>2025 ESIG Spring Technical Workshop</vt:lpstr>
      <vt:lpstr>GFM Capability Requirements in IESO, Ontario, Canada </vt:lpstr>
      <vt:lpstr>Benefits of Advanced Grid Support in Stability Constrained Areas </vt:lpstr>
      <vt:lpstr>Grid-Forming Inverter Applications for Improved Reliability and Power Quality in AI Data Centers</vt:lpstr>
      <vt:lpstr>Integration of GFM IBRs in Chelian Grid</vt:lpstr>
      <vt:lpstr>DOE Forum for the Implementation of Reliability Standards for Transmission (i2X FIRST)</vt:lpstr>
      <vt:lpstr>DOE Forum for the Implementation of Reliability Standards for Transmission (i2X FIRST)</vt:lpstr>
      <vt:lpstr>GFM Landscape Page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Grid Forming Technology in Energy Systems Integration</dc:title>
  <dc:creator>Julia Matevosyan</dc:creator>
  <cp:lastModifiedBy>Julia Matevosyan</cp:lastModifiedBy>
  <cp:revision>32</cp:revision>
  <cp:lastPrinted>2024-10-15T22:25:00Z</cp:lastPrinted>
  <dcterms:created xsi:type="dcterms:W3CDTF">2022-05-16T15:19:42Z</dcterms:created>
  <dcterms:modified xsi:type="dcterms:W3CDTF">2025-04-17T20:20:45Z</dcterms:modified>
</cp:coreProperties>
</file>