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5.xml" ContentType="application/vnd.openxmlformats-officedocument.theme+xml"/>
  <Override PartName="/ppt/theme/theme6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554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368670F-4982-5F88-9F6F-96E5DC2E7263}" name="Masanna Gari, Abhi" initials="AM" userId="S::Abhilash.MasannaGari@ercot.com::574f73dd-89c7-4e5e-92e9-5cd2150b236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nojosa, Jose Luis" initials="HJL" lastIdx="1" clrIdx="0">
    <p:extLst>
      <p:ext uri="{19B8F6BF-5375-455C-9EA6-DF929625EA0E}">
        <p15:presenceInfo xmlns:p15="http://schemas.microsoft.com/office/powerpoint/2012/main" userId="S-1-5-21-639947351-343809578-3807592339-379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5033" autoAdjust="0"/>
  </p:normalViewPr>
  <p:slideViewPr>
    <p:cSldViewPr showGuides="1">
      <p:cViewPr varScale="1">
        <p:scale>
          <a:sx n="127" d="100"/>
          <a:sy n="127" d="100"/>
        </p:scale>
        <p:origin x="102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sanna Gari, Abhi" userId="574f73dd-89c7-4e5e-92e9-5cd2150b236a" providerId="ADAL" clId="{10B9919A-4301-4795-967B-490484991215}"/>
    <pc:docChg chg="modSld">
      <pc:chgData name="Masanna Gari, Abhi" userId="574f73dd-89c7-4e5e-92e9-5cd2150b236a" providerId="ADAL" clId="{10B9919A-4301-4795-967B-490484991215}" dt="2025-04-15T22:25:30.807" v="383" actId="20577"/>
      <pc:docMkLst>
        <pc:docMk/>
      </pc:docMkLst>
      <pc:sldChg chg="modSp mod">
        <pc:chgData name="Masanna Gari, Abhi" userId="574f73dd-89c7-4e5e-92e9-5cd2150b236a" providerId="ADAL" clId="{10B9919A-4301-4795-967B-490484991215}" dt="2025-04-15T22:25:30.807" v="383" actId="20577"/>
        <pc:sldMkLst>
          <pc:docMk/>
          <pc:sldMk cId="811972913" sldId="554"/>
        </pc:sldMkLst>
        <pc:spChg chg="mod">
          <ac:chgData name="Masanna Gari, Abhi" userId="574f73dd-89c7-4e5e-92e9-5cd2150b236a" providerId="ADAL" clId="{10B9919A-4301-4795-967B-490484991215}" dt="2025-04-15T22:25:30.807" v="383" actId="20577"/>
          <ac:spMkLst>
            <pc:docMk/>
            <pc:sldMk cId="811972913" sldId="554"/>
            <ac:spMk id="3" creationId="{F222D890-915F-4141-B483-5B489F67AD87}"/>
          </ac:spMkLst>
        </pc:spChg>
      </pc:sldChg>
    </pc:docChg>
  </pc:docChgLst>
  <pc:docChgLst>
    <pc:chgData name="Masanna Gari, Abhi" userId="574f73dd-89c7-4e5e-92e9-5cd2150b236a" providerId="ADAL" clId="{B91CFFC5-6417-4E04-8C59-4AAF361A48BD}"/>
    <pc:docChg chg="modSld">
      <pc:chgData name="Masanna Gari, Abhi" userId="574f73dd-89c7-4e5e-92e9-5cd2150b236a" providerId="ADAL" clId="{B91CFFC5-6417-4E04-8C59-4AAF361A48BD}" dt="2025-04-16T04:12:10.185" v="61" actId="20577"/>
      <pc:docMkLst>
        <pc:docMk/>
      </pc:docMkLst>
      <pc:sldChg chg="modSp mod">
        <pc:chgData name="Masanna Gari, Abhi" userId="574f73dd-89c7-4e5e-92e9-5cd2150b236a" providerId="ADAL" clId="{B91CFFC5-6417-4E04-8C59-4AAF361A48BD}" dt="2025-04-16T04:12:10.185" v="61" actId="20577"/>
        <pc:sldMkLst>
          <pc:docMk/>
          <pc:sldMk cId="811972913" sldId="554"/>
        </pc:sldMkLst>
        <pc:spChg chg="mod">
          <ac:chgData name="Masanna Gari, Abhi" userId="574f73dd-89c7-4e5e-92e9-5cd2150b236a" providerId="ADAL" clId="{B91CFFC5-6417-4E04-8C59-4AAF361A48BD}" dt="2025-04-16T04:12:10.185" v="61" actId="20577"/>
          <ac:spMkLst>
            <pc:docMk/>
            <pc:sldMk cId="811972913" sldId="554"/>
            <ac:spMk id="3" creationId="{F222D890-915F-4141-B483-5B489F67AD8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27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514600"/>
          </a:xfrm>
          <a:prstGeom prst="rect">
            <a:avLst/>
          </a:prstGeom>
        </p:spPr>
        <p:txBody>
          <a:bodyPr lIns="274320" tIns="274320" rIns="274320" bIns="36576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4290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356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40386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800600"/>
            <a:ext cx="8534400" cy="12954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30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8BCE00-998E-E986-BAB5-DFC04DAB5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124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53683"/>
            <a:ext cx="8534400" cy="20423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205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8650E65A-77F2-BD31-7884-036E0E1C769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038600"/>
            <a:ext cx="8340436" cy="20573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307E5F9A-4C8E-B655-9F97-B41B055E27A3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1219201"/>
            <a:ext cx="8305800" cy="2042317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032484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22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E0BA04B7-EE99-D736-11AC-D183C0DF7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A5A8A3F-3706-273B-1AFB-760A102730E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409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1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29BC0-04FA-F2B5-5399-0E40A64D356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838199"/>
            <a:ext cx="3352800" cy="54102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226462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accent2"/>
                </a:solidFill>
              </a:defRPr>
            </a:lvl2pPr>
            <a:lvl3pPr>
              <a:defRPr sz="16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426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38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2EE9DFC8-B2E5-E793-2150-517381008A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Content Placeholder 4">
            <a:extLst>
              <a:ext uri="{FF2B5EF4-FFF2-40B4-BE49-F238E27FC236}">
                <a16:creationId xmlns:a16="http://schemas.microsoft.com/office/drawing/2014/main" id="{378E2229-F384-0D03-A606-DDA1EF9C1598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31692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A025B271-82B7-1F6E-F1D4-5CDE1CA26D69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026729" y="762000"/>
            <a:ext cx="28194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522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652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083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181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63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957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42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rgbClr val="5B6770"/>
                </a:solidFill>
              </a:defRPr>
            </a:lvl2pPr>
            <a:lvl3pPr>
              <a:defRPr sz="1600">
                <a:solidFill>
                  <a:srgbClr val="5B6770"/>
                </a:solidFill>
              </a:defRPr>
            </a:lvl3pPr>
            <a:lvl4pPr>
              <a:defRPr sz="1400">
                <a:solidFill>
                  <a:srgbClr val="5B6770"/>
                </a:solidFill>
              </a:defRPr>
            </a:lvl4pPr>
            <a:lvl5pPr>
              <a:defRPr sz="12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5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2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7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6.xml"/><Relationship Id="rId16" Type="http://schemas.openxmlformats.org/officeDocument/2006/relationships/slideLayout" Target="../slideLayouts/slideLayout20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19" Type="http://schemas.openxmlformats.org/officeDocument/2006/relationships/theme" Target="../theme/theme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477004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7" y="6553200"/>
            <a:ext cx="9359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>
                <a:solidFill>
                  <a:schemeClr val="tx1"/>
                </a:solidFill>
              </a:rPr>
              <a:t>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86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04062023-RRS_PFR-Limits-Study-Workshop" TargetMode="External"/><Relationship Id="rId2" Type="http://schemas.openxmlformats.org/officeDocument/2006/relationships/hyperlink" Target="https://www.ercot.com/files/docs/2024/03/20/02_GE-ERCOT_StakeholderPresentation_R6_new.pdf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06BA98-094F-791E-DB1B-0A912825F17D}"/>
              </a:ext>
            </a:extLst>
          </p:cNvPr>
          <p:cNvSpPr txBox="1"/>
          <p:nvPr/>
        </p:nvSpPr>
        <p:spPr>
          <a:xfrm>
            <a:off x="3352800" y="1828800"/>
            <a:ext cx="555374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NPRR1257/NOGRR271 Update</a:t>
            </a:r>
          </a:p>
          <a:p>
            <a:endParaRPr lang="en-US" i="1" dirty="0">
              <a:solidFill>
                <a:schemeClr val="tx2"/>
              </a:solidFill>
            </a:endParaRPr>
          </a:p>
          <a:p>
            <a:endParaRPr lang="en-US" i="1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PDCWG</a:t>
            </a:r>
          </a:p>
          <a:p>
            <a:r>
              <a:rPr lang="en-US" sz="2000" dirty="0">
                <a:solidFill>
                  <a:schemeClr val="tx2"/>
                </a:solidFill>
              </a:rPr>
              <a:t>4/16/2025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i="1" dirty="0">
                <a:solidFill>
                  <a:schemeClr val="tx2"/>
                </a:solidFill>
              </a:rPr>
              <a:t>ERCOT</a:t>
            </a:r>
          </a:p>
          <a:p>
            <a:r>
              <a:rPr lang="en-US" sz="2000" i="1" dirty="0">
                <a:solidFill>
                  <a:schemeClr val="tx2"/>
                </a:solidFill>
              </a:rPr>
              <a:t>Operations Analysis</a:t>
            </a:r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E9E83-8692-4623-0A81-9C0549EAB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NPRR1257/NOGRR271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2D890-915F-4141-B483-5B489F67A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533400"/>
            <a:ext cx="8534400" cy="5280822"/>
          </a:xfrm>
        </p:spPr>
        <p:txBody>
          <a:bodyPr/>
          <a:lstStyle/>
          <a:p>
            <a:r>
              <a:rPr lang="en-US" sz="1800" dirty="0">
                <a:solidFill>
                  <a:schemeClr val="tx2"/>
                </a:solidFill>
              </a:rPr>
              <a:t>NPRR1257/NOGRR271 became effective on 4/1/2025, this NPRR establishes a maximum limit on the amount of RRS that a resource can provide using Primary Frequency Response(PFR).</a:t>
            </a:r>
          </a:p>
          <a:p>
            <a:r>
              <a:rPr lang="en-US" sz="1800" dirty="0">
                <a:solidFill>
                  <a:schemeClr val="tx2"/>
                </a:solidFill>
              </a:rPr>
              <a:t>An initial static limit of 157 MW was proposed by ERCOT based on GE </a:t>
            </a:r>
            <a:r>
              <a:rPr lang="en-US" sz="1800" dirty="0" err="1">
                <a:solidFill>
                  <a:schemeClr val="tx2"/>
                </a:solidFill>
              </a:rPr>
              <a:t>Vernova’s</a:t>
            </a:r>
            <a:r>
              <a:rPr lang="en-US" sz="1800" dirty="0">
                <a:solidFill>
                  <a:schemeClr val="tx2"/>
                </a:solidFill>
              </a:rPr>
              <a:t> recommendation contained in its </a:t>
            </a:r>
            <a:r>
              <a:rPr lang="en-US" sz="1800" dirty="0">
                <a:solidFill>
                  <a:schemeClr val="accent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report</a:t>
            </a:r>
            <a:r>
              <a:rPr lang="en-US" sz="1800" dirty="0">
                <a:solidFill>
                  <a:schemeClr val="tx2"/>
                </a:solidFill>
              </a:rPr>
              <a:t> presented to ERCOT stakeholders at the </a:t>
            </a:r>
            <a:r>
              <a:rPr lang="en-US" sz="1800" dirty="0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RRS-PFR Limits Study Workshop</a:t>
            </a:r>
            <a:r>
              <a:rPr lang="en-US" sz="1800" dirty="0">
                <a:solidFill>
                  <a:schemeClr val="accent5"/>
                </a:solidFill>
              </a:rPr>
              <a:t> </a:t>
            </a:r>
            <a:r>
              <a:rPr lang="en-US" sz="1800" dirty="0">
                <a:solidFill>
                  <a:schemeClr val="tx2"/>
                </a:solidFill>
              </a:rPr>
              <a:t>on April 6, 2023. This limit is intended to be reevaluated annually as part of Ancillary Service Methodology review. </a:t>
            </a:r>
          </a:p>
          <a:p>
            <a:r>
              <a:rPr lang="en-US" sz="1800" dirty="0">
                <a:solidFill>
                  <a:schemeClr val="tx2"/>
                </a:solidFill>
              </a:rPr>
              <a:t>ERCOT has not made any system changes that are specific to the implementation of NPRR1257/NOGRR271 with the intention of implementing changes with the completion of RTCB.</a:t>
            </a:r>
          </a:p>
          <a:p>
            <a:r>
              <a:rPr lang="en-US" sz="1800" dirty="0">
                <a:solidFill>
                  <a:schemeClr val="tx2"/>
                </a:solidFill>
              </a:rPr>
              <a:t>ERCOT is requesting Market Participants to self-limit the amount of RRS-PFR offers on individual resources in the Day-Ahead Market(DAM</a:t>
            </a:r>
            <a:r>
              <a:rPr lang="en-US" sz="1800">
                <a:solidFill>
                  <a:schemeClr val="tx2"/>
                </a:solidFill>
              </a:rPr>
              <a:t>) and amount of RRS-PFR </a:t>
            </a:r>
            <a:r>
              <a:rPr lang="en-US" sz="1800" dirty="0">
                <a:solidFill>
                  <a:schemeClr val="tx2"/>
                </a:solidFill>
              </a:rPr>
              <a:t>carried in real-time to 157 MW. Note: For ESRs the RRS-PFR from both charging and discharging side should be limited to 157 MW.</a:t>
            </a:r>
          </a:p>
          <a:p>
            <a:r>
              <a:rPr lang="en-US" sz="1800" dirty="0">
                <a:solidFill>
                  <a:schemeClr val="tx2"/>
                </a:solidFill>
              </a:rPr>
              <a:t>ERCOT will monitor and flag any QSEs who's Resources are offering/carrying RRS-PFR more than 157 MW and will reach out to request the Market Participants to self-limit the RRS-PFR offers.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DE6CCE-5146-9D10-033E-7174A8B5F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972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/>
              <a:t>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56791</TotalTime>
  <Words>213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Horizontal Theme</vt:lpstr>
      <vt:lpstr>PowerPoint Presentation</vt:lpstr>
      <vt:lpstr>NPRR1257/NOGRR271 Update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600</cp:revision>
  <cp:lastPrinted>2016-01-21T20:53:15Z</cp:lastPrinted>
  <dcterms:created xsi:type="dcterms:W3CDTF">2016-01-21T15:20:31Z</dcterms:created>
  <dcterms:modified xsi:type="dcterms:W3CDTF">2025-04-16T04:12:10Z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2025-01-16T16:24:12Z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b3c0f624-9099-410d-ac18-1e988117ffb4</vt:lpwstr>
  </property>
  <property fmtid="{D5CDD505-2E9C-101B-9397-08002B2CF9AE}" pid="9" name="MSIP_Label_7084cbda-52b8-46fb-a7b7-cb5bd465ed85_ContentBits">
    <vt:lpwstr>0</vt:lpwstr>
  </property>
</Properties>
</file>