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69" r:id="rId7"/>
    <p:sldId id="271" r:id="rId8"/>
    <p:sldId id="276" r:id="rId9"/>
    <p:sldId id="277"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594" y="6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4/14/2025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4/14/2025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05561"/>
            <a:ext cx="5410200" cy="1631216"/>
          </a:xfrm>
          <a:prstGeom prst="rect">
            <a:avLst/>
          </a:prstGeom>
          <a:noFill/>
        </p:spPr>
        <p:txBody>
          <a:bodyPr wrap="square" rtlCol="0">
            <a:spAutoFit/>
          </a:bodyPr>
          <a:lstStyle/>
          <a:p>
            <a:r>
              <a:rPr lang="en-US" sz="2000" b="1" dirty="0"/>
              <a:t>RIOO Updates</a:t>
            </a:r>
          </a:p>
          <a:p>
            <a:endParaRPr lang="en-US" sz="2000" dirty="0"/>
          </a:p>
          <a:p>
            <a:r>
              <a:rPr lang="en-US" sz="2000" dirty="0"/>
              <a:t>Padmaja Ravila</a:t>
            </a:r>
          </a:p>
          <a:p>
            <a:endParaRPr lang="en-US" sz="2000" dirty="0"/>
          </a:p>
          <a:p>
            <a:r>
              <a:rPr lang="en-US" sz="2000" dirty="0"/>
              <a:t>April 16,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RIOO</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685800"/>
            <a:ext cx="8686800" cy="5239138"/>
          </a:xfrm>
        </p:spPr>
        <p:txBody>
          <a:bodyPr/>
          <a:lstStyle/>
          <a:p>
            <a:pPr indent="-285750" algn="just">
              <a:lnSpc>
                <a:spcPct val="150000"/>
              </a:lnSpc>
            </a:pPr>
            <a:r>
              <a:rPr lang="en-US" sz="1800" b="1" dirty="0">
                <a:ea typeface="Calibri" panose="020F0502020204030204" pitchFamily="34" charset="0"/>
                <a:cs typeface="Calibri" panose="020F0502020204030204" pitchFamily="34" charset="0"/>
              </a:rPr>
              <a:t>RIOO Updates (Production deployment was on 3/27/2025)</a:t>
            </a:r>
            <a:endParaRPr lang="en-US" sz="1800" b="1" dirty="0">
              <a:effectLst/>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500" dirty="0">
                <a:ea typeface="Calibri" panose="020F0502020204030204" pitchFamily="34" charset="0"/>
                <a:cs typeface="Calibri" panose="020F0502020204030204" pitchFamily="34" charset="0"/>
              </a:rPr>
              <a:t>Private Use Network (PUN) - Industrial Generation Facility Designation questions/ input fields have been added in the UI on Substation Details form for PUN stations. These fields will be populated with default values as False in ROO-RS</a:t>
            </a:r>
          </a:p>
          <a:p>
            <a:pPr lvl="1" algn="just">
              <a:buFont typeface="Courier New" panose="02070309020205020404" pitchFamily="49" charset="0"/>
              <a:buChar char="o"/>
            </a:pPr>
            <a:endParaRPr lang="en-US" sz="14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endParaRPr lang="en-US" sz="1400" dirty="0">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pic>
        <p:nvPicPr>
          <p:cNvPr id="8" name="Picture 7">
            <a:extLst>
              <a:ext uri="{FF2B5EF4-FFF2-40B4-BE49-F238E27FC236}">
                <a16:creationId xmlns:a16="http://schemas.microsoft.com/office/drawing/2014/main" id="{EAC366C2-73D2-41D5-2F5D-38812419CF14}"/>
              </a:ext>
            </a:extLst>
          </p:cNvPr>
          <p:cNvPicPr>
            <a:picLocks noChangeAspect="1"/>
          </p:cNvPicPr>
          <p:nvPr/>
        </p:nvPicPr>
        <p:blipFill>
          <a:blip r:embed="rId2"/>
          <a:stretch>
            <a:fillRect/>
          </a:stretch>
        </p:blipFill>
        <p:spPr>
          <a:xfrm>
            <a:off x="2015265" y="1960986"/>
            <a:ext cx="5189670" cy="4364283"/>
          </a:xfrm>
          <a:prstGeom prst="rect">
            <a:avLst/>
          </a:prstGeom>
        </p:spPr>
      </p:pic>
    </p:spTree>
    <p:extLst>
      <p:ext uri="{BB962C8B-B14F-4D97-AF65-F5344CB8AC3E}">
        <p14:creationId xmlns:p14="http://schemas.microsoft.com/office/powerpoint/2010/main" val="183402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RIOO</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marL="457200" lvl="1" indent="0" algn="just">
              <a:buNone/>
            </a:pPr>
            <a:r>
              <a:rPr lang="en-US" sz="1500" dirty="0">
                <a:ea typeface="Calibri" panose="020F0502020204030204" pitchFamily="34" charset="0"/>
                <a:cs typeface="Calibri" panose="020F0502020204030204" pitchFamily="34" charset="0"/>
              </a:rPr>
              <a:t>More Industrial Generation Facility Designation PUN questions:</a:t>
            </a:r>
          </a:p>
          <a:p>
            <a:pPr marL="457200" lvl="1" indent="0" algn="just">
              <a:buNone/>
            </a:pPr>
            <a:endParaRPr lang="en-US" sz="1400" dirty="0">
              <a:ea typeface="Calibri" panose="020F0502020204030204" pitchFamily="34" charset="0"/>
              <a:cs typeface="Calibri" panose="020F0502020204030204" pitchFamily="34" charset="0"/>
            </a:endParaRPr>
          </a:p>
          <a:p>
            <a:pPr marL="457200" lvl="1" indent="0" algn="just">
              <a:buNone/>
            </a:pPr>
            <a:endParaRPr lang="en-US" sz="1400" dirty="0">
              <a:ea typeface="Calibri" panose="020F0502020204030204" pitchFamily="34" charset="0"/>
              <a:cs typeface="Calibri" panose="020F0502020204030204" pitchFamily="34" charset="0"/>
            </a:endParaRPr>
          </a:p>
          <a:p>
            <a:pPr marL="914400" lvl="2" indent="0" algn="just">
              <a:buNone/>
            </a:pPr>
            <a:endParaRPr lang="en-US" sz="1000" dirty="0">
              <a:ea typeface="Calibri" panose="020F0502020204030204" pitchFamily="34" charset="0"/>
              <a:cs typeface="Calibri" panose="020F0502020204030204" pitchFamily="34" charset="0"/>
            </a:endParaRPr>
          </a:p>
          <a:p>
            <a:pPr marL="1028700" lvl="2" indent="-171450" algn="just"/>
            <a:endParaRPr lang="en-US" sz="1200" dirty="0">
              <a:effectLst/>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pic>
        <p:nvPicPr>
          <p:cNvPr id="6" name="Picture 5">
            <a:extLst>
              <a:ext uri="{FF2B5EF4-FFF2-40B4-BE49-F238E27FC236}">
                <a16:creationId xmlns:a16="http://schemas.microsoft.com/office/drawing/2014/main" id="{C675A9AD-1400-6336-8F38-A702B7C1C4E1}"/>
              </a:ext>
            </a:extLst>
          </p:cNvPr>
          <p:cNvPicPr>
            <a:picLocks noChangeAspect="1"/>
          </p:cNvPicPr>
          <p:nvPr/>
        </p:nvPicPr>
        <p:blipFill>
          <a:blip r:embed="rId2"/>
          <a:stretch>
            <a:fillRect/>
          </a:stretch>
        </p:blipFill>
        <p:spPr>
          <a:xfrm>
            <a:off x="2076230" y="1219200"/>
            <a:ext cx="5067739" cy="4625741"/>
          </a:xfrm>
          <a:prstGeom prst="rect">
            <a:avLst/>
          </a:prstGeom>
        </p:spPr>
      </p:pic>
    </p:spTree>
    <p:extLst>
      <p:ext uri="{BB962C8B-B14F-4D97-AF65-F5344CB8AC3E}">
        <p14:creationId xmlns:p14="http://schemas.microsoft.com/office/powerpoint/2010/main" val="3073956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F0F8E3-26ED-7B66-2961-FBA60AE3D5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6DAACA-5565-A88D-1F3C-C264E468A04C}"/>
              </a:ext>
            </a:extLst>
          </p:cNvPr>
          <p:cNvSpPr>
            <a:spLocks noGrp="1"/>
          </p:cNvSpPr>
          <p:nvPr>
            <p:ph type="title"/>
          </p:nvPr>
        </p:nvSpPr>
        <p:spPr/>
        <p:txBody>
          <a:bodyPr/>
          <a:lstStyle/>
          <a:p>
            <a:r>
              <a:rPr lang="en-US" sz="2400" b="1" dirty="0"/>
              <a:t>RIOO</a:t>
            </a:r>
            <a:endParaRPr lang="en-US" sz="2400" dirty="0"/>
          </a:p>
        </p:txBody>
      </p:sp>
      <p:sp>
        <p:nvSpPr>
          <p:cNvPr id="4" name="Slide Number Placeholder 3">
            <a:extLst>
              <a:ext uri="{FF2B5EF4-FFF2-40B4-BE49-F238E27FC236}">
                <a16:creationId xmlns:a16="http://schemas.microsoft.com/office/drawing/2014/main" id="{FEF9F261-6CFF-DB30-22F0-80288C109C87}"/>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7" name="Content Placeholder 2">
            <a:extLst>
              <a:ext uri="{FF2B5EF4-FFF2-40B4-BE49-F238E27FC236}">
                <a16:creationId xmlns:a16="http://schemas.microsoft.com/office/drawing/2014/main" id="{F67B65F5-E12A-6E14-2B27-F5ABFFCFCCE1}"/>
              </a:ext>
            </a:extLst>
          </p:cNvPr>
          <p:cNvSpPr>
            <a:spLocks noGrp="1"/>
          </p:cNvSpPr>
          <p:nvPr>
            <p:ph idx="1"/>
          </p:nvPr>
        </p:nvSpPr>
        <p:spPr>
          <a:xfrm>
            <a:off x="266700" y="990600"/>
            <a:ext cx="8686800" cy="4934338"/>
          </a:xfrm>
        </p:spPr>
        <p:txBody>
          <a:bodyPr/>
          <a:lstStyle/>
          <a:p>
            <a:pPr lvl="1" algn="just">
              <a:buFont typeface="Courier New" panose="02070309020205020404" pitchFamily="49" charset="0"/>
              <a:buChar char="o"/>
            </a:pPr>
            <a:r>
              <a:rPr lang="en-US" sz="1500" dirty="0">
                <a:ea typeface="Calibri" panose="020F0502020204030204" pitchFamily="34" charset="0"/>
                <a:cs typeface="Calibri" panose="020F0502020204030204" pitchFamily="34" charset="0"/>
              </a:rPr>
              <a:t>PUCT Self Gen: A new field has been added in RIOO on Unit Details panel to capture self gen PUCT registration status. </a:t>
            </a:r>
          </a:p>
          <a:p>
            <a:pPr lvl="1" algn="just">
              <a:buFont typeface="Courier New" panose="02070309020205020404" pitchFamily="49" charset="0"/>
              <a:buChar char="o"/>
            </a:pPr>
            <a:endParaRPr lang="en-US" sz="14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endParaRPr lang="en-US" sz="1400" dirty="0">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a:p>
            <a:pPr marL="57150" indent="0" algn="just">
              <a:buNone/>
            </a:pPr>
            <a:endParaRPr lang="en-US" sz="1600" dirty="0">
              <a:ea typeface="Calibri" panose="020F0502020204030204" pitchFamily="34" charset="0"/>
              <a:cs typeface="Calibri" panose="020F0502020204030204" pitchFamily="34" charset="0"/>
            </a:endParaRPr>
          </a:p>
          <a:p>
            <a:pPr marL="57150" indent="0" algn="just">
              <a:buNone/>
            </a:pPr>
            <a:endParaRPr lang="en-US" sz="16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500" dirty="0">
                <a:ea typeface="Calibri" panose="020F0502020204030204" pitchFamily="34" charset="0"/>
                <a:cs typeface="Calibri" panose="020F0502020204030204" pitchFamily="34" charset="0"/>
              </a:rPr>
              <a:t>Relay </a:t>
            </a:r>
            <a:r>
              <a:rPr lang="en-US" sz="1500" dirty="0" err="1">
                <a:ea typeface="Calibri" panose="020F0502020204030204" pitchFamily="34" charset="0"/>
                <a:cs typeface="Calibri" panose="020F0502020204030204" pitchFamily="34" charset="0"/>
              </a:rPr>
              <a:t>Loadability</a:t>
            </a:r>
            <a:r>
              <a:rPr lang="en-US" sz="1500" dirty="0">
                <a:ea typeface="Calibri" panose="020F0502020204030204" pitchFamily="34" charset="0"/>
                <a:cs typeface="Calibri" panose="020F0502020204030204" pitchFamily="34" charset="0"/>
              </a:rPr>
              <a:t> Rating Known: </a:t>
            </a:r>
            <a:r>
              <a:rPr lang="en-US" sz="1500" dirty="0"/>
              <a:t>A new radio button filed has been added to Line, Series Device, MLSE and MPT details panels to capture Relay </a:t>
            </a:r>
            <a:r>
              <a:rPr lang="en-US" sz="1500" dirty="0" err="1"/>
              <a:t>Loadability</a:t>
            </a:r>
            <a:r>
              <a:rPr lang="en-US" sz="1500" dirty="0"/>
              <a:t> data as per current ERCOT data collection process needs.</a:t>
            </a:r>
          </a:p>
          <a:p>
            <a:pPr marL="457200" lvl="1" indent="0" algn="just">
              <a:buNone/>
            </a:pPr>
            <a:r>
              <a:rPr lang="en-US" sz="1600" dirty="0"/>
              <a:t> </a:t>
            </a:r>
            <a:endParaRPr lang="en-US" sz="1600" dirty="0">
              <a:effectLst/>
              <a:ea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126A176D-0FC9-70A0-03B8-90D91B2DFB1A}"/>
              </a:ext>
            </a:extLst>
          </p:cNvPr>
          <p:cNvPicPr>
            <a:picLocks noChangeAspect="1"/>
          </p:cNvPicPr>
          <p:nvPr/>
        </p:nvPicPr>
        <p:blipFill>
          <a:blip r:embed="rId2"/>
          <a:stretch>
            <a:fillRect/>
          </a:stretch>
        </p:blipFill>
        <p:spPr>
          <a:xfrm>
            <a:off x="2667000" y="1524000"/>
            <a:ext cx="2971800" cy="1295512"/>
          </a:xfrm>
          <a:prstGeom prst="rect">
            <a:avLst/>
          </a:prstGeom>
        </p:spPr>
      </p:pic>
      <p:pic>
        <p:nvPicPr>
          <p:cNvPr id="9" name="Picture 8">
            <a:extLst>
              <a:ext uri="{FF2B5EF4-FFF2-40B4-BE49-F238E27FC236}">
                <a16:creationId xmlns:a16="http://schemas.microsoft.com/office/drawing/2014/main" id="{E7A7B9D6-10F6-6056-2265-905CB3D40E8F}"/>
              </a:ext>
            </a:extLst>
          </p:cNvPr>
          <p:cNvPicPr>
            <a:picLocks noChangeAspect="1"/>
          </p:cNvPicPr>
          <p:nvPr/>
        </p:nvPicPr>
        <p:blipFill>
          <a:blip r:embed="rId3"/>
          <a:stretch>
            <a:fillRect/>
          </a:stretch>
        </p:blipFill>
        <p:spPr>
          <a:xfrm>
            <a:off x="2642419" y="3821619"/>
            <a:ext cx="3414056" cy="2072820"/>
          </a:xfrm>
          <a:prstGeom prst="rect">
            <a:avLst/>
          </a:prstGeom>
        </p:spPr>
      </p:pic>
    </p:spTree>
    <p:extLst>
      <p:ext uri="{BB962C8B-B14F-4D97-AF65-F5344CB8AC3E}">
        <p14:creationId xmlns:p14="http://schemas.microsoft.com/office/powerpoint/2010/main" val="949291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AB46A-4B86-3D15-8368-C565030145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002D2B-5029-82A9-6925-39A2DFC65F19}"/>
              </a:ext>
            </a:extLst>
          </p:cNvPr>
          <p:cNvSpPr>
            <a:spLocks noGrp="1"/>
          </p:cNvSpPr>
          <p:nvPr>
            <p:ph type="title"/>
          </p:nvPr>
        </p:nvSpPr>
        <p:spPr/>
        <p:txBody>
          <a:bodyPr/>
          <a:lstStyle/>
          <a:p>
            <a:r>
              <a:rPr lang="en-US" sz="2400" b="1" dirty="0"/>
              <a:t>RIOO</a:t>
            </a:r>
            <a:endParaRPr lang="en-US" sz="2400" dirty="0"/>
          </a:p>
        </p:txBody>
      </p:sp>
      <p:sp>
        <p:nvSpPr>
          <p:cNvPr id="4" name="Slide Number Placeholder 3">
            <a:extLst>
              <a:ext uri="{FF2B5EF4-FFF2-40B4-BE49-F238E27FC236}">
                <a16:creationId xmlns:a16="http://schemas.microsoft.com/office/drawing/2014/main" id="{C5D98DAE-1AB7-564E-B948-63E19A35186F}"/>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7" name="Content Placeholder 2">
            <a:extLst>
              <a:ext uri="{FF2B5EF4-FFF2-40B4-BE49-F238E27FC236}">
                <a16:creationId xmlns:a16="http://schemas.microsoft.com/office/drawing/2014/main" id="{6F74236E-7C8D-4081-0634-02742A40D8B3}"/>
              </a:ext>
            </a:extLst>
          </p:cNvPr>
          <p:cNvSpPr>
            <a:spLocks noGrp="1"/>
          </p:cNvSpPr>
          <p:nvPr>
            <p:ph idx="1"/>
          </p:nvPr>
        </p:nvSpPr>
        <p:spPr>
          <a:xfrm>
            <a:off x="266700" y="762000"/>
            <a:ext cx="8686800" cy="5562600"/>
          </a:xfrm>
        </p:spPr>
        <p:txBody>
          <a:bodyPr/>
          <a:lstStyle/>
          <a:p>
            <a:pPr lvl="1" algn="just">
              <a:buFont typeface="Courier New" panose="02070309020205020404" pitchFamily="49" charset="0"/>
              <a:buChar char="o"/>
            </a:pPr>
            <a:r>
              <a:rPr lang="en-US" sz="1500" dirty="0"/>
              <a:t>"Base kV for Transformer in kV" label is renamed to "Base MVA for Transformer in MVA" on Unit Solar Inverter panel</a:t>
            </a:r>
            <a:r>
              <a:rPr lang="en-US" sz="1500" dirty="0">
                <a:ea typeface="Calibri" panose="020F0502020204030204" pitchFamily="34" charset="0"/>
                <a:cs typeface="Calibri" panose="020F0502020204030204" pitchFamily="34" charset="0"/>
              </a:rPr>
              <a:t>. </a:t>
            </a:r>
          </a:p>
          <a:p>
            <a:pPr lvl="1" algn="just">
              <a:buFont typeface="Courier New" panose="02070309020205020404" pitchFamily="49" charset="0"/>
              <a:buChar char="o"/>
            </a:pPr>
            <a:endParaRPr lang="en-US" sz="14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endParaRPr lang="en-US" sz="1400" dirty="0">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a:p>
            <a:pPr marL="57150" indent="0" algn="just">
              <a:buNone/>
            </a:pPr>
            <a:endParaRPr lang="en-US" sz="16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500" dirty="0"/>
              <a:t>SSR Required flag has been added to the INR TSP View, under ‘TSP Key Milestones’ tab</a:t>
            </a:r>
          </a:p>
          <a:p>
            <a:pPr marL="457200" lvl="1" indent="0" algn="just">
              <a:buNone/>
            </a:pPr>
            <a:r>
              <a:rPr lang="en-US" sz="1600" dirty="0"/>
              <a:t> </a:t>
            </a:r>
          </a:p>
          <a:p>
            <a:pPr marL="457200" lvl="1" indent="0" algn="just">
              <a:buNone/>
            </a:pPr>
            <a:endParaRPr lang="en-US" sz="1600" dirty="0">
              <a:effectLst/>
              <a:ea typeface="Calibri" panose="020F0502020204030204" pitchFamily="34" charset="0"/>
              <a:cs typeface="Calibri" panose="020F0502020204030204" pitchFamily="34" charset="0"/>
            </a:endParaRPr>
          </a:p>
          <a:p>
            <a:pPr marL="457200" lvl="1" indent="0" algn="just">
              <a:buNone/>
            </a:pPr>
            <a:endParaRPr lang="en-US" sz="1600" dirty="0">
              <a:ea typeface="Calibri" panose="020F0502020204030204" pitchFamily="34" charset="0"/>
              <a:cs typeface="Calibri" panose="020F0502020204030204" pitchFamily="34" charset="0"/>
            </a:endParaRPr>
          </a:p>
          <a:p>
            <a:pPr marL="457200" lvl="1" indent="0" algn="just">
              <a:buNone/>
            </a:pPr>
            <a:endParaRPr lang="en-US" sz="1600" dirty="0">
              <a:effectLst/>
              <a:ea typeface="Calibri" panose="020F0502020204030204" pitchFamily="34" charset="0"/>
              <a:cs typeface="Calibri" panose="020F0502020204030204" pitchFamily="34" charset="0"/>
            </a:endParaRPr>
          </a:p>
          <a:p>
            <a:pPr marL="457200" lvl="1" indent="0" algn="just">
              <a:buNone/>
            </a:pPr>
            <a:endParaRPr lang="en-US" sz="1600" dirty="0">
              <a:effectLst/>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500" dirty="0"/>
              <a:t>Load Resource UI improvement: Stopped LRs will be hidden by default on the View pages and User should be able to manually select and view them. On the form page, stopped LRs will no longer be visible.</a:t>
            </a:r>
          </a:p>
          <a:p>
            <a:pPr marL="457200" lvl="1" indent="0" algn="just">
              <a:buNone/>
            </a:pPr>
            <a:endParaRPr lang="en-US" sz="1600" dirty="0">
              <a:effectLst/>
              <a:ea typeface="Calibri" panose="020F0502020204030204" pitchFamily="34" charset="0"/>
              <a:cs typeface="Calibri" panose="020F0502020204030204" pitchFamily="34" charset="0"/>
            </a:endParaRPr>
          </a:p>
        </p:txBody>
      </p:sp>
      <p:pic>
        <p:nvPicPr>
          <p:cNvPr id="6" name="Picture 5">
            <a:extLst>
              <a:ext uri="{FF2B5EF4-FFF2-40B4-BE49-F238E27FC236}">
                <a16:creationId xmlns:a16="http://schemas.microsoft.com/office/drawing/2014/main" id="{78F6B3FB-52EC-CADD-24F5-F35A4477E337}"/>
              </a:ext>
            </a:extLst>
          </p:cNvPr>
          <p:cNvPicPr>
            <a:picLocks noChangeAspect="1"/>
          </p:cNvPicPr>
          <p:nvPr/>
        </p:nvPicPr>
        <p:blipFill>
          <a:blip r:embed="rId2"/>
          <a:stretch>
            <a:fillRect/>
          </a:stretch>
        </p:blipFill>
        <p:spPr>
          <a:xfrm>
            <a:off x="2301040" y="1395691"/>
            <a:ext cx="2309060" cy="746825"/>
          </a:xfrm>
          <a:prstGeom prst="rect">
            <a:avLst/>
          </a:prstGeom>
        </p:spPr>
      </p:pic>
      <p:pic>
        <p:nvPicPr>
          <p:cNvPr id="10" name="Picture 9">
            <a:extLst>
              <a:ext uri="{FF2B5EF4-FFF2-40B4-BE49-F238E27FC236}">
                <a16:creationId xmlns:a16="http://schemas.microsoft.com/office/drawing/2014/main" id="{35E13601-3E77-D734-0AE0-22FC7F13B276}"/>
              </a:ext>
            </a:extLst>
          </p:cNvPr>
          <p:cNvPicPr>
            <a:picLocks noChangeAspect="1"/>
          </p:cNvPicPr>
          <p:nvPr/>
        </p:nvPicPr>
        <p:blipFill>
          <a:blip r:embed="rId3"/>
          <a:stretch>
            <a:fillRect/>
          </a:stretch>
        </p:blipFill>
        <p:spPr>
          <a:xfrm>
            <a:off x="2133600" y="2776207"/>
            <a:ext cx="3795089" cy="1120237"/>
          </a:xfrm>
          <a:prstGeom prst="rect">
            <a:avLst/>
          </a:prstGeom>
        </p:spPr>
      </p:pic>
      <p:pic>
        <p:nvPicPr>
          <p:cNvPr id="12" name="Picture 11">
            <a:extLst>
              <a:ext uri="{FF2B5EF4-FFF2-40B4-BE49-F238E27FC236}">
                <a16:creationId xmlns:a16="http://schemas.microsoft.com/office/drawing/2014/main" id="{6E97FA12-ADE6-6558-61E2-87888A1B74B5}"/>
              </a:ext>
            </a:extLst>
          </p:cNvPr>
          <p:cNvPicPr>
            <a:picLocks noChangeAspect="1"/>
          </p:cNvPicPr>
          <p:nvPr/>
        </p:nvPicPr>
        <p:blipFill>
          <a:blip r:embed="rId4"/>
          <a:stretch>
            <a:fillRect/>
          </a:stretch>
        </p:blipFill>
        <p:spPr>
          <a:xfrm>
            <a:off x="3421157" y="4690044"/>
            <a:ext cx="1981200" cy="1752825"/>
          </a:xfrm>
          <a:prstGeom prst="rect">
            <a:avLst/>
          </a:prstGeom>
        </p:spPr>
      </p:pic>
    </p:spTree>
    <p:extLst>
      <p:ext uri="{BB962C8B-B14F-4D97-AF65-F5344CB8AC3E}">
        <p14:creationId xmlns:p14="http://schemas.microsoft.com/office/powerpoint/2010/main" val="3038811671"/>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3424</TotalTime>
  <Words>224</Words>
  <Application>Microsoft Office PowerPoint</Application>
  <PresentationFormat>On-screen Show (4:3)</PresentationFormat>
  <Paragraphs>40</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Courier New</vt:lpstr>
      <vt:lpstr>1_Custom Design</vt:lpstr>
      <vt:lpstr>Office Theme</vt:lpstr>
      <vt:lpstr>PowerPoint Presentation</vt:lpstr>
      <vt:lpstr>RIOO</vt:lpstr>
      <vt:lpstr>RIOO</vt:lpstr>
      <vt:lpstr>RIOO</vt:lpstr>
      <vt:lpstr>RIOO</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Patlola, Ashwini</cp:lastModifiedBy>
  <cp:revision>70</cp:revision>
  <cp:lastPrinted>2016-01-21T20:53:15Z</cp:lastPrinted>
  <dcterms:created xsi:type="dcterms:W3CDTF">2016-01-21T15:20:31Z</dcterms:created>
  <dcterms:modified xsi:type="dcterms:W3CDTF">2025-04-14T16:27:26Z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