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084" r:id="rId7"/>
    <p:sldId id="2085" r:id="rId8"/>
    <p:sldId id="2086" r:id="rId9"/>
  </p:sldIdLst>
  <p:sldSz cx="9144000" cy="6858000" type="screen4x3"/>
  <p:notesSz cx="6873875" cy="91281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012072-A59D-B72A-865B-8DFB31C68C61}" v="107" dt="2025-04-14T15:07:48.755"/>
    <p1510:client id="{2DCABB68-C332-4104-AB36-BE7159885907}" v="14" dt="2025-04-14T13:41:06.128"/>
    <p1510:client id="{42772B41-4CF8-29E4-9312-6C71DA52E49E}" v="4" dt="2025-04-16T12:46:35.274"/>
    <p1510:client id="{5BDB5380-77D7-5DB2-BD7F-51DCD3984FB6}" v="13" dt="2025-04-16T12:48:50.063"/>
    <p1510:client id="{70064CC6-B4AF-4E2C-A476-5A8C644660B1}" v="1" dt="2025-04-16T12:52:49.4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1660" y="4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3018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3018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3605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684213"/>
            <a:ext cx="4562475" cy="3422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3" tIns="45932" rIns="91863" bIns="459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335860"/>
            <a:ext cx="5499100" cy="4107656"/>
          </a:xfrm>
          <a:prstGeom prst="rect">
            <a:avLst/>
          </a:prstGeom>
        </p:spPr>
        <p:txBody>
          <a:bodyPr vert="horz" lIns="91863" tIns="45932" rIns="91863" bIns="459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3605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tx2"/>
                </a:solidFill>
              </a:rPr>
              <a:t>ADER Phase 3 Discussion</a:t>
            </a:r>
            <a:endParaRPr lang="en-US">
              <a:solidFill>
                <a:schemeClr val="tx2"/>
              </a:solidFill>
            </a:endParaRPr>
          </a:p>
          <a:p>
            <a:endParaRPr lang="en-US">
              <a:solidFill>
                <a:schemeClr val="tx2"/>
              </a:solidFill>
            </a:endParaRPr>
          </a:p>
          <a:p>
            <a:pPr algn="ctr"/>
            <a:r>
              <a:rPr lang="en-US" sz="1600">
                <a:solidFill>
                  <a:schemeClr val="tx2"/>
                </a:solidFill>
              </a:rPr>
              <a:t>Ryan King</a:t>
            </a:r>
          </a:p>
          <a:p>
            <a:pPr algn="ctr"/>
            <a:r>
              <a:rPr lang="en-US" sz="1600">
                <a:solidFill>
                  <a:schemeClr val="tx2"/>
                </a:solidFill>
              </a:rPr>
              <a:t>Manager, Market Design</a:t>
            </a:r>
          </a:p>
          <a:p>
            <a:pPr algn="ctr"/>
            <a:endParaRPr lang="en-US">
              <a:solidFill>
                <a:schemeClr val="tx2"/>
              </a:solidFill>
            </a:endParaRPr>
          </a:p>
          <a:p>
            <a:pPr algn="ctr"/>
            <a:r>
              <a:rPr lang="en-US" sz="1600">
                <a:solidFill>
                  <a:schemeClr val="tx2"/>
                </a:solidFill>
              </a:rPr>
              <a:t>Demand Side Working Group– April 17,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D5B5B-B6C7-8705-0470-C008D76BF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Recap: Participation Framework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FA683B-BFFA-0771-EBE5-6AD8AA3C7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Over several months at the ADER Task Force and more recently at TAC and WMS, ERCOT and stakeholders have been discussing a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participation model option where ADERs can participate in the ERCOT market as Non-Controllable Load Resources (NCLRs). 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Resources that provide Ancillary Services but are not actively dispatched through Security-Constrained Economic Dispatch (SCED) in Real-Time</a:t>
            </a:r>
            <a:r>
              <a:rPr lang="en-US" sz="1600" dirty="0">
                <a:solidFill>
                  <a:schemeClr val="tx2"/>
                </a:solidFill>
                <a:latin typeface="Arial"/>
              </a:rPr>
              <a:t>.</a:t>
            </a:r>
            <a:endParaRPr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/>
              <a:cs typeface="Arial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  <a:latin typeface="Arial"/>
              </a:rPr>
              <a:t>The NCLR model can be implemented within existing systems today to expand opportunities for aggregations capable of providing Ancillary Services without the need for 5-minute bidding and dispatch.</a:t>
            </a:r>
            <a:endParaRPr lang="en-US" sz="2000" dirty="0">
              <a:solidFill>
                <a:schemeClr val="tx2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  <a:latin typeface="Arial"/>
              </a:rPr>
              <a:t>The ‘non-consensus’ issue is not around the NCLR participation model but rather whether the current requirement that the Qualified Scheduling Entity (QSE) representing the ADER must be the same QSE </a:t>
            </a:r>
            <a:r>
              <a:rPr lang="en-US" sz="2000">
                <a:solidFill>
                  <a:schemeClr val="tx2"/>
                </a:solidFill>
                <a:latin typeface="Arial"/>
              </a:rPr>
              <a:t>representing</a:t>
            </a:r>
            <a:r>
              <a:rPr lang="en-US" sz="2000" dirty="0">
                <a:solidFill>
                  <a:schemeClr val="tx2"/>
                </a:solidFill>
                <a:latin typeface="Arial"/>
              </a:rPr>
              <a:t> the Load-Serving Entity (LSE) or whether/how third party QSEs should be allowed to participate.</a:t>
            </a:r>
            <a:endParaRPr lang="en-US" sz="2000" dirty="0">
              <a:solidFill>
                <a:schemeClr val="tx2"/>
              </a:solidFill>
              <a:latin typeface="Arial"/>
              <a:cs typeface="Arial"/>
            </a:endParaRPr>
          </a:p>
          <a:p>
            <a:endParaRPr lang="en-US" sz="200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E36DBC-63F6-C129-97F4-D09AE7BB55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555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A71A5-AC5A-5960-DC42-C93B45C8A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Options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59D867D-5901-0F12-319A-321046A638A2}"/>
              </a:ext>
            </a:extLst>
          </p:cNvPr>
          <p:cNvSpPr/>
          <p:nvPr/>
        </p:nvSpPr>
        <p:spPr>
          <a:xfrm>
            <a:off x="152400" y="2286000"/>
            <a:ext cx="8839200" cy="37442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76C83-6364-6D17-206E-8D591AD1A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1294413"/>
          </a:xfrm>
        </p:spPr>
        <p:txBody>
          <a:bodyPr lIns="91440" tIns="45720" rIns="91440" bIns="45720" anchor="t"/>
          <a:lstStyle/>
          <a:p>
            <a:r>
              <a:rPr lang="en-US" sz="2000">
                <a:solidFill>
                  <a:schemeClr val="tx2"/>
                </a:solidFill>
              </a:rPr>
              <a:t>The pros and cons around this issue have been discussed over a period of several months; currently 3 potential options exist to be adopted as Phase 3 of this pilot and reflected in the Governing Document.</a:t>
            </a:r>
            <a:endParaRPr lang="en-US" sz="2000">
              <a:solidFill>
                <a:schemeClr val="tx2"/>
              </a:solidFill>
              <a:cs typeface="Arial"/>
            </a:endParaRPr>
          </a:p>
          <a:p>
            <a:r>
              <a:rPr lang="en-US" sz="2000" b="1">
                <a:solidFill>
                  <a:schemeClr val="bg1"/>
                </a:solidFill>
              </a:rPr>
              <a:t>Option 1 - Task Force Compromise</a:t>
            </a:r>
            <a:r>
              <a:rPr lang="en-US" sz="2000">
                <a:solidFill>
                  <a:schemeClr val="bg1"/>
                </a:solidFill>
              </a:rPr>
              <a:t>: Allowing 3rd party QSEs for NCLR-type ADERs when the individual premises/devices that make up the aggregation are larger than 100kW</a:t>
            </a:r>
            <a:endParaRPr lang="en-US" sz="2000">
              <a:solidFill>
                <a:schemeClr val="bg1"/>
              </a:solidFill>
              <a:cs typeface="Arial"/>
            </a:endParaRPr>
          </a:p>
          <a:p>
            <a:r>
              <a:rPr lang="en-US" sz="2000" b="1">
                <a:solidFill>
                  <a:schemeClr val="bg1"/>
                </a:solidFill>
              </a:rPr>
              <a:t>Option 2 - </a:t>
            </a:r>
            <a:r>
              <a:rPr lang="en-US" sz="2000" b="1" err="1">
                <a:solidFill>
                  <a:schemeClr val="bg1"/>
                </a:solidFill>
              </a:rPr>
              <a:t>Vistra</a:t>
            </a:r>
            <a:r>
              <a:rPr lang="en-US" sz="2000" b="1">
                <a:solidFill>
                  <a:schemeClr val="bg1"/>
                </a:solidFill>
              </a:rPr>
              <a:t> Amendments</a:t>
            </a:r>
            <a:r>
              <a:rPr lang="en-US" sz="2000">
                <a:solidFill>
                  <a:schemeClr val="bg1"/>
                </a:solidFill>
              </a:rPr>
              <a:t>: </a:t>
            </a:r>
            <a:r>
              <a:rPr lang="en-US" sz="2000" err="1">
                <a:solidFill>
                  <a:schemeClr val="bg1"/>
                </a:solidFill>
              </a:rPr>
              <a:t>Vistra</a:t>
            </a:r>
            <a:r>
              <a:rPr lang="en-US" sz="2000">
                <a:solidFill>
                  <a:schemeClr val="bg1"/>
                </a:solidFill>
              </a:rPr>
              <a:t> amendments to Option 1 which would mandate coordination between LSE and 3</a:t>
            </a:r>
            <a:r>
              <a:rPr lang="en-US" sz="2000" baseline="30000">
                <a:solidFill>
                  <a:schemeClr val="bg1"/>
                </a:solidFill>
              </a:rPr>
              <a:t>rd</a:t>
            </a:r>
            <a:r>
              <a:rPr lang="en-US" sz="2000">
                <a:solidFill>
                  <a:schemeClr val="bg1"/>
                </a:solidFill>
              </a:rPr>
              <a:t> party QSE with both parties having ability to terminate verification with ERCOT, removing ESIIDs from ADER.</a:t>
            </a:r>
            <a:endParaRPr lang="en-US" sz="2000">
              <a:solidFill>
                <a:schemeClr val="bg1"/>
              </a:solidFill>
              <a:cs typeface="Arial"/>
            </a:endParaRPr>
          </a:p>
          <a:p>
            <a:r>
              <a:rPr lang="en-US" sz="2000" b="1">
                <a:solidFill>
                  <a:schemeClr val="bg1"/>
                </a:solidFill>
              </a:rPr>
              <a:t>Option 3 - Status Quo Ante</a:t>
            </a:r>
            <a:r>
              <a:rPr lang="en-US" sz="2000">
                <a:solidFill>
                  <a:schemeClr val="bg1"/>
                </a:solidFill>
              </a:rPr>
              <a:t>: The current approved Governing Document requires that all contributors to an ADER must be with the same LSE and participate with the same LSE QSE.  </a:t>
            </a:r>
            <a:endParaRPr lang="en-US" sz="2000">
              <a:solidFill>
                <a:schemeClr val="bg1"/>
              </a:solidFill>
              <a:cs typeface="Arial"/>
            </a:endParaRPr>
          </a:p>
          <a:p>
            <a:pPr lvl="1"/>
            <a:r>
              <a:rPr lang="en-US" sz="1600">
                <a:solidFill>
                  <a:schemeClr val="bg1"/>
                </a:solidFill>
              </a:rPr>
              <a:t>No change to existing requirement which would apply to both ALR and NCLR ADERs with future discussion on changes to this rule.</a:t>
            </a:r>
            <a:endParaRPr lang="en-US" sz="1600">
              <a:solidFill>
                <a:schemeClr val="bg1"/>
              </a:solidFill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B4191A-488F-EC28-BFF9-9D56CF78FE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818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90A7F-F4A5-366A-F81F-20DB2EB69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79A4E-C081-DE57-0F6A-7BA53C27A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07092"/>
            <a:ext cx="8534400" cy="5177482"/>
          </a:xfrm>
        </p:spPr>
        <p:txBody>
          <a:bodyPr lIns="91440" tIns="45720" rIns="91440" bIns="45720" anchor="t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chemeClr val="tx2"/>
                </a:solidFill>
              </a:rPr>
              <a:t>ERCOT would like to propose that these options be considered at the next WMS with the objective of determining a recommendation (which can be incorporated into the Phase 3 Governing Doc)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chemeClr val="tx2"/>
                </a:solidFill>
              </a:rPr>
              <a:t>Considerations</a:t>
            </a:r>
            <a:endParaRPr lang="en-US" sz="2400">
              <a:solidFill>
                <a:schemeClr val="tx2"/>
              </a:solidFill>
              <a:cs typeface="Arial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>
                <a:solidFill>
                  <a:schemeClr val="tx2"/>
                </a:solidFill>
              </a:rPr>
              <a:t>Incremental changes can be considered which support pilot objectives (including ‘blocky’ aggregations), but a pilot is not the right venue for more fundamental and/or contentious items to be resolved.</a:t>
            </a:r>
            <a:endParaRPr lang="en-US" sz="2000">
              <a:solidFill>
                <a:schemeClr val="tx2"/>
              </a:solidFill>
              <a:cs typeface="Arial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>
                <a:solidFill>
                  <a:schemeClr val="tx2"/>
                </a:solidFill>
              </a:rPr>
              <a:t>There are no dedicated internal ERCOT resources to support this pilot; the highly administrative and related processes within the pilot must be managed with existing staff.</a:t>
            </a:r>
            <a:endParaRPr lang="en-US" sz="2000">
              <a:solidFill>
                <a:schemeClr val="tx2"/>
              </a:solidFill>
              <a:cs typeface="Arial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>
                <a:solidFill>
                  <a:schemeClr val="tx2"/>
                </a:solidFill>
              </a:rPr>
              <a:t>ERCOT does not have capacity to take on new, complex administrative roles beyond the current scope of the pilot today.</a:t>
            </a:r>
            <a:endParaRPr lang="en-US" sz="2000">
              <a:solidFill>
                <a:schemeClr val="tx2"/>
              </a:solidFill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78B08E-8698-6AEB-C4B9-92B763A23E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58208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c34af464-7aa1-4edd-9be4-83dffc1cb92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454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Recap: Participation Framework Discussions</vt:lpstr>
      <vt:lpstr>Options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King, Ryan</cp:lastModifiedBy>
  <cp:revision>4</cp:revision>
  <cp:lastPrinted>2020-02-20T00:38:16Z</cp:lastPrinted>
  <dcterms:created xsi:type="dcterms:W3CDTF">2016-01-21T15:20:31Z</dcterms:created>
  <dcterms:modified xsi:type="dcterms:W3CDTF">2025-04-16T12:52:49Z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2025-01-25T15:19:34Z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f8058535-c5e6-4cae-b574-6f5943a7fe82</vt:lpwstr>
  </property>
  <property fmtid="{D5CDD505-2E9C-101B-9397-08002B2CF9AE}" pid="9" name="MSIP_Label_7084cbda-52b8-46fb-a7b7-cb5bd465ed85_ContentBits">
    <vt:lpwstr>0</vt:lpwstr>
  </property>
</Properties>
</file>