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3"/>
  </p:notesMasterIdLst>
  <p:handoutMasterIdLst>
    <p:handoutMasterId r:id="rId14"/>
  </p:handoutMasterIdLst>
  <p:sldIdLst>
    <p:sldId id="260" r:id="rId5"/>
    <p:sldId id="712" r:id="rId6"/>
    <p:sldId id="714" r:id="rId7"/>
    <p:sldId id="294" r:id="rId8"/>
    <p:sldId id="713" r:id="rId9"/>
    <p:sldId id="715" r:id="rId10"/>
    <p:sldId id="716" r:id="rId11"/>
    <p:sldId id="706" r:id="rId12"/>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p:scale>
          <a:sx n="70" d="100"/>
          <a:sy n="70" d="100"/>
        </p:scale>
        <p:origin x="1776" y="110"/>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Master" Target="slideMasters/slide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presProps" Target="presProps.xml"/><Relationship Id="rId10" Type="http://schemas.openxmlformats.org/officeDocument/2006/relationships/slide" Target="slides/slide6.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4/10/2025</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4/10/2025</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35800312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a:latin typeface="Calibri" panose="020F0502020204030204" pitchFamily="34" charset="0"/>
            </a:endParaRPr>
          </a:p>
        </p:txBody>
      </p:sp>
    </p:spTree>
    <p:extLst>
      <p:ext uri="{BB962C8B-B14F-4D97-AF65-F5344CB8AC3E}">
        <p14:creationId xmlns:p14="http://schemas.microsoft.com/office/powerpoint/2010/main" val="310054617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352255944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189175716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7</a:t>
            </a:fld>
            <a:endParaRPr lang="en-US" altLang="en-US"/>
          </a:p>
        </p:txBody>
      </p:sp>
    </p:spTree>
    <p:extLst>
      <p:ext uri="{BB962C8B-B14F-4D97-AF65-F5344CB8AC3E}">
        <p14:creationId xmlns:p14="http://schemas.microsoft.com/office/powerpoint/2010/main" val="360637274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359587969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1759978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April 2025</a:t>
            </a:r>
          </a:p>
        </p:txBody>
      </p:sp>
    </p:spTree>
    <p:extLst>
      <p:ext uri="{BB962C8B-B14F-4D97-AF65-F5344CB8AC3E}">
        <p14:creationId xmlns:p14="http://schemas.microsoft.com/office/powerpoint/2010/main" val="354213829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87224000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4191904422"/>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5: PRS Report </a:t>
              </a:r>
            </a:p>
            <a:p>
              <a:pPr eaLnBrk="1" hangingPunct="1"/>
              <a:endParaRPr lang="en-US" altLang="en-US" b="1" dirty="0"/>
            </a:p>
            <a:p>
              <a:pPr eaLnBrk="1" hangingPunct="1"/>
              <a:r>
                <a:rPr lang="en-US" altLang="en-US" sz="2000" dirty="0"/>
                <a:t>Diana Coleman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April 23, 2025</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296555" y="810459"/>
            <a:ext cx="8531226" cy="5595138"/>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600"/>
              </a:spcAft>
              <a:buFontTx/>
              <a:buNone/>
              <a:defRPr/>
            </a:pPr>
            <a:r>
              <a:rPr lang="en-US" sz="1800" dirty="0"/>
              <a:t>Revision Requests Recommended for Approval by PRS – Unopposed and No Impact (Vote):</a:t>
            </a:r>
          </a:p>
          <a:p>
            <a:pPr>
              <a:spcBef>
                <a:spcPts val="600"/>
              </a:spcBef>
              <a:spcAft>
                <a:spcPts val="600"/>
              </a:spcAft>
            </a:pPr>
            <a:r>
              <a:rPr lang="en-US" sz="1800" b="0" dirty="0">
                <a:effectLst/>
                <a:latin typeface="Arial" panose="020B0604020202020204" pitchFamily="34" charset="0"/>
                <a:ea typeface="Times New Roman" panose="02020603050405020304" pitchFamily="18" charset="0"/>
              </a:rPr>
              <a:t>NPRR1271, Revision to User Security Administrator and Digital Certificates Opt-out Eligibility</a:t>
            </a:r>
          </a:p>
          <a:p>
            <a:pPr marL="0" indent="0">
              <a:spcBef>
                <a:spcPts val="1800"/>
              </a:spcBef>
              <a:spcAft>
                <a:spcPts val="600"/>
              </a:spcAft>
              <a:buNone/>
            </a:pPr>
            <a:r>
              <a:rPr lang="en-US" sz="1800" dirty="0"/>
              <a:t>Revision Requests Recommended for Approval by PRS – Unopposed with Impacts (Vote):</a:t>
            </a:r>
          </a:p>
          <a:p>
            <a:pPr>
              <a:spcAft>
                <a:spcPts val="600"/>
              </a:spcAft>
            </a:pPr>
            <a:r>
              <a:rPr lang="en-US" sz="1800" b="0" dirty="0"/>
              <a:t>SCR830, Expose Limited API Endpoints Using Machine-to-Machine Authentication</a:t>
            </a:r>
          </a:p>
          <a:p>
            <a:pPr lvl="1">
              <a:spcBef>
                <a:spcPts val="600"/>
              </a:spcBef>
              <a:spcAft>
                <a:spcPts val="600"/>
              </a:spcAft>
            </a:pPr>
            <a:r>
              <a:rPr lang="en-US" sz="1800" dirty="0"/>
              <a:t>IA: Between $100K and $200K		Priority 2026; Rank 4750</a:t>
            </a:r>
          </a:p>
          <a:p>
            <a:pPr marL="0" indent="0" eaLnBrk="1" hangingPunct="1">
              <a:spcBef>
                <a:spcPts val="1800"/>
              </a:spcBef>
              <a:spcAft>
                <a:spcPts val="600"/>
              </a:spcAft>
              <a:buFontTx/>
              <a:buNone/>
              <a:defRPr/>
            </a:pPr>
            <a:r>
              <a:rPr lang="en-US" sz="1800" dirty="0"/>
              <a:t>Revision Requests Recommended for Approval by PRS – With Opposing Votes (Vote):</a:t>
            </a:r>
          </a:p>
          <a:p>
            <a:pPr eaLnBrk="1" hangingPunct="1">
              <a:spcBef>
                <a:spcPts val="1200"/>
              </a:spcBef>
              <a:spcAft>
                <a:spcPts val="600"/>
              </a:spcAft>
              <a:defRPr/>
            </a:pPr>
            <a:r>
              <a:rPr lang="en-US" sz="1800" b="0" dirty="0"/>
              <a:t>NPRR1229, Real-Time Constraint Management Plan Cost Recovery Payment</a:t>
            </a:r>
          </a:p>
          <a:p>
            <a:pPr lvl="1" eaLnBrk="1" hangingPunct="1">
              <a:spcBef>
                <a:spcPts val="600"/>
              </a:spcBef>
              <a:spcAft>
                <a:spcPts val="600"/>
              </a:spcAft>
              <a:defRPr/>
            </a:pPr>
            <a:r>
              <a:rPr lang="en-US" sz="1800" dirty="0"/>
              <a:t>IA: Between </a:t>
            </a:r>
            <a:r>
              <a:rPr lang="en-US" sz="1800" dirty="0">
                <a:effectLst/>
                <a:latin typeface="Arial" panose="020B0604020202020204" pitchFamily="34" charset="0"/>
                <a:ea typeface="Times New Roman" panose="02020603050405020304" pitchFamily="18" charset="0"/>
              </a:rPr>
              <a:t>$100K and $200K</a:t>
            </a:r>
            <a:r>
              <a:rPr lang="en-US" sz="1800" dirty="0"/>
              <a:t>		Priority 2028; Rank 5100 </a:t>
            </a:r>
          </a:p>
          <a:p>
            <a:pPr>
              <a:spcBef>
                <a:spcPts val="600"/>
              </a:spcBef>
              <a:spcAft>
                <a:spcPts val="600"/>
              </a:spcAft>
            </a:pPr>
            <a:endParaRPr lang="en-US"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40581119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296555" y="781884"/>
            <a:ext cx="8531226" cy="5595138"/>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1200"/>
              </a:spcBef>
              <a:spcAft>
                <a:spcPts val="600"/>
              </a:spcAft>
              <a:buNone/>
              <a:defRPr/>
            </a:pPr>
            <a:r>
              <a:rPr lang="en-US" dirty="0"/>
              <a:t>PRS Strategic Objectives (Vote)</a:t>
            </a:r>
          </a:p>
          <a:p>
            <a:pPr marL="342900" marR="0" lvl="0" indent="-342900">
              <a:lnSpc>
                <a:spcPct val="115000"/>
              </a:lnSpc>
              <a:buFont typeface="Symbol" panose="05050102010706020507" pitchFamily="18" charset="2"/>
              <a:buChar char=""/>
            </a:pPr>
            <a:r>
              <a:rPr lang="en-US" sz="1800" b="0" dirty="0">
                <a:effectLst/>
                <a:latin typeface="+mj-lt"/>
                <a:ea typeface="Calibri" panose="020F0502020204030204" pitchFamily="34" charset="0"/>
                <a:cs typeface="Times New Roman" panose="02020603050405020304" pitchFamily="18" charset="0"/>
              </a:rPr>
              <a:t>Process NPRRs and SCRs in accordance with Protocol Section 21, Revision Request Process.</a:t>
            </a:r>
          </a:p>
          <a:p>
            <a:pPr marL="342900" marR="0" lvl="0" indent="-342900">
              <a:lnSpc>
                <a:spcPct val="115000"/>
              </a:lnSpc>
              <a:buFont typeface="Symbol" panose="05050102010706020507" pitchFamily="18" charset="2"/>
              <a:buChar char=""/>
            </a:pPr>
            <a:r>
              <a:rPr lang="en-US" sz="1800" b="0" dirty="0">
                <a:effectLst/>
                <a:latin typeface="+mj-lt"/>
                <a:ea typeface="Calibri" panose="020F0502020204030204" pitchFamily="34" charset="0"/>
                <a:cs typeface="Times New Roman" panose="02020603050405020304" pitchFamily="18" charset="0"/>
              </a:rPr>
              <a:t>Review the Business Case for each NPRR and SCR that requires an ERCOT project for implementation to ensure that it provides adequate justification for the project.</a:t>
            </a:r>
          </a:p>
          <a:p>
            <a:pPr marL="342900" marR="0" lvl="0" indent="-342900">
              <a:lnSpc>
                <a:spcPct val="115000"/>
              </a:lnSpc>
              <a:buFont typeface="Symbol" panose="05050102010706020507" pitchFamily="18" charset="2"/>
              <a:buChar char=""/>
            </a:pPr>
            <a:r>
              <a:rPr lang="en-US" sz="1800" b="0" dirty="0">
                <a:effectLst/>
                <a:latin typeface="+mj-lt"/>
                <a:ea typeface="Calibri" panose="020F0502020204030204" pitchFamily="34" charset="0"/>
                <a:cs typeface="Times New Roman" panose="02020603050405020304" pitchFamily="18" charset="0"/>
              </a:rPr>
              <a:t>Assign a recommended priority and rank for each NPRR, SCR, and guide revision that requires an ERCOT project for implementation.</a:t>
            </a:r>
          </a:p>
          <a:p>
            <a:pPr marL="342900" marR="0" lvl="0" indent="-342900">
              <a:lnSpc>
                <a:spcPct val="115000"/>
              </a:lnSpc>
              <a:buFont typeface="Symbol" panose="05050102010706020507" pitchFamily="18" charset="2"/>
              <a:buChar char=""/>
            </a:pPr>
            <a:r>
              <a:rPr lang="en-US" sz="1800" b="0" dirty="0">
                <a:effectLst/>
                <a:latin typeface="+mj-lt"/>
                <a:ea typeface="Calibri" panose="020F0502020204030204" pitchFamily="34" charset="0"/>
                <a:cs typeface="Times New Roman" panose="02020603050405020304" pitchFamily="18" charset="0"/>
              </a:rPr>
              <a:t>Consider requests and assignments from the ERCOT Board and TAC in a timely and diligent manner.</a:t>
            </a:r>
          </a:p>
          <a:p>
            <a:pPr marL="342900" marR="0" lvl="0" indent="-342900">
              <a:lnSpc>
                <a:spcPct val="115000"/>
              </a:lnSpc>
              <a:buFont typeface="Symbol" panose="05050102010706020507" pitchFamily="18" charset="2"/>
              <a:buChar char=""/>
            </a:pPr>
            <a:r>
              <a:rPr lang="en-US" sz="1800" b="0" dirty="0">
                <a:effectLst/>
                <a:latin typeface="+mj-lt"/>
                <a:ea typeface="Calibri" panose="020F0502020204030204" pitchFamily="34" charset="0"/>
                <a:cs typeface="Times New Roman" panose="02020603050405020304" pitchFamily="18" charset="0"/>
              </a:rPr>
              <a:t>Review Other Binding Documents (OBDs) for elimination or incorporation into Protocols/Market Guides.</a:t>
            </a:r>
          </a:p>
          <a:p>
            <a:pPr marL="342900" marR="0" lvl="0" indent="-342900">
              <a:lnSpc>
                <a:spcPct val="115000"/>
              </a:lnSpc>
              <a:spcAft>
                <a:spcPts val="1000"/>
              </a:spcAft>
              <a:buFont typeface="Symbol" panose="05050102010706020507" pitchFamily="18" charset="2"/>
              <a:buChar char=""/>
            </a:pPr>
            <a:r>
              <a:rPr lang="en-US" sz="1800" b="0" dirty="0">
                <a:effectLst/>
                <a:latin typeface="+mj-lt"/>
                <a:ea typeface="Calibri" panose="020F0502020204030204" pitchFamily="34" charset="0"/>
                <a:cs typeface="Times New Roman" panose="02020603050405020304" pitchFamily="18" charset="0"/>
              </a:rPr>
              <a:t>Review aging projects at least annually and make recommendations if additional actions are needed.</a:t>
            </a:r>
          </a:p>
          <a:p>
            <a:pPr marL="0" indent="0" eaLnBrk="1" hangingPunct="1">
              <a:spcBef>
                <a:spcPts val="1200"/>
              </a:spcBef>
              <a:spcAft>
                <a:spcPts val="600"/>
              </a:spcAft>
              <a:buNone/>
              <a:defRPr/>
            </a:pPr>
            <a:endParaRPr lang="en-US" dirty="0">
              <a:cs typeface="+mn-cs"/>
            </a:endParaRPr>
          </a:p>
          <a:p>
            <a:pPr marL="0" indent="0" eaLnBrk="1" hangingPunct="1">
              <a:spcBef>
                <a:spcPts val="1200"/>
              </a:spcBef>
              <a:spcAft>
                <a:spcPts val="600"/>
              </a:spcAft>
              <a:buFontTx/>
              <a:buNone/>
              <a:defRPr/>
            </a:pPr>
            <a:endParaRPr lang="en-US" dirty="0"/>
          </a:p>
          <a:p>
            <a:pPr>
              <a:spcBef>
                <a:spcPts val="600"/>
              </a:spcBef>
              <a:spcAft>
                <a:spcPts val="600"/>
              </a:spcAft>
            </a:pPr>
            <a:endParaRPr lang="en-US"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372808113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NPRR1229, Real-Time Constraint Management Plan Cost Recovery Payment</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78426"/>
            <a:ext cx="8732520" cy="50167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r>
              <a:rPr lang="en-US" sz="1600" b="1" dirty="0">
                <a:effectLst/>
                <a:ea typeface="Times New Roman" panose="02020603050405020304" pitchFamily="18" charset="0"/>
              </a:rPr>
              <a:t>Sponsor:  </a:t>
            </a:r>
            <a:r>
              <a:rPr lang="en-US" sz="1600" dirty="0">
                <a:effectLst/>
                <a:ea typeface="Times New Roman" panose="02020603050405020304" pitchFamily="18" charset="0"/>
              </a:rPr>
              <a:t>STEC</a:t>
            </a:r>
            <a:endParaRPr lang="en-US" sz="1600" dirty="0">
              <a:effectLst/>
              <a:latin typeface="Times New Roman" panose="02020603050405020304" pitchFamily="18" charset="0"/>
              <a:ea typeface="Times New Roman" panose="02020603050405020304" pitchFamily="18" charset="0"/>
            </a:endParaRPr>
          </a:p>
          <a:p>
            <a:pPr marL="228600" marR="0">
              <a:spcAft>
                <a:spcPts val="0"/>
              </a:spcAft>
            </a:pPr>
            <a:r>
              <a:rPr lang="en-US" sz="1600" b="1" dirty="0">
                <a:effectLst/>
                <a:ea typeface="Times New Roman" panose="02020603050405020304" pitchFamily="18" charset="0"/>
              </a:rPr>
              <a:t>Proposed Effective Date:  </a:t>
            </a:r>
            <a:r>
              <a:rPr lang="en-US" sz="1600" dirty="0">
                <a:effectLst/>
                <a:ea typeface="Times New Roman" panose="02020603050405020304" pitchFamily="18" charset="0"/>
              </a:rPr>
              <a:t>Upon system implementation for Section 9.5.3 – Priority 2028; Rank – 5100; the first of the month following Public Utility Commission of Texas (PUCT) approval for the remaining sections</a:t>
            </a:r>
            <a:endParaRPr lang="en-US" sz="1600" dirty="0">
              <a:effectLst/>
              <a:latin typeface="Times New Roman" panose="02020603050405020304" pitchFamily="18" charset="0"/>
              <a:ea typeface="Times New Roman" panose="02020603050405020304" pitchFamily="18" charset="0"/>
            </a:endParaRPr>
          </a:p>
          <a:p>
            <a:pPr marL="228600" marR="0">
              <a:spcAft>
                <a:spcPts val="0"/>
              </a:spcAft>
            </a:pPr>
            <a:r>
              <a:rPr lang="en-US" sz="1600" b="1" dirty="0">
                <a:effectLst/>
                <a:ea typeface="Times New Roman" panose="02020603050405020304" pitchFamily="18" charset="0"/>
              </a:rPr>
              <a:t>Estimated Impacts:  </a:t>
            </a:r>
            <a:r>
              <a:rPr lang="en-US" sz="1600" dirty="0">
                <a:effectLst/>
                <a:ea typeface="Times New Roman" panose="02020603050405020304" pitchFamily="18" charset="0"/>
              </a:rPr>
              <a:t>Between $100K and $200K</a:t>
            </a:r>
            <a:endParaRPr lang="en-US" sz="1600" dirty="0">
              <a:effectLst/>
              <a:latin typeface="Times New Roman" panose="02020603050405020304" pitchFamily="18" charset="0"/>
              <a:ea typeface="Times New Roman" panose="02020603050405020304" pitchFamily="18" charset="0"/>
            </a:endParaRPr>
          </a:p>
          <a:p>
            <a:pPr marL="228600" marR="0">
              <a:spcAft>
                <a:spcPts val="0"/>
              </a:spcAft>
            </a:pPr>
            <a:r>
              <a:rPr lang="en-US" sz="1600" b="1" dirty="0">
                <a:effectLst/>
                <a:ea typeface="Times New Roman" panose="02020603050405020304" pitchFamily="18" charset="0"/>
              </a:rPr>
              <a:t>Revision Description:  </a:t>
            </a:r>
            <a:r>
              <a:rPr lang="en-US" sz="1600" dirty="0">
                <a:effectLst/>
                <a:ea typeface="Times New Roman" panose="02020603050405020304" pitchFamily="18" charset="0"/>
              </a:rPr>
              <a:t>This NPRR creates a process that compensates a Qualified Scheduling Entity (QSE) when a Constraint Management Plan (CMP) or ERCOT-directed switching instruction implemented by ERCOT causes the trip of a Generation Resource when it would not have occurred absent those conditions.</a:t>
            </a:r>
            <a:endParaRPr lang="en-US" sz="1600" dirty="0">
              <a:effectLst/>
              <a:latin typeface="Times New Roman" panose="02020603050405020304" pitchFamily="18" charset="0"/>
              <a:ea typeface="Times New Roman" panose="02020603050405020304" pitchFamily="18" charset="0"/>
            </a:endParaRPr>
          </a:p>
          <a:p>
            <a:pPr marL="228600" marR="0"/>
            <a:r>
              <a:rPr lang="en-US" sz="1600" b="1" dirty="0">
                <a:effectLst/>
                <a:ea typeface="Times New Roman" panose="02020603050405020304" pitchFamily="18" charset="0"/>
              </a:rPr>
              <a:t>PRS Decision:</a:t>
            </a:r>
            <a:r>
              <a:rPr lang="en-US" sz="1600" dirty="0">
                <a:effectLst/>
                <a:ea typeface="Times New Roman" panose="02020603050405020304" pitchFamily="18" charset="0"/>
              </a:rPr>
              <a:t>  On 3/12/25, PRS voted to recommend approval of NPRR1229 as amended by the 3/6/25 WMS comments as revised by PRS.  There were three opposing votes from the Consumer (Residential Consumer, City of Eastland, Occidental) Market Segment and one abstention from the Independent Power Marketer (IPM) (Tenaska) Market Segment.</a:t>
            </a:r>
            <a:r>
              <a:rPr lang="en-US" sz="1600" dirty="0">
                <a:effectLst/>
                <a:latin typeface="Times New Roman" panose="02020603050405020304" pitchFamily="18" charset="0"/>
                <a:ea typeface="Times New Roman" panose="02020603050405020304" pitchFamily="18" charset="0"/>
              </a:rPr>
              <a:t>  </a:t>
            </a:r>
            <a:r>
              <a:rPr lang="en-US" sz="1600" dirty="0">
                <a:effectLst/>
                <a:ea typeface="Times New Roman" panose="02020603050405020304" pitchFamily="18" charset="0"/>
              </a:rPr>
              <a:t>On 4/9/25, PRS voted to endorse and forward to TAC the 3/12/25 PRS Report as amended by the 3/20/25 ERCOT comments and the 4/8/25 Impact Analysis for NPRR1229 with a recommended effective date of upon system implementation for Section 9.5.3 with a recommended priority of 2028 and rank of 5100 and the first of the month following PUCT approval for the remaining sections.  There were two opposing votes from the Consumer (Residential Consumer, Occidental) Market Segment and one abstention from the Independent Generator (EDF Renewables) Market Segment.</a:t>
            </a:r>
            <a:endParaRPr lang="en-US" sz="16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2334855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NPRR1271, Revision to User Security Administrator and Digital Certificates Opt-out Eligibility</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78426"/>
            <a:ext cx="8732520"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ERCOT</a:t>
            </a:r>
            <a:endParaRPr lang="en-US" sz="1800" dirty="0">
              <a:effectLst/>
              <a:latin typeface="Times New Roman" panose="02020603050405020304" pitchFamily="18" charset="0"/>
              <a:ea typeface="Times New Roman" panose="02020603050405020304" pitchFamily="18" charset="0"/>
            </a:endParaRPr>
          </a:p>
          <a:p>
            <a:pPr marL="228600" marR="0">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The first of the month following PUCT approval</a:t>
            </a:r>
            <a:endParaRPr lang="en-US" sz="1800" dirty="0">
              <a:effectLst/>
              <a:latin typeface="Times New Roman" panose="02020603050405020304" pitchFamily="18" charset="0"/>
              <a:ea typeface="Times New Roman" panose="02020603050405020304" pitchFamily="18" charset="0"/>
            </a:endParaRPr>
          </a:p>
          <a:p>
            <a:pPr marL="228600" marR="0" algn="just">
              <a:spcAft>
                <a:spcPts val="0"/>
              </a:spcAft>
            </a:pPr>
            <a:r>
              <a:rPr lang="en-US" sz="1800" b="1" dirty="0">
                <a:effectLst/>
                <a:latin typeface="Arial" panose="020B0604020202020204" pitchFamily="34" charset="0"/>
                <a:ea typeface="Times New Roman" panose="02020603050405020304" pitchFamily="18" charset="0"/>
              </a:rPr>
              <a:t>Estimated Impacts:</a:t>
            </a:r>
            <a:r>
              <a:rPr lang="en-US" sz="1800" dirty="0">
                <a:effectLst/>
                <a:latin typeface="Arial" panose="020B0604020202020204" pitchFamily="34" charset="0"/>
                <a:ea typeface="Times New Roman" panose="02020603050405020304" pitchFamily="18" charset="0"/>
              </a:rPr>
              <a:t>  No impact</a:t>
            </a:r>
            <a:endParaRPr lang="en-US" sz="1800" dirty="0">
              <a:effectLst/>
              <a:latin typeface="Times New Roman" panose="02020603050405020304" pitchFamily="18" charset="0"/>
              <a:ea typeface="Times New Roman" panose="02020603050405020304" pitchFamily="18" charset="0"/>
            </a:endParaRPr>
          </a:p>
          <a:p>
            <a:pPr marL="228600" marR="0"/>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allows Comision Federal de </a:t>
            </a:r>
            <a:r>
              <a:rPr lang="en-US" sz="1800" dirty="0" err="1">
                <a:effectLst/>
                <a:latin typeface="Arial" panose="020B0604020202020204" pitchFamily="34" charset="0"/>
                <a:ea typeface="Times New Roman" panose="02020603050405020304" pitchFamily="18" charset="0"/>
              </a:rPr>
              <a:t>Electricidad</a:t>
            </a:r>
            <a:r>
              <a:rPr lang="en-US" sz="1800" dirty="0">
                <a:effectLst/>
                <a:latin typeface="Arial" panose="020B0604020202020204" pitchFamily="34" charset="0"/>
                <a:ea typeface="Times New Roman" panose="02020603050405020304" pitchFamily="18" charset="0"/>
              </a:rPr>
              <a:t> (CFE), which is registered with ERCOT as a Transmission and/or Distribution Service Provider (TDSP), Load Serving Entity (LSE), and Resource Entity, to opt out of the requirement to designate a User Security Administrator (USA) and receive Digital Certificates.</a:t>
            </a:r>
            <a:endParaRPr lang="en-US" sz="1800" dirty="0">
              <a:effectLst/>
              <a:latin typeface="Times New Roman" panose="02020603050405020304" pitchFamily="18" charset="0"/>
              <a:ea typeface="Times New Roman" panose="02020603050405020304" pitchFamily="18" charset="0"/>
            </a:endParaRPr>
          </a:p>
          <a:p>
            <a:pPr marL="228600" marR="0"/>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3/12/25, PRS voted unanimously to recommend approval of NPRR1271 as submitted.  On 4/9/25, PRS voted unanimously to endorse and forward to TAC the 3/12/25 PRS Report and 1/28/25 Impact Analysis for NPRR1271.</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20466871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SCR830, Expose Limited API Endpoints Using Machine-to-Machine Authentication</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70288" y="678426"/>
            <a:ext cx="8732520"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Aft>
                <a:spcPts val="0"/>
              </a:spcAft>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AEP</a:t>
            </a:r>
            <a:endParaRPr lang="en-US" sz="1800" dirty="0">
              <a:effectLst/>
              <a:latin typeface="Times New Roman" panose="02020603050405020304" pitchFamily="18" charset="0"/>
              <a:ea typeface="Times New Roman" panose="02020603050405020304" pitchFamily="18" charset="0"/>
            </a:endParaRPr>
          </a:p>
          <a:p>
            <a:pPr marL="228600" marR="0">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Upon system implementation – Priority 2026; Rank 4750</a:t>
            </a:r>
            <a:endParaRPr lang="en-US" sz="1800" dirty="0">
              <a:effectLst/>
              <a:latin typeface="Times New Roman" panose="02020603050405020304" pitchFamily="18" charset="0"/>
              <a:ea typeface="Times New Roman" panose="02020603050405020304" pitchFamily="18" charset="0"/>
            </a:endParaRPr>
          </a:p>
          <a:p>
            <a:pPr marL="228600" marR="0">
              <a:spcAft>
                <a:spcPts val="0"/>
              </a:spcAft>
            </a:pPr>
            <a:r>
              <a:rPr lang="en-US" sz="1800" b="1" dirty="0">
                <a:effectLst/>
                <a:latin typeface="Arial" panose="020B0604020202020204" pitchFamily="34" charset="0"/>
                <a:ea typeface="Times New Roman" panose="02020603050405020304" pitchFamily="18" charset="0"/>
              </a:rPr>
              <a:t>Estimated Impacts:  </a:t>
            </a:r>
            <a:r>
              <a:rPr lang="en-US" sz="1800" dirty="0">
                <a:effectLst/>
                <a:latin typeface="Arial" panose="020B0604020202020204" pitchFamily="34" charset="0"/>
                <a:ea typeface="Times New Roman" panose="02020603050405020304" pitchFamily="18" charset="0"/>
              </a:rPr>
              <a:t>Between $100K and $200K</a:t>
            </a:r>
            <a:endParaRPr lang="en-US" sz="1800" dirty="0">
              <a:effectLst/>
              <a:latin typeface="Times New Roman" panose="02020603050405020304" pitchFamily="18" charset="0"/>
              <a:ea typeface="Times New Roman" panose="02020603050405020304" pitchFamily="18" charset="0"/>
            </a:endParaRPr>
          </a:p>
          <a:p>
            <a:pPr marL="228600" marR="0">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SCR implements a machine-to-machine (“M2M”) client credentials authentication flow using OAuth 2.0 to allow for certain read-only endpoints of the GINR Rest Application Programming Interface (API) to be exposed for authorized use.</a:t>
            </a:r>
            <a:endParaRPr lang="en-US" sz="1800" dirty="0">
              <a:effectLst/>
              <a:latin typeface="Times New Roman" panose="02020603050405020304" pitchFamily="18" charset="0"/>
              <a:ea typeface="Times New Roman" panose="02020603050405020304" pitchFamily="18" charset="0"/>
            </a:endParaRPr>
          </a:p>
          <a:p>
            <a:pPr marL="228600" marR="0">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1/15/25, PRS voted unanimously to recommend approval of SCR830 as submitted.  On 4/9/25, PRS voted unanimously to endorse and forward to TAC the 2/12/25 PRS Report and 4/8/25 Impact Analysis for SCR830 with a recommended priority of 2026 and rank of 4750.</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35519158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59449"/>
            <a:ext cx="7924800" cy="435268"/>
          </a:xfrm>
        </p:spPr>
        <p:txBody>
          <a:bodyPr/>
          <a:lstStyle/>
          <a:p>
            <a:r>
              <a:rPr lang="en-US" sz="2200" b="1" dirty="0">
                <a:solidFill>
                  <a:schemeClr val="accent1"/>
                </a:solidFill>
              </a:rPr>
              <a:t>2025 Release Targets – Approved NPRRs / SCRs / xGRRs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8</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617850"/>
            <a:ext cx="2278120" cy="55399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3212888" y="6480993"/>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2514600" y="562268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39904"/>
          <a:ext cx="8839200" cy="2450592"/>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39553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January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1/30</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4/24</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5/29</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6/26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193878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NPRR945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NPRR1219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NPRR1254</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ts val="0"/>
                        </a:spcBef>
                        <a:spcAft>
                          <a:spcPct val="0"/>
                        </a:spcAft>
                        <a:buClrTx/>
                        <a:buSzTx/>
                        <a:buFontTx/>
                        <a:buNone/>
                        <a:tabLst/>
                      </a:pPr>
                      <a:r>
                        <a:rPr kumimoji="0" lang="en-US" sz="1050" b="0" i="0" u="none" strike="noStrike" kern="1200" cap="none" normalizeH="0" baseline="0" dirty="0">
                          <a:ln>
                            <a:noFill/>
                          </a:ln>
                          <a:solidFill>
                            <a:schemeClr val="tx1"/>
                          </a:solidFill>
                          <a:effectLst/>
                          <a:latin typeface="Courier New" pitchFamily="49" charset="0"/>
                          <a:ea typeface="+mn-ea"/>
                          <a:cs typeface="+mn-cs"/>
                        </a:rPr>
                        <a:t>RTC+B</a:t>
                      </a:r>
                    </a:p>
                    <a:p>
                      <a:pPr marL="0" marR="0" lvl="0" indent="0" algn="ctr" defTabSz="914400" rtl="0" eaLnBrk="1" fontAlgn="base" latinLnBrk="0" hangingPunct="1">
                        <a:lnSpc>
                          <a:spcPct val="100000"/>
                        </a:lnSpc>
                        <a:spcBef>
                          <a:spcPts val="0"/>
                        </a:spcBef>
                        <a:spcAft>
                          <a:spcPct val="0"/>
                        </a:spcAft>
                        <a:buClrTx/>
                        <a:buSzTx/>
                        <a:buFontTx/>
                        <a:buNone/>
                        <a:tabLst/>
                      </a:pPr>
                      <a:r>
                        <a:rPr kumimoji="0" lang="en-US" sz="1050" b="0" i="0" u="none" strike="noStrike" kern="1200" cap="none" normalizeH="0" baseline="0" dirty="0">
                          <a:ln>
                            <a:noFill/>
                          </a:ln>
                          <a:solidFill>
                            <a:schemeClr val="tx1"/>
                          </a:solidFill>
                          <a:effectLst/>
                          <a:latin typeface="Courier New" pitchFamily="49" charset="0"/>
                          <a:ea typeface="+mn-ea"/>
                          <a:cs typeface="+mn-cs"/>
                        </a:rPr>
                        <a:t>Market Trials Sandbox Deployed</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NPRR1145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1" u="none" strike="noStrike" kern="1200" cap="none" normalizeH="0" baseline="0" dirty="0">
                          <a:ln>
                            <a:noFill/>
                          </a:ln>
                          <a:solidFill>
                            <a:schemeClr val="tx1"/>
                          </a:solidFill>
                          <a:effectLst/>
                          <a:latin typeface="Arial"/>
                          <a:ea typeface="+mn-ea"/>
                          <a:cs typeface="+mn-cs"/>
                        </a:rPr>
                        <a:t>RTC+B Market Trials begin on 5/5/2025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1" i="0" u="none" strike="noStrike" kern="1200" cap="none" normalizeH="0" baseline="0" dirty="0">
                          <a:ln>
                            <a:noFill/>
                          </a:ln>
                          <a:solidFill>
                            <a:schemeClr val="tx1"/>
                          </a:solidFill>
                          <a:effectLst/>
                          <a:latin typeface="+mn-lt"/>
                          <a:ea typeface="+mn-ea"/>
                          <a:cs typeface="+mn-cs"/>
                        </a:rPr>
                        <a:t>NPRR1253</a:t>
                      </a:r>
                      <a:endParaRPr kumimoji="0" lang="en-US" sz="1100" b="0" i="0" u="none" strike="sngStrike" kern="1200" cap="none" normalizeH="0" baseline="0" dirty="0">
                        <a:ln>
                          <a:noFill/>
                        </a:ln>
                        <a:solidFill>
                          <a:schemeClr val="tx1"/>
                        </a:solidFill>
                        <a:effectLst/>
                        <a:latin typeface="+mn-lt"/>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4225663" y="562334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3925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747491"/>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3889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graphicFrame>
        <p:nvGraphicFramePr>
          <p:cNvPr id="7" name="Group 3">
            <a:extLst>
              <a:ext uri="{FF2B5EF4-FFF2-40B4-BE49-F238E27FC236}">
                <a16:creationId xmlns:a16="http://schemas.microsoft.com/office/drawing/2014/main" id="{C9891136-BD87-176C-5143-91FEF1125173}"/>
              </a:ext>
            </a:extLst>
          </p:cNvPr>
          <p:cNvGraphicFramePr>
            <a:graphicFrameLocks/>
          </p:cNvGraphicFramePr>
          <p:nvPr/>
        </p:nvGraphicFramePr>
        <p:xfrm>
          <a:off x="160280" y="3176074"/>
          <a:ext cx="8839200" cy="2304288"/>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481526">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7/31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8/28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September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9/25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10/23</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1" i="0" u="none" strike="noStrike" cap="none" normalizeH="0" baseline="0" dirty="0">
                        <a:ln>
                          <a:noFill/>
                        </a:ln>
                        <a:solidFill>
                          <a:srgbClr val="FF0000"/>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12/18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1694427">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mn-lt"/>
                          <a:ea typeface="+mn-ea"/>
                          <a:cs typeface="+mn-cs"/>
                        </a:rPr>
                        <a:t>RTC+B Stabilization begins</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3">
                        <a:lumMod val="20000"/>
                        <a:lumOff val="80000"/>
                      </a:schemeClr>
                    </a:solidFill>
                  </a:tcPr>
                </a:tc>
                <a:extLst>
                  <a:ext uri="{0D108BD9-81ED-4DB2-BD59-A6C34878D82A}">
                    <a16:rowId xmlns:a16="http://schemas.microsoft.com/office/drawing/2014/main" val="10001"/>
                  </a:ext>
                </a:extLst>
              </a:tr>
            </a:tbl>
          </a:graphicData>
        </a:graphic>
      </p:graphicFrame>
      <p:sp>
        <p:nvSpPr>
          <p:cNvPr id="8" name="Flowchart: Alternate Process 7">
            <a:extLst>
              <a:ext uri="{FF2B5EF4-FFF2-40B4-BE49-F238E27FC236}">
                <a16:creationId xmlns:a16="http://schemas.microsoft.com/office/drawing/2014/main" id="{910136E5-EBFA-7A6B-2C0A-EBFE5A4B3914}"/>
              </a:ext>
            </a:extLst>
          </p:cNvPr>
          <p:cNvSpPr/>
          <p:nvPr/>
        </p:nvSpPr>
        <p:spPr>
          <a:xfrm>
            <a:off x="160363" y="3183747"/>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R7</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9" name="Flowchart: Alternate Process 8">
            <a:extLst>
              <a:ext uri="{FF2B5EF4-FFF2-40B4-BE49-F238E27FC236}">
                <a16:creationId xmlns:a16="http://schemas.microsoft.com/office/drawing/2014/main" id="{22DF4776-98CC-F894-84DE-A452FD405951}"/>
              </a:ext>
            </a:extLst>
          </p:cNvPr>
          <p:cNvSpPr/>
          <p:nvPr/>
        </p:nvSpPr>
        <p:spPr>
          <a:xfrm>
            <a:off x="1599696" y="3191988"/>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R8</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2" name="Flowchart: Alternate Process 11">
            <a:extLst>
              <a:ext uri="{FF2B5EF4-FFF2-40B4-BE49-F238E27FC236}">
                <a16:creationId xmlns:a16="http://schemas.microsoft.com/office/drawing/2014/main" id="{B55C91AD-E3F4-0703-F1EA-0E27F21FD4B3}"/>
              </a:ext>
            </a:extLst>
          </p:cNvPr>
          <p:cNvSpPr/>
          <p:nvPr/>
        </p:nvSpPr>
        <p:spPr>
          <a:xfrm>
            <a:off x="4571496" y="3188006"/>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R10</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3" name="Flowchart: Alternate Process 12">
            <a:extLst>
              <a:ext uri="{FF2B5EF4-FFF2-40B4-BE49-F238E27FC236}">
                <a16:creationId xmlns:a16="http://schemas.microsoft.com/office/drawing/2014/main" id="{E8ABAEEF-D09F-B2E8-7F78-4763272CC5D3}"/>
              </a:ext>
            </a:extLst>
          </p:cNvPr>
          <p:cNvSpPr/>
          <p:nvPr/>
        </p:nvSpPr>
        <p:spPr>
          <a:xfrm>
            <a:off x="7474542" y="3188006"/>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 name="Flowchart: Alternate Process 4">
            <a:extLst>
              <a:ext uri="{FF2B5EF4-FFF2-40B4-BE49-F238E27FC236}">
                <a16:creationId xmlns:a16="http://schemas.microsoft.com/office/drawing/2014/main" id="{05F62EFB-D714-1571-D587-DE9AD37940A4}"/>
              </a:ext>
            </a:extLst>
          </p:cNvPr>
          <p:cNvSpPr/>
          <p:nvPr/>
        </p:nvSpPr>
        <p:spPr>
          <a:xfrm>
            <a:off x="3124200" y="73761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0" name="Flowchart: Alternate Process 9">
            <a:extLst>
              <a:ext uri="{FF2B5EF4-FFF2-40B4-BE49-F238E27FC236}">
                <a16:creationId xmlns:a16="http://schemas.microsoft.com/office/drawing/2014/main" id="{2F974D47-70AE-8B16-8AFF-79EA315C83EA}"/>
              </a:ext>
            </a:extLst>
          </p:cNvPr>
          <p:cNvSpPr/>
          <p:nvPr/>
        </p:nvSpPr>
        <p:spPr>
          <a:xfrm>
            <a:off x="3123696" y="3182112"/>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R9</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4" name="TextBox 13">
            <a:extLst>
              <a:ext uri="{FF2B5EF4-FFF2-40B4-BE49-F238E27FC236}">
                <a16:creationId xmlns:a16="http://schemas.microsoft.com/office/drawing/2014/main" id="{A28D714B-568B-7116-7E19-FFA899FE34D1}"/>
              </a:ext>
            </a:extLst>
          </p:cNvPr>
          <p:cNvSpPr txBox="1"/>
          <p:nvPr/>
        </p:nvSpPr>
        <p:spPr>
          <a:xfrm>
            <a:off x="6073697" y="3708745"/>
            <a:ext cx="1361015" cy="246221"/>
          </a:xfrm>
          <a:prstGeom prst="rect">
            <a:avLst/>
          </a:prstGeom>
          <a:solidFill>
            <a:schemeClr val="bg1"/>
          </a:solidFill>
        </p:spPr>
        <p:txBody>
          <a:bodyPr wrap="square" rtlCol="0">
            <a:spAutoFit/>
          </a:body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Courier New" pitchFamily="49" charset="0"/>
                <a:ea typeface="+mn-ea"/>
                <a:cs typeface="+mn-cs"/>
              </a:rPr>
              <a:t>NPRR1007-1013</a:t>
            </a:r>
          </a:p>
        </p:txBody>
      </p:sp>
      <p:sp>
        <p:nvSpPr>
          <p:cNvPr id="17" name="TextBox 15">
            <a:extLst>
              <a:ext uri="{FF2B5EF4-FFF2-40B4-BE49-F238E27FC236}">
                <a16:creationId xmlns:a16="http://schemas.microsoft.com/office/drawing/2014/main" id="{E6E02350-D7E2-A621-1C4A-E23E54FC2329}"/>
              </a:ext>
            </a:extLst>
          </p:cNvPr>
          <p:cNvSpPr txBox="1">
            <a:spLocks noChangeArrowheads="1"/>
          </p:cNvSpPr>
          <p:nvPr/>
        </p:nvSpPr>
        <p:spPr bwMode="auto">
          <a:xfrm>
            <a:off x="7315200" y="5662461"/>
            <a:ext cx="1516120" cy="246221"/>
          </a:xfrm>
          <a:prstGeom prst="rect">
            <a:avLst/>
          </a:prstGeom>
          <a:solidFill>
            <a:schemeClr val="accent2">
              <a:lumMod val="40000"/>
              <a:lumOff val="60000"/>
            </a:schemeClr>
          </a:solidFill>
          <a:ln w="9525">
            <a:solidFill>
              <a:srgbClr val="000000"/>
            </a:solidFill>
            <a:miter lim="800000"/>
            <a:headEnd/>
            <a:tailEnd/>
          </a:ln>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RTC+B Market Trials</a:t>
            </a:r>
          </a:p>
        </p:txBody>
      </p:sp>
      <p:sp>
        <p:nvSpPr>
          <p:cNvPr id="18" name="Rectangle 17">
            <a:extLst>
              <a:ext uri="{FF2B5EF4-FFF2-40B4-BE49-F238E27FC236}">
                <a16:creationId xmlns:a16="http://schemas.microsoft.com/office/drawing/2014/main" id="{E95184D5-02EA-FC5F-62ED-AFCBC03B7EAE}"/>
              </a:ext>
            </a:extLst>
          </p:cNvPr>
          <p:cNvSpPr/>
          <p:nvPr/>
        </p:nvSpPr>
        <p:spPr>
          <a:xfrm>
            <a:off x="3139456" y="3962401"/>
            <a:ext cx="2864424" cy="545913"/>
          </a:xfrm>
          <a:prstGeom prst="rect">
            <a:avLst/>
          </a:prstGeom>
          <a:solidFill>
            <a:srgbClr val="F8948A"/>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Closed-loop SCED/LFC</a:t>
            </a:r>
          </a:p>
        </p:txBody>
      </p:sp>
      <p:sp>
        <p:nvSpPr>
          <p:cNvPr id="19" name="Rectangle 18">
            <a:extLst>
              <a:ext uri="{FF2B5EF4-FFF2-40B4-BE49-F238E27FC236}">
                <a16:creationId xmlns:a16="http://schemas.microsoft.com/office/drawing/2014/main" id="{1C6A88F9-126C-4AFF-A9FE-3DEAAFD04664}"/>
              </a:ext>
            </a:extLst>
          </p:cNvPr>
          <p:cNvSpPr/>
          <p:nvPr/>
        </p:nvSpPr>
        <p:spPr>
          <a:xfrm>
            <a:off x="3139456" y="4653616"/>
            <a:ext cx="2864424" cy="545913"/>
          </a:xfrm>
          <a:prstGeom prst="rect">
            <a:avLst/>
          </a:prstGeom>
          <a:solidFill>
            <a:srgbClr val="92D05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Day-Ahead Market </a:t>
            </a:r>
          </a:p>
        </p:txBody>
      </p:sp>
      <p:sp>
        <p:nvSpPr>
          <p:cNvPr id="20" name="Rectangle 19">
            <a:extLst>
              <a:ext uri="{FF2B5EF4-FFF2-40B4-BE49-F238E27FC236}">
                <a16:creationId xmlns:a16="http://schemas.microsoft.com/office/drawing/2014/main" id="{9AB7D7C9-1D43-4FBD-CC01-0B92F05044CE}"/>
              </a:ext>
            </a:extLst>
          </p:cNvPr>
          <p:cNvSpPr/>
          <p:nvPr/>
        </p:nvSpPr>
        <p:spPr>
          <a:xfrm>
            <a:off x="160280" y="3962400"/>
            <a:ext cx="2963416" cy="551329"/>
          </a:xfrm>
          <a:prstGeom prst="rect">
            <a:avLst/>
          </a:prstGeom>
          <a:solidFill>
            <a:schemeClr val="accent1">
              <a:lumMod val="40000"/>
              <a:lumOff val="60000"/>
            </a:schemeClr>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Open-loop RTC SCED</a:t>
            </a:r>
          </a:p>
        </p:txBody>
      </p:sp>
      <p:sp>
        <p:nvSpPr>
          <p:cNvPr id="21" name="Rectangle 20">
            <a:extLst>
              <a:ext uri="{FF2B5EF4-FFF2-40B4-BE49-F238E27FC236}">
                <a16:creationId xmlns:a16="http://schemas.microsoft.com/office/drawing/2014/main" id="{C54298ED-6F96-E8BE-6F2A-6A5286DF5E47}"/>
              </a:ext>
            </a:extLst>
          </p:cNvPr>
          <p:cNvSpPr/>
          <p:nvPr/>
        </p:nvSpPr>
        <p:spPr>
          <a:xfrm>
            <a:off x="144520" y="4653615"/>
            <a:ext cx="2979176" cy="545913"/>
          </a:xfrm>
          <a:prstGeom prst="rect">
            <a:avLst/>
          </a:prstGeom>
          <a:solidFill>
            <a:srgbClr val="FFC00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QSE Telemetry Tests</a:t>
            </a:r>
          </a:p>
        </p:txBody>
      </p:sp>
      <p:sp>
        <p:nvSpPr>
          <p:cNvPr id="22" name="Rectangle 21">
            <a:extLst>
              <a:ext uri="{FF2B5EF4-FFF2-40B4-BE49-F238E27FC236}">
                <a16:creationId xmlns:a16="http://schemas.microsoft.com/office/drawing/2014/main" id="{607283F4-E212-A1A9-262F-34411FE2EF9F}"/>
              </a:ext>
            </a:extLst>
          </p:cNvPr>
          <p:cNvSpPr/>
          <p:nvPr/>
        </p:nvSpPr>
        <p:spPr>
          <a:xfrm>
            <a:off x="6172200" y="1282588"/>
            <a:ext cx="2826434" cy="543730"/>
          </a:xfrm>
          <a:prstGeom prst="rect">
            <a:avLst/>
          </a:prstGeom>
          <a:solidFill>
            <a:schemeClr val="accent1">
              <a:lumMod val="40000"/>
              <a:lumOff val="60000"/>
            </a:schemeClr>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RTC QSE Submission Testing</a:t>
            </a:r>
          </a:p>
        </p:txBody>
      </p:sp>
      <p:sp>
        <p:nvSpPr>
          <p:cNvPr id="23" name="Rectangle 22">
            <a:extLst>
              <a:ext uri="{FF2B5EF4-FFF2-40B4-BE49-F238E27FC236}">
                <a16:creationId xmlns:a16="http://schemas.microsoft.com/office/drawing/2014/main" id="{07F34012-CD28-318A-7E53-C6DD49EAC532}"/>
              </a:ext>
            </a:extLst>
          </p:cNvPr>
          <p:cNvSpPr/>
          <p:nvPr/>
        </p:nvSpPr>
        <p:spPr>
          <a:xfrm>
            <a:off x="6172200" y="1902777"/>
            <a:ext cx="2834370" cy="678583"/>
          </a:xfrm>
          <a:prstGeom prst="rect">
            <a:avLst/>
          </a:prstGeom>
          <a:solidFill>
            <a:srgbClr val="FFC00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RTC QSE Telemetry Check-out</a:t>
            </a:r>
            <a:endParaRPr kumimoji="0" lang="en-US" sz="1200" b="0" i="0" u="none" strike="noStrike" kern="1200" cap="none" spc="0" normalizeH="0" baseline="0" noProof="0" dirty="0">
              <a:ln>
                <a:noFill/>
              </a:ln>
              <a:solidFill>
                <a:prstClr val="black"/>
              </a:solidFill>
              <a:effectLst/>
              <a:uLnTx/>
              <a:uFillTx/>
              <a:latin typeface="Arial" panose="020B0604020202020204"/>
              <a:ea typeface="+mn-ea"/>
              <a:cs typeface="+mn-cs"/>
            </a:endParaRPr>
          </a:p>
        </p:txBody>
      </p:sp>
      <p:sp>
        <p:nvSpPr>
          <p:cNvPr id="35" name="TextBox 15">
            <a:extLst>
              <a:ext uri="{FF2B5EF4-FFF2-40B4-BE49-F238E27FC236}">
                <a16:creationId xmlns:a16="http://schemas.microsoft.com/office/drawing/2014/main" id="{49811323-921D-3C31-0BF9-B5BAAEAF3297}"/>
              </a:ext>
            </a:extLst>
          </p:cNvPr>
          <p:cNvSpPr txBox="1">
            <a:spLocks noChangeArrowheads="1"/>
          </p:cNvSpPr>
          <p:nvPr/>
        </p:nvSpPr>
        <p:spPr bwMode="auto">
          <a:xfrm>
            <a:off x="7315200" y="6052673"/>
            <a:ext cx="1516120" cy="246221"/>
          </a:xfrm>
          <a:prstGeom prst="rect">
            <a:avLst/>
          </a:prstGeom>
          <a:solidFill>
            <a:schemeClr val="accent3">
              <a:lumMod val="20000"/>
              <a:lumOff val="80000"/>
            </a:schemeClr>
          </a:solidFill>
          <a:ln w="9525">
            <a:solidFill>
              <a:srgbClr val="000000"/>
            </a:solidFill>
            <a:miter lim="800000"/>
            <a:headEnd/>
            <a:tailEnd/>
          </a:ln>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RTC+B Stabilization</a:t>
            </a:r>
          </a:p>
        </p:txBody>
      </p:sp>
      <p:sp>
        <p:nvSpPr>
          <p:cNvPr id="11" name="TextBox 12">
            <a:extLst>
              <a:ext uri="{FF2B5EF4-FFF2-40B4-BE49-F238E27FC236}">
                <a16:creationId xmlns:a16="http://schemas.microsoft.com/office/drawing/2014/main" id="{8C68C5E7-6110-1043-A807-C185F79C9115}"/>
              </a:ext>
            </a:extLst>
          </p:cNvPr>
          <p:cNvSpPr txBox="1">
            <a:spLocks noChangeArrowheads="1"/>
          </p:cNvSpPr>
          <p:nvPr/>
        </p:nvSpPr>
        <p:spPr bwMode="auto">
          <a:xfrm>
            <a:off x="6019637" y="3172306"/>
            <a:ext cx="1435608" cy="498598"/>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RTC+B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12/5</a:t>
            </a:r>
          </a:p>
        </p:txBody>
      </p:sp>
      <p:sp>
        <p:nvSpPr>
          <p:cNvPr id="16" name="TextBox 15">
            <a:extLst>
              <a:ext uri="{FF2B5EF4-FFF2-40B4-BE49-F238E27FC236}">
                <a16:creationId xmlns:a16="http://schemas.microsoft.com/office/drawing/2014/main" id="{B4C0643D-2073-8F79-87D0-82D2BBC2D9EA}"/>
              </a:ext>
            </a:extLst>
          </p:cNvPr>
          <p:cNvSpPr txBox="1"/>
          <p:nvPr/>
        </p:nvSpPr>
        <p:spPr>
          <a:xfrm>
            <a:off x="6034172" y="3931467"/>
            <a:ext cx="768096" cy="1397306"/>
          </a:xfrm>
          <a:prstGeom prst="rect">
            <a:avLst/>
          </a:prstGeom>
          <a:solidFill>
            <a:schemeClr val="bg1"/>
          </a:solidFill>
        </p:spPr>
        <p:txBody>
          <a:bodyPr wrap="square" rtlCol="0">
            <a:spAutoFit/>
          </a:body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NPRR963</a:t>
            </a:r>
            <a:r>
              <a:rPr kumimoji="0" lang="en-US" sz="700" b="0" i="0" u="none" strike="noStrike" kern="1200" cap="none" spc="0" normalizeH="0" baseline="0" noProof="0" dirty="0">
                <a:ln>
                  <a:noFill/>
                </a:ln>
                <a:solidFill>
                  <a:prstClr val="black"/>
                </a:solidFill>
                <a:effectLst/>
                <a:uLnTx/>
                <a:uFillTx/>
                <a:latin typeface="Courier New" pitchFamily="49" charset="0"/>
                <a:ea typeface="+mn-ea"/>
                <a:cs typeface="+mn-cs"/>
              </a:rPr>
              <a:t>(a)</a:t>
            </a:r>
            <a:endPar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NPRR965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NPRR1000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NPRR1014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NPRR1054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NPRR1058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NPRR1172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NPRR1204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NPRR1216</a:t>
            </a:r>
          </a:p>
        </p:txBody>
      </p:sp>
      <p:sp>
        <p:nvSpPr>
          <p:cNvPr id="25" name="TextBox 24">
            <a:extLst>
              <a:ext uri="{FF2B5EF4-FFF2-40B4-BE49-F238E27FC236}">
                <a16:creationId xmlns:a16="http://schemas.microsoft.com/office/drawing/2014/main" id="{60846DDB-5068-A1A0-9AC3-B8FE9DA5BA9A}"/>
              </a:ext>
            </a:extLst>
          </p:cNvPr>
          <p:cNvSpPr txBox="1"/>
          <p:nvPr/>
        </p:nvSpPr>
        <p:spPr>
          <a:xfrm>
            <a:off x="6773411" y="3984702"/>
            <a:ext cx="681892" cy="1249573"/>
          </a:xfrm>
          <a:prstGeom prst="rect">
            <a:avLst/>
          </a:prstGeom>
          <a:solidFill>
            <a:schemeClr val="bg1"/>
          </a:solidFill>
        </p:spPr>
        <p:txBody>
          <a:bodyPr wrap="square" rtlCol="0">
            <a:spAutoFit/>
          </a:body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NPRR1236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NPRR1245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NPRR1246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NOGRR211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NOGRR268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OBDRR020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OBDRR052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PGRR118</a:t>
            </a:r>
            <a:endParaRPr kumimoji="0" lang="en-US" sz="1000" b="0" i="0" u="none" strike="noStrike" kern="1200" cap="none" spc="0" normalizeH="0" baseline="0" noProof="0" dirty="0">
              <a:ln>
                <a:noFill/>
              </a:ln>
              <a:solidFill>
                <a:prstClr val="black"/>
              </a:solidFill>
              <a:effectLst/>
              <a:uLnTx/>
              <a:uFillTx/>
              <a:latin typeface="Arial" panose="020B0604020202020204"/>
              <a:ea typeface="+mn-ea"/>
              <a:cs typeface="+mn-cs"/>
            </a:endParaRPr>
          </a:p>
        </p:txBody>
      </p:sp>
      <p:sp>
        <p:nvSpPr>
          <p:cNvPr id="26" name="TextBox 25">
            <a:extLst>
              <a:ext uri="{FF2B5EF4-FFF2-40B4-BE49-F238E27FC236}">
                <a16:creationId xmlns:a16="http://schemas.microsoft.com/office/drawing/2014/main" id="{AE526C8B-9728-07BC-115D-2FA367AF8530}"/>
              </a:ext>
            </a:extLst>
          </p:cNvPr>
          <p:cNvSpPr txBox="1"/>
          <p:nvPr/>
        </p:nvSpPr>
        <p:spPr>
          <a:xfrm>
            <a:off x="7099288" y="3303452"/>
            <a:ext cx="4169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28" name="TextBox 21">
            <a:extLst>
              <a:ext uri="{FF2B5EF4-FFF2-40B4-BE49-F238E27FC236}">
                <a16:creationId xmlns:a16="http://schemas.microsoft.com/office/drawing/2014/main" id="{D71B230A-1570-ABB5-7E64-53318C74B64A}"/>
              </a:ext>
            </a:extLst>
          </p:cNvPr>
          <p:cNvSpPr txBox="1">
            <a:spLocks noChangeArrowheads="1"/>
          </p:cNvSpPr>
          <p:nvPr/>
        </p:nvSpPr>
        <p:spPr bwMode="auto">
          <a:xfrm>
            <a:off x="5500558" y="5634335"/>
            <a:ext cx="1691639" cy="461665"/>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NPRR963(a) – Portion of NPRR</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NPRR1253(a) – ICCP</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NPRR1253(b) – Public API</a:t>
            </a:r>
          </a:p>
        </p:txBody>
      </p:sp>
      <p:sp>
        <p:nvSpPr>
          <p:cNvPr id="31" name="TextBox 30">
            <a:extLst>
              <a:ext uri="{FF2B5EF4-FFF2-40B4-BE49-F238E27FC236}">
                <a16:creationId xmlns:a16="http://schemas.microsoft.com/office/drawing/2014/main" id="{11335025-BCF2-72E5-B929-E9862EC89D4F}"/>
              </a:ext>
            </a:extLst>
          </p:cNvPr>
          <p:cNvSpPr txBox="1"/>
          <p:nvPr/>
        </p:nvSpPr>
        <p:spPr>
          <a:xfrm>
            <a:off x="1257653" y="1234728"/>
            <a:ext cx="370549" cy="135421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6" name="TextBox 12">
            <a:extLst>
              <a:ext uri="{FF2B5EF4-FFF2-40B4-BE49-F238E27FC236}">
                <a16:creationId xmlns:a16="http://schemas.microsoft.com/office/drawing/2014/main" id="{6AF2B741-07AA-BAC8-93F9-453058B57A04}"/>
              </a:ext>
            </a:extLst>
          </p:cNvPr>
          <p:cNvSpPr txBox="1">
            <a:spLocks noChangeArrowheads="1"/>
          </p:cNvSpPr>
          <p:nvPr/>
        </p:nvSpPr>
        <p:spPr bwMode="auto">
          <a:xfrm>
            <a:off x="160280" y="2050120"/>
            <a:ext cx="14297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p>
        </p:txBody>
      </p:sp>
      <p:sp>
        <p:nvSpPr>
          <p:cNvPr id="39" name="TextBox 38">
            <a:extLst>
              <a:ext uri="{FF2B5EF4-FFF2-40B4-BE49-F238E27FC236}">
                <a16:creationId xmlns:a16="http://schemas.microsoft.com/office/drawing/2014/main" id="{4C3E3253-6895-F1FF-8ECA-FA116C4C2906}"/>
              </a:ext>
            </a:extLst>
          </p:cNvPr>
          <p:cNvSpPr txBox="1"/>
          <p:nvPr/>
        </p:nvSpPr>
        <p:spPr>
          <a:xfrm>
            <a:off x="7145688" y="2850241"/>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p:txBody>
      </p:sp>
      <p:sp>
        <p:nvSpPr>
          <p:cNvPr id="15" name="TextBox 12">
            <a:extLst>
              <a:ext uri="{FF2B5EF4-FFF2-40B4-BE49-F238E27FC236}">
                <a16:creationId xmlns:a16="http://schemas.microsoft.com/office/drawing/2014/main" id="{90ED5A1E-3866-5EE5-43F1-1FEAD803E6EF}"/>
              </a:ext>
            </a:extLst>
          </p:cNvPr>
          <p:cNvSpPr txBox="1">
            <a:spLocks noChangeArrowheads="1"/>
          </p:cNvSpPr>
          <p:nvPr/>
        </p:nvSpPr>
        <p:spPr bwMode="auto">
          <a:xfrm>
            <a:off x="1603158" y="1600200"/>
            <a:ext cx="15133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a:t>
            </a:r>
          </a:p>
        </p:txBody>
      </p:sp>
      <p:sp>
        <p:nvSpPr>
          <p:cNvPr id="27" name="TextBox 26">
            <a:extLst>
              <a:ext uri="{FF2B5EF4-FFF2-40B4-BE49-F238E27FC236}">
                <a16:creationId xmlns:a16="http://schemas.microsoft.com/office/drawing/2014/main" id="{810B0756-31BE-5966-47A4-55F3ED8C8FA6}"/>
              </a:ext>
            </a:extLst>
          </p:cNvPr>
          <p:cNvSpPr txBox="1"/>
          <p:nvPr/>
        </p:nvSpPr>
        <p:spPr>
          <a:xfrm>
            <a:off x="2795586" y="190500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34" name="TextBox 12">
            <a:extLst>
              <a:ext uri="{FF2B5EF4-FFF2-40B4-BE49-F238E27FC236}">
                <a16:creationId xmlns:a16="http://schemas.microsoft.com/office/drawing/2014/main" id="{20788E33-F5D2-FABD-28BF-A39CF5E84B6B}"/>
              </a:ext>
            </a:extLst>
          </p:cNvPr>
          <p:cNvSpPr txBox="1">
            <a:spLocks noChangeArrowheads="1"/>
          </p:cNvSpPr>
          <p:nvPr/>
        </p:nvSpPr>
        <p:spPr bwMode="auto">
          <a:xfrm>
            <a:off x="1599346" y="2269185"/>
            <a:ext cx="15133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3/7</a:t>
            </a:r>
          </a:p>
        </p:txBody>
      </p:sp>
      <p:sp>
        <p:nvSpPr>
          <p:cNvPr id="37" name="TextBox 36">
            <a:extLst>
              <a:ext uri="{FF2B5EF4-FFF2-40B4-BE49-F238E27FC236}">
                <a16:creationId xmlns:a16="http://schemas.microsoft.com/office/drawing/2014/main" id="{D0BD1726-D2EF-8F2B-7412-47CB25B44C33}"/>
              </a:ext>
            </a:extLst>
          </p:cNvPr>
          <p:cNvSpPr txBox="1"/>
          <p:nvPr/>
        </p:nvSpPr>
        <p:spPr>
          <a:xfrm>
            <a:off x="2793522" y="2617011"/>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38" name="TextBox 37">
            <a:extLst>
              <a:ext uri="{FF2B5EF4-FFF2-40B4-BE49-F238E27FC236}">
                <a16:creationId xmlns:a16="http://schemas.microsoft.com/office/drawing/2014/main" id="{BC544188-76D6-FAC4-4414-66882705D347}"/>
              </a:ext>
            </a:extLst>
          </p:cNvPr>
          <p:cNvSpPr txBox="1"/>
          <p:nvPr/>
        </p:nvSpPr>
        <p:spPr>
          <a:xfrm>
            <a:off x="4225663" y="1254527"/>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Tree>
    <p:extLst>
      <p:ext uri="{BB962C8B-B14F-4D97-AF65-F5344CB8AC3E}">
        <p14:creationId xmlns:p14="http://schemas.microsoft.com/office/powerpoint/2010/main" val="4249386037"/>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
  <TotalTime>10897</TotalTime>
  <Words>1027</Words>
  <Application>Microsoft Office PowerPoint</Application>
  <PresentationFormat>On-screen Show (4:3)</PresentationFormat>
  <Paragraphs>187</Paragraphs>
  <Slides>8</Slides>
  <Notes>7</Notes>
  <HiddenSlides>0</HiddenSlides>
  <MMClips>0</MMClips>
  <ScaleCrop>false</ScaleCrop>
  <HeadingPairs>
    <vt:vector size="6" baseType="variant">
      <vt:variant>
        <vt:lpstr>Fonts Used</vt:lpstr>
      </vt:variant>
      <vt:variant>
        <vt:i4>6</vt:i4>
      </vt:variant>
      <vt:variant>
        <vt:lpstr>Theme</vt:lpstr>
      </vt:variant>
      <vt:variant>
        <vt:i4>2</vt:i4>
      </vt:variant>
      <vt:variant>
        <vt:lpstr>Slide Titles</vt:lpstr>
      </vt:variant>
      <vt:variant>
        <vt:i4>8</vt:i4>
      </vt:variant>
    </vt:vector>
  </HeadingPairs>
  <TitlesOfParts>
    <vt:vector size="16" baseType="lpstr">
      <vt:lpstr>Arial</vt:lpstr>
      <vt:lpstr>Calibri</vt:lpstr>
      <vt:lpstr>Courier New</vt:lpstr>
      <vt:lpstr>Symbol</vt:lpstr>
      <vt:lpstr>Times New Roman</vt:lpstr>
      <vt:lpstr>Wingdings</vt:lpstr>
      <vt:lpstr>Custom Design</vt:lpstr>
      <vt:lpstr>Office Theme</vt:lpstr>
      <vt:lpstr>PowerPoint Presentation</vt:lpstr>
      <vt:lpstr>Summary of PRS Update</vt:lpstr>
      <vt:lpstr>Summary of PRS Update</vt:lpstr>
      <vt:lpstr>Appendix</vt:lpstr>
      <vt:lpstr>NPRR1229, Real-Time Constraint Management Plan Cost Recovery Payment</vt:lpstr>
      <vt:lpstr>NPRR1271, Revision to User Security Administrator and Digital Certificates Opt-out Eligibility</vt:lpstr>
      <vt:lpstr>SCR830, Expose Limited API Endpoints Using Machine-to-Machine Authentication</vt:lpstr>
      <vt:lpstr>2025 Release Targets –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641</cp:revision>
  <cp:lastPrinted>2013-01-30T23:16:36Z</cp:lastPrinted>
  <dcterms:created xsi:type="dcterms:W3CDTF">2010-04-12T23:12:02Z</dcterms:created>
  <dcterms:modified xsi:type="dcterms:W3CDTF">2025-04-10T16:19:31Z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y fmtid="{D5CDD505-2E9C-101B-9397-08002B2CF9AE}" pid="3" name="MSIP_Label_7084cbda-52b8-46fb-a7b7-cb5bd465ed85_Enabled">
    <vt:lpwstr>true</vt:lpwstr>
  </property>
  <property fmtid="{D5CDD505-2E9C-101B-9397-08002B2CF9AE}" pid="4" name="MSIP_Label_7084cbda-52b8-46fb-a7b7-cb5bd465ed85_SetDate">
    <vt:lpwstr>2023-07-14T17:21:52Z</vt:lpwstr>
  </property>
  <property fmtid="{D5CDD505-2E9C-101B-9397-08002B2CF9AE}" pid="5" name="MSIP_Label_7084cbda-52b8-46fb-a7b7-cb5bd465ed85_Method">
    <vt:lpwstr>Standard</vt:lpwstr>
  </property>
  <property fmtid="{D5CDD505-2E9C-101B-9397-08002B2CF9AE}" pid="6" name="MSIP_Label_7084cbda-52b8-46fb-a7b7-cb5bd465ed85_Name">
    <vt:lpwstr>Internal</vt:lpwstr>
  </property>
  <property fmtid="{D5CDD505-2E9C-101B-9397-08002B2CF9AE}" pid="7" name="MSIP_Label_7084cbda-52b8-46fb-a7b7-cb5bd465ed85_SiteId">
    <vt:lpwstr>0afb747d-bff7-4596-a9fc-950ef9e0ec45</vt:lpwstr>
  </property>
  <property fmtid="{D5CDD505-2E9C-101B-9397-08002B2CF9AE}" pid="8" name="MSIP_Label_7084cbda-52b8-46fb-a7b7-cb5bd465ed85_ActionId">
    <vt:lpwstr>d8e5c145-1c97-4dfa-ac29-6cd666e16cb8</vt:lpwstr>
  </property>
  <property fmtid="{D5CDD505-2E9C-101B-9397-08002B2CF9AE}" pid="9" name="MSIP_Label_7084cbda-52b8-46fb-a7b7-cb5bd465ed85_ContentBits">
    <vt:lpwstr>0</vt:lpwstr>
  </property>
</Properties>
</file>

<file path=docProps/thumbnail.jpeg>
</file>