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23"/>
  </p:notesMasterIdLst>
  <p:handoutMasterIdLst>
    <p:handoutMasterId r:id="rId24"/>
  </p:handoutMasterIdLst>
  <p:sldIdLst>
    <p:sldId id="445" r:id="rId7"/>
    <p:sldId id="463" r:id="rId8"/>
    <p:sldId id="491" r:id="rId9"/>
    <p:sldId id="608" r:id="rId10"/>
    <p:sldId id="613" r:id="rId11"/>
    <p:sldId id="614" r:id="rId12"/>
    <p:sldId id="615" r:id="rId13"/>
    <p:sldId id="565" r:id="rId14"/>
    <p:sldId id="599" r:id="rId15"/>
    <p:sldId id="592" r:id="rId16"/>
    <p:sldId id="598" r:id="rId17"/>
    <p:sldId id="454" r:id="rId18"/>
    <p:sldId id="464" r:id="rId19"/>
    <p:sldId id="534" r:id="rId20"/>
    <p:sldId id="546" r:id="rId21"/>
    <p:sldId id="54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03" userDrawn="1">
          <p15:clr>
            <a:srgbClr val="A4A3A4"/>
          </p15:clr>
        </p15:guide>
        <p15:guide id="4" orient="horz" pos="2256" userDrawn="1">
          <p15:clr>
            <a:srgbClr val="A4A3A4"/>
          </p15:clr>
        </p15:guide>
        <p15:guide id="5" pos="6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erson, Woody" initials="RW" lastIdx="1" clrIdx="0">
    <p:extLst>
      <p:ext uri="{19B8F6BF-5375-455C-9EA6-DF929625EA0E}">
        <p15:presenceInfo xmlns:p15="http://schemas.microsoft.com/office/powerpoint/2012/main" userId="S-1-5-21-639947351-343809578-3807592339-4404" providerId="AD"/>
      </p:ext>
    </p:extLst>
  </p:cmAuthor>
  <p:cmAuthor id="2" name="Teixeira, Jay" initials="TJ" lastIdx="4" clrIdx="1">
    <p:extLst>
      <p:ext uri="{19B8F6BF-5375-455C-9EA6-DF929625EA0E}">
        <p15:presenceInfo xmlns:p15="http://schemas.microsoft.com/office/powerpoint/2012/main" userId="S-1-5-21-639947351-343809578-3807592339-4441" providerId="AD"/>
      </p:ext>
    </p:extLst>
  </p:cmAuthor>
  <p:cmAuthor id="3" name="Jay Teixeira" initials="JT" lastIdx="2" clrIdx="2">
    <p:extLst>
      <p:ext uri="{19B8F6BF-5375-455C-9EA6-DF929625EA0E}">
        <p15:presenceInfo xmlns:p15="http://schemas.microsoft.com/office/powerpoint/2012/main" userId="e3c21acb6147413a" providerId="Windows Live"/>
      </p:ext>
    </p:extLst>
  </p:cmAuthor>
  <p:cmAuthor id="4" name="Teixeira, Jay" initials="TJ [2]" lastIdx="1" clrIdx="3">
    <p:extLst>
      <p:ext uri="{19B8F6BF-5375-455C-9EA6-DF929625EA0E}">
        <p15:presenceInfo xmlns:p15="http://schemas.microsoft.com/office/powerpoint/2012/main" userId="Teixeira, 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0485" autoAdjust="0"/>
  </p:normalViewPr>
  <p:slideViewPr>
    <p:cSldViewPr showGuides="1">
      <p:cViewPr varScale="1">
        <p:scale>
          <a:sx n="111" d="100"/>
          <a:sy n="111" d="100"/>
        </p:scale>
        <p:origin x="342" y="96"/>
      </p:cViewPr>
      <p:guideLst>
        <p:guide orient="horz" pos="2160"/>
        <p:guide pos="3840"/>
        <p:guide pos="6303"/>
        <p:guide orient="horz" pos="2256"/>
        <p:guide pos="6480"/>
      </p:guideLst>
    </p:cSldViewPr>
  </p:slideViewPr>
  <p:notesTextViewPr>
    <p:cViewPr>
      <p:scale>
        <a:sx n="3" d="2"/>
        <a:sy n="3" d="2"/>
      </p:scale>
      <p:origin x="0" y="0"/>
    </p:cViewPr>
  </p:notesTextViewPr>
  <p:notesViewPr>
    <p:cSldViewPr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a:solidFill>
                  <a:srgbClr val="000000"/>
                </a:solidFill>
                <a:latin typeface="Arial"/>
                <a:ea typeface="Arial"/>
                <a:cs typeface="Arial"/>
              </a:defRPr>
            </a:pPr>
            <a:r>
              <a:rPr lang="en-US"/>
              <a:t>Large Generator Monthly Capacity by GIM Milestone plus Project Count, 13-Month Rolling Basis</a:t>
            </a:r>
          </a:p>
        </c:rich>
      </c:tx>
      <c:overlay val="0"/>
    </c:title>
    <c:autoTitleDeleted val="0"/>
    <c:plotArea>
      <c:layout/>
      <c:barChart>
        <c:barDir val="col"/>
        <c:grouping val="stacked"/>
        <c:varyColors val="0"/>
        <c:ser>
          <c:idx val="0"/>
          <c:order val="0"/>
          <c:tx>
            <c:strRef>
              <c:f>'data_GIM Trends_1'!$B$1</c:f>
              <c:strCache>
                <c:ptCount val="1"/>
                <c:pt idx="0">
                  <c:v># Signed Interconnect Agreement</c:v>
                </c:pt>
              </c:strCache>
            </c:strRef>
          </c:tx>
          <c:spPr>
            <a:solidFill>
              <a:srgbClr val="26D07C"/>
            </a:solidFill>
            <a:ln>
              <a:noFill/>
            </a:ln>
          </c:spPr>
          <c:invertIfNegative val="0"/>
          <c:cat>
            <c:strRef>
              <c:f>'data_GIM Trends_1'!$A$2:$A$14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Trends_1'!$B$2:$B$14</c:f>
              <c:numCache>
                <c:formatCode>General</c:formatCode>
                <c:ptCount val="13"/>
                <c:pt idx="0">
                  <c:v>391</c:v>
                </c:pt>
                <c:pt idx="1">
                  <c:v>395</c:v>
                </c:pt>
                <c:pt idx="2">
                  <c:v>408</c:v>
                </c:pt>
                <c:pt idx="3">
                  <c:v>414</c:v>
                </c:pt>
                <c:pt idx="4">
                  <c:v>427</c:v>
                </c:pt>
                <c:pt idx="5">
                  <c:v>437</c:v>
                </c:pt>
                <c:pt idx="6">
                  <c:v>435</c:v>
                </c:pt>
                <c:pt idx="7">
                  <c:v>440</c:v>
                </c:pt>
                <c:pt idx="8">
                  <c:v>449</c:v>
                </c:pt>
                <c:pt idx="9">
                  <c:v>447</c:v>
                </c:pt>
                <c:pt idx="10">
                  <c:v>445</c:v>
                </c:pt>
                <c:pt idx="11">
                  <c:v>460</c:v>
                </c:pt>
                <c:pt idx="12">
                  <c:v>491</c:v>
                </c:pt>
              </c:numCache>
            </c:numRef>
          </c:val>
          <c:extLst>
            <c:ext xmlns:c16="http://schemas.microsoft.com/office/drawing/2014/chart" uri="{C3380CC4-5D6E-409C-BE32-E72D297353CC}">
              <c16:uniqueId val="{00000000-1E30-4E1C-990F-E3B05F2E13E7}"/>
            </c:ext>
          </c:extLst>
        </c:ser>
        <c:ser>
          <c:idx val="1"/>
          <c:order val="1"/>
          <c:tx>
            <c:strRef>
              <c:f>'data_GIM Trends_1'!$C$1</c:f>
              <c:strCache>
                <c:ptCount val="1"/>
                <c:pt idx="0">
                  <c:v># Completed Full Study</c:v>
                </c:pt>
              </c:strCache>
            </c:strRef>
          </c:tx>
          <c:spPr>
            <a:solidFill>
              <a:srgbClr val="000080"/>
            </a:solidFill>
            <a:ln>
              <a:noFill/>
            </a:ln>
          </c:spPr>
          <c:invertIfNegative val="0"/>
          <c:cat>
            <c:strRef>
              <c:f>'data_GIM Trends_1'!$A$2:$A$14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Trends_1'!$C$2:$C$14</c:f>
              <c:numCache>
                <c:formatCode>General</c:formatCode>
                <c:ptCount val="13"/>
                <c:pt idx="0">
                  <c:v>101</c:v>
                </c:pt>
                <c:pt idx="1">
                  <c:v>112</c:v>
                </c:pt>
                <c:pt idx="2">
                  <c:v>125</c:v>
                </c:pt>
                <c:pt idx="3">
                  <c:v>140</c:v>
                </c:pt>
                <c:pt idx="4">
                  <c:v>158</c:v>
                </c:pt>
                <c:pt idx="5">
                  <c:v>152</c:v>
                </c:pt>
                <c:pt idx="6">
                  <c:v>158</c:v>
                </c:pt>
                <c:pt idx="7">
                  <c:v>159</c:v>
                </c:pt>
                <c:pt idx="8">
                  <c:v>156</c:v>
                </c:pt>
                <c:pt idx="9">
                  <c:v>147</c:v>
                </c:pt>
                <c:pt idx="10">
                  <c:v>133</c:v>
                </c:pt>
                <c:pt idx="11">
                  <c:v>121</c:v>
                </c:pt>
                <c:pt idx="12">
                  <c:v>112</c:v>
                </c:pt>
              </c:numCache>
            </c:numRef>
          </c:val>
          <c:extLst>
            <c:ext xmlns:c16="http://schemas.microsoft.com/office/drawing/2014/chart" uri="{C3380CC4-5D6E-409C-BE32-E72D297353CC}">
              <c16:uniqueId val="{00000001-1E30-4E1C-990F-E3B05F2E13E7}"/>
            </c:ext>
          </c:extLst>
        </c:ser>
        <c:ser>
          <c:idx val="2"/>
          <c:order val="2"/>
          <c:tx>
            <c:strRef>
              <c:f>'data_GIM Trends_1'!$D$1</c:f>
              <c:strCache>
                <c:ptCount val="1"/>
                <c:pt idx="0">
                  <c:v># in Full Study</c:v>
                </c:pt>
              </c:strCache>
            </c:strRef>
          </c:tx>
          <c:spPr>
            <a:solidFill>
              <a:srgbClr val="00AEC7"/>
            </a:solidFill>
            <a:ln>
              <a:noFill/>
            </a:ln>
          </c:spPr>
          <c:invertIfNegative val="0"/>
          <c:cat>
            <c:strRef>
              <c:f>'data_GIM Trends_1'!$A$2:$A$14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Trends_1'!$D$2:$D$14</c:f>
              <c:numCache>
                <c:formatCode>General</c:formatCode>
                <c:ptCount val="13"/>
                <c:pt idx="0">
                  <c:v>1035</c:v>
                </c:pt>
                <c:pt idx="1">
                  <c:v>1025</c:v>
                </c:pt>
                <c:pt idx="2">
                  <c:v>1023</c:v>
                </c:pt>
                <c:pt idx="3">
                  <c:v>1023</c:v>
                </c:pt>
                <c:pt idx="4">
                  <c:v>1033</c:v>
                </c:pt>
                <c:pt idx="5">
                  <c:v>1057</c:v>
                </c:pt>
                <c:pt idx="6">
                  <c:v>1050</c:v>
                </c:pt>
                <c:pt idx="7">
                  <c:v>1039</c:v>
                </c:pt>
                <c:pt idx="8">
                  <c:v>1070</c:v>
                </c:pt>
                <c:pt idx="9">
                  <c:v>1103</c:v>
                </c:pt>
                <c:pt idx="10">
                  <c:v>1163</c:v>
                </c:pt>
                <c:pt idx="11">
                  <c:v>1200</c:v>
                </c:pt>
                <c:pt idx="12">
                  <c:v>1207</c:v>
                </c:pt>
              </c:numCache>
            </c:numRef>
          </c:val>
          <c:extLst>
            <c:ext xmlns:c16="http://schemas.microsoft.com/office/drawing/2014/chart" uri="{C3380CC4-5D6E-409C-BE32-E72D297353CC}">
              <c16:uniqueId val="{00000002-1E30-4E1C-990F-E3B05F2E13E7}"/>
            </c:ext>
          </c:extLst>
        </c:ser>
        <c:ser>
          <c:idx val="3"/>
          <c:order val="3"/>
          <c:tx>
            <c:strRef>
              <c:f>'data_GIM Trends_1'!$E$1</c:f>
              <c:strCache>
                <c:ptCount val="1"/>
                <c:pt idx="0">
                  <c:v># Screening Study Complete</c:v>
                </c:pt>
              </c:strCache>
            </c:strRef>
          </c:tx>
          <c:spPr>
            <a:solidFill>
              <a:srgbClr val="FEDD00"/>
            </a:solidFill>
            <a:ln>
              <a:noFill/>
            </a:ln>
          </c:spPr>
          <c:invertIfNegative val="0"/>
          <c:cat>
            <c:strRef>
              <c:f>'data_GIM Trends_1'!$A$2:$A$14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Trends_1'!$E$2:$E$14</c:f>
              <c:numCache>
                <c:formatCode>General</c:formatCode>
                <c:ptCount val="13"/>
                <c:pt idx="0">
                  <c:v>100</c:v>
                </c:pt>
                <c:pt idx="1">
                  <c:v>115</c:v>
                </c:pt>
                <c:pt idx="2">
                  <c:v>129</c:v>
                </c:pt>
                <c:pt idx="3">
                  <c:v>137</c:v>
                </c:pt>
                <c:pt idx="4">
                  <c:v>136</c:v>
                </c:pt>
                <c:pt idx="5">
                  <c:v>140</c:v>
                </c:pt>
                <c:pt idx="6">
                  <c:v>140</c:v>
                </c:pt>
                <c:pt idx="7">
                  <c:v>127</c:v>
                </c:pt>
                <c:pt idx="8">
                  <c:v>126</c:v>
                </c:pt>
                <c:pt idx="9">
                  <c:v>120</c:v>
                </c:pt>
                <c:pt idx="10">
                  <c:v>119</c:v>
                </c:pt>
                <c:pt idx="11">
                  <c:v>113</c:v>
                </c:pt>
                <c:pt idx="12">
                  <c:v>113</c:v>
                </c:pt>
              </c:numCache>
            </c:numRef>
          </c:val>
          <c:extLst>
            <c:ext xmlns:c16="http://schemas.microsoft.com/office/drawing/2014/chart" uri="{C3380CC4-5D6E-409C-BE32-E72D297353CC}">
              <c16:uniqueId val="{00000003-1E30-4E1C-990F-E3B05F2E13E7}"/>
            </c:ext>
          </c:extLst>
        </c:ser>
        <c:ser>
          <c:idx val="4"/>
          <c:order val="4"/>
          <c:tx>
            <c:strRef>
              <c:f>'data_GIM Trends_1'!$F$1</c:f>
              <c:strCache>
                <c:ptCount val="1"/>
                <c:pt idx="0">
                  <c:v># Initial Screening study</c:v>
                </c:pt>
              </c:strCache>
            </c:strRef>
          </c:tx>
          <c:spPr>
            <a:solidFill>
              <a:srgbClr val="890C58"/>
            </a:solidFill>
            <a:ln>
              <a:noFill/>
            </a:ln>
          </c:spPr>
          <c:invertIfNegative val="0"/>
          <c:cat>
            <c:strRef>
              <c:f>'data_GIM Trends_1'!$A$2:$A$14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Trends_1'!$F$2:$F$14</c:f>
              <c:numCache>
                <c:formatCode>General</c:formatCode>
                <c:ptCount val="13"/>
                <c:pt idx="0">
                  <c:v>80</c:v>
                </c:pt>
                <c:pt idx="1">
                  <c:v>58</c:v>
                </c:pt>
                <c:pt idx="2">
                  <c:v>48</c:v>
                </c:pt>
                <c:pt idx="3">
                  <c:v>20</c:v>
                </c:pt>
                <c:pt idx="4">
                  <c:v>27</c:v>
                </c:pt>
                <c:pt idx="5">
                  <c:v>24</c:v>
                </c:pt>
                <c:pt idx="6">
                  <c:v>21</c:v>
                </c:pt>
                <c:pt idx="7">
                  <c:v>28</c:v>
                </c:pt>
                <c:pt idx="8">
                  <c:v>21</c:v>
                </c:pt>
                <c:pt idx="9">
                  <c:v>22</c:v>
                </c:pt>
                <c:pt idx="10">
                  <c:v>16</c:v>
                </c:pt>
                <c:pt idx="11">
                  <c:v>19</c:v>
                </c:pt>
                <c:pt idx="12">
                  <c:v>19</c:v>
                </c:pt>
              </c:numCache>
            </c:numRef>
          </c:val>
          <c:extLst>
            <c:ext xmlns:c16="http://schemas.microsoft.com/office/drawing/2014/chart" uri="{C3380CC4-5D6E-409C-BE32-E72D297353CC}">
              <c16:uniqueId val="{00000004-1E30-4E1C-990F-E3B05F2E13E7}"/>
            </c:ext>
          </c:extLst>
        </c:ser>
        <c:dLbls>
          <c:showLegendKey val="0"/>
          <c:showVal val="0"/>
          <c:showCatName val="0"/>
          <c:showSerName val="0"/>
          <c:showPercent val="0"/>
          <c:showBubbleSize val="0"/>
        </c:dLbls>
        <c:gapWidth val="150"/>
        <c:overlap val="100"/>
        <c:axId val="1148841520"/>
        <c:axId val="2"/>
      </c:barChart>
      <c:lineChart>
        <c:grouping val="standard"/>
        <c:varyColors val="0"/>
        <c:ser>
          <c:idx val="5"/>
          <c:order val="5"/>
          <c:tx>
            <c:strRef>
              <c:f>'data_GIM Trends_1'!$G$1</c:f>
              <c:strCache>
                <c:ptCount val="1"/>
                <c:pt idx="0">
                  <c:v>GW  Capacity</c:v>
                </c:pt>
              </c:strCache>
            </c:strRef>
          </c:tx>
          <c:spPr>
            <a:ln w="0">
              <a:solidFill>
                <a:srgbClr val="000000"/>
              </a:solidFill>
              <a:prstDash val="solid"/>
            </a:ln>
          </c:spPr>
          <c:marker>
            <c:symbol val="circle"/>
            <c:size val="6"/>
            <c:spPr>
              <a:solidFill>
                <a:srgbClr val="000000"/>
              </a:solidFill>
              <a:ln>
                <a:noFill/>
              </a:ln>
            </c:spPr>
          </c:marker>
          <c:cat>
            <c:strRef>
              <c:f>'data_GIM Trends_1'!$A$2:$A$14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Trends_1'!$G$2:$G$14</c:f>
              <c:numCache>
                <c:formatCode>General</c:formatCode>
                <c:ptCount val="13"/>
                <c:pt idx="0">
                  <c:v>348.99540000000002</c:v>
                </c:pt>
                <c:pt idx="1">
                  <c:v>348.07265000000001</c:v>
                </c:pt>
                <c:pt idx="2">
                  <c:v>354.63765999999998</c:v>
                </c:pt>
                <c:pt idx="3">
                  <c:v>350.32389000000001</c:v>
                </c:pt>
                <c:pt idx="4">
                  <c:v>363.95542999999998</c:v>
                </c:pt>
                <c:pt idx="5">
                  <c:v>370.60442</c:v>
                </c:pt>
                <c:pt idx="6">
                  <c:v>370.96332999999998</c:v>
                </c:pt>
                <c:pt idx="7">
                  <c:v>369.82821999999999</c:v>
                </c:pt>
                <c:pt idx="8">
                  <c:v>377.02992</c:v>
                </c:pt>
                <c:pt idx="9">
                  <c:v>378.74439000000001</c:v>
                </c:pt>
                <c:pt idx="10">
                  <c:v>388.61579</c:v>
                </c:pt>
                <c:pt idx="11">
                  <c:v>399.00734999999997</c:v>
                </c:pt>
                <c:pt idx="12">
                  <c:v>404.45702</c:v>
                </c:pt>
              </c:numCache>
            </c:numRef>
          </c:val>
          <c:smooth val="0"/>
          <c:extLst>
            <c:ext xmlns:c16="http://schemas.microsoft.com/office/drawing/2014/chart" uri="{C3380CC4-5D6E-409C-BE32-E72D297353CC}">
              <c16:uniqueId val="{00000005-1E30-4E1C-990F-E3B05F2E13E7}"/>
            </c:ext>
          </c:extLst>
        </c:ser>
        <c:dLbls>
          <c:showLegendKey val="0"/>
          <c:showVal val="0"/>
          <c:showCatName val="0"/>
          <c:showSerName val="0"/>
          <c:showPercent val="0"/>
          <c:showBubbleSize val="0"/>
        </c:dLbls>
        <c:marker val="1"/>
        <c:smooth val="0"/>
        <c:axId val="1"/>
        <c:axId val="3"/>
      </c:lineChart>
      <c:catAx>
        <c:axId val="1148841520"/>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148841520"/>
        <c:crosses val="autoZero"/>
        <c:crossBetween val="between"/>
        <c:majorUnit val="200"/>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title>
          <c:tx>
            <c:rich>
              <a:bodyPr rot="5400000" vert="horz"/>
              <a:lstStyle/>
              <a:p>
                <a:pPr>
                  <a:defRPr sz="800" b="1" i="0" u="none" strike="noStrike">
                    <a:solidFill>
                      <a:srgbClr val="0066CC"/>
                    </a:solidFill>
                    <a:latin typeface="Arial"/>
                    <a:ea typeface="Arial"/>
                    <a:cs typeface="Arial"/>
                  </a:defRPr>
                </a:pPr>
                <a:r>
                  <a:rPr lang="en-US"/>
                  <a:t>GW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majorUnit val="45"/>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a:solidFill>
                  <a:srgbClr val="000000"/>
                </a:solidFill>
                <a:latin typeface="Arial"/>
                <a:ea typeface="Arial"/>
                <a:cs typeface="Arial"/>
              </a:defRPr>
            </a:pPr>
            <a:r>
              <a:rPr lang="en-US"/>
              <a:t>Small Generator Monthly Capacity by GIM Milestone plus Project Count, 13-Month Rolling Basis</a:t>
            </a:r>
          </a:p>
        </c:rich>
      </c:tx>
      <c:overlay val="0"/>
    </c:title>
    <c:autoTitleDeleted val="0"/>
    <c:plotArea>
      <c:layout/>
      <c:barChart>
        <c:barDir val="col"/>
        <c:grouping val="stacked"/>
        <c:varyColors val="0"/>
        <c:ser>
          <c:idx val="0"/>
          <c:order val="0"/>
          <c:tx>
            <c:strRef>
              <c:f>'data_GIM Trends_3'!$B$1</c:f>
              <c:strCache>
                <c:ptCount val="1"/>
                <c:pt idx="0">
                  <c:v># Not Model Ready</c:v>
                </c:pt>
              </c:strCache>
            </c:strRef>
          </c:tx>
          <c:spPr>
            <a:pattFill prst="wdUpDiag">
              <a:fgClr>
                <a:srgbClr val="26D07C"/>
              </a:fgClr>
              <a:bgClr>
                <a:srgbClr val="26D07C"/>
              </a:bgClr>
            </a:pattFill>
            <a:ln>
              <a:noFill/>
            </a:ln>
          </c:spPr>
          <c:invertIfNegative val="0"/>
          <c:cat>
            <c:strRef>
              <c:f>'data_GIM Trends_3'!$A$2:$A$14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Trends_3'!$B$2:$B$14</c:f>
              <c:numCache>
                <c:formatCode>General</c:formatCode>
                <c:ptCount val="13"/>
                <c:pt idx="0">
                  <c:v>39</c:v>
                </c:pt>
                <c:pt idx="1">
                  <c:v>42</c:v>
                </c:pt>
                <c:pt idx="2">
                  <c:v>39</c:v>
                </c:pt>
                <c:pt idx="3">
                  <c:v>34</c:v>
                </c:pt>
                <c:pt idx="4">
                  <c:v>31</c:v>
                </c:pt>
                <c:pt idx="5">
                  <c:v>27</c:v>
                </c:pt>
                <c:pt idx="6">
                  <c:v>29</c:v>
                </c:pt>
                <c:pt idx="7">
                  <c:v>35</c:v>
                </c:pt>
                <c:pt idx="8">
                  <c:v>33</c:v>
                </c:pt>
                <c:pt idx="9">
                  <c:v>32</c:v>
                </c:pt>
                <c:pt idx="10">
                  <c:v>30</c:v>
                </c:pt>
                <c:pt idx="11">
                  <c:v>24</c:v>
                </c:pt>
                <c:pt idx="12">
                  <c:v>26</c:v>
                </c:pt>
              </c:numCache>
            </c:numRef>
          </c:val>
          <c:extLst>
            <c:ext xmlns:c16="http://schemas.microsoft.com/office/drawing/2014/chart" uri="{C3380CC4-5D6E-409C-BE32-E72D297353CC}">
              <c16:uniqueId val="{00000000-8187-482F-A684-FDDAEACEFB26}"/>
            </c:ext>
          </c:extLst>
        </c:ser>
        <c:ser>
          <c:idx val="1"/>
          <c:order val="1"/>
          <c:tx>
            <c:strRef>
              <c:f>'data_GIM Trends_3'!$C$1</c:f>
              <c:strCache>
                <c:ptCount val="1"/>
                <c:pt idx="0">
                  <c:v># Model Ready</c:v>
                </c:pt>
              </c:strCache>
            </c:strRef>
          </c:tx>
          <c:spPr>
            <a:solidFill>
              <a:srgbClr val="003865"/>
            </a:solidFill>
            <a:ln>
              <a:noFill/>
            </a:ln>
          </c:spPr>
          <c:invertIfNegative val="0"/>
          <c:cat>
            <c:strRef>
              <c:f>'data_GIM Trends_3'!$A$2:$A$14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Trends_3'!$C$2:$C$14</c:f>
              <c:numCache>
                <c:formatCode>General</c:formatCode>
                <c:ptCount val="13"/>
                <c:pt idx="0">
                  <c:v>29</c:v>
                </c:pt>
                <c:pt idx="1">
                  <c:v>33</c:v>
                </c:pt>
                <c:pt idx="2">
                  <c:v>41</c:v>
                </c:pt>
                <c:pt idx="3">
                  <c:v>44</c:v>
                </c:pt>
                <c:pt idx="4">
                  <c:v>46</c:v>
                </c:pt>
                <c:pt idx="5">
                  <c:v>49</c:v>
                </c:pt>
                <c:pt idx="6">
                  <c:v>48</c:v>
                </c:pt>
                <c:pt idx="7">
                  <c:v>44</c:v>
                </c:pt>
                <c:pt idx="8">
                  <c:v>48</c:v>
                </c:pt>
                <c:pt idx="9">
                  <c:v>46</c:v>
                </c:pt>
                <c:pt idx="10">
                  <c:v>46</c:v>
                </c:pt>
                <c:pt idx="11">
                  <c:v>50</c:v>
                </c:pt>
                <c:pt idx="12">
                  <c:v>50</c:v>
                </c:pt>
              </c:numCache>
            </c:numRef>
          </c:val>
          <c:extLst>
            <c:ext xmlns:c16="http://schemas.microsoft.com/office/drawing/2014/chart" uri="{C3380CC4-5D6E-409C-BE32-E72D297353CC}">
              <c16:uniqueId val="{00000001-8187-482F-A684-FDDAEACEFB26}"/>
            </c:ext>
          </c:extLst>
        </c:ser>
        <c:dLbls>
          <c:showLegendKey val="0"/>
          <c:showVal val="0"/>
          <c:showCatName val="0"/>
          <c:showSerName val="0"/>
          <c:showPercent val="0"/>
          <c:showBubbleSize val="0"/>
        </c:dLbls>
        <c:gapWidth val="150"/>
        <c:overlap val="100"/>
        <c:axId val="1349154479"/>
        <c:axId val="2"/>
      </c:barChart>
      <c:lineChart>
        <c:grouping val="stacked"/>
        <c:varyColors val="0"/>
        <c:ser>
          <c:idx val="2"/>
          <c:order val="2"/>
          <c:tx>
            <c:strRef>
              <c:f>'data_GIM Trends_3'!$D$1</c:f>
              <c:strCache>
                <c:ptCount val="1"/>
                <c:pt idx="0">
                  <c:v>MW Capacity</c:v>
                </c:pt>
              </c:strCache>
            </c:strRef>
          </c:tx>
          <c:spPr>
            <a:ln w="0">
              <a:solidFill>
                <a:srgbClr val="5B6770"/>
              </a:solidFill>
              <a:prstDash val="solid"/>
            </a:ln>
          </c:spPr>
          <c:marker>
            <c:symbol val="circle"/>
            <c:size val="6"/>
            <c:spPr>
              <a:solidFill>
                <a:srgbClr val="5B6770"/>
              </a:solidFill>
              <a:ln>
                <a:noFill/>
              </a:ln>
            </c:spPr>
          </c:marker>
          <c:cat>
            <c:strRef>
              <c:f>'data_GIM Trends_3'!$A$2:$A$14</c:f>
              <c:strCache>
                <c:ptCount val="13"/>
                <c:pt idx="0">
                  <c:v>Mar-24</c:v>
                </c:pt>
                <c:pt idx="1">
                  <c:v>Apr-24</c:v>
                </c:pt>
                <c:pt idx="2">
                  <c:v>May-24</c:v>
                </c:pt>
                <c:pt idx="3">
                  <c:v>Jun-24</c:v>
                </c:pt>
                <c:pt idx="4">
                  <c:v>Jul-24</c:v>
                </c:pt>
                <c:pt idx="5">
                  <c:v>Aug-24</c:v>
                </c:pt>
                <c:pt idx="6">
                  <c:v>Sep-24</c:v>
                </c:pt>
                <c:pt idx="7">
                  <c:v>Oct-24</c:v>
                </c:pt>
                <c:pt idx="8">
                  <c:v>Nov-24</c:v>
                </c:pt>
                <c:pt idx="9">
                  <c:v>Dec-24</c:v>
                </c:pt>
                <c:pt idx="10">
                  <c:v>Jan-25</c:v>
                </c:pt>
                <c:pt idx="11">
                  <c:v>Feb-25</c:v>
                </c:pt>
                <c:pt idx="12">
                  <c:v>Mar-25</c:v>
                </c:pt>
              </c:strCache>
            </c:strRef>
          </c:cat>
          <c:val>
            <c:numRef>
              <c:f>'data_GIM Trends_3'!$D$2:$D$14</c:f>
              <c:numCache>
                <c:formatCode>General</c:formatCode>
                <c:ptCount val="13"/>
                <c:pt idx="0">
                  <c:v>641.11</c:v>
                </c:pt>
                <c:pt idx="1">
                  <c:v>705.33</c:v>
                </c:pt>
                <c:pt idx="2">
                  <c:v>745.73</c:v>
                </c:pt>
                <c:pt idx="3">
                  <c:v>725.74</c:v>
                </c:pt>
                <c:pt idx="4">
                  <c:v>715.94</c:v>
                </c:pt>
                <c:pt idx="5">
                  <c:v>708.34</c:v>
                </c:pt>
                <c:pt idx="6">
                  <c:v>725.62</c:v>
                </c:pt>
                <c:pt idx="7">
                  <c:v>745.8</c:v>
                </c:pt>
                <c:pt idx="8">
                  <c:v>755.62</c:v>
                </c:pt>
                <c:pt idx="9">
                  <c:v>726.03</c:v>
                </c:pt>
                <c:pt idx="10">
                  <c:v>701.78</c:v>
                </c:pt>
                <c:pt idx="11">
                  <c:v>682.08</c:v>
                </c:pt>
                <c:pt idx="12">
                  <c:v>706.9</c:v>
                </c:pt>
              </c:numCache>
            </c:numRef>
          </c:val>
          <c:smooth val="0"/>
          <c:extLst>
            <c:ext xmlns:c16="http://schemas.microsoft.com/office/drawing/2014/chart" uri="{C3380CC4-5D6E-409C-BE32-E72D297353CC}">
              <c16:uniqueId val="{00000002-8187-482F-A684-FDDAEACEFB26}"/>
            </c:ext>
          </c:extLst>
        </c:ser>
        <c:dLbls>
          <c:showLegendKey val="0"/>
          <c:showVal val="0"/>
          <c:showCatName val="0"/>
          <c:showSerName val="0"/>
          <c:showPercent val="0"/>
          <c:showBubbleSize val="0"/>
        </c:dLbls>
        <c:marker val="1"/>
        <c:smooth val="0"/>
        <c:axId val="1"/>
        <c:axId val="3"/>
      </c:lineChart>
      <c:catAx>
        <c:axId val="1349154479"/>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349154479"/>
        <c:crosses val="autoZero"/>
        <c:crossBetween val="between"/>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title>
          <c:tx>
            <c:rich>
              <a:bodyPr rot="5400000" vert="horz"/>
              <a:lstStyle/>
              <a:p>
                <a:pPr>
                  <a:defRPr sz="800" b="1" i="0" u="none" strike="noStrike">
                    <a:solidFill>
                      <a:srgbClr val="0066CC"/>
                    </a:solidFill>
                    <a:latin typeface="Arial"/>
                    <a:ea typeface="Arial"/>
                    <a:cs typeface="Arial"/>
                  </a:defRPr>
                </a:pPr>
                <a:r>
                  <a:rPr lang="en-US"/>
                  <a:t>MW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4/15/2025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82941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41986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402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6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60198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34914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89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4"/>
          </p:nvPr>
        </p:nvSpPr>
        <p:spPr>
          <a:xfrm>
            <a:off x="11277600" y="6505761"/>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4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27713"/>
            <a:ext cx="812800" cy="2968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275454971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hyperlink" Target="mailto:CommissioningRequests@ercot.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936906" y="2413338"/>
            <a:ext cx="5646034" cy="2031325"/>
          </a:xfrm>
          <a:prstGeom prst="rect">
            <a:avLst/>
          </a:prstGeom>
          <a:noFill/>
        </p:spPr>
        <p:txBody>
          <a:bodyPr wrap="square" rtlCol="0">
            <a:spAutoFit/>
          </a:bodyPr>
          <a:lstStyle/>
          <a:p>
            <a:r>
              <a:rPr lang="en-US" b="1" dirty="0"/>
              <a:t>Resource Integration Topics </a:t>
            </a:r>
          </a:p>
          <a:p>
            <a:endParaRPr lang="en-US" dirty="0"/>
          </a:p>
          <a:p>
            <a:r>
              <a:rPr lang="en-US" dirty="0"/>
              <a:t>Jenifer Fernandes</a:t>
            </a:r>
          </a:p>
          <a:p>
            <a:endParaRPr lang="en-US" dirty="0"/>
          </a:p>
          <a:p>
            <a:r>
              <a:rPr lang="en-US" dirty="0"/>
              <a:t>ERCOT</a:t>
            </a:r>
          </a:p>
          <a:p>
            <a:r>
              <a:rPr lang="en-US" dirty="0"/>
              <a:t>Resource Integration Working Group</a:t>
            </a:r>
            <a:r>
              <a:rPr lang="en-US" b="1" dirty="0"/>
              <a:t> </a:t>
            </a:r>
          </a:p>
          <a:p>
            <a:r>
              <a:rPr lang="en-US" dirty="0"/>
              <a:t>April 16</a:t>
            </a:r>
            <a:r>
              <a:rPr lang="en-US" baseline="30000" dirty="0"/>
              <a:t>th</a:t>
            </a:r>
            <a:r>
              <a:rPr lang="en-US" dirty="0"/>
              <a:t>, 2025</a:t>
            </a:r>
          </a:p>
        </p:txBody>
      </p:sp>
    </p:spTree>
    <p:extLst>
      <p:ext uri="{BB962C8B-B14F-4D97-AF65-F5344CB8AC3E}">
        <p14:creationId xmlns:p14="http://schemas.microsoft.com/office/powerpoint/2010/main" val="38722582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A32C-E3AA-3988-2EE1-41E106A4B366}"/>
              </a:ext>
            </a:extLst>
          </p:cNvPr>
          <p:cNvSpPr>
            <a:spLocks noGrp="1"/>
          </p:cNvSpPr>
          <p:nvPr>
            <p:ph type="title"/>
          </p:nvPr>
        </p:nvSpPr>
        <p:spPr/>
        <p:txBody>
          <a:bodyPr/>
          <a:lstStyle/>
          <a:p>
            <a:r>
              <a:rPr lang="en-US" dirty="0"/>
              <a:t>Generation Interconnection Requests</a:t>
            </a:r>
          </a:p>
        </p:txBody>
      </p:sp>
      <p:sp>
        <p:nvSpPr>
          <p:cNvPr id="4" name="Slide Number Placeholder 3">
            <a:extLst>
              <a:ext uri="{FF2B5EF4-FFF2-40B4-BE49-F238E27FC236}">
                <a16:creationId xmlns:a16="http://schemas.microsoft.com/office/drawing/2014/main" id="{378FD480-C22C-3D19-9804-10A56035B2EE}"/>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7" name="TextBox 6">
            <a:extLst>
              <a:ext uri="{FF2B5EF4-FFF2-40B4-BE49-F238E27FC236}">
                <a16:creationId xmlns:a16="http://schemas.microsoft.com/office/drawing/2014/main" id="{5B5CFE88-D136-6A23-6BF2-65584D6957EA}"/>
              </a:ext>
            </a:extLst>
          </p:cNvPr>
          <p:cNvSpPr txBox="1"/>
          <p:nvPr/>
        </p:nvSpPr>
        <p:spPr>
          <a:xfrm>
            <a:off x="862130" y="762000"/>
            <a:ext cx="10720270" cy="1200329"/>
          </a:xfrm>
          <a:prstGeom prst="rect">
            <a:avLst/>
          </a:prstGeom>
          <a:noFill/>
        </p:spPr>
        <p:txBody>
          <a:bodyPr wrap="square">
            <a:spAutoFit/>
          </a:bodyPr>
          <a:lstStyle/>
          <a:p>
            <a:r>
              <a:rPr lang="en-US" sz="1800" dirty="0">
                <a:solidFill>
                  <a:schemeClr val="tx2"/>
                </a:solidFill>
              </a:rPr>
              <a:t>2018 active generation interconnection requests totaling 405 GW as of March 1</a:t>
            </a:r>
            <a:r>
              <a:rPr lang="en-US" sz="1800" baseline="30000" dirty="0">
                <a:solidFill>
                  <a:schemeClr val="tx2"/>
                </a:solidFill>
              </a:rPr>
              <a:t>st</a:t>
            </a:r>
            <a:r>
              <a:rPr lang="en-US" sz="1800" dirty="0">
                <a:solidFill>
                  <a:schemeClr val="tx2"/>
                </a:solidFill>
              </a:rPr>
              <a:t>, 2025</a:t>
            </a:r>
            <a:br>
              <a:rPr lang="en-US" sz="1800" dirty="0">
                <a:solidFill>
                  <a:schemeClr val="tx2"/>
                </a:solidFill>
              </a:rPr>
            </a:br>
            <a:r>
              <a:rPr lang="en-US" sz="1800" dirty="0">
                <a:solidFill>
                  <a:schemeClr val="tx2"/>
                </a:solidFill>
              </a:rPr>
              <a:t>	(Solar 157 GW, Wind 40 GW, Gas 34 GW, and Battery 172 GW)</a:t>
            </a:r>
            <a:br>
              <a:rPr lang="en-US" sz="1800" dirty="0">
                <a:solidFill>
                  <a:schemeClr val="tx2"/>
                </a:solidFill>
              </a:rPr>
            </a:br>
            <a:r>
              <a:rPr lang="en-US" sz="1800" dirty="0">
                <a:solidFill>
                  <a:schemeClr val="tx2"/>
                </a:solidFill>
              </a:rPr>
              <a:t>	</a:t>
            </a:r>
            <a:r>
              <a:rPr lang="en-US" sz="1050" b="0" dirty="0">
                <a:solidFill>
                  <a:schemeClr val="bg1">
                    <a:lumMod val="50000"/>
                  </a:schemeClr>
                </a:solidFill>
              </a:rPr>
              <a:t>(Excludes capacity associated with projects designated as Inactive per Planning Guide Section 5.7.6)</a:t>
            </a:r>
            <a:br>
              <a:rPr lang="en-US" sz="1050" dirty="0">
                <a:solidFill>
                  <a:schemeClr val="tx2"/>
                </a:solidFill>
              </a:rPr>
            </a:br>
            <a:endParaRPr lang="en-US" dirty="0"/>
          </a:p>
        </p:txBody>
      </p:sp>
      <p:pic>
        <p:nvPicPr>
          <p:cNvPr id="6" name="Picture 5">
            <a:extLst>
              <a:ext uri="{FF2B5EF4-FFF2-40B4-BE49-F238E27FC236}">
                <a16:creationId xmlns:a16="http://schemas.microsoft.com/office/drawing/2014/main" id="{7214D7D1-8478-FC3D-D43C-38E963227426}"/>
              </a:ext>
            </a:extLst>
          </p:cNvPr>
          <p:cNvPicPr>
            <a:picLocks noChangeAspect="1"/>
          </p:cNvPicPr>
          <p:nvPr/>
        </p:nvPicPr>
        <p:blipFill>
          <a:blip r:embed="rId2"/>
          <a:stretch>
            <a:fillRect/>
          </a:stretch>
        </p:blipFill>
        <p:spPr>
          <a:xfrm>
            <a:off x="2118015" y="5638800"/>
            <a:ext cx="7955970" cy="579170"/>
          </a:xfrm>
          <a:prstGeom prst="rect">
            <a:avLst/>
          </a:prstGeom>
        </p:spPr>
      </p:pic>
      <p:graphicFrame>
        <p:nvGraphicFramePr>
          <p:cNvPr id="3" name="Table 2">
            <a:extLst>
              <a:ext uri="{FF2B5EF4-FFF2-40B4-BE49-F238E27FC236}">
                <a16:creationId xmlns:a16="http://schemas.microsoft.com/office/drawing/2014/main" id="{DB33C9F9-83E6-9ACD-D2C0-C8620CC8F732}"/>
              </a:ext>
            </a:extLst>
          </p:cNvPr>
          <p:cNvGraphicFramePr>
            <a:graphicFrameLocks noGrp="1"/>
          </p:cNvGraphicFramePr>
          <p:nvPr>
            <p:extLst>
              <p:ext uri="{D42A27DB-BD31-4B8C-83A1-F6EECF244321}">
                <p14:modId xmlns:p14="http://schemas.microsoft.com/office/powerpoint/2010/main" val="4059019376"/>
              </p:ext>
            </p:extLst>
          </p:nvPr>
        </p:nvGraphicFramePr>
        <p:xfrm>
          <a:off x="572146" y="-5019676"/>
          <a:ext cx="10515600" cy="14160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800958018"/>
                    </a:ext>
                  </a:extLst>
                </a:gridCol>
              </a:tblGrid>
              <a:tr h="14160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4047535529"/>
                  </a:ext>
                </a:extLst>
              </a:tr>
            </a:tbl>
          </a:graphicData>
        </a:graphic>
      </p:graphicFrame>
      <p:graphicFrame>
        <p:nvGraphicFramePr>
          <p:cNvPr id="5" name="chart1.xml">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789834413"/>
              </p:ext>
            </p:extLst>
          </p:nvPr>
        </p:nvGraphicFramePr>
        <p:xfrm>
          <a:off x="508000" y="1752600"/>
          <a:ext cx="10467975" cy="3776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574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6989-5705-B1B0-CDB1-E51A58893DF4}"/>
              </a:ext>
            </a:extLst>
          </p:cNvPr>
          <p:cNvSpPr>
            <a:spLocks noGrp="1"/>
          </p:cNvSpPr>
          <p:nvPr>
            <p:ph type="title"/>
          </p:nvPr>
        </p:nvSpPr>
        <p:spPr/>
        <p:txBody>
          <a:bodyPr/>
          <a:lstStyle/>
          <a:p>
            <a:r>
              <a:rPr lang="en-US" dirty="0"/>
              <a:t>Generation Interconnection Requests</a:t>
            </a:r>
          </a:p>
        </p:txBody>
      </p:sp>
      <p:sp>
        <p:nvSpPr>
          <p:cNvPr id="3" name="Content Placeholder 2">
            <a:extLst>
              <a:ext uri="{FF2B5EF4-FFF2-40B4-BE49-F238E27FC236}">
                <a16:creationId xmlns:a16="http://schemas.microsoft.com/office/drawing/2014/main" id="{B0247CEF-1B0A-244E-5316-F70F4C9E84D2}"/>
              </a:ext>
            </a:extLst>
          </p:cNvPr>
          <p:cNvSpPr>
            <a:spLocks noGrp="1"/>
          </p:cNvSpPr>
          <p:nvPr>
            <p:ph idx="1"/>
          </p:nvPr>
        </p:nvSpPr>
        <p:spPr>
          <a:xfrm>
            <a:off x="1219200" y="951440"/>
            <a:ext cx="10134600" cy="599879"/>
          </a:xfrm>
        </p:spPr>
        <p:txBody>
          <a:bodyPr/>
          <a:lstStyle/>
          <a:p>
            <a:pPr marL="0" indent="0">
              <a:buNone/>
            </a:pPr>
            <a:r>
              <a:rPr lang="en-US" sz="2000" dirty="0"/>
              <a:t>Small Gen- 26 projects Not Model Ready, 50 projects Model Ready</a:t>
            </a:r>
          </a:p>
        </p:txBody>
      </p:sp>
      <p:sp>
        <p:nvSpPr>
          <p:cNvPr id="4" name="Slide Number Placeholder 3">
            <a:extLst>
              <a:ext uri="{FF2B5EF4-FFF2-40B4-BE49-F238E27FC236}">
                <a16:creationId xmlns:a16="http://schemas.microsoft.com/office/drawing/2014/main" id="{C9BF3201-9DFA-3984-5439-E2CAD1173F15}"/>
              </a:ext>
            </a:extLst>
          </p:cNvPr>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6" name="Picture 5">
            <a:extLst>
              <a:ext uri="{FF2B5EF4-FFF2-40B4-BE49-F238E27FC236}">
                <a16:creationId xmlns:a16="http://schemas.microsoft.com/office/drawing/2014/main" id="{AE80AD4B-6B81-F928-5E33-3F48D69C78C2}"/>
              </a:ext>
            </a:extLst>
          </p:cNvPr>
          <p:cNvPicPr>
            <a:picLocks noChangeAspect="1"/>
          </p:cNvPicPr>
          <p:nvPr/>
        </p:nvPicPr>
        <p:blipFill>
          <a:blip r:embed="rId2"/>
          <a:stretch>
            <a:fillRect/>
          </a:stretch>
        </p:blipFill>
        <p:spPr>
          <a:xfrm>
            <a:off x="2057400" y="5791198"/>
            <a:ext cx="7955970" cy="579170"/>
          </a:xfrm>
          <a:prstGeom prst="rect">
            <a:avLst/>
          </a:prstGeom>
        </p:spPr>
      </p:pic>
      <p:graphicFrame>
        <p:nvGraphicFramePr>
          <p:cNvPr id="5" name="Table 4">
            <a:extLst>
              <a:ext uri="{FF2B5EF4-FFF2-40B4-BE49-F238E27FC236}">
                <a16:creationId xmlns:a16="http://schemas.microsoft.com/office/drawing/2014/main" id="{0AA6D940-02D6-2D36-4DF1-DEBC85A84DBD}"/>
              </a:ext>
            </a:extLst>
          </p:cNvPr>
          <p:cNvGraphicFramePr>
            <a:graphicFrameLocks noGrp="1"/>
          </p:cNvGraphicFramePr>
          <p:nvPr>
            <p:extLst>
              <p:ext uri="{D42A27DB-BD31-4B8C-83A1-F6EECF244321}">
                <p14:modId xmlns:p14="http://schemas.microsoft.com/office/powerpoint/2010/main" val="3536622719"/>
              </p:ext>
            </p:extLst>
          </p:nvPr>
        </p:nvGraphicFramePr>
        <p:xfrm>
          <a:off x="498959" y="-8905876"/>
          <a:ext cx="10515600" cy="13806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062771302"/>
                    </a:ext>
                  </a:extLst>
                </a:gridCol>
              </a:tblGrid>
              <a:tr h="13806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740997624"/>
                  </a:ext>
                </a:extLst>
              </a:tr>
            </a:tbl>
          </a:graphicData>
        </a:graphic>
      </p:graphicFrame>
      <p:graphicFrame>
        <p:nvGraphicFramePr>
          <p:cNvPr id="7" name="chart3.xml">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1788277154"/>
              </p:ext>
            </p:extLst>
          </p:nvPr>
        </p:nvGraphicFramePr>
        <p:xfrm>
          <a:off x="762000" y="1688124"/>
          <a:ext cx="10467975" cy="3950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45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682"/>
            <a:ext cx="9753600" cy="670718"/>
          </a:xfrm>
        </p:spPr>
        <p:txBody>
          <a:bodyPr/>
          <a:lstStyle/>
          <a:p>
            <a:r>
              <a:rPr lang="en-US" dirty="0"/>
              <a:t>Other contact information</a:t>
            </a:r>
          </a:p>
        </p:txBody>
      </p:sp>
      <p:sp>
        <p:nvSpPr>
          <p:cNvPr id="3" name="Content Placeholder 2"/>
          <p:cNvSpPr>
            <a:spLocks noGrp="1"/>
          </p:cNvSpPr>
          <p:nvPr>
            <p:ph idx="1"/>
          </p:nvPr>
        </p:nvSpPr>
        <p:spPr>
          <a:xfrm>
            <a:off x="609600" y="1143000"/>
            <a:ext cx="8534400" cy="4511040"/>
          </a:xfrm>
        </p:spPr>
        <p:txBody>
          <a:bodyPr/>
          <a:lstStyle/>
          <a:p>
            <a:r>
              <a:rPr lang="en-US" dirty="0">
                <a:hlinkClick r:id="rId3"/>
              </a:rPr>
              <a:t>ResourceIntegrationDepartment@ercot.com</a:t>
            </a:r>
            <a:r>
              <a:rPr lang="en-US" dirty="0"/>
              <a:t> is distribution list for Resource Integration department</a:t>
            </a:r>
          </a:p>
          <a:p>
            <a:r>
              <a:rPr lang="en-US" dirty="0"/>
              <a:t>Mailing List</a:t>
            </a:r>
          </a:p>
          <a:p>
            <a:pPr lvl="1"/>
            <a:r>
              <a:rPr lang="en-US" sz="2400" dirty="0"/>
              <a:t>RESOURCE_INTEGRATION@LISTS.ERCOT.COM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30401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pic>
        <p:nvPicPr>
          <p:cNvPr id="4" name="Picture 3"/>
          <p:cNvPicPr>
            <a:picLocks noChangeAspect="1"/>
          </p:cNvPicPr>
          <p:nvPr/>
        </p:nvPicPr>
        <p:blipFill>
          <a:blip r:embed="rId3"/>
          <a:stretch>
            <a:fillRect/>
          </a:stretch>
        </p:blipFill>
        <p:spPr>
          <a:xfrm>
            <a:off x="3124200" y="938274"/>
            <a:ext cx="5517497" cy="4624326"/>
          </a:xfrm>
          <a:prstGeom prst="rect">
            <a:avLst/>
          </a:prstGeom>
        </p:spPr>
      </p:pic>
    </p:spTree>
    <p:extLst>
      <p:ext uri="{BB962C8B-B14F-4D97-AF65-F5344CB8AC3E}">
        <p14:creationId xmlns:p14="http://schemas.microsoft.com/office/powerpoint/2010/main" val="399486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12" name="Picture 11">
            <a:extLst>
              <a:ext uri="{FF2B5EF4-FFF2-40B4-BE49-F238E27FC236}">
                <a16:creationId xmlns:a16="http://schemas.microsoft.com/office/drawing/2014/main" id="{0958AB39-BD59-4B90-BD33-AC9ECA42ADEB}"/>
              </a:ext>
            </a:extLst>
          </p:cNvPr>
          <p:cNvPicPr>
            <a:picLocks noChangeAspect="1"/>
          </p:cNvPicPr>
          <p:nvPr/>
        </p:nvPicPr>
        <p:blipFill>
          <a:blip r:embed="rId2"/>
          <a:stretch>
            <a:fillRect/>
          </a:stretch>
        </p:blipFill>
        <p:spPr>
          <a:xfrm>
            <a:off x="1450692" y="0"/>
            <a:ext cx="9290615" cy="6858000"/>
          </a:xfrm>
          <a:prstGeom prst="rect">
            <a:avLst/>
          </a:prstGeom>
        </p:spPr>
      </p:pic>
    </p:spTree>
    <p:extLst>
      <p:ext uri="{BB962C8B-B14F-4D97-AF65-F5344CB8AC3E}">
        <p14:creationId xmlns:p14="http://schemas.microsoft.com/office/powerpoint/2010/main" val="333515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5" name="Picture 4">
            <a:extLst>
              <a:ext uri="{FF2B5EF4-FFF2-40B4-BE49-F238E27FC236}">
                <a16:creationId xmlns:a16="http://schemas.microsoft.com/office/drawing/2014/main" id="{956989F5-8509-4DFD-987C-2449AD09F1D4}"/>
              </a:ext>
            </a:extLst>
          </p:cNvPr>
          <p:cNvPicPr>
            <a:picLocks noChangeAspect="1"/>
          </p:cNvPicPr>
          <p:nvPr/>
        </p:nvPicPr>
        <p:blipFill>
          <a:blip r:embed="rId2"/>
          <a:stretch>
            <a:fillRect/>
          </a:stretch>
        </p:blipFill>
        <p:spPr>
          <a:xfrm>
            <a:off x="1752600" y="76200"/>
            <a:ext cx="9218259" cy="6767951"/>
          </a:xfrm>
          <a:prstGeom prst="rect">
            <a:avLst/>
          </a:prstGeom>
        </p:spPr>
      </p:pic>
    </p:spTree>
    <p:extLst>
      <p:ext uri="{BB962C8B-B14F-4D97-AF65-F5344CB8AC3E}">
        <p14:creationId xmlns:p14="http://schemas.microsoft.com/office/powerpoint/2010/main" val="95402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6" name="Picture 5">
            <a:extLst>
              <a:ext uri="{FF2B5EF4-FFF2-40B4-BE49-F238E27FC236}">
                <a16:creationId xmlns:a16="http://schemas.microsoft.com/office/drawing/2014/main" id="{A1FD7F11-CDD1-41C2-8E4D-E3FC54E10C73}"/>
              </a:ext>
            </a:extLst>
          </p:cNvPr>
          <p:cNvPicPr>
            <a:picLocks noChangeAspect="1"/>
          </p:cNvPicPr>
          <p:nvPr/>
        </p:nvPicPr>
        <p:blipFill>
          <a:blip r:embed="rId2"/>
          <a:stretch>
            <a:fillRect/>
          </a:stretch>
        </p:blipFill>
        <p:spPr>
          <a:xfrm>
            <a:off x="1367639" y="0"/>
            <a:ext cx="9456720" cy="6857999"/>
          </a:xfrm>
          <a:prstGeom prst="rect">
            <a:avLst/>
          </a:prstGeom>
        </p:spPr>
      </p:pic>
    </p:spTree>
    <p:extLst>
      <p:ext uri="{BB962C8B-B14F-4D97-AF65-F5344CB8AC3E}">
        <p14:creationId xmlns:p14="http://schemas.microsoft.com/office/powerpoint/2010/main" val="313925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406400" y="1066801"/>
            <a:ext cx="11379200" cy="5562599"/>
          </a:xfrm>
        </p:spPr>
        <p:txBody>
          <a:bodyPr/>
          <a:lstStyle/>
          <a:p>
            <a:pPr marL="0" indent="0">
              <a:buNone/>
            </a:pPr>
            <a:r>
              <a:rPr lang="en-US" dirty="0"/>
              <a:t>Planning Guide 5.3.5</a:t>
            </a:r>
          </a:p>
          <a:p>
            <a:r>
              <a:rPr lang="en-US" sz="2800" dirty="0"/>
              <a:t>Next Deadline for QSA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a:p>
            <a:r>
              <a:rPr lang="en-US" sz="2800" dirty="0"/>
              <a:t>If a GINR is not included in QSA, its Initial Synchronization date will be automatically delayed to the next quarter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3347588"/>
              </p:ext>
            </p:extLst>
          </p:nvPr>
        </p:nvGraphicFramePr>
        <p:xfrm>
          <a:off x="2209800" y="2362200"/>
          <a:ext cx="7467600" cy="2519680"/>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71120">
                <a:tc>
                  <a:txBody>
                    <a:bodyPr/>
                    <a:lstStyle/>
                    <a:p>
                      <a:pPr marL="0" marR="0">
                        <a:spcBef>
                          <a:spcPts val="0"/>
                        </a:spcBef>
                        <a:spcAft>
                          <a:spcPts val="0"/>
                        </a:spcAft>
                      </a:pPr>
                      <a:r>
                        <a:rPr lang="en-US" sz="1200" dirty="0">
                          <a:effectLst/>
                        </a:rPr>
                        <a:t>All-Inclusive Generation Resource Initial Synchronization Date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Last Day for an IE to meet prerequisites as listed in paragraph (4) below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Completion of Quarterly Stability Assessment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60">
                <a:tc>
                  <a:txBody>
                    <a:bodyPr/>
                    <a:lstStyle/>
                    <a:p>
                      <a:pPr marL="0" marR="0">
                        <a:spcBef>
                          <a:spcPts val="0"/>
                        </a:spcBef>
                        <a:spcAft>
                          <a:spcPts val="0"/>
                        </a:spcAft>
                      </a:pPr>
                      <a:r>
                        <a:rPr lang="en-US" sz="1200">
                          <a:effectLst/>
                        </a:rPr>
                        <a:t>Upcoming January, February, March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August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October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760">
                <a:tc>
                  <a:txBody>
                    <a:bodyPr/>
                    <a:lstStyle/>
                    <a:p>
                      <a:pPr marL="0" marR="0">
                        <a:spcBef>
                          <a:spcPts val="0"/>
                        </a:spcBef>
                        <a:spcAft>
                          <a:spcPts val="0"/>
                        </a:spcAft>
                      </a:pPr>
                      <a:r>
                        <a:rPr lang="en-US" sz="1200">
                          <a:effectLst/>
                        </a:rPr>
                        <a:t>Upcoming April, May, June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Prior November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January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2760">
                <a:tc>
                  <a:txBody>
                    <a:bodyPr/>
                    <a:lstStyle/>
                    <a:p>
                      <a:pPr marL="0" marR="0">
                        <a:spcBef>
                          <a:spcPts val="0"/>
                        </a:spcBef>
                        <a:spcAft>
                          <a:spcPts val="0"/>
                        </a:spcAft>
                      </a:pPr>
                      <a:r>
                        <a:rPr lang="en-US" sz="1200">
                          <a:effectLst/>
                        </a:rPr>
                        <a:t>Upcoming July, August, September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February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April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2760">
                <a:tc>
                  <a:txBody>
                    <a:bodyPr/>
                    <a:lstStyle/>
                    <a:p>
                      <a:pPr marL="0" marR="0">
                        <a:spcBef>
                          <a:spcPts val="0"/>
                        </a:spcBef>
                        <a:spcAft>
                          <a:spcPts val="0"/>
                        </a:spcAft>
                      </a:pPr>
                      <a:r>
                        <a:rPr lang="en-US" sz="1200">
                          <a:effectLst/>
                        </a:rPr>
                        <a:t>Upcoming October, November, December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May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End of July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ight Arrow 5"/>
          <p:cNvSpPr/>
          <p:nvPr/>
        </p:nvSpPr>
        <p:spPr>
          <a:xfrm>
            <a:off x="1371599" y="4397248"/>
            <a:ext cx="83532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93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508000" y="795995"/>
            <a:ext cx="11379200" cy="5833405"/>
          </a:xfrm>
        </p:spPr>
        <p:txBody>
          <a:bodyPr/>
          <a:lstStyle/>
          <a:p>
            <a:pPr marL="0" indent="0">
              <a:buNone/>
            </a:pPr>
            <a:r>
              <a:rPr lang="en-US" dirty="0"/>
              <a:t>Planning Guide 5.3.5, Quarterly Stability Assessment</a:t>
            </a:r>
          </a:p>
          <a:p>
            <a:r>
              <a:rPr lang="en-US" sz="2800" dirty="0"/>
              <a:t>Issue’s seen in previous QSA’s</a:t>
            </a:r>
          </a:p>
          <a:p>
            <a:pPr lvl="1"/>
            <a:r>
              <a:rPr lang="en-US" sz="2400" dirty="0"/>
              <a:t>10 day comment period for FIS</a:t>
            </a:r>
          </a:p>
          <a:p>
            <a:pPr lvl="2"/>
            <a:r>
              <a:rPr lang="en-US" sz="2000" dirty="0"/>
              <a:t>Needs to be complete before QSA deadline</a:t>
            </a:r>
          </a:p>
          <a:p>
            <a:pPr lvl="2"/>
            <a:r>
              <a:rPr lang="en-US" sz="2000" dirty="0"/>
              <a:t>TSPs need to plan for it</a:t>
            </a:r>
          </a:p>
          <a:p>
            <a:pPr lvl="1"/>
            <a:r>
              <a:rPr lang="en-US" sz="2400" dirty="0"/>
              <a:t>Dynamic/PSCAD Model Review</a:t>
            </a:r>
          </a:p>
          <a:p>
            <a:pPr lvl="2"/>
            <a:r>
              <a:rPr lang="en-US" sz="2000" dirty="0"/>
              <a:t>Dependent on FIS Stability study</a:t>
            </a:r>
          </a:p>
          <a:p>
            <a:pPr lvl="2"/>
            <a:r>
              <a:rPr lang="en-US" sz="2000" dirty="0"/>
              <a:t>Need to meet PG 6.9 15 to 30 days prior to QSA deadline</a:t>
            </a:r>
          </a:p>
          <a:p>
            <a:r>
              <a:rPr lang="en-US" sz="2800" dirty="0"/>
              <a:t>PSSE Model Quality Test Required</a:t>
            </a:r>
          </a:p>
          <a:p>
            <a:r>
              <a:rPr lang="en-US" sz="2800" dirty="0"/>
              <a:t>PSCAD Model Quality Test, Unit Model Validation and Template is required.  PSCAD template is required starting August 1</a:t>
            </a:r>
            <a:r>
              <a:rPr lang="en-US" sz="2800" baseline="30000" dirty="0"/>
              <a:t>st</a:t>
            </a:r>
            <a:r>
              <a:rPr lang="en-US" sz="2800" dirty="0"/>
              <a:t> QSA.</a:t>
            </a:r>
          </a:p>
          <a:p>
            <a:r>
              <a:rPr lang="en-US" sz="2800" dirty="0"/>
              <a:t>TSAT Model Required – If PSSE model is UDM, then TSAT model should be UDM and should include MQT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2410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24F2-639C-D321-08FA-FAF44E780B03}"/>
              </a:ext>
            </a:extLst>
          </p:cNvPr>
          <p:cNvSpPr>
            <a:spLocks noGrp="1"/>
          </p:cNvSpPr>
          <p:nvPr>
            <p:ph type="title"/>
          </p:nvPr>
        </p:nvSpPr>
        <p:spPr/>
        <p:txBody>
          <a:bodyPr/>
          <a:lstStyle/>
          <a:p>
            <a:r>
              <a:rPr lang="en-US" dirty="0"/>
              <a:t>QSA 45 day deadline</a:t>
            </a:r>
          </a:p>
        </p:txBody>
      </p:sp>
      <p:sp>
        <p:nvSpPr>
          <p:cNvPr id="3" name="Content Placeholder 2">
            <a:extLst>
              <a:ext uri="{FF2B5EF4-FFF2-40B4-BE49-F238E27FC236}">
                <a16:creationId xmlns:a16="http://schemas.microsoft.com/office/drawing/2014/main" id="{6740530A-8CBC-C0F3-D9E7-A09544535355}"/>
              </a:ext>
            </a:extLst>
          </p:cNvPr>
          <p:cNvSpPr>
            <a:spLocks noGrp="1"/>
          </p:cNvSpPr>
          <p:nvPr>
            <p:ph idx="1"/>
          </p:nvPr>
        </p:nvSpPr>
        <p:spPr>
          <a:xfrm>
            <a:off x="406400" y="1066801"/>
            <a:ext cx="11379200" cy="5461083"/>
          </a:xfrm>
        </p:spPr>
        <p:txBody>
          <a:bodyPr/>
          <a:lstStyle/>
          <a:p>
            <a:r>
              <a:rPr lang="en-US" dirty="0"/>
              <a:t>FIS studies finalized and posted in RIOO-IS 45 days prior to quarterly stability assessment deadline. </a:t>
            </a:r>
          </a:p>
          <a:p>
            <a:r>
              <a:rPr lang="en-US" dirty="0"/>
              <a:t>Dynamic models (PSEE, PSCAD, TSAT (UDM)) and MQT report submitted in RIOO-IS. </a:t>
            </a:r>
          </a:p>
          <a:p>
            <a:pPr marL="0" indent="0">
              <a:buNone/>
            </a:pPr>
            <a:endParaRPr lang="en-US" dirty="0"/>
          </a:p>
        </p:txBody>
      </p:sp>
      <p:sp>
        <p:nvSpPr>
          <p:cNvPr id="4" name="Slide Number Placeholder 3">
            <a:extLst>
              <a:ext uri="{FF2B5EF4-FFF2-40B4-BE49-F238E27FC236}">
                <a16:creationId xmlns:a16="http://schemas.microsoft.com/office/drawing/2014/main" id="{59E24EC1-B720-3CBC-6410-364B47545E58}"/>
              </a:ext>
            </a:extLst>
          </p:cNvPr>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5" name="Table 4">
            <a:extLst>
              <a:ext uri="{FF2B5EF4-FFF2-40B4-BE49-F238E27FC236}">
                <a16:creationId xmlns:a16="http://schemas.microsoft.com/office/drawing/2014/main" id="{D8571B13-0535-1E0B-FD2A-2E5A7090B31F}"/>
              </a:ext>
            </a:extLst>
          </p:cNvPr>
          <p:cNvGraphicFramePr>
            <a:graphicFrameLocks noGrp="1"/>
          </p:cNvGraphicFramePr>
          <p:nvPr>
            <p:extLst>
              <p:ext uri="{D42A27DB-BD31-4B8C-83A1-F6EECF244321}">
                <p14:modId xmlns:p14="http://schemas.microsoft.com/office/powerpoint/2010/main" val="1320130895"/>
              </p:ext>
            </p:extLst>
          </p:nvPr>
        </p:nvGraphicFramePr>
        <p:xfrm>
          <a:off x="1905000" y="3276600"/>
          <a:ext cx="7239000" cy="2743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4255820306"/>
                    </a:ext>
                  </a:extLst>
                </a:gridCol>
                <a:gridCol w="3657600">
                  <a:extLst>
                    <a:ext uri="{9D8B030D-6E8A-4147-A177-3AD203B41FA5}">
                      <a16:colId xmlns:a16="http://schemas.microsoft.com/office/drawing/2014/main" val="3720379108"/>
                    </a:ext>
                  </a:extLst>
                </a:gridCol>
              </a:tblGrid>
              <a:tr h="548640">
                <a:tc>
                  <a:txBody>
                    <a:bodyPr/>
                    <a:lstStyle/>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From Planning guide Section 5.3.5 (2):</a:t>
                      </a:r>
                    </a:p>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Last Day for an IE to meet prerequisites as listed in paragraph (4) below</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200" dirty="0"/>
                        <a:t>45 day deadline</a:t>
                      </a:r>
                    </a:p>
                  </a:txBody>
                  <a:tcPr/>
                </a:tc>
                <a:extLst>
                  <a:ext uri="{0D108BD9-81ED-4DB2-BD59-A6C34878D82A}">
                    <a16:rowId xmlns:a16="http://schemas.microsoft.com/office/drawing/2014/main" val="1438125707"/>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August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June 17</a:t>
                      </a:r>
                    </a:p>
                  </a:txBody>
                  <a:tcPr/>
                </a:tc>
                <a:extLst>
                  <a:ext uri="{0D108BD9-81ED-4DB2-BD59-A6C34878D82A}">
                    <a16:rowId xmlns:a16="http://schemas.microsoft.com/office/drawing/2014/main" val="3802481515"/>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November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September 17</a:t>
                      </a:r>
                    </a:p>
                  </a:txBody>
                  <a:tcPr/>
                </a:tc>
                <a:extLst>
                  <a:ext uri="{0D108BD9-81ED-4DB2-BD59-A6C34878D82A}">
                    <a16:rowId xmlns:a16="http://schemas.microsoft.com/office/drawing/2014/main" val="2178404089"/>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February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December 18</a:t>
                      </a:r>
                    </a:p>
                  </a:txBody>
                  <a:tcPr/>
                </a:tc>
                <a:extLst>
                  <a:ext uri="{0D108BD9-81ED-4DB2-BD59-A6C34878D82A}">
                    <a16:rowId xmlns:a16="http://schemas.microsoft.com/office/drawing/2014/main" val="1314124461"/>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May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March 17</a:t>
                      </a:r>
                    </a:p>
                  </a:txBody>
                  <a:tcPr/>
                </a:tc>
                <a:extLst>
                  <a:ext uri="{0D108BD9-81ED-4DB2-BD59-A6C34878D82A}">
                    <a16:rowId xmlns:a16="http://schemas.microsoft.com/office/drawing/2014/main" val="2842136401"/>
                  </a:ext>
                </a:extLst>
              </a:tr>
            </a:tbl>
          </a:graphicData>
        </a:graphic>
      </p:graphicFrame>
      <p:sp>
        <p:nvSpPr>
          <p:cNvPr id="6" name="Right Arrow 5">
            <a:extLst>
              <a:ext uri="{FF2B5EF4-FFF2-40B4-BE49-F238E27FC236}">
                <a16:creationId xmlns:a16="http://schemas.microsoft.com/office/drawing/2014/main" id="{74790EC0-F213-CFAD-1FE3-94A99C99B491}"/>
              </a:ext>
            </a:extLst>
          </p:cNvPr>
          <p:cNvSpPr/>
          <p:nvPr/>
        </p:nvSpPr>
        <p:spPr>
          <a:xfrm>
            <a:off x="1061739" y="5562599"/>
            <a:ext cx="826008" cy="450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4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EFAA-BBBF-D54F-BBAB-204BEDF9F5EC}"/>
              </a:ext>
            </a:extLst>
          </p:cNvPr>
          <p:cNvSpPr>
            <a:spLocks noGrp="1"/>
          </p:cNvSpPr>
          <p:nvPr>
            <p:ph type="title"/>
          </p:nvPr>
        </p:nvSpPr>
        <p:spPr>
          <a:xfrm>
            <a:off x="508000" y="243683"/>
            <a:ext cx="11277600" cy="670717"/>
          </a:xfrm>
        </p:spPr>
        <p:txBody>
          <a:bodyPr/>
          <a:lstStyle/>
          <a:p>
            <a:r>
              <a:rPr lang="en-US" dirty="0"/>
              <a:t>EPS Design Meter Proposal for planned GIM projects</a:t>
            </a:r>
          </a:p>
        </p:txBody>
      </p:sp>
      <p:sp>
        <p:nvSpPr>
          <p:cNvPr id="3" name="Content Placeholder 2">
            <a:extLst>
              <a:ext uri="{FF2B5EF4-FFF2-40B4-BE49-F238E27FC236}">
                <a16:creationId xmlns:a16="http://schemas.microsoft.com/office/drawing/2014/main" id="{3DDD4DB5-ED46-6469-1C59-C552F60218A0}"/>
              </a:ext>
            </a:extLst>
          </p:cNvPr>
          <p:cNvSpPr>
            <a:spLocks noGrp="1"/>
          </p:cNvSpPr>
          <p:nvPr>
            <p:ph idx="1"/>
          </p:nvPr>
        </p:nvSpPr>
        <p:spPr>
          <a:xfrm>
            <a:off x="406400" y="1066801"/>
            <a:ext cx="11379200" cy="5181599"/>
          </a:xfrm>
        </p:spPr>
        <p:txBody>
          <a:bodyPr/>
          <a:lstStyle/>
          <a:p>
            <a:r>
              <a:rPr lang="en-US" dirty="0"/>
              <a:t>EPS Meter Design Proposal will be part of the technical documentation that is required to be submitted to ERCOT for modeling per Nodal Protocol (NP) 3.10.1 and is subject to the modeling timeline in NP 3.10.1 (3).</a:t>
            </a:r>
          </a:p>
          <a:p>
            <a:pPr lvl="1"/>
            <a:r>
              <a:rPr lang="en-US" dirty="0"/>
              <a:t>EPS Meter Design Proposal is required to be submitted to ERCOT metering prior to approval of the Resource Registration Data for full registration. </a:t>
            </a:r>
          </a:p>
          <a:p>
            <a:pPr lvl="1"/>
            <a:r>
              <a:rPr lang="en-US" dirty="0"/>
              <a:t>EPS Meter Design Proposal will be required for projects planning to meet July 2</a:t>
            </a:r>
            <a:r>
              <a:rPr lang="en-US" baseline="30000" dirty="0"/>
              <a:t>nd</a:t>
            </a:r>
            <a:r>
              <a:rPr lang="en-US" dirty="0"/>
              <a:t>,2025</a:t>
            </a:r>
            <a:r>
              <a:rPr lang="en-US" baseline="30000" dirty="0"/>
              <a:t> </a:t>
            </a:r>
            <a:r>
              <a:rPr lang="en-US" dirty="0"/>
              <a:t>PLD but recommended for June 4</a:t>
            </a:r>
            <a:r>
              <a:rPr lang="en-US" baseline="30000" dirty="0"/>
              <a:t>th</a:t>
            </a:r>
            <a:r>
              <a:rPr lang="en-US" dirty="0"/>
              <a:t>,2025 PLD to avoid delays.  </a:t>
            </a:r>
          </a:p>
          <a:p>
            <a:pPr lvl="1"/>
            <a:endParaRPr lang="en-US" dirty="0"/>
          </a:p>
        </p:txBody>
      </p:sp>
      <p:sp>
        <p:nvSpPr>
          <p:cNvPr id="4" name="Slide Number Placeholder 3">
            <a:extLst>
              <a:ext uri="{FF2B5EF4-FFF2-40B4-BE49-F238E27FC236}">
                <a16:creationId xmlns:a16="http://schemas.microsoft.com/office/drawing/2014/main" id="{C70874BA-C3EF-10FF-C78C-BF565931C0D8}"/>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31279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014C-9A00-D8A4-8A4E-FB6062ED39FC}"/>
              </a:ext>
            </a:extLst>
          </p:cNvPr>
          <p:cNvSpPr>
            <a:spLocks noGrp="1"/>
          </p:cNvSpPr>
          <p:nvPr>
            <p:ph type="title"/>
          </p:nvPr>
        </p:nvSpPr>
        <p:spPr/>
        <p:txBody>
          <a:bodyPr/>
          <a:lstStyle/>
          <a:p>
            <a:r>
              <a:rPr lang="en-US" dirty="0"/>
              <a:t>Request for Energy Information Administration (EIA)</a:t>
            </a:r>
          </a:p>
        </p:txBody>
      </p:sp>
      <p:sp>
        <p:nvSpPr>
          <p:cNvPr id="3" name="Content Placeholder 2">
            <a:extLst>
              <a:ext uri="{FF2B5EF4-FFF2-40B4-BE49-F238E27FC236}">
                <a16:creationId xmlns:a16="http://schemas.microsoft.com/office/drawing/2014/main" id="{1DC80A7B-86EC-0590-4A43-42480B7D79CC}"/>
              </a:ext>
            </a:extLst>
          </p:cNvPr>
          <p:cNvSpPr>
            <a:spLocks noGrp="1"/>
          </p:cNvSpPr>
          <p:nvPr>
            <p:ph idx="1"/>
          </p:nvPr>
        </p:nvSpPr>
        <p:spPr/>
        <p:txBody>
          <a:bodyPr/>
          <a:lstStyle/>
          <a:p>
            <a:r>
              <a:rPr lang="en-US" sz="2800" dirty="0">
                <a:effectLst/>
                <a:ea typeface="Aptos" panose="020B0004020202020204" pitchFamily="34" charset="0"/>
              </a:rPr>
              <a:t>Under 15 U.S.C. § 772(b), ERCOT is required to provide EIA a completed Form EIA-930A listing the existing and planned electric generator inventory for the ERCOT Region. Form EIA-930A is a form that all NERC-registered Balancing Authorities are required to submit to EIA annually</a:t>
            </a:r>
            <a:endParaRPr lang="en-US" sz="2800" dirty="0"/>
          </a:p>
          <a:p>
            <a:r>
              <a:rPr lang="en-US" sz="2800" dirty="0"/>
              <a:t>Starting April 24</a:t>
            </a:r>
            <a:r>
              <a:rPr lang="en-US" sz="2800" baseline="30000" dirty="0"/>
              <a:t>th</a:t>
            </a:r>
            <a:r>
              <a:rPr lang="en-US" sz="2800" dirty="0"/>
              <a:t>, new EIA fields will be available in RIOO-IS and RS per Resource. </a:t>
            </a:r>
          </a:p>
          <a:p>
            <a:pPr lvl="1"/>
            <a:r>
              <a:rPr lang="en-US" dirty="0"/>
              <a:t>EIA Plant Name – restricted to 100 characters</a:t>
            </a:r>
          </a:p>
          <a:p>
            <a:pPr lvl="1"/>
            <a:r>
              <a:rPr lang="en-US" dirty="0"/>
              <a:t>EIA Plant ID – 5 characters numeric</a:t>
            </a:r>
          </a:p>
          <a:p>
            <a:pPr lvl="1"/>
            <a:r>
              <a:rPr lang="en-US" dirty="0"/>
              <a:t>EIA Generator ID - restricted to 5 characters</a:t>
            </a:r>
          </a:p>
          <a:p>
            <a:pPr marL="0" indent="0">
              <a:buNone/>
            </a:pPr>
            <a:endParaRPr lang="en-US" dirty="0"/>
          </a:p>
        </p:txBody>
      </p:sp>
      <p:sp>
        <p:nvSpPr>
          <p:cNvPr id="4" name="Slide Number Placeholder 3">
            <a:extLst>
              <a:ext uri="{FF2B5EF4-FFF2-40B4-BE49-F238E27FC236}">
                <a16:creationId xmlns:a16="http://schemas.microsoft.com/office/drawing/2014/main" id="{D0DEB27B-A211-68E0-6A34-28276CF7FD97}"/>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203267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D150-92BB-E783-5029-B74D69A8AB40}"/>
              </a:ext>
            </a:extLst>
          </p:cNvPr>
          <p:cNvSpPr>
            <a:spLocks noGrp="1"/>
          </p:cNvSpPr>
          <p:nvPr>
            <p:ph type="title"/>
          </p:nvPr>
        </p:nvSpPr>
        <p:spPr/>
        <p:txBody>
          <a:bodyPr/>
          <a:lstStyle/>
          <a:p>
            <a:r>
              <a:rPr lang="en-US" dirty="0"/>
              <a:t>Request for Energy Information Administration (EIA)</a:t>
            </a:r>
          </a:p>
        </p:txBody>
      </p:sp>
      <p:sp>
        <p:nvSpPr>
          <p:cNvPr id="3" name="Content Placeholder 2">
            <a:extLst>
              <a:ext uri="{FF2B5EF4-FFF2-40B4-BE49-F238E27FC236}">
                <a16:creationId xmlns:a16="http://schemas.microsoft.com/office/drawing/2014/main" id="{7C787146-43C2-77B5-3795-5533AD1399C4}"/>
              </a:ext>
            </a:extLst>
          </p:cNvPr>
          <p:cNvSpPr>
            <a:spLocks noGrp="1"/>
          </p:cNvSpPr>
          <p:nvPr>
            <p:ph idx="1"/>
          </p:nvPr>
        </p:nvSpPr>
        <p:spPr>
          <a:xfrm>
            <a:off x="470619" y="1066800"/>
            <a:ext cx="11379200" cy="4724400"/>
          </a:xfrm>
        </p:spPr>
        <p:txBody>
          <a:bodyPr/>
          <a:lstStyle/>
          <a:p>
            <a:r>
              <a:rPr lang="en-US" dirty="0"/>
              <a:t>When do I need to complete the EIA fields?</a:t>
            </a:r>
          </a:p>
          <a:p>
            <a:pPr lvl="1"/>
            <a:r>
              <a:rPr lang="en-US" dirty="0"/>
              <a:t>Projects in RIOO-IS without an approved PLD: Recommend to be completed by Full registration data approval. </a:t>
            </a:r>
          </a:p>
          <a:p>
            <a:pPr lvl="1"/>
            <a:r>
              <a:rPr lang="en-US" dirty="0"/>
              <a:t>Operational and Planned projects in RIOO-RS: Recommended to be completed as soon as possible. </a:t>
            </a:r>
          </a:p>
          <a:p>
            <a:r>
              <a:rPr lang="en-US" dirty="0"/>
              <a:t>ERCOT is planning to propose a Registration Glossary Revision Request (RGRR) to make the EIA fields a requirement for Full Registration data approval. </a:t>
            </a:r>
          </a:p>
          <a:p>
            <a:pPr marL="0" indent="0">
              <a:buNone/>
            </a:pPr>
            <a:endParaRPr lang="en-US" dirty="0"/>
          </a:p>
        </p:txBody>
      </p:sp>
      <p:sp>
        <p:nvSpPr>
          <p:cNvPr id="4" name="Slide Number Placeholder 3">
            <a:extLst>
              <a:ext uri="{FF2B5EF4-FFF2-40B4-BE49-F238E27FC236}">
                <a16:creationId xmlns:a16="http://schemas.microsoft.com/office/drawing/2014/main" id="{85C1E6AD-EF66-4DA5-74B2-123CBE6AAE9B}"/>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303696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Active RR’s</a:t>
            </a:r>
          </a:p>
        </p:txBody>
      </p:sp>
      <p:sp>
        <p:nvSpPr>
          <p:cNvPr id="3" name="Content Placeholder 2"/>
          <p:cNvSpPr>
            <a:spLocks noGrp="1"/>
          </p:cNvSpPr>
          <p:nvPr>
            <p:ph idx="1"/>
          </p:nvPr>
        </p:nvSpPr>
        <p:spPr>
          <a:xfrm>
            <a:off x="443621" y="1373125"/>
            <a:ext cx="8915400" cy="4799075"/>
          </a:xfrm>
        </p:spPr>
        <p:txBody>
          <a:bodyPr/>
          <a:lstStyle/>
          <a:p>
            <a:r>
              <a:rPr lang="en-US" sz="2400" dirty="0"/>
              <a:t>NPRR1272: Voltage Support at Private Use Networks</a:t>
            </a:r>
          </a:p>
          <a:p>
            <a:endParaRPr lang="en-US" sz="2400" dirty="0"/>
          </a:p>
          <a:p>
            <a:pPr marL="0" indent="0">
              <a:buNone/>
            </a:pPr>
            <a:endParaRPr lang="en-US" sz="24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725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4395-5DCB-7817-D4D7-16EC61BB2F5A}"/>
              </a:ext>
            </a:extLst>
          </p:cNvPr>
          <p:cNvSpPr>
            <a:spLocks noGrp="1"/>
          </p:cNvSpPr>
          <p:nvPr>
            <p:ph type="title"/>
          </p:nvPr>
        </p:nvSpPr>
        <p:spPr/>
        <p:txBody>
          <a:bodyPr/>
          <a:lstStyle/>
          <a:p>
            <a:r>
              <a:rPr lang="en-US" sz="3000" dirty="0"/>
              <a:t>Commissioning Requests Submission- Clarification</a:t>
            </a:r>
          </a:p>
        </p:txBody>
      </p:sp>
      <p:sp>
        <p:nvSpPr>
          <p:cNvPr id="3" name="Content Placeholder 2">
            <a:extLst>
              <a:ext uri="{FF2B5EF4-FFF2-40B4-BE49-F238E27FC236}">
                <a16:creationId xmlns:a16="http://schemas.microsoft.com/office/drawing/2014/main" id="{5A957A6D-F827-6DC6-3B7B-2DAD16884ED2}"/>
              </a:ext>
            </a:extLst>
          </p:cNvPr>
          <p:cNvSpPr>
            <a:spLocks noGrp="1"/>
          </p:cNvSpPr>
          <p:nvPr>
            <p:ph idx="1"/>
          </p:nvPr>
        </p:nvSpPr>
        <p:spPr>
          <a:xfrm>
            <a:off x="406400" y="914400"/>
            <a:ext cx="11557000" cy="5486400"/>
          </a:xfrm>
        </p:spPr>
        <p:txBody>
          <a:bodyPr/>
          <a:lstStyle/>
          <a:p>
            <a:r>
              <a:rPr lang="en-US" sz="2800" dirty="0"/>
              <a:t>ERCOT has established a new, dedicated email address for Market Participants to submit new generator Commissioning Checklist for review. </a:t>
            </a:r>
          </a:p>
          <a:p>
            <a:r>
              <a:rPr lang="en-US" sz="2800" dirty="0"/>
              <a:t>Starting June 10, 2024, all new Commissioning Checklists (Parts 1-3) should be emailed to </a:t>
            </a:r>
            <a:r>
              <a:rPr lang="en-US" sz="2800" dirty="0">
                <a:hlinkClick r:id="rId2"/>
              </a:rPr>
              <a:t>CommissioningRequests@ercot.com</a:t>
            </a:r>
            <a:r>
              <a:rPr lang="en-US" sz="2800" dirty="0"/>
              <a:t> in addition to being submitted to RIOO-IS.</a:t>
            </a:r>
          </a:p>
          <a:p>
            <a:r>
              <a:rPr lang="en-US" sz="2800" dirty="0"/>
              <a:t>Commissioning Checklists (Parts 1-3) submitted to </a:t>
            </a:r>
            <a:r>
              <a:rPr lang="en-US" sz="2800" dirty="0">
                <a:hlinkClick r:id="rId3"/>
              </a:rPr>
              <a:t>ResourceIntegrationDepartment@ercot.com</a:t>
            </a:r>
            <a:r>
              <a:rPr lang="en-US" sz="2800" dirty="0"/>
              <a:t> after June 21, 2024, will not be processed. </a:t>
            </a:r>
          </a:p>
          <a:p>
            <a:r>
              <a:rPr lang="en-US" sz="2800" dirty="0"/>
              <a:t>Commissioning Plans should not be emailed for review to the new Commissioning Request email address. </a:t>
            </a:r>
          </a:p>
          <a:p>
            <a:pPr marL="0" indent="0">
              <a:buNone/>
            </a:pPr>
            <a:endParaRPr lang="en-US" dirty="0"/>
          </a:p>
        </p:txBody>
      </p:sp>
      <p:sp>
        <p:nvSpPr>
          <p:cNvPr id="4" name="Slide Number Placeholder 3">
            <a:extLst>
              <a:ext uri="{FF2B5EF4-FFF2-40B4-BE49-F238E27FC236}">
                <a16:creationId xmlns:a16="http://schemas.microsoft.com/office/drawing/2014/main" id="{8C3E62AA-1D48-6D1D-850C-F47CEE23BFE0}"/>
              </a:ext>
            </a:extLst>
          </p:cNvPr>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201510770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D6933135-FA74-4199-91D5-29F71F2A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968CB8-5FF8-44D7-A459-A3FC34AC4F77}">
  <ds:schemaRefs>
    <ds:schemaRef ds:uri="http://schemas.microsoft.com/sharepoint/v3/contenttype/forms"/>
  </ds:schemaRefs>
</ds:datastoreItem>
</file>

<file path=customXml/itemProps3.xml><?xml version="1.0" encoding="utf-8"?>
<ds:datastoreItem xmlns:ds="http://schemas.openxmlformats.org/officeDocument/2006/customXml" ds:itemID="{C163D459-1C05-483F-85D1-C9E478EC32CC}">
  <ds:schemaRef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95266</TotalTime>
  <Words>863</Words>
  <Application>Microsoft Office PowerPoint</Application>
  <PresentationFormat>Widescreen</PresentationFormat>
  <Paragraphs>118</Paragraphs>
  <Slides>16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Aptos</vt:lpstr>
      <vt:lpstr>Arial</vt:lpstr>
      <vt:lpstr>Calibri</vt:lpstr>
      <vt:lpstr>Tahoma</vt:lpstr>
      <vt:lpstr>Times New Roman</vt:lpstr>
      <vt:lpstr>1_Custom Design</vt:lpstr>
      <vt:lpstr>Inside pages</vt:lpstr>
      <vt:lpstr>2_Custom Design</vt:lpstr>
      <vt:lpstr>PowerPoint Presentation</vt:lpstr>
      <vt:lpstr>Quarterly Stability Assessment (QSA)  </vt:lpstr>
      <vt:lpstr>Quarterly Stability Assessment (QSA)  </vt:lpstr>
      <vt:lpstr>QSA 45 day deadline</vt:lpstr>
      <vt:lpstr>EPS Design Meter Proposal for planned GIM projects</vt:lpstr>
      <vt:lpstr>Request for Energy Information Administration (EIA)</vt:lpstr>
      <vt:lpstr>Request for Energy Information Administration (EIA)</vt:lpstr>
      <vt:lpstr>Active RR’s</vt:lpstr>
      <vt:lpstr>Commissioning Requests Submission- Clarification</vt:lpstr>
      <vt:lpstr>Generation Interconnection Requests</vt:lpstr>
      <vt:lpstr>Generation Interconnection Requests</vt:lpstr>
      <vt:lpstr>Other contact information</vt:lpstr>
      <vt:lpstr>Questions?</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Fernandes, Jenifer</cp:lastModifiedBy>
  <cp:revision>812</cp:revision>
  <cp:lastPrinted>2018-07-25T14:31:19Z</cp:lastPrinted>
  <dcterms:created xsi:type="dcterms:W3CDTF">2016-01-21T15:20:31Z</dcterms:created>
  <dcterms:modified xsi:type="dcterms:W3CDTF">2025-04-15T18:08:02Z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2023-08-17T18:39:49Z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0942f964-1bf9-4ff5-a10d-74a7b62a81cf</vt:lpwstr>
  </property>
  <property fmtid="{D5CDD505-2E9C-101B-9397-08002B2CF9AE}" pid="9" name="MSIP_Label_7084cbda-52b8-46fb-a7b7-cb5bd465ed85_ContentBits">
    <vt:lpwstr>0</vt:lpwstr>
  </property>
</Properties>
</file>