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1.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51" r:id="rId6"/>
  </p:sldMasterIdLst>
  <p:notesMasterIdLst>
    <p:notesMasterId r:id="rId47"/>
  </p:notesMasterIdLst>
  <p:handoutMasterIdLst>
    <p:handoutMasterId r:id="rId48"/>
  </p:handoutMasterIdLst>
  <p:sldIdLst>
    <p:sldId id="260" r:id="rId7"/>
    <p:sldId id="258" r:id="rId8"/>
    <p:sldId id="263" r:id="rId9"/>
    <p:sldId id="308" r:id="rId10"/>
    <p:sldId id="310" r:id="rId11"/>
    <p:sldId id="313" r:id="rId12"/>
    <p:sldId id="314" r:id="rId13"/>
    <p:sldId id="272" r:id="rId14"/>
    <p:sldId id="262" r:id="rId15"/>
    <p:sldId id="264" r:id="rId16"/>
    <p:sldId id="291" r:id="rId17"/>
    <p:sldId id="265" r:id="rId18"/>
    <p:sldId id="271" r:id="rId19"/>
    <p:sldId id="273" r:id="rId20"/>
    <p:sldId id="274" r:id="rId21"/>
    <p:sldId id="266" r:id="rId22"/>
    <p:sldId id="275" r:id="rId23"/>
    <p:sldId id="267" r:id="rId24"/>
    <p:sldId id="278" r:id="rId25"/>
    <p:sldId id="279" r:id="rId26"/>
    <p:sldId id="268" r:id="rId27"/>
    <p:sldId id="280" r:id="rId28"/>
    <p:sldId id="281" r:id="rId29"/>
    <p:sldId id="269" r:id="rId30"/>
    <p:sldId id="282" r:id="rId31"/>
    <p:sldId id="283" r:id="rId32"/>
    <p:sldId id="270" r:id="rId33"/>
    <p:sldId id="284" r:id="rId34"/>
    <p:sldId id="285" r:id="rId35"/>
    <p:sldId id="295" r:id="rId36"/>
    <p:sldId id="286" r:id="rId37"/>
    <p:sldId id="293" r:id="rId38"/>
    <p:sldId id="287" r:id="rId39"/>
    <p:sldId id="288" r:id="rId40"/>
    <p:sldId id="305" r:id="rId41"/>
    <p:sldId id="289" r:id="rId42"/>
    <p:sldId id="311" r:id="rId43"/>
    <p:sldId id="312" r:id="rId44"/>
    <p:sldId id="315" r:id="rId45"/>
    <p:sldId id="29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rratano, Alex" initials="GA" lastIdx="1" clrIdx="0">
    <p:extLst>
      <p:ext uri="{19B8F6BF-5375-455C-9EA6-DF929625EA0E}">
        <p15:presenceInfo xmlns:p15="http://schemas.microsoft.com/office/powerpoint/2012/main" userId="S-1-5-21-639947351-343809578-3807592339-40017" providerId="AD"/>
      </p:ext>
    </p:extLst>
  </p:cmAuthor>
  <p:cmAuthor id="2" name="Hinojosa, Jose Luis" initials="HJL" lastIdx="3" clrIdx="1">
    <p:extLst>
      <p:ext uri="{19B8F6BF-5375-455C-9EA6-DF929625EA0E}">
        <p15:presenceInfo xmlns:p15="http://schemas.microsoft.com/office/powerpoint/2012/main" userId="S-1-5-21-639947351-343809578-3807592339-37959" providerId="AD"/>
      </p:ext>
    </p:extLst>
  </p:cmAuthor>
  <p:cmAuthor id="3" name="DuBro, Jackson" initials="DJ" lastIdx="1" clrIdx="2">
    <p:extLst>
      <p:ext uri="{19B8F6BF-5375-455C-9EA6-DF929625EA0E}">
        <p15:presenceInfo xmlns:p15="http://schemas.microsoft.com/office/powerpoint/2012/main" userId="S::Jackson.DuBro@ercot.com::eeee7753-3465-4fb5-8530-4a50b4dcc9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75816" autoAdjust="0"/>
  </p:normalViewPr>
  <p:slideViewPr>
    <p:cSldViewPr showGuides="1">
      <p:cViewPr varScale="1">
        <p:scale>
          <a:sx n="72" d="100"/>
          <a:sy n="72" d="100"/>
        </p:scale>
        <p:origin x="1810" y="72"/>
      </p:cViewPr>
      <p:guideLst>
        <p:guide orient="horz" pos="2160"/>
        <p:guide pos="2880"/>
      </p:guideLst>
    </p:cSldViewPr>
  </p:slideViewPr>
  <p:notesTextViewPr>
    <p:cViewPr>
      <p:scale>
        <a:sx n="125" d="100"/>
        <a:sy n="125" d="100"/>
      </p:scale>
      <p:origin x="0" y="0"/>
    </p:cViewPr>
  </p:notesText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4/15/2025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4/15/2025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42114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trike="noStrike" baseline="0" dirty="0"/>
              <a:t>Total regulation deployed comparison in the last 3 months: Overall regulation deployment trends follow the previous two months with more</a:t>
            </a:r>
            <a:r>
              <a:rPr lang="en-US" baseline="0" dirty="0"/>
              <a:t> bias towards Regulation Down deployment, but we could see more Regulation Up deployed during HE19 – HE20</a:t>
            </a:r>
            <a:endParaRPr lang="en-US" b="0" u="sng" strike="noStrike"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11</a:t>
            </a:fld>
            <a:endParaRPr lang="en-US"/>
          </a:p>
        </p:txBody>
      </p:sp>
    </p:spTree>
    <p:extLst>
      <p:ext uri="{BB962C8B-B14F-4D97-AF65-F5344CB8AC3E}">
        <p14:creationId xmlns:p14="http://schemas.microsoft.com/office/powerpoint/2010/main" val="2257922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Overall, the trend is bias towards Reg down for all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13</a:t>
            </a:fld>
            <a:endParaRPr lang="en-US"/>
          </a:p>
        </p:txBody>
      </p:sp>
    </p:spTree>
    <p:extLst>
      <p:ext uri="{BB962C8B-B14F-4D97-AF65-F5344CB8AC3E}">
        <p14:creationId xmlns:p14="http://schemas.microsoft.com/office/powerpoint/2010/main" val="2559291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Similar levels of reg up deployment overall compared to previous years with only few instances where more reg up is deployed during sunset hours.</a:t>
            </a: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14</a:t>
            </a:fld>
            <a:endParaRPr lang="en-US"/>
          </a:p>
        </p:txBody>
      </p:sp>
    </p:spTree>
    <p:extLst>
      <p:ext uri="{BB962C8B-B14F-4D97-AF65-F5344CB8AC3E}">
        <p14:creationId xmlns:p14="http://schemas.microsoft.com/office/powerpoint/2010/main" val="115230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Overall Regulation down deployment in March 2025 is consistent with that of the previous two years. There was an increase in regulation down deployment during sunrise hours.</a:t>
            </a:r>
            <a:endParaRPr lang="en-US" b="0" u="none" strike="noStrike" dirty="0">
              <a:solidFill>
                <a:srgbClr val="FF0000"/>
              </a:solidFill>
            </a:endParaRPr>
          </a:p>
        </p:txBody>
      </p:sp>
      <p:sp>
        <p:nvSpPr>
          <p:cNvPr id="4" name="Slide Number Placeholder 3"/>
          <p:cNvSpPr>
            <a:spLocks noGrp="1"/>
          </p:cNvSpPr>
          <p:nvPr>
            <p:ph type="sldNum" sz="quarter" idx="10"/>
          </p:nvPr>
        </p:nvSpPr>
        <p:spPr/>
        <p:txBody>
          <a:bodyPr/>
          <a:lstStyle/>
          <a:p>
            <a:fld id="{F62AC51D-6DAA-4455-8EA7-D54B64909A85}" type="slidenum">
              <a:rPr lang="en-US" smtClean="0"/>
              <a:t>15</a:t>
            </a:fld>
            <a:endParaRPr lang="en-US"/>
          </a:p>
        </p:txBody>
      </p:sp>
    </p:spTree>
    <p:extLst>
      <p:ext uri="{BB962C8B-B14F-4D97-AF65-F5344CB8AC3E}">
        <p14:creationId xmlns:p14="http://schemas.microsoft.com/office/powerpoint/2010/main" val="3808233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Total regulation deployed compared with the previous two years. More reg down during sunrise hours and more reg up deployment during sunset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17</a:t>
            </a:fld>
            <a:endParaRPr lang="en-US"/>
          </a:p>
        </p:txBody>
      </p:sp>
    </p:spTree>
    <p:extLst>
      <p:ext uri="{BB962C8B-B14F-4D97-AF65-F5344CB8AC3E}">
        <p14:creationId xmlns:p14="http://schemas.microsoft.com/office/powerpoint/2010/main" val="165615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Zero crossing regulation is generally lower to the last two years. The lower zero crossing percentages are seen during ramp hours.</a:t>
            </a:r>
          </a:p>
        </p:txBody>
      </p:sp>
      <p:sp>
        <p:nvSpPr>
          <p:cNvPr id="4" name="Slide Number Placeholder 3"/>
          <p:cNvSpPr>
            <a:spLocks noGrp="1"/>
          </p:cNvSpPr>
          <p:nvPr>
            <p:ph type="sldNum" sz="quarter" idx="5"/>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2225344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Overall, we see that it is above 70% for all hours and lower compared to previous years.</a:t>
            </a:r>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89694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Average regulation up exhaustion rate for all hours is 1.85% which is more than last March. FFRS originally wasn’t accounted for in the regulation calculations but is now included. </a:t>
            </a:r>
          </a:p>
        </p:txBody>
      </p:sp>
      <p:sp>
        <p:nvSpPr>
          <p:cNvPr id="4" name="Slide Number Placeholder 3"/>
          <p:cNvSpPr>
            <a:spLocks noGrp="1"/>
          </p:cNvSpPr>
          <p:nvPr>
            <p:ph type="sldNum" sz="quarter" idx="10"/>
          </p:nvPr>
        </p:nvSpPr>
        <p:spPr/>
        <p:txBody>
          <a:bodyPr/>
          <a:lstStyle/>
          <a:p>
            <a:fld id="{F62AC51D-6DAA-4455-8EA7-D54B64909A85}" type="slidenum">
              <a:rPr lang="en-US" smtClean="0"/>
              <a:t>22</a:t>
            </a:fld>
            <a:endParaRPr lang="en-US"/>
          </a:p>
        </p:txBody>
      </p:sp>
    </p:spTree>
    <p:extLst>
      <p:ext uri="{BB962C8B-B14F-4D97-AF65-F5344CB8AC3E}">
        <p14:creationId xmlns:p14="http://schemas.microsoft.com/office/powerpoint/2010/main" val="71922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Average regulation down exhaustion rate for all hours is 3.85%, which is higher than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23</a:t>
            </a:fld>
            <a:endParaRPr lang="en-US"/>
          </a:p>
        </p:txBody>
      </p:sp>
    </p:spTree>
    <p:extLst>
      <p:ext uri="{BB962C8B-B14F-4D97-AF65-F5344CB8AC3E}">
        <p14:creationId xmlns:p14="http://schemas.microsoft.com/office/powerpoint/2010/main" val="197037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Regulation up bias occurrence for consecutive SCED intervals for all hours is 132 and peak hours is 45.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25</a:t>
            </a:fld>
            <a:endParaRPr lang="en-US"/>
          </a:p>
        </p:txBody>
      </p:sp>
    </p:spTree>
    <p:extLst>
      <p:ext uri="{BB962C8B-B14F-4D97-AF65-F5344CB8AC3E}">
        <p14:creationId xmlns:p14="http://schemas.microsoft.com/office/powerpoint/2010/main" val="242605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212236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Regulation down bias occurrence for consecutive SCED intervals for all hours is 157 and peak hours is 36. </a:t>
            </a:r>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26</a:t>
            </a:fld>
            <a:endParaRPr lang="en-US"/>
          </a:p>
        </p:txBody>
      </p:sp>
    </p:spTree>
    <p:extLst>
      <p:ext uri="{BB962C8B-B14F-4D97-AF65-F5344CB8AC3E}">
        <p14:creationId xmlns:p14="http://schemas.microsoft.com/office/powerpoint/2010/main" val="183528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Accumulated time error is higher compared to last two years due to real time telemetry and operational issues ERCOT observed from wind and solar units which affected the ERCOT frequency control. </a:t>
            </a:r>
            <a:r>
              <a:rPr lang="en-US" strike="noStrike" baseline="0" dirty="0"/>
              <a:t>ERCOT has been working with the Market Participants to address the operational issues. ERCOT tuned the GTBD ACE integral feedback to recover the time error. </a:t>
            </a:r>
            <a:endParaRPr lang="en-US"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trike="noStrike" dirty="0"/>
          </a:p>
        </p:txBody>
      </p:sp>
      <p:sp>
        <p:nvSpPr>
          <p:cNvPr id="4" name="Slide Number Placeholder 3"/>
          <p:cNvSpPr>
            <a:spLocks noGrp="1"/>
          </p:cNvSpPr>
          <p:nvPr>
            <p:ph type="sldNum" sz="quarter" idx="10"/>
          </p:nvPr>
        </p:nvSpPr>
        <p:spPr/>
        <p:txBody>
          <a:bodyPr/>
          <a:lstStyle/>
          <a:p>
            <a:fld id="{F62AC51D-6DAA-4455-8EA7-D54B64909A85}" type="slidenum">
              <a:rPr lang="en-US" smtClean="0"/>
              <a:t>28</a:t>
            </a:fld>
            <a:endParaRPr lang="en-US"/>
          </a:p>
        </p:txBody>
      </p:sp>
    </p:spTree>
    <p:extLst>
      <p:ext uri="{BB962C8B-B14F-4D97-AF65-F5344CB8AC3E}">
        <p14:creationId xmlns:p14="http://schemas.microsoft.com/office/powerpoint/2010/main" val="1342172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The load is generally more than the last year.</a:t>
            </a:r>
          </a:p>
        </p:txBody>
      </p:sp>
      <p:sp>
        <p:nvSpPr>
          <p:cNvPr id="4" name="Slide Number Placeholder 3"/>
          <p:cNvSpPr>
            <a:spLocks noGrp="1"/>
          </p:cNvSpPr>
          <p:nvPr>
            <p:ph type="sldNum" sz="quarter" idx="5"/>
          </p:nvPr>
        </p:nvSpPr>
        <p:spPr/>
        <p:txBody>
          <a:bodyPr/>
          <a:lstStyle/>
          <a:p>
            <a:fld id="{F62AC51D-6DAA-4455-8EA7-D54B64909A85}" type="slidenum">
              <a:rPr lang="en-US" smtClean="0"/>
              <a:t>29</a:t>
            </a:fld>
            <a:endParaRPr lang="en-US"/>
          </a:p>
        </p:txBody>
      </p:sp>
    </p:spTree>
    <p:extLst>
      <p:ext uri="{BB962C8B-B14F-4D97-AF65-F5344CB8AC3E}">
        <p14:creationId xmlns:p14="http://schemas.microsoft.com/office/powerpoint/2010/main" val="1830088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total load is more than the last year during </a:t>
            </a:r>
          </a:p>
          <a:p>
            <a:endParaRPr lang="en-US" dirty="0"/>
          </a:p>
          <a:p>
            <a:r>
              <a:rPr lang="en-US" dirty="0"/>
              <a:t>Less Net Load during Up ramp and peak hours.</a:t>
            </a:r>
          </a:p>
          <a:p>
            <a:endParaRPr lang="en-US" dirty="0"/>
          </a:p>
          <a:p>
            <a:r>
              <a:rPr lang="en-US" dirty="0"/>
              <a:t>Net Load: dashed line. </a:t>
            </a:r>
          </a:p>
          <a:p>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30</a:t>
            </a:fld>
            <a:endParaRPr lang="en-US"/>
          </a:p>
        </p:txBody>
      </p:sp>
    </p:spTree>
    <p:extLst>
      <p:ext uri="{BB962C8B-B14F-4D97-AF65-F5344CB8AC3E}">
        <p14:creationId xmlns:p14="http://schemas.microsoft.com/office/powerpoint/2010/main" val="3478769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Overall hourly load ramp trend remained similar compared to the last couple of years.</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31</a:t>
            </a:fld>
            <a:endParaRPr lang="en-US"/>
          </a:p>
        </p:txBody>
      </p:sp>
    </p:spTree>
    <p:extLst>
      <p:ext uri="{BB962C8B-B14F-4D97-AF65-F5344CB8AC3E}">
        <p14:creationId xmlns:p14="http://schemas.microsoft.com/office/powerpoint/2010/main" val="2421921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Wind generation is higher than last year</a:t>
            </a:r>
          </a:p>
        </p:txBody>
      </p:sp>
      <p:sp>
        <p:nvSpPr>
          <p:cNvPr id="4" name="Slide Number Placeholder 3"/>
          <p:cNvSpPr>
            <a:spLocks noGrp="1"/>
          </p:cNvSpPr>
          <p:nvPr>
            <p:ph type="sldNum" sz="quarter" idx="10"/>
          </p:nvPr>
        </p:nvSpPr>
        <p:spPr/>
        <p:txBody>
          <a:bodyPr/>
          <a:lstStyle/>
          <a:p>
            <a:fld id="{F62AC51D-6DAA-4455-8EA7-D54B64909A85}" type="slidenum">
              <a:rPr lang="en-US" smtClean="0"/>
              <a:t>32</a:t>
            </a:fld>
            <a:endParaRPr lang="en-US"/>
          </a:p>
        </p:txBody>
      </p:sp>
    </p:spTree>
    <p:extLst>
      <p:ext uri="{BB962C8B-B14F-4D97-AF65-F5344CB8AC3E}">
        <p14:creationId xmlns:p14="http://schemas.microsoft.com/office/powerpoint/2010/main" val="17616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Net Capacity on Start-Up/</a:t>
            </a:r>
            <a:r>
              <a:rPr lang="en-US" strike="noStrike" dirty="0" err="1"/>
              <a:t>ShutDown</a:t>
            </a:r>
            <a:r>
              <a:rPr lang="en-US" strike="noStrike" dirty="0"/>
              <a:t> are generally following the trends of the last two years. More capacity during sunset hours</a:t>
            </a:r>
          </a:p>
        </p:txBody>
      </p:sp>
      <p:sp>
        <p:nvSpPr>
          <p:cNvPr id="4" name="Slide Number Placeholder 3"/>
          <p:cNvSpPr>
            <a:spLocks noGrp="1"/>
          </p:cNvSpPr>
          <p:nvPr>
            <p:ph type="sldNum" sz="quarter" idx="5"/>
          </p:nvPr>
        </p:nvSpPr>
        <p:spPr/>
        <p:txBody>
          <a:bodyPr/>
          <a:lstStyle/>
          <a:p>
            <a:fld id="{F62AC51D-6DAA-4455-8EA7-D54B64909A85}" type="slidenum">
              <a:rPr lang="en-US" smtClean="0"/>
              <a:t>33</a:t>
            </a:fld>
            <a:endParaRPr lang="en-US"/>
          </a:p>
        </p:txBody>
      </p:sp>
    </p:spTree>
    <p:extLst>
      <p:ext uri="{BB962C8B-B14F-4D97-AF65-F5344CB8AC3E}">
        <p14:creationId xmlns:p14="http://schemas.microsoft.com/office/powerpoint/2010/main" val="3312234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 – Actual</a:t>
            </a:r>
          </a:p>
          <a:p>
            <a:r>
              <a:rPr lang="en-US" dirty="0"/>
              <a:t>+</a:t>
            </a:r>
            <a:r>
              <a:rPr lang="en-US" dirty="0" err="1"/>
              <a:t>ve</a:t>
            </a:r>
            <a:r>
              <a:rPr lang="en-US" baseline="0" dirty="0"/>
              <a:t> Error =&gt; Over forecasted load</a:t>
            </a:r>
          </a:p>
          <a:p>
            <a:r>
              <a:rPr lang="en-US" strike="noStrike" baseline="0" dirty="0"/>
              <a:t>-</a:t>
            </a:r>
            <a:r>
              <a:rPr lang="en-US" strike="noStrike" baseline="0" dirty="0" err="1"/>
              <a:t>ve</a:t>
            </a:r>
            <a:r>
              <a:rPr lang="en-US" strike="noStrike" baseline="0" dirty="0"/>
              <a:t> Error +&gt; Under forecasted load</a:t>
            </a:r>
          </a:p>
          <a:p>
            <a:endParaRPr lang="en-US" strike="noStrike" baseline="0" dirty="0"/>
          </a:p>
          <a:p>
            <a:r>
              <a:rPr lang="en-US" strike="noStrike" baseline="0" dirty="0"/>
              <a:t>During peak load hours we see an under forecasted load, and an over forecasted load during off peak and ramp down hours</a:t>
            </a:r>
          </a:p>
          <a:p>
            <a:r>
              <a:rPr lang="en-US" strike="noStrike" baseline="0" dirty="0"/>
              <a:t> </a:t>
            </a:r>
          </a:p>
        </p:txBody>
      </p:sp>
      <p:sp>
        <p:nvSpPr>
          <p:cNvPr id="4" name="Slide Number Placeholder 3"/>
          <p:cNvSpPr>
            <a:spLocks noGrp="1"/>
          </p:cNvSpPr>
          <p:nvPr>
            <p:ph type="sldNum" sz="quarter" idx="10"/>
          </p:nvPr>
        </p:nvSpPr>
        <p:spPr/>
        <p:txBody>
          <a:bodyPr/>
          <a:lstStyle/>
          <a:p>
            <a:fld id="{F62AC51D-6DAA-4455-8EA7-D54B64909A85}" type="slidenum">
              <a:rPr lang="en-US" smtClean="0"/>
              <a:t>34</a:t>
            </a:fld>
            <a:endParaRPr lang="en-US"/>
          </a:p>
        </p:txBody>
      </p:sp>
    </p:spTree>
    <p:extLst>
      <p:ext uri="{BB962C8B-B14F-4D97-AF65-F5344CB8AC3E}">
        <p14:creationId xmlns:p14="http://schemas.microsoft.com/office/powerpoint/2010/main" val="20624141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 = Forecast – Actual</a:t>
            </a:r>
          </a:p>
          <a:p>
            <a:endParaRPr lang="en-US" dirty="0"/>
          </a:p>
          <a:p>
            <a:r>
              <a:rPr lang="en-US" dirty="0"/>
              <a:t>Min, Max,</a:t>
            </a:r>
            <a:r>
              <a:rPr lang="en-US" baseline="0" dirty="0"/>
              <a:t> 10</a:t>
            </a:r>
            <a:r>
              <a:rPr lang="en-US" baseline="30000" dirty="0"/>
              <a:t>th</a:t>
            </a:r>
            <a:r>
              <a:rPr lang="en-US" baseline="0" dirty="0"/>
              <a:t>, 90</a:t>
            </a:r>
            <a:r>
              <a:rPr lang="en-US" baseline="30000" dirty="0"/>
              <a:t>th</a:t>
            </a:r>
            <a:r>
              <a:rPr lang="en-US" baseline="0" dirty="0"/>
              <a:t> percentile</a:t>
            </a:r>
          </a:p>
          <a:p>
            <a:r>
              <a:rPr lang="en-US" baseline="0" dirty="0"/>
              <a:t>15-minute intervals</a:t>
            </a:r>
          </a:p>
          <a:p>
            <a:endParaRPr lang="en-US" baseline="0" dirty="0"/>
          </a:p>
          <a:p>
            <a:r>
              <a:rPr lang="en-US" baseline="0" dirty="0"/>
              <a:t>Max Positive Forecast Error:</a:t>
            </a:r>
          </a:p>
          <a:p>
            <a:r>
              <a:rPr lang="en-US" b="0" baseline="0" dirty="0">
                <a:solidFill>
                  <a:srgbClr val="FF0000"/>
                </a:solidFill>
                <a:highlight>
                  <a:srgbClr val="FF0000"/>
                </a:highlight>
              </a:rPr>
              <a:t>3/6/2025</a:t>
            </a:r>
            <a:r>
              <a:rPr lang="en-US" baseline="0" dirty="0">
                <a:solidFill>
                  <a:srgbClr val="FF0000"/>
                </a:solidFill>
              </a:rPr>
              <a:t> </a:t>
            </a:r>
            <a:r>
              <a:rPr lang="en-US" baseline="0" dirty="0"/>
              <a:t>HE9 -&gt; </a:t>
            </a:r>
            <a:r>
              <a:rPr lang="en-US" sz="1800" b="0" i="0" u="none" strike="noStrike" baseline="0" dirty="0">
                <a:solidFill>
                  <a:srgbClr val="000000"/>
                </a:solidFill>
                <a:effectLst/>
                <a:latin typeface="Calibri" panose="020F0502020204030204" pitchFamily="34" charset="0"/>
              </a:rPr>
              <a:t>685</a:t>
            </a:r>
            <a:r>
              <a:rPr lang="en-US" sz="1800" b="0" i="0" u="none" strike="noStrike" dirty="0">
                <a:solidFill>
                  <a:srgbClr val="000000"/>
                </a:solidFill>
                <a:effectLst/>
                <a:latin typeface="Calibri" panose="020F0502020204030204" pitchFamily="34" charset="0"/>
              </a:rPr>
              <a:t> </a:t>
            </a:r>
            <a:r>
              <a:rPr lang="en-US" baseline="0" dirty="0"/>
              <a:t>MW</a:t>
            </a:r>
          </a:p>
          <a:p>
            <a:r>
              <a:rPr lang="en-US" baseline="0" dirty="0"/>
              <a:t>Max Negative Forecast Error:</a:t>
            </a:r>
          </a:p>
          <a:p>
            <a:r>
              <a:rPr lang="en-US" b="0" baseline="0" dirty="0"/>
              <a:t>3/25/2025</a:t>
            </a:r>
            <a:r>
              <a:rPr lang="en-US" baseline="0" dirty="0"/>
              <a:t> HE9 -&gt; </a:t>
            </a:r>
            <a:r>
              <a:rPr lang="en-US" sz="1800" b="0" i="0" u="none" strike="noStrike" dirty="0">
                <a:solidFill>
                  <a:srgbClr val="000000"/>
                </a:solidFill>
                <a:effectLst/>
                <a:latin typeface="Calibri" panose="020F0502020204030204" pitchFamily="34" charset="0"/>
              </a:rPr>
              <a:t>-462 </a:t>
            </a:r>
            <a:r>
              <a:rPr lang="en-US" baseline="0" dirty="0"/>
              <a:t>MW</a:t>
            </a:r>
          </a:p>
        </p:txBody>
      </p:sp>
      <p:sp>
        <p:nvSpPr>
          <p:cNvPr id="4" name="Slide Number Placeholder 3"/>
          <p:cNvSpPr>
            <a:spLocks noGrp="1"/>
          </p:cNvSpPr>
          <p:nvPr>
            <p:ph type="sldNum" sz="quarter" idx="10"/>
          </p:nvPr>
        </p:nvSpPr>
        <p:spPr/>
        <p:txBody>
          <a:bodyPr/>
          <a:lstStyle/>
          <a:p>
            <a:fld id="{F62AC51D-6DAA-4455-8EA7-D54B64909A85}" type="slidenum">
              <a:rPr lang="en-US" smtClean="0"/>
              <a:t>35</a:t>
            </a:fld>
            <a:endParaRPr lang="en-US"/>
          </a:p>
        </p:txBody>
      </p:sp>
    </p:spTree>
    <p:extLst>
      <p:ext uri="{BB962C8B-B14F-4D97-AF65-F5344CB8AC3E}">
        <p14:creationId xmlns:p14="http://schemas.microsoft.com/office/powerpoint/2010/main" val="1419313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trike="noStrike" dirty="0"/>
              <a:t>Largest expected generation deviation occurs during solar ramps. We see a positive average expected generation deviation in March</a:t>
            </a:r>
          </a:p>
        </p:txBody>
      </p:sp>
      <p:sp>
        <p:nvSpPr>
          <p:cNvPr id="4" name="Slide Number Placeholder 3"/>
          <p:cNvSpPr>
            <a:spLocks noGrp="1"/>
          </p:cNvSpPr>
          <p:nvPr>
            <p:ph type="sldNum" sz="quarter" idx="10"/>
          </p:nvPr>
        </p:nvSpPr>
        <p:spPr/>
        <p:txBody>
          <a:bodyPr/>
          <a:lstStyle/>
          <a:p>
            <a:fld id="{F62AC51D-6DAA-4455-8EA7-D54B64909A85}" type="slidenum">
              <a:rPr lang="en-US" smtClean="0"/>
              <a:t>36</a:t>
            </a:fld>
            <a:endParaRPr lang="en-US"/>
          </a:p>
        </p:txBody>
      </p:sp>
    </p:spTree>
    <p:extLst>
      <p:ext uri="{BB962C8B-B14F-4D97-AF65-F5344CB8AC3E}">
        <p14:creationId xmlns:p14="http://schemas.microsoft.com/office/powerpoint/2010/main" val="3243297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3/12/18</a:t>
            </a:r>
            <a:r>
              <a:rPr lang="en-US" baseline="0" dirty="0"/>
              <a:t> – Integral ACE Time Constant Changed from 60 min to 45 min</a:t>
            </a:r>
          </a:p>
          <a:p>
            <a:r>
              <a:rPr lang="en-US" baseline="0" dirty="0"/>
              <a:t>5/17/18 – K4 Changed from 0.3 to 0.2 and K5 Changed from 0.4 to 0.5</a:t>
            </a:r>
          </a:p>
          <a:p>
            <a:r>
              <a:rPr lang="en-US" baseline="0" dirty="0"/>
              <a:t>12/4/18 – 10:05 AM – K6 Changed from 0 to 0.5</a:t>
            </a:r>
          </a:p>
          <a:p>
            <a:r>
              <a:rPr lang="en-US" baseline="0" dirty="0"/>
              <a:t>2/12/19 – 2:15 PM – K6 changed from 0.5 to 1.0</a:t>
            </a:r>
          </a:p>
          <a:p>
            <a:r>
              <a:rPr lang="en-US" baseline="0" dirty="0"/>
              <a:t>3/12/19 – 2:10 PM – PWRR Threshold from 10 to 15 MW/min</a:t>
            </a:r>
          </a:p>
          <a:p>
            <a:r>
              <a:rPr lang="en-US" baseline="0" dirty="0"/>
              <a:t>3/19/19 – 2:15 PM – PWRR Threshold from 15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4/01/19 – 10:00 AM – K5 changed from 0.5 to 0.4 and Max. Integral ACE Feedback changed from 250 to 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4/24/19 – 1:15 PM – Max. Integral ACE Feedback changed from 150 to 160. PWRR Threshold changed from 20 to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5/22/19 – 1:10 PM – K5 changed from 0.4 to 0.5, Max Integral ACE feedback changed from 160 to 200, PWRR Threshold changed from 25 to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6/17/20 – 10 AM - PWRR Calculation method changed from Direct to Interpolated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9/1/20 – 11 AM - Max Integral ACE Feedback changed from 200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9/3/20 – 3 PM - Max Integral ACE Feedback changed from 250 to 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9/4/20 – 3 PM - Max Integral ACE Feedback changed from 300 to 250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6/1/21 – 10:00 AM – K8 Changed from 0 to 0.5, PSRR Threshold changed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6/2/21 – 10:00 AM – PSRR Threshold changed from 10 to 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6/3/21 – 10:00 AM – K8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6/4/21 – 10:00 AM – K8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9/2/21 – 10:00 AM – PSRR Threshold changed to 30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6/7/22 – 10:30 AM – K7 Changed from 0 to 0.5, PDCTRR Min/Max Threshold changed to 10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6/8/22 – 10:30 AM – PDCTRR Min/Max Threshold changed from 10 to 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6/9/22 – 10:30 AM – K7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6/10/22 – 10:30 AM – K7 Changed from 0.07 to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10:00 AM–Max Integral ACE Feedback changed from 250 to 350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7/21/22 – 05:10 PM – K5 Changed from 0.5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7/22/22 – 09:40 PM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7/27/22 – 08:40 AM – PSRR Threshold changed to 40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6/12/23  - PSRR dynamic threshold enabled. The Max PSSR started at 80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6/15/23 – The Max PSRR threshold increased to 100 MW/min for sunrise and sunset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10/26/23 – Max Integral ACE Feedback changed from 350 to 250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3/7/24 – PSRR threshold increased from 100 MW/Min to 120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05/30/24 – Max Integral ACE Feedback changed from 250 MW to 350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8/28/24 – PSS Dynamic Threshold changed from 120 MW/Min – 180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10/31/24– K5 changed to 0.5 to 1 to correct the time error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11/1/24  - K5 changed from 1 to 0.75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11/5/24 – K5 changed from 0.75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11/18/24 – K5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11/22/24 – K5 changed from 0.75 to 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3/5/25 – K5 changed from 0.5 to 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3/6/25 – K5 changed from 0.75 to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3/7/25 – Max Ace Integral Feedback changed from 350 MW to 400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3/7/25 – PSRR Dynamic Threshold for sunrise and sunset changed from 180 MW/Min to 225 MW/Min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3/11/25 – Max Ace Integral Feedback changed from 400 MW to 350 MW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3/12/25 – K5 changed from 1 to 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085537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Expected Generation Deviation Breakdown</a:t>
            </a:r>
            <a:r>
              <a:rPr lang="en-US" baseline="0" dirty="0"/>
              <a:t> by resource type and we see significant contribution from wind and solar during the ramping hours</a:t>
            </a:r>
            <a:endParaRPr lang="en-US" dirty="0"/>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37</a:t>
            </a:fld>
            <a:endParaRPr lang="en-US"/>
          </a:p>
        </p:txBody>
      </p:sp>
    </p:spTree>
    <p:extLst>
      <p:ext uri="{BB962C8B-B14F-4D97-AF65-F5344CB8AC3E}">
        <p14:creationId xmlns:p14="http://schemas.microsoft.com/office/powerpoint/2010/main" val="2384781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Comparing </a:t>
            </a:r>
            <a:r>
              <a:rPr lang="en-US" baseline="0" dirty="0"/>
              <a:t>renewables vs non-renewables. IRR resources are the main contributor for most part of the day.</a:t>
            </a:r>
            <a:endParaRPr lang="en-US"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38</a:t>
            </a:fld>
            <a:endParaRPr lang="en-US"/>
          </a:p>
        </p:txBody>
      </p:sp>
    </p:spTree>
    <p:extLst>
      <p:ext uri="{BB962C8B-B14F-4D97-AF65-F5344CB8AC3E}">
        <p14:creationId xmlns:p14="http://schemas.microsoft.com/office/powerpoint/2010/main" val="2469142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effectLst/>
              </a:rPr>
              <a:t>1-min NSFL ramp values were examined in bins of 10 MWs  (as tracked on x-axis) and the average rate of intervals during which regulation was exhausted (i.e. remaining regulation was less than 5 MW) was computed (as tracked on y-axis).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effectLst/>
              </a:rPr>
              <a:t>NSFL includes Large Loads and Steel Mills that are not following SCED dispatch.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trike="noStrik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trike="noStrike" dirty="0">
                <a:effectLst/>
              </a:rPr>
              <a:t>Trend is the same: we see low correlation between regulation exhaustion and NSFL ramp</a:t>
            </a:r>
          </a:p>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39</a:t>
            </a:fld>
            <a:endParaRPr lang="en-US"/>
          </a:p>
        </p:txBody>
      </p:sp>
    </p:spTree>
    <p:extLst>
      <p:ext uri="{BB962C8B-B14F-4D97-AF65-F5344CB8AC3E}">
        <p14:creationId xmlns:p14="http://schemas.microsoft.com/office/powerpoint/2010/main" val="3121501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40</a:t>
            </a:fld>
            <a:endParaRPr lang="en-US"/>
          </a:p>
        </p:txBody>
      </p:sp>
    </p:spTree>
    <p:extLst>
      <p:ext uri="{BB962C8B-B14F-4D97-AF65-F5344CB8AC3E}">
        <p14:creationId xmlns:p14="http://schemas.microsoft.com/office/powerpoint/2010/main" val="2959081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For intra-hour wind ramp forecast, SCED PWRR MAE is consistent and smaller than the Persistence forecast across the board. More errors occur during ramping hours.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a:p>
        </p:txBody>
      </p:sp>
    </p:spTree>
    <p:extLst>
      <p:ext uri="{BB962C8B-B14F-4D97-AF65-F5344CB8AC3E}">
        <p14:creationId xmlns:p14="http://schemas.microsoft.com/office/powerpoint/2010/main" val="1301308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errors during ramping hours</a:t>
            </a:r>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a:p>
        </p:txBody>
      </p:sp>
    </p:spTree>
    <p:extLst>
      <p:ext uri="{BB962C8B-B14F-4D97-AF65-F5344CB8AC3E}">
        <p14:creationId xmlns:p14="http://schemas.microsoft.com/office/powerpoint/2010/main" val="97310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baseline="0" dirty="0"/>
              <a:t>For intra-hour solar ramp forecast, SCED PSRR is generally performing better when compared to the persistence forecast, particularly during the most significant solar ramp hours.</a:t>
            </a:r>
          </a:p>
          <a:p>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a:p>
        </p:txBody>
      </p:sp>
    </p:spTree>
    <p:extLst>
      <p:ext uri="{BB962C8B-B14F-4D97-AF65-F5344CB8AC3E}">
        <p14:creationId xmlns:p14="http://schemas.microsoft.com/office/powerpoint/2010/main" val="217307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Similar to wind, generally we see greater forecast errors during ramping periods. </a:t>
            </a:r>
            <a:endParaRPr lang="en-US" strike="noStrike" baseline="0" dirty="0"/>
          </a:p>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1480187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3831083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4255498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98575"/>
          </a:xfrm>
          <a:prstGeom prst="rect">
            <a:avLst/>
          </a:prstGeom>
        </p:spPr>
        <p:txBody>
          <a:bodyPr/>
          <a:lstStyle>
            <a:lvl1pPr algn="l">
              <a:defRPr sz="3200" b="1" cap="small" baseline="0"/>
            </a:lvl1pPr>
          </a:lstStyle>
          <a:p>
            <a:r>
              <a:rPr lang="en-US" dirty="0"/>
              <a:t>Click to edit Master title style</a:t>
            </a:r>
          </a:p>
        </p:txBody>
      </p:sp>
      <p:sp>
        <p:nvSpPr>
          <p:cNvPr id="3" name="Subtitle 2"/>
          <p:cNvSpPr>
            <a:spLocks noGrp="1"/>
          </p:cNvSpPr>
          <p:nvPr>
            <p:ph type="subTitle" idx="1"/>
          </p:nvPr>
        </p:nvSpPr>
        <p:spPr>
          <a:xfrm>
            <a:off x="685800" y="3581400"/>
            <a:ext cx="7772400" cy="2057400"/>
          </a:xfrm>
          <a:prstGeom prst="rect">
            <a:avLst/>
          </a:prstGeom>
        </p:spPr>
        <p:txBody>
          <a:bodyPr/>
          <a:lstStyle>
            <a:lvl1pPr marL="0" indent="0" algn="l">
              <a:buNone/>
              <a:defRPr sz="2400" i="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dirty="0"/>
              <a:t>Footer text goes here.</a:t>
            </a:r>
          </a:p>
        </p:txBody>
      </p:sp>
      <p:sp>
        <p:nvSpPr>
          <p:cNvPr id="7"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38200"/>
            <a:ext cx="8534400" cy="51206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dirty="0"/>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1694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231350" y="0"/>
            <a:ext cx="591265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56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
        <p:nvSpPr>
          <p:cNvPr id="6" name="Slide Number Placeholder 5"/>
          <p:cNvSpPr>
            <a:spLocks noGrp="1"/>
          </p:cNvSpPr>
          <p:nvPr>
            <p:ph type="sldNum" sz="quarter" idx="4"/>
          </p:nvPr>
        </p:nvSpPr>
        <p:spPr>
          <a:xfrm>
            <a:off x="8610600" y="6561138"/>
            <a:ext cx="457200" cy="2127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a:solidFill>
                  <a:schemeClr val="tx2"/>
                </a:solidFill>
              </a:rPr>
              <a:t>PUBLIC</a:t>
            </a:r>
            <a:endParaRPr lang="en-US" sz="1000" b="1" dirty="0">
              <a:solidFill>
                <a:schemeClr val="tx2"/>
              </a:solidFill>
            </a:endParaRPr>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530933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12906" y="2413338"/>
            <a:ext cx="5646034" cy="2031325"/>
          </a:xfrm>
          <a:prstGeom prst="rect">
            <a:avLst/>
          </a:prstGeom>
          <a:noFill/>
        </p:spPr>
        <p:txBody>
          <a:bodyPr wrap="square" rtlCol="0">
            <a:spAutoFit/>
          </a:bodyPr>
          <a:lstStyle/>
          <a:p>
            <a:r>
              <a:rPr lang="en-US" b="1" dirty="0"/>
              <a:t>Regulation Bias Analysis Post SCR-773</a:t>
            </a:r>
          </a:p>
          <a:p>
            <a:r>
              <a:rPr lang="en-US" dirty="0"/>
              <a:t>March 2025</a:t>
            </a:r>
          </a:p>
          <a:p>
            <a:endParaRPr lang="en-US" dirty="0"/>
          </a:p>
          <a:p>
            <a:r>
              <a:rPr lang="en-US" dirty="0"/>
              <a:t>ERCOT</a:t>
            </a:r>
          </a:p>
          <a:p>
            <a:r>
              <a:rPr lang="en-US" dirty="0"/>
              <a:t>Operations Planning</a:t>
            </a:r>
          </a:p>
          <a:p>
            <a:endParaRPr lang="en-US" dirty="0"/>
          </a:p>
          <a:p>
            <a:r>
              <a:rPr lang="en-US" dirty="0"/>
              <a:t>PDCWG | April 16, 2025</a:t>
            </a: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dirty="0"/>
              <a:t>Total Regulation Deployed Comparison</a:t>
            </a:r>
          </a:p>
        </p:txBody>
      </p:sp>
      <p:sp>
        <p:nvSpPr>
          <p:cNvPr id="3" name="Subtitle 2"/>
          <p:cNvSpPr>
            <a:spLocks noGrp="1"/>
          </p:cNvSpPr>
          <p:nvPr>
            <p:ph type="subTitle" idx="1"/>
          </p:nvPr>
        </p:nvSpPr>
        <p:spPr/>
        <p:txBody>
          <a:bodyPr/>
          <a:lstStyle/>
          <a:p>
            <a:pPr algn="l"/>
            <a:r>
              <a:rPr lang="en-US" dirty="0"/>
              <a:t>Total regulation deployed for the last three months.</a:t>
            </a:r>
          </a:p>
        </p:txBody>
      </p:sp>
    </p:spTree>
    <p:extLst>
      <p:ext uri="{BB962C8B-B14F-4D97-AF65-F5344CB8AC3E}">
        <p14:creationId xmlns:p14="http://schemas.microsoft.com/office/powerpoint/2010/main" val="817164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Total Regulation Deployed Comparison - Monthly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pic>
        <p:nvPicPr>
          <p:cNvPr id="5" name="Picture 4">
            <a:extLst>
              <a:ext uri="{FF2B5EF4-FFF2-40B4-BE49-F238E27FC236}">
                <a16:creationId xmlns:a16="http://schemas.microsoft.com/office/drawing/2014/main" id="{048039BF-352B-E5FD-29F0-D7A9B58E8DB1}"/>
              </a:ext>
            </a:extLst>
          </p:cNvPr>
          <p:cNvPicPr>
            <a:picLocks noChangeAspect="1"/>
          </p:cNvPicPr>
          <p:nvPr/>
        </p:nvPicPr>
        <p:blipFill>
          <a:blip r:embed="rId3"/>
          <a:stretch>
            <a:fillRect/>
          </a:stretch>
        </p:blipFill>
        <p:spPr>
          <a:xfrm>
            <a:off x="304800" y="875691"/>
            <a:ext cx="8610600" cy="5106617"/>
          </a:xfrm>
          <a:prstGeom prst="rect">
            <a:avLst/>
          </a:prstGeom>
        </p:spPr>
      </p:pic>
    </p:spTree>
    <p:extLst>
      <p:ext uri="{BB962C8B-B14F-4D97-AF65-F5344CB8AC3E}">
        <p14:creationId xmlns:p14="http://schemas.microsoft.com/office/powerpoint/2010/main" val="3752766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b="1" u="sng" dirty="0"/>
              <a:t>Metric 1</a:t>
            </a:r>
            <a:r>
              <a:rPr lang="en-US" b="1" dirty="0"/>
              <a:t>: Regulation Deployed Comparisons</a:t>
            </a:r>
          </a:p>
        </p:txBody>
      </p:sp>
      <p:sp>
        <p:nvSpPr>
          <p:cNvPr id="3" name="Subtitle 2"/>
          <p:cNvSpPr>
            <a:spLocks noGrp="1"/>
          </p:cNvSpPr>
          <p:nvPr>
            <p:ph type="subTitle" idx="1"/>
          </p:nvPr>
        </p:nvSpPr>
        <p:spPr/>
        <p:txBody>
          <a:bodyPr/>
          <a:lstStyle/>
          <a:p>
            <a:pPr algn="l"/>
            <a:r>
              <a:rPr lang="en-US" dirty="0"/>
              <a:t>Trend and monitor the regulation deployed by hour.</a:t>
            </a:r>
          </a:p>
          <a:p>
            <a:endParaRPr lang="en-US" dirty="0"/>
          </a:p>
        </p:txBody>
      </p:sp>
    </p:spTree>
    <p:extLst>
      <p:ext uri="{BB962C8B-B14F-4D97-AF65-F5344CB8AC3E}">
        <p14:creationId xmlns:p14="http://schemas.microsoft.com/office/powerpoint/2010/main" val="265103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pic>
        <p:nvPicPr>
          <p:cNvPr id="6" name="Picture 5">
            <a:extLst>
              <a:ext uri="{FF2B5EF4-FFF2-40B4-BE49-F238E27FC236}">
                <a16:creationId xmlns:a16="http://schemas.microsoft.com/office/drawing/2014/main" id="{E6A5923F-5C56-A586-F5D4-D9C207C66BD0}"/>
              </a:ext>
            </a:extLst>
          </p:cNvPr>
          <p:cNvPicPr>
            <a:picLocks noChangeAspect="1"/>
          </p:cNvPicPr>
          <p:nvPr/>
        </p:nvPicPr>
        <p:blipFill>
          <a:blip r:embed="rId3"/>
          <a:stretch>
            <a:fillRect/>
          </a:stretch>
        </p:blipFill>
        <p:spPr>
          <a:xfrm>
            <a:off x="1524000" y="1295400"/>
            <a:ext cx="5486400" cy="4190999"/>
          </a:xfrm>
          <a:prstGeom prst="rect">
            <a:avLst/>
          </a:prstGeom>
        </p:spPr>
      </p:pic>
    </p:spTree>
    <p:extLst>
      <p:ext uri="{BB962C8B-B14F-4D97-AF65-F5344CB8AC3E}">
        <p14:creationId xmlns:p14="http://schemas.microsoft.com/office/powerpoint/2010/main" val="4217679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pic>
        <p:nvPicPr>
          <p:cNvPr id="3" name="Picture 2">
            <a:extLst>
              <a:ext uri="{FF2B5EF4-FFF2-40B4-BE49-F238E27FC236}">
                <a16:creationId xmlns:a16="http://schemas.microsoft.com/office/drawing/2014/main" id="{D855A5A7-277E-A63D-B93B-C42523F73A43}"/>
              </a:ext>
            </a:extLst>
          </p:cNvPr>
          <p:cNvPicPr>
            <a:picLocks noChangeAspect="1"/>
          </p:cNvPicPr>
          <p:nvPr/>
        </p:nvPicPr>
        <p:blipFill>
          <a:blip r:embed="rId3"/>
          <a:stretch>
            <a:fillRect/>
          </a:stretch>
        </p:blipFill>
        <p:spPr>
          <a:xfrm>
            <a:off x="365395" y="990388"/>
            <a:ext cx="8413209" cy="4877223"/>
          </a:xfrm>
          <a:prstGeom prst="rect">
            <a:avLst/>
          </a:prstGeom>
        </p:spPr>
      </p:pic>
    </p:spTree>
    <p:extLst>
      <p:ext uri="{BB962C8B-B14F-4D97-AF65-F5344CB8AC3E}">
        <p14:creationId xmlns:p14="http://schemas.microsoft.com/office/powerpoint/2010/main" val="140036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pic>
        <p:nvPicPr>
          <p:cNvPr id="3" name="Picture 2">
            <a:extLst>
              <a:ext uri="{FF2B5EF4-FFF2-40B4-BE49-F238E27FC236}">
                <a16:creationId xmlns:a16="http://schemas.microsoft.com/office/drawing/2014/main" id="{AE0701FD-F3FF-FE00-A0A7-3C9BBCD677A3}"/>
              </a:ext>
            </a:extLst>
          </p:cNvPr>
          <p:cNvPicPr>
            <a:picLocks noChangeAspect="1"/>
          </p:cNvPicPr>
          <p:nvPr/>
        </p:nvPicPr>
        <p:blipFill>
          <a:blip r:embed="rId3"/>
          <a:stretch>
            <a:fillRect/>
          </a:stretch>
        </p:blipFill>
        <p:spPr>
          <a:xfrm>
            <a:off x="362347" y="987340"/>
            <a:ext cx="8419306" cy="4883319"/>
          </a:xfrm>
          <a:prstGeom prst="rect">
            <a:avLst/>
          </a:prstGeom>
        </p:spPr>
      </p:pic>
    </p:spTree>
    <p:extLst>
      <p:ext uri="{BB962C8B-B14F-4D97-AF65-F5344CB8AC3E}">
        <p14:creationId xmlns:p14="http://schemas.microsoft.com/office/powerpoint/2010/main" val="22136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2</a:t>
            </a:r>
            <a:r>
              <a:rPr lang="en-US" dirty="0"/>
              <a:t>: Total Regulation Deployed Comparisons</a:t>
            </a:r>
          </a:p>
        </p:txBody>
      </p:sp>
      <p:sp>
        <p:nvSpPr>
          <p:cNvPr id="3" name="Subtitle 2"/>
          <p:cNvSpPr>
            <a:spLocks noGrp="1"/>
          </p:cNvSpPr>
          <p:nvPr>
            <p:ph type="subTitle" idx="1"/>
          </p:nvPr>
        </p:nvSpPr>
        <p:spPr/>
        <p:txBody>
          <a:bodyPr/>
          <a:lstStyle/>
          <a:p>
            <a:r>
              <a:rPr lang="en-US" dirty="0"/>
              <a:t>Set target of </a:t>
            </a:r>
            <a:r>
              <a:rPr lang="en-US" u="sng" dirty="0"/>
              <a:t>50MW</a:t>
            </a:r>
            <a:r>
              <a:rPr lang="en-US" dirty="0"/>
              <a:t> for total regulation deployed by hour for peak hours.</a:t>
            </a:r>
          </a:p>
        </p:txBody>
      </p:sp>
    </p:spTree>
    <p:extLst>
      <p:ext uri="{BB962C8B-B14F-4D97-AF65-F5344CB8AC3E}">
        <p14:creationId xmlns:p14="http://schemas.microsoft.com/office/powerpoint/2010/main" val="269930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Regulation Deployed Comparison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pic>
        <p:nvPicPr>
          <p:cNvPr id="3" name="Picture 2">
            <a:extLst>
              <a:ext uri="{FF2B5EF4-FFF2-40B4-BE49-F238E27FC236}">
                <a16:creationId xmlns:a16="http://schemas.microsoft.com/office/drawing/2014/main" id="{5915DADB-470C-ACD6-C402-F51A14BC8E7F}"/>
              </a:ext>
            </a:extLst>
          </p:cNvPr>
          <p:cNvPicPr>
            <a:picLocks noChangeAspect="1"/>
          </p:cNvPicPr>
          <p:nvPr/>
        </p:nvPicPr>
        <p:blipFill>
          <a:blip r:embed="rId3"/>
          <a:stretch>
            <a:fillRect/>
          </a:stretch>
        </p:blipFill>
        <p:spPr>
          <a:xfrm>
            <a:off x="304800" y="998390"/>
            <a:ext cx="8610600" cy="4861219"/>
          </a:xfrm>
          <a:prstGeom prst="rect">
            <a:avLst/>
          </a:prstGeom>
        </p:spPr>
      </p:pic>
    </p:spTree>
    <p:extLst>
      <p:ext uri="{BB962C8B-B14F-4D97-AF65-F5344CB8AC3E}">
        <p14:creationId xmlns:p14="http://schemas.microsoft.com/office/powerpoint/2010/main" val="320491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u="sng" dirty="0"/>
              <a:t>Metric 3</a:t>
            </a:r>
            <a:r>
              <a:rPr lang="en-US" sz="3200" dirty="0"/>
              <a:t>: 15-min Intervals Where Both REGUP/REGDN Were Deployed</a:t>
            </a:r>
          </a:p>
        </p:txBody>
      </p:sp>
      <p:sp>
        <p:nvSpPr>
          <p:cNvPr id="3" name="Subtitle 2"/>
          <p:cNvSpPr>
            <a:spLocks noGrp="1"/>
          </p:cNvSpPr>
          <p:nvPr>
            <p:ph type="subTitle" idx="1"/>
          </p:nvPr>
        </p:nvSpPr>
        <p:spPr/>
        <p:txBody>
          <a:bodyPr/>
          <a:lstStyle/>
          <a:p>
            <a:r>
              <a:rPr lang="en-US" dirty="0"/>
              <a:t>Set target of 85% for the number of intervals where regulation deployment was both up and down.</a:t>
            </a:r>
          </a:p>
        </p:txBody>
      </p:sp>
    </p:spTree>
    <p:extLst>
      <p:ext uri="{BB962C8B-B14F-4D97-AF65-F5344CB8AC3E}">
        <p14:creationId xmlns:p14="http://schemas.microsoft.com/office/powerpoint/2010/main" val="130094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“Zero” Crossing Regulation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pic>
        <p:nvPicPr>
          <p:cNvPr id="6" name="Picture 5">
            <a:extLst>
              <a:ext uri="{FF2B5EF4-FFF2-40B4-BE49-F238E27FC236}">
                <a16:creationId xmlns:a16="http://schemas.microsoft.com/office/drawing/2014/main" id="{74CA13A4-5DEA-6C37-545F-C83225722552}"/>
              </a:ext>
            </a:extLst>
          </p:cNvPr>
          <p:cNvPicPr>
            <a:picLocks noChangeAspect="1"/>
          </p:cNvPicPr>
          <p:nvPr/>
        </p:nvPicPr>
        <p:blipFill>
          <a:blip r:embed="rId3"/>
          <a:stretch>
            <a:fillRect/>
          </a:stretch>
        </p:blipFill>
        <p:spPr>
          <a:xfrm>
            <a:off x="1524000" y="914400"/>
            <a:ext cx="5410200" cy="5135322"/>
          </a:xfrm>
          <a:prstGeom prst="rect">
            <a:avLst/>
          </a:prstGeom>
        </p:spPr>
      </p:pic>
    </p:spTree>
    <p:extLst>
      <p:ext uri="{BB962C8B-B14F-4D97-AF65-F5344CB8AC3E}">
        <p14:creationId xmlns:p14="http://schemas.microsoft.com/office/powerpoint/2010/main" val="1689958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1" dirty="0"/>
              <a:t>Discussion Points</a:t>
            </a:r>
          </a:p>
          <a:p>
            <a:pPr marL="514350" indent="-514350">
              <a:buFont typeface="+mj-lt"/>
              <a:buAutoNum type="arabicPeriod"/>
            </a:pPr>
            <a:r>
              <a:rPr lang="en-US" sz="2000" dirty="0"/>
              <a:t>Current GTBD Parameters &amp; References</a:t>
            </a:r>
          </a:p>
          <a:p>
            <a:pPr marL="514350" indent="-514350">
              <a:buFont typeface="+mj-lt"/>
              <a:buAutoNum type="arabicPeriod"/>
            </a:pPr>
            <a:r>
              <a:rPr lang="en-US" sz="2000" dirty="0"/>
              <a:t>Metric to measure Regulation bias and performance</a:t>
            </a:r>
          </a:p>
          <a:p>
            <a:pPr marL="514350" indent="-514350">
              <a:buFont typeface="+mj-lt"/>
              <a:buAutoNum type="arabicPeriod"/>
            </a:pPr>
            <a:r>
              <a:rPr lang="en-US" sz="2000" dirty="0"/>
              <a:t>Regulation Deployed comparison for last three months.</a:t>
            </a:r>
          </a:p>
          <a:p>
            <a:pPr marL="514350" indent="-514350">
              <a:buFont typeface="+mj-lt"/>
              <a:buAutoNum type="arabicPeriod"/>
            </a:pPr>
            <a:r>
              <a:rPr lang="en-US" sz="2000" dirty="0"/>
              <a:t>Total Regulation (net) Deployed Comparison</a:t>
            </a:r>
          </a:p>
          <a:p>
            <a:pPr marL="514350" indent="-514350">
              <a:buFont typeface="+mj-lt"/>
              <a:buAutoNum type="arabicPeriod"/>
            </a:pPr>
            <a:r>
              <a:rPr lang="en-US" sz="2000" dirty="0"/>
              <a:t>Regulation Deployed 15-minute interval comparison by each hour for 2023, 2024, and 2025 months</a:t>
            </a:r>
          </a:p>
          <a:p>
            <a:pPr marL="514350" indent="-514350">
              <a:buFont typeface="+mj-lt"/>
              <a:buAutoNum type="arabicPeriod"/>
            </a:pPr>
            <a:r>
              <a:rPr lang="en-US" sz="2000" dirty="0"/>
              <a:t>Regulation Exhaustion Rate</a:t>
            </a:r>
          </a:p>
          <a:p>
            <a:pPr marL="514350" indent="-514350">
              <a:buFont typeface="+mj-lt"/>
              <a:buAutoNum type="arabicPeriod"/>
            </a:pPr>
            <a:r>
              <a:rPr lang="en-US" sz="2000" dirty="0"/>
              <a:t>Regulation bias for consecutive 5-min SCED intervals</a:t>
            </a:r>
          </a:p>
          <a:p>
            <a:pPr marL="514350" indent="-514350">
              <a:buFont typeface="+mj-lt"/>
              <a:buAutoNum type="arabicPeriod"/>
            </a:pPr>
            <a:r>
              <a:rPr lang="en-US" sz="2000" dirty="0"/>
              <a:t>Time Error &amp; Contributing Factors</a:t>
            </a:r>
          </a:p>
          <a:p>
            <a:pPr marL="514350" indent="-514350">
              <a:buFont typeface="+mj-lt"/>
              <a:buAutoNum type="arabicPeriod"/>
            </a:pPr>
            <a:r>
              <a:rPr lang="en-US" sz="2000" dirty="0"/>
              <a:t>Summary</a:t>
            </a:r>
          </a:p>
        </p:txBody>
      </p:sp>
    </p:spTree>
    <p:extLst>
      <p:ext uri="{BB962C8B-B14F-4D97-AF65-F5344CB8AC3E}">
        <p14:creationId xmlns:p14="http://schemas.microsoft.com/office/powerpoint/2010/main" val="530499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“Zero” Crossing Regulation</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20</a:t>
            </a:fld>
            <a:endParaRPr lang="en-US"/>
          </a:p>
        </p:txBody>
      </p:sp>
      <p:pic>
        <p:nvPicPr>
          <p:cNvPr id="6" name="Picture 5">
            <a:extLst>
              <a:ext uri="{FF2B5EF4-FFF2-40B4-BE49-F238E27FC236}">
                <a16:creationId xmlns:a16="http://schemas.microsoft.com/office/drawing/2014/main" id="{BCC265F4-5E38-D2A8-71EA-03DE4E28D2D5}"/>
              </a:ext>
            </a:extLst>
          </p:cNvPr>
          <p:cNvPicPr>
            <a:picLocks noChangeAspect="1"/>
          </p:cNvPicPr>
          <p:nvPr/>
        </p:nvPicPr>
        <p:blipFill>
          <a:blip r:embed="rId3"/>
          <a:stretch>
            <a:fillRect/>
          </a:stretch>
        </p:blipFill>
        <p:spPr>
          <a:xfrm>
            <a:off x="1143000" y="2286000"/>
            <a:ext cx="6071929" cy="1752600"/>
          </a:xfrm>
          <a:prstGeom prst="rect">
            <a:avLst/>
          </a:prstGeom>
        </p:spPr>
      </p:pic>
    </p:spTree>
    <p:extLst>
      <p:ext uri="{BB962C8B-B14F-4D97-AF65-F5344CB8AC3E}">
        <p14:creationId xmlns:p14="http://schemas.microsoft.com/office/powerpoint/2010/main" val="348978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Metric 4: Regulation Exhaustion Rate</a:t>
            </a:r>
          </a:p>
        </p:txBody>
      </p:sp>
      <p:sp>
        <p:nvSpPr>
          <p:cNvPr id="3" name="Subtitle 2"/>
          <p:cNvSpPr>
            <a:spLocks noGrp="1"/>
          </p:cNvSpPr>
          <p:nvPr>
            <p:ph type="subTitle" idx="1"/>
          </p:nvPr>
        </p:nvSpPr>
        <p:spPr/>
        <p:txBody>
          <a:bodyPr/>
          <a:lstStyle/>
          <a:p>
            <a:r>
              <a:rPr lang="en-US" dirty="0"/>
              <a:t>Track the regulation exhaustion rate for all hours (not to exceed 5%.)</a:t>
            </a:r>
          </a:p>
          <a:p>
            <a:endParaRPr lang="en-US" dirty="0"/>
          </a:p>
        </p:txBody>
      </p:sp>
    </p:spTree>
    <p:extLst>
      <p:ext uri="{BB962C8B-B14F-4D97-AF65-F5344CB8AC3E}">
        <p14:creationId xmlns:p14="http://schemas.microsoft.com/office/powerpoint/2010/main" val="3089009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a:p>
        </p:txBody>
      </p:sp>
      <p:pic>
        <p:nvPicPr>
          <p:cNvPr id="3" name="Picture 2">
            <a:extLst>
              <a:ext uri="{FF2B5EF4-FFF2-40B4-BE49-F238E27FC236}">
                <a16:creationId xmlns:a16="http://schemas.microsoft.com/office/drawing/2014/main" id="{77F00950-F2C8-17EA-013F-8AFA8FC74D04}"/>
              </a:ext>
            </a:extLst>
          </p:cNvPr>
          <p:cNvPicPr>
            <a:picLocks noChangeAspect="1"/>
          </p:cNvPicPr>
          <p:nvPr/>
        </p:nvPicPr>
        <p:blipFill>
          <a:blip r:embed="rId3"/>
          <a:stretch>
            <a:fillRect/>
          </a:stretch>
        </p:blipFill>
        <p:spPr>
          <a:xfrm>
            <a:off x="560484" y="975147"/>
            <a:ext cx="8023031" cy="4907705"/>
          </a:xfrm>
          <a:prstGeom prst="rect">
            <a:avLst/>
          </a:prstGeom>
        </p:spPr>
      </p:pic>
      <p:pic>
        <p:nvPicPr>
          <p:cNvPr id="6" name="Picture 5">
            <a:extLst>
              <a:ext uri="{FF2B5EF4-FFF2-40B4-BE49-F238E27FC236}">
                <a16:creationId xmlns:a16="http://schemas.microsoft.com/office/drawing/2014/main" id="{88FE6F30-5F54-2A64-0A4E-B7F517030A3D}"/>
              </a:ext>
            </a:extLst>
          </p:cNvPr>
          <p:cNvPicPr>
            <a:picLocks noChangeAspect="1"/>
          </p:cNvPicPr>
          <p:nvPr/>
        </p:nvPicPr>
        <p:blipFill>
          <a:blip r:embed="rId4"/>
          <a:stretch>
            <a:fillRect/>
          </a:stretch>
        </p:blipFill>
        <p:spPr>
          <a:xfrm>
            <a:off x="6553200" y="1012436"/>
            <a:ext cx="1882303" cy="968764"/>
          </a:xfrm>
          <a:prstGeom prst="rect">
            <a:avLst/>
          </a:prstGeom>
        </p:spPr>
      </p:pic>
    </p:spTree>
    <p:extLst>
      <p:ext uri="{BB962C8B-B14F-4D97-AF65-F5344CB8AC3E}">
        <p14:creationId xmlns:p14="http://schemas.microsoft.com/office/powerpoint/2010/main" val="1371192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Exhaustion Rate</a:t>
            </a:r>
          </a:p>
        </p:txBody>
      </p:sp>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a:p>
        </p:txBody>
      </p:sp>
      <p:pic>
        <p:nvPicPr>
          <p:cNvPr id="3" name="Picture 2">
            <a:extLst>
              <a:ext uri="{FF2B5EF4-FFF2-40B4-BE49-F238E27FC236}">
                <a16:creationId xmlns:a16="http://schemas.microsoft.com/office/drawing/2014/main" id="{60739ECE-3DE0-B7D6-3915-3B3192BF8500}"/>
              </a:ext>
            </a:extLst>
          </p:cNvPr>
          <p:cNvPicPr>
            <a:picLocks noChangeAspect="1"/>
          </p:cNvPicPr>
          <p:nvPr/>
        </p:nvPicPr>
        <p:blipFill>
          <a:blip r:embed="rId3"/>
          <a:stretch>
            <a:fillRect/>
          </a:stretch>
        </p:blipFill>
        <p:spPr>
          <a:xfrm>
            <a:off x="557436" y="975147"/>
            <a:ext cx="8029128" cy="4907705"/>
          </a:xfrm>
          <a:prstGeom prst="rect">
            <a:avLst/>
          </a:prstGeom>
        </p:spPr>
      </p:pic>
      <p:pic>
        <p:nvPicPr>
          <p:cNvPr id="6" name="Picture 5">
            <a:extLst>
              <a:ext uri="{FF2B5EF4-FFF2-40B4-BE49-F238E27FC236}">
                <a16:creationId xmlns:a16="http://schemas.microsoft.com/office/drawing/2014/main" id="{2C7C2A4D-7E34-5B7C-3ED3-90017C77FD44}"/>
              </a:ext>
            </a:extLst>
          </p:cNvPr>
          <p:cNvPicPr>
            <a:picLocks noChangeAspect="1"/>
          </p:cNvPicPr>
          <p:nvPr/>
        </p:nvPicPr>
        <p:blipFill>
          <a:blip r:embed="rId4"/>
          <a:stretch>
            <a:fillRect/>
          </a:stretch>
        </p:blipFill>
        <p:spPr>
          <a:xfrm>
            <a:off x="6477000" y="1066800"/>
            <a:ext cx="1844200" cy="914400"/>
          </a:xfrm>
          <a:prstGeom prst="rect">
            <a:avLst/>
          </a:prstGeom>
        </p:spPr>
      </p:pic>
    </p:spTree>
    <p:extLst>
      <p:ext uri="{BB962C8B-B14F-4D97-AF65-F5344CB8AC3E}">
        <p14:creationId xmlns:p14="http://schemas.microsoft.com/office/powerpoint/2010/main" val="699796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a:t>Metric 5</a:t>
            </a:r>
            <a:r>
              <a:rPr lang="en-US" dirty="0"/>
              <a:t>: Stats on REGUP Bias for Consecutive 5-min Intervals</a:t>
            </a:r>
          </a:p>
        </p:txBody>
      </p:sp>
      <p:sp>
        <p:nvSpPr>
          <p:cNvPr id="3" name="Subtitle 2"/>
          <p:cNvSpPr>
            <a:spLocks noGrp="1"/>
          </p:cNvSpPr>
          <p:nvPr>
            <p:ph type="subTitle" idx="1"/>
          </p:nvPr>
        </p:nvSpPr>
        <p:spPr/>
        <p:txBody>
          <a:bodyPr/>
          <a:lstStyle/>
          <a:p>
            <a:r>
              <a:rPr lang="en-US" dirty="0"/>
              <a:t>Using a 50MW filter, target 15 occurrences or less per month for regulation bias of six or more consecutive 5-minute intervals for peak hours.</a:t>
            </a:r>
          </a:p>
          <a:p>
            <a:endParaRPr lang="en-US" dirty="0"/>
          </a:p>
        </p:txBody>
      </p:sp>
    </p:spTree>
    <p:extLst>
      <p:ext uri="{BB962C8B-B14F-4D97-AF65-F5344CB8AC3E}">
        <p14:creationId xmlns:p14="http://schemas.microsoft.com/office/powerpoint/2010/main" val="3055639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25</a:t>
            </a:fld>
            <a:endParaRPr lang="en-US"/>
          </a:p>
        </p:txBody>
      </p:sp>
      <p:pic>
        <p:nvPicPr>
          <p:cNvPr id="5" name="Picture 4">
            <a:extLst>
              <a:ext uri="{FF2B5EF4-FFF2-40B4-BE49-F238E27FC236}">
                <a16:creationId xmlns:a16="http://schemas.microsoft.com/office/drawing/2014/main" id="{F094C4D5-B6FB-026C-925A-53A4A3E18680}"/>
              </a:ext>
            </a:extLst>
          </p:cNvPr>
          <p:cNvPicPr>
            <a:picLocks noChangeAspect="1"/>
          </p:cNvPicPr>
          <p:nvPr/>
        </p:nvPicPr>
        <p:blipFill>
          <a:blip r:embed="rId3"/>
          <a:stretch>
            <a:fillRect/>
          </a:stretch>
        </p:blipFill>
        <p:spPr>
          <a:xfrm>
            <a:off x="304430" y="993437"/>
            <a:ext cx="8535140" cy="4871126"/>
          </a:xfrm>
          <a:prstGeom prst="rect">
            <a:avLst/>
          </a:prstGeom>
        </p:spPr>
      </p:pic>
      <p:pic>
        <p:nvPicPr>
          <p:cNvPr id="7" name="Picture 6">
            <a:extLst>
              <a:ext uri="{FF2B5EF4-FFF2-40B4-BE49-F238E27FC236}">
                <a16:creationId xmlns:a16="http://schemas.microsoft.com/office/drawing/2014/main" id="{E5868D3B-BE83-C1A4-2ACC-32510703A029}"/>
              </a:ext>
            </a:extLst>
          </p:cNvPr>
          <p:cNvPicPr>
            <a:picLocks noChangeAspect="1"/>
          </p:cNvPicPr>
          <p:nvPr/>
        </p:nvPicPr>
        <p:blipFill>
          <a:blip r:embed="rId4"/>
          <a:stretch>
            <a:fillRect/>
          </a:stretch>
        </p:blipFill>
        <p:spPr>
          <a:xfrm>
            <a:off x="1066800" y="1143000"/>
            <a:ext cx="1981200" cy="990600"/>
          </a:xfrm>
          <a:prstGeom prst="rect">
            <a:avLst/>
          </a:prstGeom>
        </p:spPr>
      </p:pic>
    </p:spTree>
    <p:extLst>
      <p:ext uri="{BB962C8B-B14F-4D97-AF65-F5344CB8AC3E}">
        <p14:creationId xmlns:p14="http://schemas.microsoft.com/office/powerpoint/2010/main" val="33903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Bias for Consecutive SCED Intervals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26</a:t>
            </a:fld>
            <a:endParaRPr lang="en-US"/>
          </a:p>
        </p:txBody>
      </p:sp>
      <p:pic>
        <p:nvPicPr>
          <p:cNvPr id="3" name="Picture 2">
            <a:extLst>
              <a:ext uri="{FF2B5EF4-FFF2-40B4-BE49-F238E27FC236}">
                <a16:creationId xmlns:a16="http://schemas.microsoft.com/office/drawing/2014/main" id="{6F679E2E-DC9B-BD54-8858-D68061A7DB07}"/>
              </a:ext>
            </a:extLst>
          </p:cNvPr>
          <p:cNvPicPr>
            <a:picLocks noChangeAspect="1"/>
          </p:cNvPicPr>
          <p:nvPr/>
        </p:nvPicPr>
        <p:blipFill>
          <a:blip r:embed="rId3"/>
          <a:stretch>
            <a:fillRect/>
          </a:stretch>
        </p:blipFill>
        <p:spPr>
          <a:xfrm>
            <a:off x="75810" y="999533"/>
            <a:ext cx="8992379" cy="4858933"/>
          </a:xfrm>
          <a:prstGeom prst="rect">
            <a:avLst/>
          </a:prstGeom>
        </p:spPr>
      </p:pic>
      <p:pic>
        <p:nvPicPr>
          <p:cNvPr id="7" name="Picture 6">
            <a:extLst>
              <a:ext uri="{FF2B5EF4-FFF2-40B4-BE49-F238E27FC236}">
                <a16:creationId xmlns:a16="http://schemas.microsoft.com/office/drawing/2014/main" id="{9A60B60A-ECF0-5511-63A4-271606EDCB8C}"/>
              </a:ext>
            </a:extLst>
          </p:cNvPr>
          <p:cNvPicPr>
            <a:picLocks noChangeAspect="1"/>
          </p:cNvPicPr>
          <p:nvPr/>
        </p:nvPicPr>
        <p:blipFill>
          <a:blip r:embed="rId4"/>
          <a:stretch>
            <a:fillRect/>
          </a:stretch>
        </p:blipFill>
        <p:spPr>
          <a:xfrm>
            <a:off x="990600" y="1143000"/>
            <a:ext cx="2057400" cy="838200"/>
          </a:xfrm>
          <a:prstGeom prst="rect">
            <a:avLst/>
          </a:prstGeom>
        </p:spPr>
      </p:pic>
    </p:spTree>
    <p:extLst>
      <p:ext uri="{BB962C8B-B14F-4D97-AF65-F5344CB8AC3E}">
        <p14:creationId xmlns:p14="http://schemas.microsoft.com/office/powerpoint/2010/main" val="2500295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Error and Contributing Factors</a:t>
            </a:r>
          </a:p>
        </p:txBody>
      </p:sp>
      <p:sp>
        <p:nvSpPr>
          <p:cNvPr id="3" name="Subtitle 2"/>
          <p:cNvSpPr>
            <a:spLocks noGrp="1"/>
          </p:cNvSpPr>
          <p:nvPr>
            <p:ph type="subTitle" idx="1"/>
          </p:nvPr>
        </p:nvSpPr>
        <p:spPr/>
        <p:txBody>
          <a:bodyPr/>
          <a:lstStyle/>
          <a:p>
            <a:r>
              <a:rPr lang="en-US" dirty="0"/>
              <a:t>Accumulated Time Error, Load and Wind Ramp, PWRR Error, Start-Up/Shut-Down Hours, STLF Error, and Expected Generation Deviation.</a:t>
            </a:r>
          </a:p>
          <a:p>
            <a:endParaRPr lang="en-US" dirty="0"/>
          </a:p>
        </p:txBody>
      </p:sp>
    </p:spTree>
    <p:extLst>
      <p:ext uri="{BB962C8B-B14F-4D97-AF65-F5344CB8AC3E}">
        <p14:creationId xmlns:p14="http://schemas.microsoft.com/office/powerpoint/2010/main" val="1244063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Error Accumulation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28</a:t>
            </a:fld>
            <a:endParaRPr lang="en-US"/>
          </a:p>
        </p:txBody>
      </p:sp>
      <p:pic>
        <p:nvPicPr>
          <p:cNvPr id="5" name="Picture 4">
            <a:extLst>
              <a:ext uri="{FF2B5EF4-FFF2-40B4-BE49-F238E27FC236}">
                <a16:creationId xmlns:a16="http://schemas.microsoft.com/office/drawing/2014/main" id="{6418B05D-B71A-4D50-FAC8-7B094021D55D}"/>
              </a:ext>
            </a:extLst>
          </p:cNvPr>
          <p:cNvPicPr>
            <a:picLocks noChangeAspect="1"/>
          </p:cNvPicPr>
          <p:nvPr/>
        </p:nvPicPr>
        <p:blipFill>
          <a:blip r:embed="rId3"/>
          <a:stretch>
            <a:fillRect/>
          </a:stretch>
        </p:blipFill>
        <p:spPr>
          <a:xfrm>
            <a:off x="328816" y="1036112"/>
            <a:ext cx="8486368" cy="4785775"/>
          </a:xfrm>
          <a:prstGeom prst="rect">
            <a:avLst/>
          </a:prstGeom>
        </p:spPr>
      </p:pic>
    </p:spTree>
    <p:extLst>
      <p:ext uri="{BB962C8B-B14F-4D97-AF65-F5344CB8AC3E}">
        <p14:creationId xmlns:p14="http://schemas.microsoft.com/office/powerpoint/2010/main" val="1100132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934200" y="6492875"/>
            <a:ext cx="2057400" cy="365125"/>
          </a:xfrm>
        </p:spPr>
        <p:txBody>
          <a:bodyPr vert="horz" lIns="91440" tIns="45720" rIns="91440" bIns="45720" rtlCol="0" anchor="ctr">
            <a:normAutofit/>
          </a:bodyPr>
          <a:lstStyle/>
          <a:p>
            <a:pPr algn="r">
              <a:spcAft>
                <a:spcPts val="600"/>
              </a:spcAft>
            </a:pPr>
            <a:fld id="{1D93BD3E-1E9A-4970-A6F7-E7AC52762E0C}" type="slidenum">
              <a:rPr lang="en-US" smtClean="0"/>
              <a:pPr algn="r">
                <a:spcAft>
                  <a:spcPts val="600"/>
                </a:spcAft>
              </a:pPr>
              <a:t>29</a:t>
            </a:fld>
            <a:endParaRPr lang="en-US" dirty="0"/>
          </a:p>
        </p:txBody>
      </p:sp>
      <p:sp>
        <p:nvSpPr>
          <p:cNvPr id="6" name="Title 5">
            <a:extLst>
              <a:ext uri="{FF2B5EF4-FFF2-40B4-BE49-F238E27FC236}">
                <a16:creationId xmlns:a16="http://schemas.microsoft.com/office/drawing/2014/main" id="{F906B05F-123C-42E7-BEF1-5172A8865C24}"/>
              </a:ext>
            </a:extLst>
          </p:cNvPr>
          <p:cNvSpPr>
            <a:spLocks noGrp="1"/>
          </p:cNvSpPr>
          <p:nvPr>
            <p:ph type="title"/>
          </p:nvPr>
        </p:nvSpPr>
        <p:spPr/>
        <p:txBody>
          <a:bodyPr/>
          <a:lstStyle/>
          <a:p>
            <a:r>
              <a:rPr lang="en-US" dirty="0"/>
              <a:t>Load Profile</a:t>
            </a:r>
          </a:p>
        </p:txBody>
      </p:sp>
      <p:pic>
        <p:nvPicPr>
          <p:cNvPr id="3" name="Picture 2">
            <a:extLst>
              <a:ext uri="{FF2B5EF4-FFF2-40B4-BE49-F238E27FC236}">
                <a16:creationId xmlns:a16="http://schemas.microsoft.com/office/drawing/2014/main" id="{D51A82C2-F5D3-2333-DED4-74C20E26A04F}"/>
              </a:ext>
            </a:extLst>
          </p:cNvPr>
          <p:cNvPicPr>
            <a:picLocks noChangeAspect="1"/>
          </p:cNvPicPr>
          <p:nvPr/>
        </p:nvPicPr>
        <p:blipFill>
          <a:blip r:embed="rId4"/>
          <a:stretch>
            <a:fillRect/>
          </a:stretch>
        </p:blipFill>
        <p:spPr>
          <a:xfrm>
            <a:off x="222127" y="1042209"/>
            <a:ext cx="8699746" cy="4773582"/>
          </a:xfrm>
          <a:prstGeom prst="rect">
            <a:avLst/>
          </a:prstGeom>
        </p:spPr>
      </p:pic>
    </p:spTree>
    <p:extLst>
      <p:ext uri="{BB962C8B-B14F-4D97-AF65-F5344CB8AC3E}">
        <p14:creationId xmlns:p14="http://schemas.microsoft.com/office/powerpoint/2010/main" val="14871262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GTBD Parameters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pic>
        <p:nvPicPr>
          <p:cNvPr id="5" name="Picture 4"/>
          <p:cNvPicPr>
            <a:picLocks noChangeAspect="1"/>
          </p:cNvPicPr>
          <p:nvPr/>
        </p:nvPicPr>
        <p:blipFill rotWithShape="1">
          <a:blip r:embed="rId3"/>
          <a:srcRect b="13953"/>
          <a:stretch/>
        </p:blipFill>
        <p:spPr>
          <a:xfrm>
            <a:off x="152400" y="5184334"/>
            <a:ext cx="3886200" cy="238003"/>
          </a:xfrm>
          <a:prstGeom prst="rect">
            <a:avLst/>
          </a:prstGeom>
        </p:spPr>
      </p:pic>
      <p:pic>
        <p:nvPicPr>
          <p:cNvPr id="13" name="Picture 12">
            <a:extLst>
              <a:ext uri="{FF2B5EF4-FFF2-40B4-BE49-F238E27FC236}">
                <a16:creationId xmlns:a16="http://schemas.microsoft.com/office/drawing/2014/main" id="{272D2A14-AD5D-456B-B858-3DC6E2131FC5}"/>
              </a:ext>
            </a:extLst>
          </p:cNvPr>
          <p:cNvPicPr>
            <a:picLocks noChangeAspect="1"/>
          </p:cNvPicPr>
          <p:nvPr/>
        </p:nvPicPr>
        <p:blipFill>
          <a:blip r:embed="rId4"/>
          <a:stretch>
            <a:fillRect/>
          </a:stretch>
        </p:blipFill>
        <p:spPr>
          <a:xfrm>
            <a:off x="152400" y="5719164"/>
            <a:ext cx="4419600" cy="304586"/>
          </a:xfrm>
          <a:prstGeom prst="rect">
            <a:avLst/>
          </a:prstGeom>
        </p:spPr>
      </p:pic>
      <p:pic>
        <p:nvPicPr>
          <p:cNvPr id="7" name="Picture 6">
            <a:extLst>
              <a:ext uri="{FF2B5EF4-FFF2-40B4-BE49-F238E27FC236}">
                <a16:creationId xmlns:a16="http://schemas.microsoft.com/office/drawing/2014/main" id="{D44ADA3F-FE38-835A-D621-F24A003C27C7}"/>
              </a:ext>
            </a:extLst>
          </p:cNvPr>
          <p:cNvPicPr>
            <a:picLocks noChangeAspect="1"/>
          </p:cNvPicPr>
          <p:nvPr/>
        </p:nvPicPr>
        <p:blipFill>
          <a:blip r:embed="rId5"/>
          <a:stretch>
            <a:fillRect/>
          </a:stretch>
        </p:blipFill>
        <p:spPr>
          <a:xfrm>
            <a:off x="1600200" y="1092964"/>
            <a:ext cx="5950854" cy="3402836"/>
          </a:xfrm>
          <a:prstGeom prst="rect">
            <a:avLst/>
          </a:prstGeom>
        </p:spPr>
      </p:pic>
      <p:pic>
        <p:nvPicPr>
          <p:cNvPr id="10" name="Picture 9">
            <a:extLst>
              <a:ext uri="{FF2B5EF4-FFF2-40B4-BE49-F238E27FC236}">
                <a16:creationId xmlns:a16="http://schemas.microsoft.com/office/drawing/2014/main" id="{3981FABE-D9B9-4CBF-1118-4AA1E685C806}"/>
              </a:ext>
            </a:extLst>
          </p:cNvPr>
          <p:cNvPicPr>
            <a:picLocks noChangeAspect="1"/>
          </p:cNvPicPr>
          <p:nvPr/>
        </p:nvPicPr>
        <p:blipFill>
          <a:blip r:embed="rId6"/>
          <a:stretch>
            <a:fillRect/>
          </a:stretch>
        </p:blipFill>
        <p:spPr>
          <a:xfrm>
            <a:off x="5105402" y="4888392"/>
            <a:ext cx="3682240" cy="1283808"/>
          </a:xfrm>
          <a:prstGeom prst="rect">
            <a:avLst/>
          </a:prstGeom>
        </p:spPr>
      </p:pic>
    </p:spTree>
    <p:extLst>
      <p:ext uri="{BB962C8B-B14F-4D97-AF65-F5344CB8AC3E}">
        <p14:creationId xmlns:p14="http://schemas.microsoft.com/office/powerpoint/2010/main" val="1133701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Load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30</a:t>
            </a:fld>
            <a:endParaRPr lang="en-US"/>
          </a:p>
        </p:txBody>
      </p:sp>
      <p:pic>
        <p:nvPicPr>
          <p:cNvPr id="5" name="Picture 4">
            <a:extLst>
              <a:ext uri="{FF2B5EF4-FFF2-40B4-BE49-F238E27FC236}">
                <a16:creationId xmlns:a16="http://schemas.microsoft.com/office/drawing/2014/main" id="{480BE594-2782-91C4-0B93-74BD09583194}"/>
              </a:ext>
            </a:extLst>
          </p:cNvPr>
          <p:cNvPicPr>
            <a:picLocks noChangeAspect="1"/>
          </p:cNvPicPr>
          <p:nvPr/>
        </p:nvPicPr>
        <p:blipFill>
          <a:blip r:embed="rId3"/>
          <a:stretch>
            <a:fillRect/>
          </a:stretch>
        </p:blipFill>
        <p:spPr>
          <a:xfrm>
            <a:off x="222127" y="1042209"/>
            <a:ext cx="8699746" cy="4773582"/>
          </a:xfrm>
          <a:prstGeom prst="rect">
            <a:avLst/>
          </a:prstGeom>
        </p:spPr>
      </p:pic>
    </p:spTree>
    <p:extLst>
      <p:ext uri="{BB962C8B-B14F-4D97-AF65-F5344CB8AC3E}">
        <p14:creationId xmlns:p14="http://schemas.microsoft.com/office/powerpoint/2010/main" val="437692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 Ramp</a:t>
            </a:r>
          </a:p>
        </p:txBody>
      </p:sp>
      <p:sp>
        <p:nvSpPr>
          <p:cNvPr id="4" name="Slide Number Placeholder 3"/>
          <p:cNvSpPr>
            <a:spLocks noGrp="1"/>
          </p:cNvSpPr>
          <p:nvPr>
            <p:ph type="sldNum" sz="quarter" idx="4"/>
          </p:nvPr>
        </p:nvSpPr>
        <p:spPr/>
        <p:txBody>
          <a:bodyPr/>
          <a:lstStyle/>
          <a:p>
            <a:fld id="{1D93BD3E-1E9A-4970-A6F7-E7AC52762E0C}" type="slidenum">
              <a:rPr lang="en-US" smtClean="0"/>
              <a:pPr/>
              <a:t>31</a:t>
            </a:fld>
            <a:endParaRPr lang="en-US"/>
          </a:p>
        </p:txBody>
      </p:sp>
      <p:pic>
        <p:nvPicPr>
          <p:cNvPr id="5" name="Picture 4">
            <a:extLst>
              <a:ext uri="{FF2B5EF4-FFF2-40B4-BE49-F238E27FC236}">
                <a16:creationId xmlns:a16="http://schemas.microsoft.com/office/drawing/2014/main" id="{AD4D737A-6A12-3DFC-8051-8BCF8E88672B}"/>
              </a:ext>
            </a:extLst>
          </p:cNvPr>
          <p:cNvPicPr>
            <a:picLocks noChangeAspect="1"/>
          </p:cNvPicPr>
          <p:nvPr/>
        </p:nvPicPr>
        <p:blipFill>
          <a:blip r:embed="rId3"/>
          <a:stretch>
            <a:fillRect/>
          </a:stretch>
        </p:blipFill>
        <p:spPr>
          <a:xfrm>
            <a:off x="222127" y="1045257"/>
            <a:ext cx="8699746" cy="4767485"/>
          </a:xfrm>
          <a:prstGeom prst="rect">
            <a:avLst/>
          </a:prstGeom>
        </p:spPr>
      </p:pic>
    </p:spTree>
    <p:extLst>
      <p:ext uri="{BB962C8B-B14F-4D97-AF65-F5344CB8AC3E}">
        <p14:creationId xmlns:p14="http://schemas.microsoft.com/office/powerpoint/2010/main" val="3255925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Profile</a:t>
            </a:r>
          </a:p>
        </p:txBody>
      </p:sp>
      <p:sp>
        <p:nvSpPr>
          <p:cNvPr id="4" name="Slide Number Placeholder 3"/>
          <p:cNvSpPr>
            <a:spLocks noGrp="1"/>
          </p:cNvSpPr>
          <p:nvPr>
            <p:ph type="sldNum" sz="quarter" idx="4"/>
          </p:nvPr>
        </p:nvSpPr>
        <p:spPr/>
        <p:txBody>
          <a:bodyPr/>
          <a:lstStyle/>
          <a:p>
            <a:fld id="{1D93BD3E-1E9A-4970-A6F7-E7AC52762E0C}" type="slidenum">
              <a:rPr lang="en-US" smtClean="0"/>
              <a:pPr/>
              <a:t>32</a:t>
            </a:fld>
            <a:endParaRPr lang="en-US"/>
          </a:p>
        </p:txBody>
      </p:sp>
      <p:pic>
        <p:nvPicPr>
          <p:cNvPr id="5" name="Picture 4">
            <a:extLst>
              <a:ext uri="{FF2B5EF4-FFF2-40B4-BE49-F238E27FC236}">
                <a16:creationId xmlns:a16="http://schemas.microsoft.com/office/drawing/2014/main" id="{6F0C9FFE-5EEB-47AF-C040-C4534905C054}"/>
              </a:ext>
            </a:extLst>
          </p:cNvPr>
          <p:cNvPicPr>
            <a:picLocks noChangeAspect="1"/>
          </p:cNvPicPr>
          <p:nvPr/>
        </p:nvPicPr>
        <p:blipFill>
          <a:blip r:embed="rId3"/>
          <a:stretch>
            <a:fillRect/>
          </a:stretch>
        </p:blipFill>
        <p:spPr>
          <a:xfrm>
            <a:off x="313575" y="1048305"/>
            <a:ext cx="8516850" cy="4761389"/>
          </a:xfrm>
          <a:prstGeom prst="rect">
            <a:avLst/>
          </a:prstGeom>
        </p:spPr>
      </p:pic>
    </p:spTree>
    <p:extLst>
      <p:ext uri="{BB962C8B-B14F-4D97-AF65-F5344CB8AC3E}">
        <p14:creationId xmlns:p14="http://schemas.microsoft.com/office/powerpoint/2010/main" val="1911980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Start-Up &amp; Shut-Down Hours</a:t>
            </a:r>
          </a:p>
        </p:txBody>
      </p:sp>
      <p:sp>
        <p:nvSpPr>
          <p:cNvPr id="4" name="Slide Number Placeholder 3"/>
          <p:cNvSpPr>
            <a:spLocks noGrp="1"/>
          </p:cNvSpPr>
          <p:nvPr>
            <p:ph type="sldNum" sz="quarter" idx="4"/>
          </p:nvPr>
        </p:nvSpPr>
        <p:spPr/>
        <p:txBody>
          <a:bodyPr/>
          <a:lstStyle/>
          <a:p>
            <a:fld id="{1D93BD3E-1E9A-4970-A6F7-E7AC52762E0C}" type="slidenum">
              <a:rPr lang="en-US" smtClean="0"/>
              <a:pPr/>
              <a:t>33</a:t>
            </a:fld>
            <a:endParaRPr lang="en-US"/>
          </a:p>
        </p:txBody>
      </p:sp>
      <p:pic>
        <p:nvPicPr>
          <p:cNvPr id="5" name="Picture 4">
            <a:extLst>
              <a:ext uri="{FF2B5EF4-FFF2-40B4-BE49-F238E27FC236}">
                <a16:creationId xmlns:a16="http://schemas.microsoft.com/office/drawing/2014/main" id="{60B0061F-4995-B286-D082-6DB3C8B3A789}"/>
              </a:ext>
            </a:extLst>
          </p:cNvPr>
          <p:cNvPicPr>
            <a:picLocks noChangeAspect="1"/>
          </p:cNvPicPr>
          <p:nvPr/>
        </p:nvPicPr>
        <p:blipFill>
          <a:blip r:embed="rId3"/>
          <a:stretch>
            <a:fillRect/>
          </a:stretch>
        </p:blipFill>
        <p:spPr>
          <a:xfrm>
            <a:off x="228223" y="1045257"/>
            <a:ext cx="8687553" cy="4767485"/>
          </a:xfrm>
          <a:prstGeom prst="rect">
            <a:avLst/>
          </a:prstGeom>
        </p:spPr>
      </p:pic>
    </p:spTree>
    <p:extLst>
      <p:ext uri="{BB962C8B-B14F-4D97-AF65-F5344CB8AC3E}">
        <p14:creationId xmlns:p14="http://schemas.microsoft.com/office/powerpoint/2010/main" val="1685839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Load Forecast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34</a:t>
            </a:fld>
            <a:endParaRPr lang="en-US" dirty="0"/>
          </a:p>
        </p:txBody>
      </p:sp>
      <p:pic>
        <p:nvPicPr>
          <p:cNvPr id="5" name="Picture 4">
            <a:extLst>
              <a:ext uri="{FF2B5EF4-FFF2-40B4-BE49-F238E27FC236}">
                <a16:creationId xmlns:a16="http://schemas.microsoft.com/office/drawing/2014/main" id="{5B116A52-0A71-42FE-F353-D0C2D4185855}"/>
              </a:ext>
            </a:extLst>
          </p:cNvPr>
          <p:cNvPicPr>
            <a:picLocks noChangeAspect="1"/>
          </p:cNvPicPr>
          <p:nvPr/>
        </p:nvPicPr>
        <p:blipFill>
          <a:blip r:embed="rId3"/>
          <a:stretch>
            <a:fillRect/>
          </a:stretch>
        </p:blipFill>
        <p:spPr>
          <a:xfrm>
            <a:off x="222127" y="1042209"/>
            <a:ext cx="8699746" cy="4773582"/>
          </a:xfrm>
          <a:prstGeom prst="rect">
            <a:avLst/>
          </a:prstGeom>
        </p:spPr>
      </p:pic>
    </p:spTree>
    <p:extLst>
      <p:ext uri="{BB962C8B-B14F-4D97-AF65-F5344CB8AC3E}">
        <p14:creationId xmlns:p14="http://schemas.microsoft.com/office/powerpoint/2010/main" val="1334884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STLF Error Chart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35</a:t>
            </a:fld>
            <a:endParaRPr lang="en-US"/>
          </a:p>
        </p:txBody>
      </p:sp>
      <p:pic>
        <p:nvPicPr>
          <p:cNvPr id="3" name="Picture 2">
            <a:extLst>
              <a:ext uri="{FF2B5EF4-FFF2-40B4-BE49-F238E27FC236}">
                <a16:creationId xmlns:a16="http://schemas.microsoft.com/office/drawing/2014/main" id="{6E421F98-EFBD-4925-2BB1-98887F18DBAB}"/>
              </a:ext>
            </a:extLst>
          </p:cNvPr>
          <p:cNvPicPr>
            <a:picLocks noChangeAspect="1"/>
          </p:cNvPicPr>
          <p:nvPr/>
        </p:nvPicPr>
        <p:blipFill>
          <a:blip r:embed="rId3"/>
          <a:stretch>
            <a:fillRect/>
          </a:stretch>
        </p:blipFill>
        <p:spPr>
          <a:xfrm>
            <a:off x="304800" y="1045348"/>
            <a:ext cx="8610600" cy="4767304"/>
          </a:xfrm>
          <a:prstGeom prst="rect">
            <a:avLst/>
          </a:prstGeom>
        </p:spPr>
      </p:pic>
    </p:spTree>
    <p:extLst>
      <p:ext uri="{BB962C8B-B14F-4D97-AF65-F5344CB8AC3E}">
        <p14:creationId xmlns:p14="http://schemas.microsoft.com/office/powerpoint/2010/main" val="38044962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36</a:t>
            </a:fld>
            <a:endParaRPr lang="en-US"/>
          </a:p>
        </p:txBody>
      </p:sp>
      <p:pic>
        <p:nvPicPr>
          <p:cNvPr id="3" name="Picture 2">
            <a:extLst>
              <a:ext uri="{FF2B5EF4-FFF2-40B4-BE49-F238E27FC236}">
                <a16:creationId xmlns:a16="http://schemas.microsoft.com/office/drawing/2014/main" id="{430FCF35-E834-83D0-112A-C4C989DF62DA}"/>
              </a:ext>
            </a:extLst>
          </p:cNvPr>
          <p:cNvPicPr>
            <a:picLocks noChangeAspect="1"/>
          </p:cNvPicPr>
          <p:nvPr/>
        </p:nvPicPr>
        <p:blipFill>
          <a:blip r:embed="rId3"/>
          <a:stretch>
            <a:fillRect/>
          </a:stretch>
        </p:blipFill>
        <p:spPr>
          <a:xfrm>
            <a:off x="322719" y="984292"/>
            <a:ext cx="8498561" cy="4889416"/>
          </a:xfrm>
          <a:prstGeom prst="rect">
            <a:avLst/>
          </a:prstGeom>
        </p:spPr>
      </p:pic>
      <p:pic>
        <p:nvPicPr>
          <p:cNvPr id="8" name="Picture 7">
            <a:extLst>
              <a:ext uri="{FF2B5EF4-FFF2-40B4-BE49-F238E27FC236}">
                <a16:creationId xmlns:a16="http://schemas.microsoft.com/office/drawing/2014/main" id="{D53088CC-C64E-E01C-446A-C4C531BBB2B8}"/>
              </a:ext>
            </a:extLst>
          </p:cNvPr>
          <p:cNvPicPr>
            <a:picLocks noChangeAspect="1"/>
          </p:cNvPicPr>
          <p:nvPr/>
        </p:nvPicPr>
        <p:blipFill>
          <a:blip r:embed="rId4"/>
          <a:stretch>
            <a:fillRect/>
          </a:stretch>
        </p:blipFill>
        <p:spPr>
          <a:xfrm>
            <a:off x="1295400" y="4909985"/>
            <a:ext cx="1752600" cy="888338"/>
          </a:xfrm>
          <a:prstGeom prst="rect">
            <a:avLst/>
          </a:prstGeom>
        </p:spPr>
      </p:pic>
    </p:spTree>
    <p:extLst>
      <p:ext uri="{BB962C8B-B14F-4D97-AF65-F5344CB8AC3E}">
        <p14:creationId xmlns:p14="http://schemas.microsoft.com/office/powerpoint/2010/main" val="1616866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37</a:t>
            </a:fld>
            <a:endParaRPr lang="en-US" dirty="0"/>
          </a:p>
        </p:txBody>
      </p:sp>
      <p:pic>
        <p:nvPicPr>
          <p:cNvPr id="5" name="Picture 4">
            <a:extLst>
              <a:ext uri="{FF2B5EF4-FFF2-40B4-BE49-F238E27FC236}">
                <a16:creationId xmlns:a16="http://schemas.microsoft.com/office/drawing/2014/main" id="{079DC9B9-D4E1-82D8-413D-D75DB94E0030}"/>
              </a:ext>
            </a:extLst>
          </p:cNvPr>
          <p:cNvPicPr>
            <a:picLocks noChangeAspect="1"/>
          </p:cNvPicPr>
          <p:nvPr/>
        </p:nvPicPr>
        <p:blipFill>
          <a:blip r:embed="rId3"/>
          <a:stretch>
            <a:fillRect/>
          </a:stretch>
        </p:blipFill>
        <p:spPr>
          <a:xfrm>
            <a:off x="432457" y="1219201"/>
            <a:ext cx="8279086" cy="4495800"/>
          </a:xfrm>
          <a:prstGeom prst="rect">
            <a:avLst/>
          </a:prstGeom>
        </p:spPr>
      </p:pic>
    </p:spTree>
    <p:extLst>
      <p:ext uri="{BB962C8B-B14F-4D97-AF65-F5344CB8AC3E}">
        <p14:creationId xmlns:p14="http://schemas.microsoft.com/office/powerpoint/2010/main" val="3538308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Expected Generation Deviation</a:t>
            </a:r>
          </a:p>
        </p:txBody>
      </p:sp>
      <p:sp>
        <p:nvSpPr>
          <p:cNvPr id="4" name="Slide Number Placeholder 3"/>
          <p:cNvSpPr>
            <a:spLocks noGrp="1"/>
          </p:cNvSpPr>
          <p:nvPr>
            <p:ph type="sldNum" sz="quarter" idx="4"/>
          </p:nvPr>
        </p:nvSpPr>
        <p:spPr/>
        <p:txBody>
          <a:bodyPr/>
          <a:lstStyle/>
          <a:p>
            <a:fld id="{1D93BD3E-1E9A-4970-A6F7-E7AC52762E0C}" type="slidenum">
              <a:rPr lang="en-US" smtClean="0"/>
              <a:pPr/>
              <a:t>38</a:t>
            </a:fld>
            <a:endParaRPr lang="en-US"/>
          </a:p>
        </p:txBody>
      </p:sp>
      <p:pic>
        <p:nvPicPr>
          <p:cNvPr id="5" name="Picture 4">
            <a:extLst>
              <a:ext uri="{FF2B5EF4-FFF2-40B4-BE49-F238E27FC236}">
                <a16:creationId xmlns:a16="http://schemas.microsoft.com/office/drawing/2014/main" id="{BB588F28-0BD2-EA95-C51B-6CAB61693D5D}"/>
              </a:ext>
            </a:extLst>
          </p:cNvPr>
          <p:cNvPicPr>
            <a:picLocks noChangeAspect="1"/>
          </p:cNvPicPr>
          <p:nvPr/>
        </p:nvPicPr>
        <p:blipFill>
          <a:blip r:embed="rId3"/>
          <a:stretch>
            <a:fillRect/>
          </a:stretch>
        </p:blipFill>
        <p:spPr>
          <a:xfrm>
            <a:off x="426360" y="1143000"/>
            <a:ext cx="8291279" cy="4419600"/>
          </a:xfrm>
          <a:prstGeom prst="rect">
            <a:avLst/>
          </a:prstGeom>
        </p:spPr>
      </p:pic>
    </p:spTree>
    <p:extLst>
      <p:ext uri="{BB962C8B-B14F-4D97-AF65-F5344CB8AC3E}">
        <p14:creationId xmlns:p14="http://schemas.microsoft.com/office/powerpoint/2010/main" val="3625295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48EFC-1C9F-C206-CB08-100FB8E0DBBE}"/>
              </a:ext>
            </a:extLst>
          </p:cNvPr>
          <p:cNvSpPr>
            <a:spLocks noGrp="1"/>
          </p:cNvSpPr>
          <p:nvPr>
            <p:ph type="title"/>
          </p:nvPr>
        </p:nvSpPr>
        <p:spPr/>
        <p:txBody>
          <a:bodyPr/>
          <a:lstStyle/>
          <a:p>
            <a:r>
              <a:rPr lang="en-US" sz="2600" dirty="0"/>
              <a:t>Non-SCED Qualified Flexible Load (NSFL) Ramping</a:t>
            </a:r>
          </a:p>
        </p:txBody>
      </p:sp>
      <p:sp>
        <p:nvSpPr>
          <p:cNvPr id="4" name="Slide Number Placeholder 3">
            <a:extLst>
              <a:ext uri="{FF2B5EF4-FFF2-40B4-BE49-F238E27FC236}">
                <a16:creationId xmlns:a16="http://schemas.microsoft.com/office/drawing/2014/main" id="{7630188E-16E1-E63B-B8CA-14A88C76C351}"/>
              </a:ext>
            </a:extLst>
          </p:cNvPr>
          <p:cNvSpPr>
            <a:spLocks noGrp="1"/>
          </p:cNvSpPr>
          <p:nvPr>
            <p:ph type="sldNum" sz="quarter" idx="4"/>
          </p:nvPr>
        </p:nvSpPr>
        <p:spPr/>
        <p:txBody>
          <a:bodyPr/>
          <a:lstStyle/>
          <a:p>
            <a:fld id="{1D93BD3E-1E9A-4970-A6F7-E7AC52762E0C}" type="slidenum">
              <a:rPr lang="en-US" smtClean="0"/>
              <a:pPr/>
              <a:t>39</a:t>
            </a:fld>
            <a:endParaRPr lang="en-US"/>
          </a:p>
        </p:txBody>
      </p:sp>
      <p:pic>
        <p:nvPicPr>
          <p:cNvPr id="6" name="Content Placeholder 5">
            <a:extLst>
              <a:ext uri="{FF2B5EF4-FFF2-40B4-BE49-F238E27FC236}">
                <a16:creationId xmlns:a16="http://schemas.microsoft.com/office/drawing/2014/main" id="{DA38083D-7EF4-BFE3-EF7C-552B746EF952}"/>
              </a:ext>
            </a:extLst>
          </p:cNvPr>
          <p:cNvPicPr>
            <a:picLocks noGrp="1" noChangeAspect="1"/>
          </p:cNvPicPr>
          <p:nvPr>
            <p:ph idx="1"/>
          </p:nvPr>
        </p:nvPicPr>
        <p:blipFill>
          <a:blip r:embed="rId3"/>
          <a:stretch>
            <a:fillRect/>
          </a:stretch>
        </p:blipFill>
        <p:spPr>
          <a:prstGeom prst="rect">
            <a:avLst/>
          </a:prstGeom>
        </p:spPr>
      </p:pic>
    </p:spTree>
    <p:extLst>
      <p:ext uri="{BB962C8B-B14F-4D97-AF65-F5344CB8AC3E}">
        <p14:creationId xmlns:p14="http://schemas.microsoft.com/office/powerpoint/2010/main" val="245803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dirty="0"/>
          </a:p>
        </p:txBody>
      </p:sp>
      <p:pic>
        <p:nvPicPr>
          <p:cNvPr id="3" name="Picture 2">
            <a:extLst>
              <a:ext uri="{FF2B5EF4-FFF2-40B4-BE49-F238E27FC236}">
                <a16:creationId xmlns:a16="http://schemas.microsoft.com/office/drawing/2014/main" id="{64365895-0E25-0D82-18E9-7A2322F75697}"/>
              </a:ext>
            </a:extLst>
          </p:cNvPr>
          <p:cNvPicPr>
            <a:picLocks noChangeAspect="1"/>
          </p:cNvPicPr>
          <p:nvPr/>
        </p:nvPicPr>
        <p:blipFill>
          <a:blip r:embed="rId3"/>
          <a:stretch>
            <a:fillRect/>
          </a:stretch>
        </p:blipFill>
        <p:spPr>
          <a:xfrm>
            <a:off x="387466" y="762000"/>
            <a:ext cx="8223134" cy="5440920"/>
          </a:xfrm>
          <a:prstGeom prst="rect">
            <a:avLst/>
          </a:prstGeom>
        </p:spPr>
      </p:pic>
    </p:spTree>
    <p:extLst>
      <p:ext uri="{BB962C8B-B14F-4D97-AF65-F5344CB8AC3E}">
        <p14:creationId xmlns:p14="http://schemas.microsoft.com/office/powerpoint/2010/main" val="3743656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spTree>
    <p:extLst>
      <p:ext uri="{BB962C8B-B14F-4D97-AF65-F5344CB8AC3E}">
        <p14:creationId xmlns:p14="http://schemas.microsoft.com/office/powerpoint/2010/main" val="383424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Wind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3" name="Picture 2">
            <a:extLst>
              <a:ext uri="{FF2B5EF4-FFF2-40B4-BE49-F238E27FC236}">
                <a16:creationId xmlns:a16="http://schemas.microsoft.com/office/drawing/2014/main" id="{D32C272E-A94E-D1C1-0B00-86D3E3A4CC47}"/>
              </a:ext>
            </a:extLst>
          </p:cNvPr>
          <p:cNvPicPr>
            <a:picLocks noChangeAspect="1"/>
          </p:cNvPicPr>
          <p:nvPr/>
        </p:nvPicPr>
        <p:blipFill>
          <a:blip r:embed="rId3"/>
          <a:stretch>
            <a:fillRect/>
          </a:stretch>
        </p:blipFill>
        <p:spPr>
          <a:xfrm>
            <a:off x="381000" y="762000"/>
            <a:ext cx="8388460" cy="5434824"/>
          </a:xfrm>
          <a:prstGeom prst="rect">
            <a:avLst/>
          </a:prstGeom>
        </p:spPr>
      </p:pic>
    </p:spTree>
    <p:extLst>
      <p:ext uri="{BB962C8B-B14F-4D97-AF65-F5344CB8AC3E}">
        <p14:creationId xmlns:p14="http://schemas.microsoft.com/office/powerpoint/2010/main" val="28138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MAE</a:t>
            </a:r>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3" name="Picture 2">
            <a:extLst>
              <a:ext uri="{FF2B5EF4-FFF2-40B4-BE49-F238E27FC236}">
                <a16:creationId xmlns:a16="http://schemas.microsoft.com/office/drawing/2014/main" id="{07FB8F8C-ED95-0E3C-C356-0A7E2312C70A}"/>
              </a:ext>
            </a:extLst>
          </p:cNvPr>
          <p:cNvPicPr>
            <a:picLocks noChangeAspect="1"/>
          </p:cNvPicPr>
          <p:nvPr/>
        </p:nvPicPr>
        <p:blipFill>
          <a:blip r:embed="rId3"/>
          <a:stretch>
            <a:fillRect/>
          </a:stretch>
        </p:blipFill>
        <p:spPr>
          <a:xfrm>
            <a:off x="380999" y="762000"/>
            <a:ext cx="8446377" cy="5440920"/>
          </a:xfrm>
          <a:prstGeom prst="rect">
            <a:avLst/>
          </a:prstGeom>
        </p:spPr>
      </p:pic>
    </p:spTree>
    <p:extLst>
      <p:ext uri="{BB962C8B-B14F-4D97-AF65-F5344CB8AC3E}">
        <p14:creationId xmlns:p14="http://schemas.microsoft.com/office/powerpoint/2010/main" val="75391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Projected Solar Ramp Rate Error</a:t>
            </a:r>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pic>
        <p:nvPicPr>
          <p:cNvPr id="3" name="Picture 2">
            <a:extLst>
              <a:ext uri="{FF2B5EF4-FFF2-40B4-BE49-F238E27FC236}">
                <a16:creationId xmlns:a16="http://schemas.microsoft.com/office/drawing/2014/main" id="{8C36749F-886A-D9CA-D67D-0428A1A446CD}"/>
              </a:ext>
            </a:extLst>
          </p:cNvPr>
          <p:cNvPicPr>
            <a:picLocks noChangeAspect="1"/>
          </p:cNvPicPr>
          <p:nvPr/>
        </p:nvPicPr>
        <p:blipFill>
          <a:blip r:embed="rId3"/>
          <a:stretch>
            <a:fillRect/>
          </a:stretch>
        </p:blipFill>
        <p:spPr>
          <a:xfrm>
            <a:off x="381000" y="762000"/>
            <a:ext cx="8431135" cy="5434824"/>
          </a:xfrm>
          <a:prstGeom prst="rect">
            <a:avLst/>
          </a:prstGeom>
        </p:spPr>
      </p:pic>
    </p:spTree>
    <p:extLst>
      <p:ext uri="{BB962C8B-B14F-4D97-AF65-F5344CB8AC3E}">
        <p14:creationId xmlns:p14="http://schemas.microsoft.com/office/powerpoint/2010/main" val="28925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pic>
        <p:nvPicPr>
          <p:cNvPr id="6" name="Picture 5">
            <a:extLst>
              <a:ext uri="{FF2B5EF4-FFF2-40B4-BE49-F238E27FC236}">
                <a16:creationId xmlns:a16="http://schemas.microsoft.com/office/drawing/2014/main" id="{29476E12-1967-D57D-18A5-D917979219E2}"/>
              </a:ext>
            </a:extLst>
          </p:cNvPr>
          <p:cNvPicPr>
            <a:picLocks noChangeAspect="1"/>
          </p:cNvPicPr>
          <p:nvPr/>
        </p:nvPicPr>
        <p:blipFill>
          <a:blip r:embed="rId3"/>
          <a:stretch>
            <a:fillRect/>
          </a:stretch>
        </p:blipFill>
        <p:spPr>
          <a:xfrm>
            <a:off x="1371600" y="2057400"/>
            <a:ext cx="5791200" cy="2209800"/>
          </a:xfrm>
          <a:prstGeom prst="rect">
            <a:avLst/>
          </a:prstGeom>
        </p:spPr>
      </p:pic>
    </p:spTree>
    <p:extLst>
      <p:ext uri="{BB962C8B-B14F-4D97-AF65-F5344CB8AC3E}">
        <p14:creationId xmlns:p14="http://schemas.microsoft.com/office/powerpoint/2010/main" val="3340491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a:t>Metrics to Measure SCR-773 Performance</a:t>
            </a:r>
          </a:p>
          <a:p>
            <a:pPr marL="514350" indent="-514350">
              <a:buFont typeface="+mj-lt"/>
              <a:buAutoNum type="arabicPeriod"/>
            </a:pPr>
            <a:r>
              <a:rPr lang="en-US" sz="2000" dirty="0"/>
              <a:t>Trend and monitor the regulation deployed by hour.</a:t>
            </a:r>
          </a:p>
          <a:p>
            <a:pPr marL="514350" indent="-514350">
              <a:buFont typeface="+mj-lt"/>
              <a:buAutoNum type="arabicPeriod"/>
            </a:pPr>
            <a:r>
              <a:rPr lang="en-US" sz="2000" dirty="0"/>
              <a:t>Set target of 50 MW for total regulation deployed by hour for peak hours.</a:t>
            </a:r>
          </a:p>
          <a:p>
            <a:pPr marL="514350" indent="-514350">
              <a:buFont typeface="+mj-lt"/>
              <a:buAutoNum type="arabicPeriod"/>
            </a:pPr>
            <a:r>
              <a:rPr lang="en-US" sz="2000" dirty="0"/>
              <a:t>Set target of 85% for the number of  intervals where regulation deployment  was both up and down for peak hours.</a:t>
            </a:r>
          </a:p>
          <a:p>
            <a:pPr marL="514350" indent="-514350">
              <a:buFont typeface="+mj-lt"/>
              <a:buAutoNum type="arabicPeriod"/>
            </a:pPr>
            <a:r>
              <a:rPr lang="en-US" sz="2000" dirty="0"/>
              <a:t>Track the Regulation exhaustion rate for all hours (not to exceed 5%).</a:t>
            </a:r>
          </a:p>
          <a:p>
            <a:pPr marL="514350" indent="-514350">
              <a:buFont typeface="+mj-lt"/>
              <a:buAutoNum type="arabicPeriod"/>
            </a:pPr>
            <a:r>
              <a:rPr lang="en-US" sz="2000" dirty="0"/>
              <a:t>Using a 50MW filter, target 15 occurrences or less per month for regulation bias of six or more consecutive 5 minute intervals for peak hours.</a:t>
            </a:r>
          </a:p>
          <a:p>
            <a:pPr marL="0" indent="0">
              <a:buNone/>
            </a:pPr>
            <a:endParaRPr lang="en-US" b="1" dirty="0"/>
          </a:p>
        </p:txBody>
      </p:sp>
    </p:spTree>
    <p:extLst>
      <p:ext uri="{BB962C8B-B14F-4D97-AF65-F5344CB8AC3E}">
        <p14:creationId xmlns:p14="http://schemas.microsoft.com/office/powerpoint/2010/main" val="153613280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Props1.xml><?xml version="1.0" encoding="utf-8"?>
<ds:datastoreItem xmlns:ds="http://schemas.openxmlformats.org/officeDocument/2006/customXml" ds:itemID="{20884B7F-5407-4A7E-885F-D19D0E5ED726}">
  <ds:schemaRefs>
    <ds:schemaRef ds:uri="http://schemas.microsoft.com/sharepoint/v3/contenttype/forms"/>
  </ds:schemaRefs>
</ds:datastoreItem>
</file>

<file path=customXml/itemProps2.xml><?xml version="1.0" encoding="utf-8"?>
<ds:datastoreItem xmlns:ds="http://schemas.openxmlformats.org/officeDocument/2006/customXml" ds:itemID="{686AC9E6-93EC-408A-81EA-765D121FF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8F63C-08AC-4CDD-B36F-0851B11853CB}">
  <ds:schemaRefs>
    <ds:schemaRef ds:uri="http://purl.org/dc/elements/1.1/"/>
    <ds:schemaRef ds:uri="http://schemas.openxmlformats.org/package/2006/metadata/core-properties"/>
    <ds:schemaRef ds:uri="http://purl.org/dc/terms/"/>
    <ds:schemaRef ds:uri="c34af464-7aa1-4edd-9be4-83dffc1cb926"/>
    <ds:schemaRef ds:uri="http://schemas.microsoft.com/office/2006/documentManagement/types"/>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122770</TotalTime>
  <Words>1792</Words>
  <Application>Microsoft Office PowerPoint</Application>
  <PresentationFormat>On-screen Show (4:3)</PresentationFormat>
  <Paragraphs>225</Paragraphs>
  <Slides>40</Slides>
  <Notes>33</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40</vt:i4>
      </vt:variant>
    </vt:vector>
  </HeadingPairs>
  <TitlesOfParts>
    <vt:vector size="45" baseType="lpstr">
      <vt:lpstr>Arial</vt:lpstr>
      <vt:lpstr>Calibri</vt:lpstr>
      <vt:lpstr>1_Custom Design</vt:lpstr>
      <vt:lpstr>Office Theme</vt:lpstr>
      <vt:lpstr>Custom Design</vt:lpstr>
      <vt:lpstr>PowerPoint Presentation</vt:lpstr>
      <vt:lpstr>PowerPoint Presentation</vt:lpstr>
      <vt:lpstr>Current GTBD Parameters</vt:lpstr>
      <vt:lpstr>Projected Wind Ramp Rate MAE</vt:lpstr>
      <vt:lpstr>Projected Wind Ramp Rate Error</vt:lpstr>
      <vt:lpstr>Projected Solar Ramp Rate MAE</vt:lpstr>
      <vt:lpstr>Projected Solar Ramp Rate Error</vt:lpstr>
      <vt:lpstr>References</vt:lpstr>
      <vt:lpstr>PowerPoint Presentation</vt:lpstr>
      <vt:lpstr>Total Regulation Deployed Comparison</vt:lpstr>
      <vt:lpstr>Total Regulation Deployed Comparison - Monthly</vt:lpstr>
      <vt:lpstr>Metric 1: Regulation Deployed Comparisons</vt:lpstr>
      <vt:lpstr>Regulation Deployed Comparison</vt:lpstr>
      <vt:lpstr>Regulation Deployed Comparison</vt:lpstr>
      <vt:lpstr>Regulation Deployed Comparison</vt:lpstr>
      <vt:lpstr>Metric 2: Total Regulation Deployed Comparisons</vt:lpstr>
      <vt:lpstr>Total Regulation Deployed Comparison</vt:lpstr>
      <vt:lpstr>Metric 3: 15-min Intervals Where Both REGUP/REGDN Were Deployed</vt:lpstr>
      <vt:lpstr>“Zero” Crossing Regulation</vt:lpstr>
      <vt:lpstr>“Zero” Crossing Regulation</vt:lpstr>
      <vt:lpstr>Metric 4: Regulation Exhaustion Rate</vt:lpstr>
      <vt:lpstr>Regulation Exhaustion Rate</vt:lpstr>
      <vt:lpstr>Regulation Exhaustion Rate</vt:lpstr>
      <vt:lpstr>Metric 5: Stats on REGUP Bias for Consecutive 5-min Intervals</vt:lpstr>
      <vt:lpstr>Regulation Bias for Consecutive SCED Intervals</vt:lpstr>
      <vt:lpstr>Regulation Bias for Consecutive SCED Intervals</vt:lpstr>
      <vt:lpstr>Time Error and Contributing Factors</vt:lpstr>
      <vt:lpstr>Time Error Accumulation</vt:lpstr>
      <vt:lpstr>Load Profile</vt:lpstr>
      <vt:lpstr>Net Load Profile</vt:lpstr>
      <vt:lpstr>Load Ramp</vt:lpstr>
      <vt:lpstr>Wind Profile</vt:lpstr>
      <vt:lpstr>Start-Up &amp; Shut-Down Hours</vt:lpstr>
      <vt:lpstr>Short-Term Load Forecast Error</vt:lpstr>
      <vt:lpstr>STLF Error Chart</vt:lpstr>
      <vt:lpstr>Expected Generation Deviation</vt:lpstr>
      <vt:lpstr>Expected Generation Deviation</vt:lpstr>
      <vt:lpstr>Expected Generation Deviation</vt:lpstr>
      <vt:lpstr>Non-SCED Qualified Flexible Load (NSFL) Ramping</vt:lpstr>
      <vt:lpstr>Questions?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Oyediran, Ajibola</cp:lastModifiedBy>
  <cp:revision>1268</cp:revision>
  <cp:lastPrinted>2016-01-21T20:53:15Z</cp:lastPrinted>
  <dcterms:created xsi:type="dcterms:W3CDTF">2016-01-21T15:20:31Z</dcterms:created>
  <dcterms:modified xsi:type="dcterms:W3CDTF">2025-04-15T18:51:31Z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y fmtid="{D5CDD505-2E9C-101B-9397-08002B2CF9AE}" pid="3" name="MSIP_Label_7084cbda-52b8-46fb-a7b7-cb5bd465ed85_Enabled">
    <vt:lpwstr>true</vt:lpwstr>
  </property>
  <property fmtid="{D5CDD505-2E9C-101B-9397-08002B2CF9AE}" pid="4" name="MSIP_Label_7084cbda-52b8-46fb-a7b7-cb5bd465ed85_SetDate">
    <vt:lpwstr>2023-07-13T19:51:46Z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4a615b3d-c0eb-422d-be1f-3cd1f81db83b</vt:lpwstr>
  </property>
  <property fmtid="{D5CDD505-2E9C-101B-9397-08002B2CF9AE}" pid="9" name="MSIP_Label_7084cbda-52b8-46fb-a7b7-cb5bd465ed85_ContentBits">
    <vt:lpwstr>0</vt:lpwstr>
  </property>
</Properties>
</file>