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9"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4795" autoAdjust="0"/>
  </p:normalViewPr>
  <p:slideViewPr>
    <p:cSldViewPr showGuides="1">
      <p:cViewPr varScale="1">
        <p:scale>
          <a:sx n="80" d="100"/>
          <a:sy n="80" d="100"/>
        </p:scale>
        <p:origin x="2544" y="90"/>
      </p:cViewPr>
      <p:guideLst>
        <p:guide orient="horz" pos="2160"/>
        <p:guide pos="2880"/>
      </p:guideLst>
    </p:cSldViewPr>
  </p:slideViewPr>
  <p:notesTextViewPr>
    <p:cViewPr>
      <p:scale>
        <a:sx n="125" d="100"/>
        <a:sy n="12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4/14/2025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March 2024 and March 2025. </a:t>
            </a:r>
            <a:r>
              <a:rPr lang="en-US" strike="noStrike" dirty="0"/>
              <a:t>Compared to last year, there are slightly more instances of frequency hovering around the lower dead bands.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March 2023 and March 2025.</a:t>
            </a:r>
            <a:r>
              <a:rPr lang="en-US" strike="noStrike" dirty="0"/>
              <a:t> Similar to the previous slide, compared </a:t>
            </a:r>
            <a:r>
              <a:rPr lang="en-US" strike="noStrike"/>
              <a:t>to 2023, </a:t>
            </a:r>
            <a:r>
              <a:rPr lang="en-US" strike="noStrike" dirty="0"/>
              <a:t>there are less instances of frequency hovering around the dead bands. </a:t>
            </a:r>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95114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trike="noStrike" baseline="0" dirty="0"/>
              <a:t>Time error is negative throughout March. We have seen significant accumulation in first two weeks. ERCOT observed real-time telemetry and operational issues from wind and solar units </a:t>
            </a:r>
          </a:p>
          <a:p>
            <a:pPr marL="0" indent="0">
              <a:buFont typeface="Arial" panose="020B0604020202020204" pitchFamily="34" charset="0"/>
              <a:buNone/>
            </a:pPr>
            <a:r>
              <a:rPr lang="en-US" strike="noStrike" baseline="0" dirty="0"/>
              <a:t>which effected the ERCOT frequency control. ERCOT has been working with the Market Participants to address the operational issues. ERCOT tuned the GTBD ACE integral feedback to recover the time error.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424579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-412.0,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OP2023: FRO = -463.0, FRM median = -1130.21, FRM average = -1302.7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OP2024: FRO = -395.0, </a:t>
            </a:r>
          </a:p>
          <a:p>
            <a:r>
              <a:rPr lang="en-US" baseline="0" dirty="0"/>
              <a:t>OP2025: FRO = -455.0, </a:t>
            </a:r>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75591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35,208,781</a:t>
            </a:r>
            <a:r>
              <a:rPr lang="en-US" sz="2800" dirty="0"/>
              <a:t> </a:t>
            </a:r>
            <a:r>
              <a:rPr lang="en-US" sz="1800" b="1" dirty="0">
                <a:solidFill>
                  <a:schemeClr val="accent2"/>
                </a:solidFill>
              </a:rPr>
              <a:t>MWh</a:t>
            </a:r>
            <a:endParaRPr lang="en-US" sz="1800" b="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effectLst/>
                <a:latin typeface="Arial" panose="020B0604020202020204" pitchFamily="34" charset="0"/>
              </a:rPr>
              <a:t>12,055,131</a:t>
            </a:r>
            <a:r>
              <a:rPr lang="en-US" sz="2800" dirty="0"/>
              <a:t> </a:t>
            </a:r>
            <a:r>
              <a:rPr lang="en-US" sz="1200" b="1" dirty="0">
                <a:solidFill>
                  <a:schemeClr val="accent2"/>
                </a:solidFill>
              </a:rPr>
              <a:t>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34.24%</a:t>
            </a:r>
            <a:r>
              <a:rPr lang="en-US" sz="2800" dirty="0"/>
              <a:t> o</a:t>
            </a:r>
            <a:r>
              <a:rPr lang="en-US" sz="1200" b="0" i="0" u="none" strike="noStrike" dirty="0">
                <a:effectLst/>
                <a:latin typeface="Arial" panose="020B0604020202020204" pitchFamily="34" charset="0"/>
              </a:rPr>
              <a:t>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5,143,399</a:t>
            </a:r>
            <a:r>
              <a:rPr lang="en-US" sz="2800" b="0" i="0" u="none" strike="noStrike" dirty="0">
                <a:effectLst/>
                <a:latin typeface="Arial" panose="020B0604020202020204" pitchFamily="34" charset="0"/>
              </a:rPr>
              <a:t> </a:t>
            </a:r>
            <a:r>
              <a:rPr lang="en-US" sz="1200" b="1" i="0" dirty="0">
                <a:solidFill>
                  <a:schemeClr val="accent2"/>
                </a:solidFill>
              </a:rPr>
              <a:t>MWh</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14.61%</a:t>
            </a:r>
            <a:r>
              <a:rPr lang="en-US" sz="2800" dirty="0"/>
              <a:t> </a:t>
            </a:r>
            <a:r>
              <a:rPr lang="en-US" sz="1200" b="0" i="0" u="none" strike="noStrike" dirty="0">
                <a:effectLst/>
                <a:latin typeface="Arial" panose="020B0604020202020204" pitchFamily="34" charset="0"/>
              </a:rPr>
              <a:t>of total energy was provided by solar generation</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Minimum Inertia</a:t>
            </a:r>
            <a:r>
              <a:rPr lang="en-US" strike="noStrike" baseline="0" dirty="0"/>
              <a:t> in March 2025 = </a:t>
            </a:r>
            <a:r>
              <a:rPr lang="en-US" sz="1800" b="0" i="0" u="none" strike="noStrike" dirty="0">
                <a:solidFill>
                  <a:srgbClr val="000000"/>
                </a:solidFill>
                <a:effectLst/>
                <a:latin typeface="Calibri" panose="020F0502020204030204" pitchFamily="34" charset="0"/>
              </a:rPr>
              <a:t>118, 032</a:t>
            </a:r>
            <a:r>
              <a:rPr lang="en-US" sz="2800" dirty="0"/>
              <a:t>  </a:t>
            </a:r>
            <a:r>
              <a:rPr lang="en-US" sz="1800" b="1" strike="noStrike" dirty="0">
                <a:solidFill>
                  <a:schemeClr val="accent2"/>
                </a:solidFill>
              </a:rPr>
              <a:t>MW*s</a:t>
            </a:r>
            <a:r>
              <a:rPr lang="en-US" sz="1800" b="1" strike="noStrike" baseline="0" dirty="0">
                <a:solidFill>
                  <a:schemeClr val="accent2"/>
                </a:solidFill>
              </a:rPr>
              <a:t>  </a:t>
            </a:r>
            <a:r>
              <a:rPr lang="en-US" sz="1800" strike="noStrike" dirty="0">
                <a:solidFill>
                  <a:schemeClr val="accent2"/>
                </a:solidFill>
              </a:rPr>
              <a:t>on March 18</a:t>
            </a:r>
            <a:r>
              <a:rPr lang="en-US" sz="1800" strike="noStrike" baseline="30000" dirty="0">
                <a:solidFill>
                  <a:schemeClr val="accent2"/>
                </a:solidFill>
              </a:rPr>
              <a:t>th</a:t>
            </a:r>
            <a:r>
              <a:rPr lang="en-US" sz="1800" strike="noStrike" dirty="0">
                <a:solidFill>
                  <a:schemeClr val="accent2"/>
                </a:solidFill>
              </a:rPr>
              <a:t>  </a:t>
            </a:r>
            <a:endParaRPr lang="en-US"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Historical Overall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br>
              <a:rPr lang="en-US" strike="noStrike" baseline="0" dirty="0"/>
            </a:br>
            <a:r>
              <a:rPr lang="en-US" strike="noStrike" baseline="0" dirty="0"/>
              <a:t>March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Mean: </a:t>
            </a:r>
            <a:r>
              <a:rPr lang="en-US" sz="1800" b="0" i="0" u="none" strike="noStrike" dirty="0">
                <a:solidFill>
                  <a:srgbClr val="000000"/>
                </a:solidFill>
                <a:effectLst/>
                <a:latin typeface="Calibri" panose="020F0502020204030204" pitchFamily="34" charset="0"/>
              </a:rPr>
              <a:t>154,700</a:t>
            </a:r>
            <a:r>
              <a:rPr lang="en-US" sz="2800" dirty="0"/>
              <a:t>  </a:t>
            </a:r>
            <a:r>
              <a:rPr lang="en-US" sz="1600" b="1" strike="noStrike" dirty="0">
                <a:solidFill>
                  <a:schemeClr val="accent2"/>
                </a:solidFill>
              </a:rPr>
              <a:t>MW*s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Max: </a:t>
            </a:r>
            <a:r>
              <a:rPr lang="en-US" sz="1800" b="0" i="0" u="none" strike="noStrike" dirty="0">
                <a:solidFill>
                  <a:srgbClr val="000000"/>
                </a:solidFill>
                <a:effectLst/>
                <a:latin typeface="Calibri" panose="020F0502020204030204" pitchFamily="34" charset="0"/>
              </a:rPr>
              <a:t>224,372</a:t>
            </a:r>
            <a:r>
              <a:rPr lang="en-US" sz="2800" dirty="0"/>
              <a:t> </a:t>
            </a:r>
            <a:r>
              <a:rPr lang="en-US" sz="1600" b="1" strike="noStrike" dirty="0">
                <a:solidFill>
                  <a:schemeClr val="accent2"/>
                </a:solidFill>
              </a:rPr>
              <a:t>MW*s</a:t>
            </a:r>
            <a:r>
              <a:rPr lang="en-US" sz="1600" b="1" strike="noStrike" baseline="0" dirty="0">
                <a:solidFill>
                  <a:schemeClr val="accent2"/>
                </a:solidFill>
              </a:rPr>
              <a:t>  </a:t>
            </a:r>
            <a:r>
              <a:rPr lang="en-US" sz="1600" strike="noStrike" dirty="0">
                <a:solidFill>
                  <a:schemeClr val="accent2"/>
                </a:solidFill>
              </a:rPr>
              <a:t>on March 24</a:t>
            </a:r>
            <a:r>
              <a:rPr lang="en-US" sz="1600" strike="noStrike" baseline="30000" dirty="0">
                <a:solidFill>
                  <a:schemeClr val="accent2"/>
                </a:solidFill>
              </a:rPr>
              <a:t>th</a:t>
            </a:r>
            <a:r>
              <a:rPr lang="en-US" sz="1600" strike="noStrike" dirty="0">
                <a:solidFill>
                  <a:schemeClr val="accent2"/>
                </a:solidFill>
              </a:rPr>
              <a:t> </a:t>
            </a:r>
            <a:endParaRPr lang="en-US" sz="1600" b="1" strike="noStrike"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Min: </a:t>
            </a:r>
            <a:r>
              <a:rPr lang="en-US" sz="1800" b="0" i="0" u="none" strike="noStrike" dirty="0">
                <a:solidFill>
                  <a:srgbClr val="000000"/>
                </a:solidFill>
                <a:effectLst/>
                <a:latin typeface="Calibri" panose="020F0502020204030204" pitchFamily="34" charset="0"/>
              </a:rPr>
              <a:t>118, 032</a:t>
            </a:r>
            <a:r>
              <a:rPr lang="en-US" sz="2800" dirty="0"/>
              <a:t> </a:t>
            </a:r>
            <a:r>
              <a:rPr lang="en-US" sz="1600" b="1" strike="noStrike" dirty="0">
                <a:solidFill>
                  <a:schemeClr val="accent2"/>
                </a:solidFill>
              </a:rPr>
              <a:t>MW*s</a:t>
            </a:r>
            <a:r>
              <a:rPr lang="en-US" sz="1600" b="1" strike="noStrike" baseline="0" dirty="0">
                <a:solidFill>
                  <a:schemeClr val="accent2"/>
                </a:solidFill>
              </a:rPr>
              <a:t> </a:t>
            </a:r>
            <a:r>
              <a:rPr lang="en-US" sz="1600" b="1" strike="noStrike" dirty="0">
                <a:solidFill>
                  <a:schemeClr val="accent2"/>
                </a:solidFill>
              </a:rPr>
              <a:t> </a:t>
            </a:r>
            <a:r>
              <a:rPr lang="en-US" sz="1600" strike="noStrike" dirty="0">
                <a:solidFill>
                  <a:schemeClr val="accent2"/>
                </a:solidFill>
              </a:rPr>
              <a:t>on March 18</a:t>
            </a:r>
            <a:r>
              <a:rPr lang="en-US" sz="1600" strike="noStrike" baseline="30000" dirty="0">
                <a:solidFill>
                  <a:schemeClr val="accent2"/>
                </a:solidFill>
              </a:rPr>
              <a:t>th</a:t>
            </a:r>
            <a:r>
              <a:rPr lang="en-US" sz="1600" strike="noStrike" dirty="0">
                <a:solidFill>
                  <a:schemeClr val="accent2"/>
                </a:solidFill>
              </a:rPr>
              <a:t> </a:t>
            </a:r>
            <a:endParaRPr lang="en-US" sz="1600" b="1" strike="noStrike"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Summary of ERCOT inertia for the previous 10 years. Lowest inertia this year was on March 18</a:t>
            </a:r>
            <a:r>
              <a:rPr lang="en-US" sz="1200" kern="1200" baseline="30000" dirty="0">
                <a:solidFill>
                  <a:schemeClr val="tx1"/>
                </a:solidFill>
                <a:effectLst/>
                <a:latin typeface="Times New Roman" pitchFamily="18" charset="0"/>
                <a:ea typeface="+mn-ea"/>
                <a:cs typeface="+mn-cs"/>
              </a:rPr>
              <a:t>th</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98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baseline="0" dirty="0"/>
              <a:t>CPS1 Score is 175.89%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trike="noStrik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baseline="0" dirty="0"/>
              <a:t>Scores Below 100%: 89.94% on Mar 5</a:t>
            </a:r>
            <a:r>
              <a:rPr lang="en-US" strike="noStrike" baseline="30000" dirty="0"/>
              <a:t>th </a:t>
            </a:r>
            <a:r>
              <a:rPr lang="en-US" strike="noStrike" baseline="0" dirty="0"/>
              <a:t> at 17:00 and 97.28% on March 12</a:t>
            </a:r>
            <a:r>
              <a:rPr lang="en-US" strike="noStrike" baseline="30000" dirty="0"/>
              <a:t>th</a:t>
            </a:r>
            <a:r>
              <a:rPr lang="en-US" strike="noStrike" baseline="0" dirty="0"/>
              <a:t> at 16:00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trike="noStrike" baseline="0" dirty="0"/>
          </a:p>
          <a:p>
            <a:r>
              <a:rPr lang="en-US" sz="1000" dirty="0">
                <a:effectLst/>
              </a:rPr>
              <a:t>1.</a:t>
            </a:r>
            <a:r>
              <a:rPr lang="en-US" sz="1000" b="1" dirty="0">
                <a:effectLst/>
              </a:rPr>
              <a:t> 89.94 @ 3/5/2025 17:00</a:t>
            </a:r>
            <a:endParaRPr lang="en-US" sz="1000" dirty="0">
              <a:effectLst/>
            </a:endParaRPr>
          </a:p>
          <a:p>
            <a:r>
              <a:rPr lang="en-US" sz="1000" dirty="0">
                <a:effectLst/>
              </a:rPr>
              <a:t>  </a:t>
            </a:r>
            <a:r>
              <a:rPr lang="en-US" sz="1000" b="1" dirty="0">
                <a:effectLst/>
              </a:rPr>
              <a:t>Expected Generation Deviation</a:t>
            </a:r>
            <a:r>
              <a:rPr lang="en-US" sz="1000" dirty="0">
                <a:effectLst/>
              </a:rPr>
              <a:t>: The expected generation deviation remained negative throughout this hour with significant contribution from solar. The solar </a:t>
            </a:r>
          </a:p>
          <a:p>
            <a:r>
              <a:rPr lang="en-US" sz="1000" dirty="0">
                <a:effectLst/>
              </a:rPr>
              <a:t>  generation ramped down by ~15000 MW during his hour.  </a:t>
            </a:r>
            <a:endParaRPr lang="en-US" sz="1000" dirty="0"/>
          </a:p>
          <a:p>
            <a:r>
              <a:rPr lang="en-US" sz="1000" dirty="0">
                <a:effectLst/>
              </a:rPr>
              <a:t>  </a:t>
            </a:r>
            <a:r>
              <a:rPr lang="en-US" sz="1000" b="1" dirty="0">
                <a:effectLst/>
              </a:rPr>
              <a:t>Regulation</a:t>
            </a:r>
            <a:r>
              <a:rPr lang="en-US" sz="1000" dirty="0">
                <a:effectLst/>
              </a:rPr>
              <a:t>: ~692 MW of Regulation Up was deployed and exhausted during this period.</a:t>
            </a:r>
          </a:p>
          <a:p>
            <a:r>
              <a:rPr lang="en-US" sz="1000" dirty="0">
                <a:effectLst/>
              </a:rPr>
              <a:t>  </a:t>
            </a:r>
            <a:r>
              <a:rPr lang="en-US" sz="1000" b="1" dirty="0">
                <a:effectLst/>
              </a:rPr>
              <a:t>SCED Offsets: </a:t>
            </a:r>
            <a:r>
              <a:rPr lang="en-US" sz="1000" b="0" dirty="0">
                <a:effectLst/>
              </a:rPr>
              <a:t>Multiple manual GTBD SCED offsets were applied during this period with highest being 500 MW. </a:t>
            </a:r>
          </a:p>
          <a:p>
            <a:endParaRPr lang="en-US" sz="10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rPr>
              <a:t>2.</a:t>
            </a:r>
            <a:r>
              <a:rPr lang="en-US" sz="1200" b="1" dirty="0">
                <a:effectLst/>
              </a:rPr>
              <a:t> 97.28 @ 3/12/2025 16:00</a:t>
            </a:r>
            <a:endParaRPr lang="en-US" sz="1200" dirty="0">
              <a:effectLst/>
            </a:endParaRPr>
          </a:p>
          <a:p>
            <a:r>
              <a:rPr lang="en-US" sz="1200" b="1" dirty="0">
                <a:effectLst/>
              </a:rPr>
              <a:t>  Expected Generation Deviation</a:t>
            </a:r>
            <a:r>
              <a:rPr lang="en-US" sz="1200" dirty="0">
                <a:effectLst/>
              </a:rPr>
              <a:t>: The expected generation deviation remained negative during second part of the hour with significant contribution from solar generation. The solar </a:t>
            </a:r>
          </a:p>
          <a:p>
            <a:r>
              <a:rPr lang="en-US" sz="1200" dirty="0">
                <a:effectLst/>
              </a:rPr>
              <a:t>  generation ramped down by ~3000 MW between 4:35 PM – 5:00 PM</a:t>
            </a:r>
          </a:p>
          <a:p>
            <a:r>
              <a:rPr lang="en-US" sz="1200" dirty="0">
                <a:effectLst/>
              </a:rPr>
              <a:t>  </a:t>
            </a:r>
            <a:r>
              <a:rPr lang="en-US" sz="1200" b="1" dirty="0">
                <a:effectLst/>
              </a:rPr>
              <a:t>Regulation</a:t>
            </a:r>
            <a:r>
              <a:rPr lang="en-US" sz="1200" dirty="0">
                <a:effectLst/>
              </a:rPr>
              <a:t>: ~607 MW of Regulation Up was deployed and exhausted during this period.</a:t>
            </a:r>
          </a:p>
          <a:p>
            <a:r>
              <a:rPr lang="en-US" sz="1200" dirty="0">
                <a:effectLst/>
              </a:rPr>
              <a:t>  </a:t>
            </a:r>
            <a:r>
              <a:rPr lang="en-US" sz="1200" b="1" dirty="0">
                <a:effectLst/>
              </a:rPr>
              <a:t>SCED Offsets: </a:t>
            </a:r>
            <a:r>
              <a:rPr lang="en-US" sz="1200" b="0" dirty="0">
                <a:effectLst/>
              </a:rPr>
              <a:t>Multiple manual GTBD SCED offsets were applied during this period with highest being 350 MW.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strike="noStrik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300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CPS1 score is above 160% for all 15-minute intervals. </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a:t>
            </a:r>
            <a:r>
              <a:rPr lang="en-US" sz="1800" dirty="0">
                <a:effectLst/>
                <a:highlight>
                  <a:srgbClr val="FFFF00"/>
                </a:highlight>
                <a:latin typeface="Calibri" panose="020F0502020204030204" pitchFamily="34" charset="0"/>
                <a:ea typeface="Calibri" panose="020F0502020204030204" pitchFamily="34" charset="0"/>
              </a:rPr>
              <a:t>176.3%</a:t>
            </a:r>
            <a:r>
              <a:rPr lang="en-US" sz="1200" b="0" dirty="0">
                <a:solidFill>
                  <a:schemeClr val="accent2"/>
                </a:solidFill>
                <a:highlight>
                  <a:srgbClr val="FFFF00"/>
                </a:highlight>
              </a:rPr>
              <a:t> </a:t>
            </a:r>
            <a:r>
              <a:rPr lang="en-US" dirty="0"/>
              <a:t>which is in line with expectations, and the CPS1 score for March is consistent with previous months.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FF0000"/>
                </a:solidFill>
              </a:rPr>
              <a:t>Daily RMS1 frequency by year is lower compared to 2024.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strike="sngStrike" dirty="0">
              <a:solidFill>
                <a:schemeClr val="accent2"/>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2025 Stats: </a:t>
            </a:r>
          </a:p>
          <a:p>
            <a:pPr lvl="1"/>
            <a:r>
              <a:rPr lang="en-US" sz="1600" dirty="0">
                <a:solidFill>
                  <a:schemeClr val="accent2"/>
                </a:solidFill>
              </a:rPr>
              <a:t>Mean: </a:t>
            </a:r>
            <a:r>
              <a:rPr lang="en-US" sz="1600" b="1" dirty="0">
                <a:solidFill>
                  <a:schemeClr val="accent2"/>
                </a:solidFill>
              </a:rPr>
              <a:t>14.18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11.86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18.32 </a:t>
            </a:r>
            <a:r>
              <a:rPr lang="en-US" sz="1600" b="1" dirty="0" err="1">
                <a:solidFill>
                  <a:schemeClr val="accent2"/>
                </a:solidFill>
              </a:rPr>
              <a:t>mHz</a:t>
            </a:r>
            <a:endParaRPr lang="en-US" sz="1600" b="1" dirty="0">
              <a:solidFill>
                <a:schemeClr val="accent2"/>
              </a:solidFill>
            </a:endParaRP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14.18</a:t>
            </a:r>
            <a:r>
              <a:rPr lang="en-US" sz="1600" b="0" i="0" u="none" strike="noStrike" dirty="0">
                <a:solidFill>
                  <a:srgbClr val="000000"/>
                </a:solidFill>
                <a:effectLst/>
                <a:latin typeface="Calibri" panose="020F0502020204030204" pitchFamily="34" charset="0"/>
              </a:rPr>
              <a:t> </a:t>
            </a:r>
            <a:r>
              <a:rPr lang="en-US" sz="1600" dirty="0" err="1"/>
              <a:t>mHz</a:t>
            </a:r>
            <a:r>
              <a:rPr lang="en-US" sz="1600" dirty="0"/>
              <a:t> on avg for March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March 2025</a:t>
            </a:r>
          </a:p>
          <a:p>
            <a:endParaRPr lang="en-US" dirty="0"/>
          </a:p>
          <a:p>
            <a:r>
              <a:rPr lang="en-US" dirty="0"/>
              <a:t>ERCOT</a:t>
            </a:r>
          </a:p>
          <a:p>
            <a:r>
              <a:rPr lang="en-US" dirty="0"/>
              <a:t>Operations Planning</a:t>
            </a:r>
          </a:p>
          <a:p>
            <a:endParaRPr lang="en-US" dirty="0"/>
          </a:p>
          <a:p>
            <a:r>
              <a:rPr lang="en-US" dirty="0"/>
              <a:t>PDCWG | April 16</a:t>
            </a:r>
            <a:r>
              <a:rPr lang="en-US" baseline="30000" dirty="0"/>
              <a:t>th</a:t>
            </a:r>
            <a:r>
              <a:rPr lang="en-US" dirty="0"/>
              <a:t> , 2025</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3" name="Picture 2">
            <a:extLst>
              <a:ext uri="{FF2B5EF4-FFF2-40B4-BE49-F238E27FC236}">
                <a16:creationId xmlns:a16="http://schemas.microsoft.com/office/drawing/2014/main" id="{A930F56E-16E4-2B9B-7ADE-AFFEE7238EC3}"/>
              </a:ext>
            </a:extLst>
          </p:cNvPr>
          <p:cNvPicPr>
            <a:picLocks noChangeAspect="1"/>
          </p:cNvPicPr>
          <p:nvPr/>
        </p:nvPicPr>
        <p:blipFill>
          <a:blip r:embed="rId3"/>
          <a:stretch>
            <a:fillRect/>
          </a:stretch>
        </p:blipFill>
        <p:spPr>
          <a:xfrm>
            <a:off x="381000" y="838199"/>
            <a:ext cx="8458200" cy="5334001"/>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3" name="Picture 2">
            <a:extLst>
              <a:ext uri="{FF2B5EF4-FFF2-40B4-BE49-F238E27FC236}">
                <a16:creationId xmlns:a16="http://schemas.microsoft.com/office/drawing/2014/main" id="{4A119846-7BB6-17E9-83F1-A401281EBEFA}"/>
              </a:ext>
            </a:extLst>
          </p:cNvPr>
          <p:cNvPicPr>
            <a:picLocks noChangeAspect="1"/>
          </p:cNvPicPr>
          <p:nvPr/>
        </p:nvPicPr>
        <p:blipFill>
          <a:blip r:embed="rId3"/>
          <a:stretch>
            <a:fillRect/>
          </a:stretch>
        </p:blipFill>
        <p:spPr>
          <a:xfrm>
            <a:off x="381000" y="838201"/>
            <a:ext cx="8458200" cy="5334000"/>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3" name="Picture 2">
            <a:extLst>
              <a:ext uri="{FF2B5EF4-FFF2-40B4-BE49-F238E27FC236}">
                <a16:creationId xmlns:a16="http://schemas.microsoft.com/office/drawing/2014/main" id="{27EF8750-33DA-3705-D8EA-76F7FF48F3B5}"/>
              </a:ext>
            </a:extLst>
          </p:cNvPr>
          <p:cNvPicPr>
            <a:picLocks noChangeAspect="1"/>
          </p:cNvPicPr>
          <p:nvPr/>
        </p:nvPicPr>
        <p:blipFill>
          <a:blip r:embed="rId3"/>
          <a:stretch>
            <a:fillRect/>
          </a:stretch>
        </p:blipFill>
        <p:spPr>
          <a:xfrm>
            <a:off x="381000" y="838199"/>
            <a:ext cx="8382000" cy="5257801"/>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5" name="Picture 4">
            <a:extLst>
              <a:ext uri="{FF2B5EF4-FFF2-40B4-BE49-F238E27FC236}">
                <a16:creationId xmlns:a16="http://schemas.microsoft.com/office/drawing/2014/main" id="{E1F2E7DB-9E91-A261-E80E-1A8F23C01372}"/>
              </a:ext>
            </a:extLst>
          </p:cNvPr>
          <p:cNvPicPr>
            <a:picLocks noChangeAspect="1"/>
          </p:cNvPicPr>
          <p:nvPr/>
        </p:nvPicPr>
        <p:blipFill>
          <a:blip r:embed="rId3"/>
          <a:stretch>
            <a:fillRect/>
          </a:stretch>
        </p:blipFill>
        <p:spPr>
          <a:xfrm>
            <a:off x="381000" y="838201"/>
            <a:ext cx="8458200" cy="5257800"/>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2023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1989314"/>
            <a:ext cx="8796337" cy="4206526"/>
          </a:xfrm>
          <a:prstGeom prst="rect">
            <a:avLst/>
          </a:prstGeom>
          <a:ln w="38100">
            <a:solidFill>
              <a:schemeClr val="tx2"/>
            </a:solidFill>
          </a:ln>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2023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1828800"/>
            <a:ext cx="8534400" cy="1118926"/>
          </a:xfrm>
          <a:prstGeom prst="rect">
            <a:avLst/>
          </a:prstGeom>
          <a:ln w="38100">
            <a:solidFill>
              <a:schemeClr val="tx2"/>
            </a:solidFill>
          </a:ln>
        </p:spPr>
      </p:pic>
      <p:pic>
        <p:nvPicPr>
          <p:cNvPr id="3" name="Picture 2">
            <a:extLst>
              <a:ext uri="{FF2B5EF4-FFF2-40B4-BE49-F238E27FC236}">
                <a16:creationId xmlns:a16="http://schemas.microsoft.com/office/drawing/2014/main" id="{8CFF1BAC-4621-7D96-5B00-7D3538D7E77B}"/>
              </a:ext>
            </a:extLst>
          </p:cNvPr>
          <p:cNvPicPr>
            <a:picLocks noChangeAspect="1"/>
          </p:cNvPicPr>
          <p:nvPr/>
        </p:nvPicPr>
        <p:blipFill>
          <a:blip r:embed="rId4"/>
          <a:stretch>
            <a:fillRect/>
          </a:stretch>
        </p:blipFill>
        <p:spPr>
          <a:xfrm>
            <a:off x="304800" y="3429000"/>
            <a:ext cx="8534400" cy="1552381"/>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March 2025</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175.89 %</a:t>
            </a:r>
          </a:p>
          <a:p>
            <a:pPr>
              <a:spcBef>
                <a:spcPts val="600"/>
              </a:spcBef>
            </a:pPr>
            <a:r>
              <a:rPr lang="en-US" sz="1800" dirty="0">
                <a:solidFill>
                  <a:schemeClr val="accent2"/>
                </a:solidFill>
              </a:rPr>
              <a:t>Current CPS1 12-Month Rolling Average: </a:t>
            </a:r>
            <a:r>
              <a:rPr lang="en-US" sz="1800" b="1" dirty="0">
                <a:solidFill>
                  <a:schemeClr val="accent2"/>
                </a:solidFill>
              </a:rPr>
              <a:t>176.3 %</a:t>
            </a:r>
          </a:p>
          <a:p>
            <a:pPr>
              <a:spcBef>
                <a:spcPts val="600"/>
              </a:spcBef>
            </a:pPr>
            <a:r>
              <a:rPr lang="en-US" sz="1800" b="1" dirty="0">
                <a:solidFill>
                  <a:schemeClr val="tx2"/>
                </a:solidFill>
              </a:rPr>
              <a:t>0</a:t>
            </a:r>
            <a:r>
              <a:rPr lang="en-US" sz="1800" dirty="0">
                <a:solidFill>
                  <a:schemeClr val="tx2"/>
                </a:solidFill>
              </a:rPr>
              <a:t> BAAL Exceedance(s)</a:t>
            </a:r>
          </a:p>
          <a:p>
            <a:pPr>
              <a:spcBef>
                <a:spcPts val="600"/>
              </a:spcBef>
            </a:pPr>
            <a:r>
              <a:rPr lang="en-US" sz="1800" b="1" dirty="0">
                <a:solidFill>
                  <a:schemeClr val="tx2"/>
                </a:solidFill>
              </a:rPr>
              <a:t>0 </a:t>
            </a:r>
            <a:r>
              <a:rPr lang="en-US" sz="1800" dirty="0">
                <a:solidFill>
                  <a:schemeClr val="tx2"/>
                </a:solidFill>
              </a:rPr>
              <a:t>hourly CPS1 score below 100%</a:t>
            </a:r>
          </a:p>
          <a:p>
            <a:pPr>
              <a:spcBef>
                <a:spcPts val="600"/>
              </a:spcBef>
            </a:pPr>
            <a:r>
              <a:rPr lang="en-US" sz="1800" dirty="0">
                <a:solidFill>
                  <a:schemeClr val="tx2"/>
                </a:solidFill>
              </a:rPr>
              <a:t>BAAL-003 Events have updated through 2023</a:t>
            </a:r>
          </a:p>
          <a:p>
            <a:pPr>
              <a:spcBef>
                <a:spcPts val="600"/>
              </a:spcBef>
            </a:pPr>
            <a:r>
              <a:rPr lang="en-US" sz="1800" dirty="0">
                <a:solidFill>
                  <a:schemeClr val="tx2"/>
                </a:solidFill>
              </a:rPr>
              <a:t>2023 BAAL-003 FRM Performance: </a:t>
            </a:r>
            <a:r>
              <a:rPr lang="en-US" sz="1800" b="1" dirty="0">
                <a:solidFill>
                  <a:schemeClr val="tx2"/>
                </a:solidFill>
              </a:rPr>
              <a:t>-1130.21</a:t>
            </a:r>
          </a:p>
          <a:p>
            <a:pPr marL="0" indent="0">
              <a:buNone/>
            </a:pPr>
            <a:endParaRPr lang="en-US" sz="1800" dirty="0">
              <a:solidFill>
                <a:srgbClr val="FF0000"/>
              </a:solidFill>
            </a:endParaRPr>
          </a:p>
          <a:p>
            <a:pPr marL="0" indent="0">
              <a:buNone/>
            </a:pPr>
            <a:endParaRPr lang="en-US" sz="2400" dirty="0">
              <a:solidFill>
                <a:srgbClr val="FF0000"/>
              </a:solidFill>
            </a:endParaRPr>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2"/>
                </a:solidFill>
              </a:rPr>
              <a:t>2025 RMS1 Statistics</a:t>
            </a:r>
          </a:p>
          <a:p>
            <a:pPr lvl="1"/>
            <a:r>
              <a:rPr lang="en-US" sz="1600" dirty="0">
                <a:solidFill>
                  <a:schemeClr val="accent2"/>
                </a:solidFill>
              </a:rPr>
              <a:t>Mean: </a:t>
            </a:r>
            <a:r>
              <a:rPr lang="en-US" sz="1600" b="1" dirty="0">
                <a:solidFill>
                  <a:schemeClr val="accent2"/>
                </a:solidFill>
              </a:rPr>
              <a:t>14.18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11.86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18.32 </a:t>
            </a:r>
            <a:r>
              <a:rPr lang="en-US" sz="1600" b="1" dirty="0" err="1">
                <a:solidFill>
                  <a:schemeClr val="accent2"/>
                </a:solidFill>
              </a:rPr>
              <a:t>mHz</a:t>
            </a:r>
            <a:endParaRPr lang="en-US" sz="1600" b="1" dirty="0">
              <a:solidFill>
                <a:schemeClr val="accent2"/>
              </a:solidFill>
            </a:endParaRPr>
          </a:p>
          <a:p>
            <a:r>
              <a:rPr lang="en-US" sz="1800" dirty="0">
                <a:solidFill>
                  <a:schemeClr val="tx2"/>
                </a:solidFill>
              </a:rPr>
              <a:t>Energy Statistics</a:t>
            </a:r>
          </a:p>
          <a:p>
            <a:pPr lvl="1"/>
            <a:r>
              <a:rPr lang="en-US" sz="1600" dirty="0">
                <a:solidFill>
                  <a:schemeClr val="tx2"/>
                </a:solidFill>
              </a:rPr>
              <a:t>Total Energy: </a:t>
            </a:r>
            <a:r>
              <a:rPr lang="en-US" sz="1600" b="1" dirty="0">
                <a:solidFill>
                  <a:schemeClr val="tx2"/>
                </a:solidFill>
              </a:rPr>
              <a:t>35,208,781 MWh</a:t>
            </a:r>
          </a:p>
          <a:p>
            <a:pPr lvl="1"/>
            <a:r>
              <a:rPr lang="en-US" sz="1600" dirty="0">
                <a:solidFill>
                  <a:schemeClr val="tx2"/>
                </a:solidFill>
              </a:rPr>
              <a:t>Wind Energy: </a:t>
            </a:r>
            <a:r>
              <a:rPr lang="en-US" sz="1600" b="1" dirty="0">
                <a:solidFill>
                  <a:schemeClr val="tx2"/>
                </a:solidFill>
              </a:rPr>
              <a:t>12,055,131</a:t>
            </a:r>
            <a:r>
              <a:rPr lang="en-US" sz="1600" b="1" i="0" u="none" strike="noStrike" dirty="0">
                <a:solidFill>
                  <a:schemeClr val="tx2"/>
                </a:solidFill>
                <a:effectLst/>
              </a:rPr>
              <a:t> </a:t>
            </a:r>
            <a:r>
              <a:rPr lang="en-US" sz="1600" b="1" dirty="0">
                <a:solidFill>
                  <a:schemeClr val="tx2"/>
                </a:solidFill>
              </a:rPr>
              <a:t>MWh</a:t>
            </a:r>
          </a:p>
          <a:p>
            <a:pPr lvl="1"/>
            <a:r>
              <a:rPr lang="en-US" sz="1600" dirty="0">
                <a:solidFill>
                  <a:schemeClr val="tx2"/>
                </a:solidFill>
              </a:rPr>
              <a:t>Percent Energy from Wind: </a:t>
            </a:r>
            <a:r>
              <a:rPr lang="en-US" sz="1600" b="1" dirty="0">
                <a:solidFill>
                  <a:schemeClr val="tx2"/>
                </a:solidFill>
              </a:rPr>
              <a:t>34.24 % </a:t>
            </a:r>
          </a:p>
          <a:p>
            <a:pPr lvl="1"/>
            <a:r>
              <a:rPr lang="en-US" sz="1600" dirty="0">
                <a:solidFill>
                  <a:schemeClr val="tx2"/>
                </a:solidFill>
              </a:rPr>
              <a:t>Solar Energy: </a:t>
            </a:r>
            <a:r>
              <a:rPr lang="en-US" sz="1600" b="1" dirty="0">
                <a:solidFill>
                  <a:schemeClr val="tx2"/>
                </a:solidFill>
              </a:rPr>
              <a:t>5,143,399 MWh </a:t>
            </a:r>
          </a:p>
          <a:p>
            <a:pPr lvl="1"/>
            <a:r>
              <a:rPr lang="en-US" sz="1600" dirty="0">
                <a:solidFill>
                  <a:schemeClr val="tx2"/>
                </a:solidFill>
              </a:rPr>
              <a:t>Percent Energy from Solar: </a:t>
            </a:r>
            <a:r>
              <a:rPr lang="en-US" sz="1600" b="1" dirty="0">
                <a:solidFill>
                  <a:schemeClr val="tx2"/>
                </a:solidFill>
              </a:rPr>
              <a:t>14.61 %</a:t>
            </a:r>
          </a:p>
          <a:p>
            <a:r>
              <a:rPr lang="en-US" sz="1800" dirty="0">
                <a:solidFill>
                  <a:schemeClr val="tx2"/>
                </a:solidFill>
              </a:rPr>
              <a:t>Minimum System Inertia</a:t>
            </a:r>
          </a:p>
          <a:p>
            <a:pPr lvl="1"/>
            <a:r>
              <a:rPr lang="en-US" sz="1600" dirty="0">
                <a:solidFill>
                  <a:schemeClr val="tx2"/>
                </a:solidFill>
              </a:rPr>
              <a:t>Mean: </a:t>
            </a:r>
            <a:r>
              <a:rPr lang="en-US" sz="1600" b="1" dirty="0">
                <a:solidFill>
                  <a:schemeClr val="tx2"/>
                </a:solidFill>
              </a:rPr>
              <a:t>154,700 </a:t>
            </a:r>
            <a:r>
              <a:rPr lang="en-US" sz="1600" dirty="0">
                <a:solidFill>
                  <a:schemeClr val="tx2"/>
                </a:solidFill>
              </a:rPr>
              <a:t>MW*s</a:t>
            </a:r>
          </a:p>
          <a:p>
            <a:pPr lvl="1"/>
            <a:r>
              <a:rPr lang="en-US" sz="1600" dirty="0">
                <a:solidFill>
                  <a:schemeClr val="tx2"/>
                </a:solidFill>
              </a:rPr>
              <a:t>Max: </a:t>
            </a:r>
            <a:r>
              <a:rPr lang="en-US" sz="1600" b="1" dirty="0">
                <a:solidFill>
                  <a:schemeClr val="tx2"/>
                </a:solidFill>
              </a:rPr>
              <a:t>224,372 </a:t>
            </a:r>
            <a:r>
              <a:rPr lang="en-US" sz="1600" dirty="0">
                <a:solidFill>
                  <a:schemeClr val="tx2"/>
                </a:solidFill>
              </a:rPr>
              <a:t>MW*s  on March 24th </a:t>
            </a:r>
          </a:p>
          <a:p>
            <a:pPr lvl="1"/>
            <a:r>
              <a:rPr lang="en-US" sz="1600" dirty="0">
                <a:solidFill>
                  <a:schemeClr val="tx2"/>
                </a:solidFill>
              </a:rPr>
              <a:t>Min: </a:t>
            </a:r>
            <a:r>
              <a:rPr lang="en-US" sz="1600" b="1" dirty="0">
                <a:solidFill>
                  <a:schemeClr val="tx2"/>
                </a:solidFill>
              </a:rPr>
              <a:t>118,032 </a:t>
            </a:r>
            <a:r>
              <a:rPr lang="en-US" sz="1600" dirty="0">
                <a:solidFill>
                  <a:schemeClr val="tx2"/>
                </a:solidFill>
              </a:rPr>
              <a:t>MW*s  on March 18th </a:t>
            </a:r>
          </a:p>
          <a:p>
            <a:pPr marL="457200" lvl="1" indent="0">
              <a:buNone/>
            </a:pPr>
            <a:endParaRPr lang="en-US" sz="1800" dirty="0">
              <a:solidFill>
                <a:srgbClr val="FF0000"/>
              </a:solidFill>
            </a:endParaRPr>
          </a:p>
          <a:p>
            <a:pPr lvl="1"/>
            <a:endParaRPr lang="en-US" sz="1800" dirty="0">
              <a:solidFill>
                <a:srgbClr val="FF0000"/>
              </a:solidFill>
            </a:endParaRPr>
          </a:p>
          <a:p>
            <a:pPr lvl="1"/>
            <a:endParaRPr lang="en-US" sz="18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3" name="Picture 2">
            <a:extLst>
              <a:ext uri="{FF2B5EF4-FFF2-40B4-BE49-F238E27FC236}">
                <a16:creationId xmlns:a16="http://schemas.microsoft.com/office/drawing/2014/main" id="{7C49827E-EC30-044F-BA8E-2B3E3639C7B4}"/>
              </a:ext>
            </a:extLst>
          </p:cNvPr>
          <p:cNvPicPr>
            <a:picLocks noChangeAspect="1"/>
          </p:cNvPicPr>
          <p:nvPr/>
        </p:nvPicPr>
        <p:blipFill>
          <a:blip r:embed="rId3"/>
          <a:stretch>
            <a:fillRect/>
          </a:stretch>
        </p:blipFill>
        <p:spPr>
          <a:xfrm>
            <a:off x="454528" y="838199"/>
            <a:ext cx="8384672" cy="5334001"/>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pic>
        <p:nvPicPr>
          <p:cNvPr id="3" name="Picture 2">
            <a:extLst>
              <a:ext uri="{FF2B5EF4-FFF2-40B4-BE49-F238E27FC236}">
                <a16:creationId xmlns:a16="http://schemas.microsoft.com/office/drawing/2014/main" id="{73A403C8-800E-D7CC-1E78-523950A7D151}"/>
              </a:ext>
            </a:extLst>
          </p:cNvPr>
          <p:cNvPicPr>
            <a:picLocks noChangeAspect="1"/>
          </p:cNvPicPr>
          <p:nvPr/>
        </p:nvPicPr>
        <p:blipFill>
          <a:blip r:embed="rId3"/>
          <a:stretch>
            <a:fillRect/>
          </a:stretch>
        </p:blipFill>
        <p:spPr>
          <a:xfrm>
            <a:off x="381000" y="838201"/>
            <a:ext cx="8531728" cy="5334000"/>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3" name="Picture 2">
            <a:extLst>
              <a:ext uri="{FF2B5EF4-FFF2-40B4-BE49-F238E27FC236}">
                <a16:creationId xmlns:a16="http://schemas.microsoft.com/office/drawing/2014/main" id="{0D0B19CF-5D65-5AA4-12B7-43663855FE95}"/>
              </a:ext>
            </a:extLst>
          </p:cNvPr>
          <p:cNvPicPr>
            <a:picLocks noChangeAspect="1"/>
          </p:cNvPicPr>
          <p:nvPr/>
        </p:nvPicPr>
        <p:blipFill>
          <a:blip r:embed="rId3"/>
          <a:stretch>
            <a:fillRect/>
          </a:stretch>
        </p:blipFill>
        <p:spPr>
          <a:xfrm>
            <a:off x="381001" y="761999"/>
            <a:ext cx="8382000" cy="5334001"/>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3" name="Picture 2">
            <a:extLst>
              <a:ext uri="{FF2B5EF4-FFF2-40B4-BE49-F238E27FC236}">
                <a16:creationId xmlns:a16="http://schemas.microsoft.com/office/drawing/2014/main" id="{B6EB6E1E-C9DB-DC58-6CDD-94926A995464}"/>
              </a:ext>
            </a:extLst>
          </p:cNvPr>
          <p:cNvPicPr>
            <a:picLocks noChangeAspect="1"/>
          </p:cNvPicPr>
          <p:nvPr/>
        </p:nvPicPr>
        <p:blipFill>
          <a:blip r:embed="rId3"/>
          <a:stretch>
            <a:fillRect/>
          </a:stretch>
        </p:blipFill>
        <p:spPr>
          <a:xfrm>
            <a:off x="454528" y="838201"/>
            <a:ext cx="8308472" cy="5257800"/>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3" name="Picture 2">
            <a:extLst>
              <a:ext uri="{FF2B5EF4-FFF2-40B4-BE49-F238E27FC236}">
                <a16:creationId xmlns:a16="http://schemas.microsoft.com/office/drawing/2014/main" id="{6604AA14-2DFF-F25E-F777-FBFCCC3ECC09}"/>
              </a:ext>
            </a:extLst>
          </p:cNvPr>
          <p:cNvPicPr>
            <a:picLocks noChangeAspect="1"/>
          </p:cNvPicPr>
          <p:nvPr/>
        </p:nvPicPr>
        <p:blipFill>
          <a:blip r:embed="rId3"/>
          <a:stretch>
            <a:fillRect/>
          </a:stretch>
        </p:blipFill>
        <p:spPr>
          <a:xfrm>
            <a:off x="381000" y="762001"/>
            <a:ext cx="8458200" cy="5410200"/>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pic>
        <p:nvPicPr>
          <p:cNvPr id="3" name="Picture 2">
            <a:extLst>
              <a:ext uri="{FF2B5EF4-FFF2-40B4-BE49-F238E27FC236}">
                <a16:creationId xmlns:a16="http://schemas.microsoft.com/office/drawing/2014/main" id="{F14E658D-B7D0-323E-9B9E-364AA46800E3}"/>
              </a:ext>
            </a:extLst>
          </p:cNvPr>
          <p:cNvPicPr>
            <a:picLocks noChangeAspect="1"/>
          </p:cNvPicPr>
          <p:nvPr/>
        </p:nvPicPr>
        <p:blipFill>
          <a:blip r:embed="rId3"/>
          <a:stretch>
            <a:fillRect/>
          </a:stretch>
        </p:blipFill>
        <p:spPr>
          <a:xfrm>
            <a:off x="381000" y="762001"/>
            <a:ext cx="8458200" cy="5410200"/>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2015-2025</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9" name="Content Placeholder 7">
            <a:extLst>
              <a:ext uri="{FF2B5EF4-FFF2-40B4-BE49-F238E27FC236}">
                <a16:creationId xmlns:a16="http://schemas.microsoft.com/office/drawing/2014/main" id="{152CB6BC-FC26-5518-1EA0-6E2A4581D564}"/>
              </a:ext>
            </a:extLst>
          </p:cNvPr>
          <p:cNvGraphicFramePr>
            <a:graphicFrameLocks/>
          </p:cNvGraphicFramePr>
          <p:nvPr>
            <p:extLst>
              <p:ext uri="{D42A27DB-BD31-4B8C-83A1-F6EECF244321}">
                <p14:modId xmlns:p14="http://schemas.microsoft.com/office/powerpoint/2010/main" val="3206137498"/>
              </p:ext>
            </p:extLst>
          </p:nvPr>
        </p:nvGraphicFramePr>
        <p:xfrm>
          <a:off x="674396" y="3611819"/>
          <a:ext cx="7936204" cy="2590800"/>
        </p:xfrm>
        <a:graphic>
          <a:graphicData uri="http://schemas.openxmlformats.org/drawingml/2006/table">
            <a:tbl>
              <a:tblPr firstRow="1" firstCol="1" bandRow="1"/>
              <a:tblGrid>
                <a:gridCol w="907544">
                  <a:extLst>
                    <a:ext uri="{9D8B030D-6E8A-4147-A177-3AD203B41FA5}">
                      <a16:colId xmlns:a16="http://schemas.microsoft.com/office/drawing/2014/main" val="20000"/>
                    </a:ext>
                  </a:extLst>
                </a:gridCol>
                <a:gridCol w="611749">
                  <a:extLst>
                    <a:ext uri="{9D8B030D-6E8A-4147-A177-3AD203B41FA5}">
                      <a16:colId xmlns:a16="http://schemas.microsoft.com/office/drawing/2014/main" val="20003"/>
                    </a:ext>
                  </a:extLst>
                </a:gridCol>
                <a:gridCol w="566469">
                  <a:extLst>
                    <a:ext uri="{9D8B030D-6E8A-4147-A177-3AD203B41FA5}">
                      <a16:colId xmlns:a16="http://schemas.microsoft.com/office/drawing/2014/main" val="20004"/>
                    </a:ext>
                  </a:extLst>
                </a:gridCol>
                <a:gridCol w="585874">
                  <a:extLst>
                    <a:ext uri="{9D8B030D-6E8A-4147-A177-3AD203B41FA5}">
                      <a16:colId xmlns:a16="http://schemas.microsoft.com/office/drawing/2014/main" val="20005"/>
                    </a:ext>
                  </a:extLst>
                </a:gridCol>
                <a:gridCol w="584952">
                  <a:extLst>
                    <a:ext uri="{9D8B030D-6E8A-4147-A177-3AD203B41FA5}">
                      <a16:colId xmlns:a16="http://schemas.microsoft.com/office/drawing/2014/main" val="20006"/>
                    </a:ext>
                  </a:extLst>
                </a:gridCol>
                <a:gridCol w="584952">
                  <a:extLst>
                    <a:ext uri="{9D8B030D-6E8A-4147-A177-3AD203B41FA5}">
                      <a16:colId xmlns:a16="http://schemas.microsoft.com/office/drawing/2014/main" val="20007"/>
                    </a:ext>
                  </a:extLst>
                </a:gridCol>
                <a:gridCol w="584952">
                  <a:extLst>
                    <a:ext uri="{9D8B030D-6E8A-4147-A177-3AD203B41FA5}">
                      <a16:colId xmlns:a16="http://schemas.microsoft.com/office/drawing/2014/main" val="20008"/>
                    </a:ext>
                  </a:extLst>
                </a:gridCol>
                <a:gridCol w="584952">
                  <a:extLst>
                    <a:ext uri="{9D8B030D-6E8A-4147-A177-3AD203B41FA5}">
                      <a16:colId xmlns:a16="http://schemas.microsoft.com/office/drawing/2014/main" val="20009"/>
                    </a:ext>
                  </a:extLst>
                </a:gridCol>
                <a:gridCol w="584952">
                  <a:extLst>
                    <a:ext uri="{9D8B030D-6E8A-4147-A177-3AD203B41FA5}">
                      <a16:colId xmlns:a16="http://schemas.microsoft.com/office/drawing/2014/main" val="3747386856"/>
                    </a:ext>
                  </a:extLst>
                </a:gridCol>
                <a:gridCol w="584952">
                  <a:extLst>
                    <a:ext uri="{9D8B030D-6E8A-4147-A177-3AD203B41FA5}">
                      <a16:colId xmlns:a16="http://schemas.microsoft.com/office/drawing/2014/main" val="1213167570"/>
                    </a:ext>
                  </a:extLst>
                </a:gridCol>
                <a:gridCol w="584952">
                  <a:extLst>
                    <a:ext uri="{9D8B030D-6E8A-4147-A177-3AD203B41FA5}">
                      <a16:colId xmlns:a16="http://schemas.microsoft.com/office/drawing/2014/main" val="699129918"/>
                    </a:ext>
                  </a:extLst>
                </a:gridCol>
                <a:gridCol w="584952">
                  <a:extLst>
                    <a:ext uri="{9D8B030D-6E8A-4147-A177-3AD203B41FA5}">
                      <a16:colId xmlns:a16="http://schemas.microsoft.com/office/drawing/2014/main" val="2588350289"/>
                    </a:ext>
                  </a:extLst>
                </a:gridCol>
                <a:gridCol w="584952">
                  <a:extLst>
                    <a:ext uri="{9D8B030D-6E8A-4147-A177-3AD203B41FA5}">
                      <a16:colId xmlns:a16="http://schemas.microsoft.com/office/drawing/2014/main" val="1781203599"/>
                    </a:ext>
                  </a:extLst>
                </a:gridCol>
              </a:tblGrid>
              <a:tr h="873206">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00:00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01:00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04/18</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02:00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2024</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2024</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2025</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03/18</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12:00</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AM</a:t>
                      </a:r>
                    </a:p>
                    <a:p>
                      <a:pPr marL="0" marR="0" algn="ctr" defTabSz="914400" rtl="0" eaLnBrk="1" latinLnBrk="0" hangingPunct="1">
                        <a:spcBef>
                          <a:spcPts val="0"/>
                        </a:spcBef>
                        <a:spcAft>
                          <a:spcPts val="0"/>
                        </a:spcAft>
                        <a:tabLst>
                          <a:tab pos="1355725" algn="l"/>
                        </a:tabLst>
                      </a:pP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43660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109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r h="582138">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27,190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32,599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33,365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35,799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37,297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37,297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48,973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a16="http://schemas.microsoft.com/office/drawing/2014/main" val="10002"/>
                  </a:ext>
                </a:extLst>
              </a:tr>
              <a:tr h="582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CD554F7C-2884-7B34-9F89-A7B8DAD09F42}"/>
              </a:ext>
            </a:extLst>
          </p:cNvPr>
          <p:cNvPicPr>
            <a:picLocks noChangeAspect="1"/>
          </p:cNvPicPr>
          <p:nvPr/>
        </p:nvPicPr>
        <p:blipFill>
          <a:blip r:embed="rId3"/>
          <a:stretch>
            <a:fillRect/>
          </a:stretch>
        </p:blipFill>
        <p:spPr>
          <a:xfrm>
            <a:off x="762000" y="762000"/>
            <a:ext cx="7696200" cy="2667000"/>
          </a:xfrm>
          <a:prstGeom prst="rect">
            <a:avLst/>
          </a:prstGeom>
        </p:spPr>
      </p:pic>
    </p:spTree>
    <p:extLst>
      <p:ext uri="{BB962C8B-B14F-4D97-AF65-F5344CB8AC3E}">
        <p14:creationId xmlns:p14="http://schemas.microsoft.com/office/powerpoint/2010/main" val="177386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3" name="Picture 2">
            <a:extLst>
              <a:ext uri="{FF2B5EF4-FFF2-40B4-BE49-F238E27FC236}">
                <a16:creationId xmlns:a16="http://schemas.microsoft.com/office/drawing/2014/main" id="{FE57F692-8CB1-EEE6-7359-DC7F2FF065B0}"/>
              </a:ext>
            </a:extLst>
          </p:cNvPr>
          <p:cNvPicPr>
            <a:picLocks noChangeAspect="1"/>
          </p:cNvPicPr>
          <p:nvPr/>
        </p:nvPicPr>
        <p:blipFill>
          <a:blip r:embed="rId3"/>
          <a:stretch>
            <a:fillRect/>
          </a:stretch>
        </p:blipFill>
        <p:spPr>
          <a:xfrm>
            <a:off x="398676" y="762000"/>
            <a:ext cx="8440523" cy="5334000"/>
          </a:xfrm>
          <a:prstGeom prst="rect">
            <a:avLst/>
          </a:prstGeom>
        </p:spPr>
      </p:pic>
      <p:sp>
        <p:nvSpPr>
          <p:cNvPr id="6" name="TextBox 5">
            <a:extLst>
              <a:ext uri="{FF2B5EF4-FFF2-40B4-BE49-F238E27FC236}">
                <a16:creationId xmlns:a16="http://schemas.microsoft.com/office/drawing/2014/main" id="{5E3311E7-7EDD-8821-E1C7-AA51B960C8EE}"/>
              </a:ext>
            </a:extLst>
          </p:cNvPr>
          <p:cNvSpPr txBox="1"/>
          <p:nvPr/>
        </p:nvSpPr>
        <p:spPr>
          <a:xfrm>
            <a:off x="5780315" y="55626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bg1"/>
                </a:solidFill>
              </a:rPr>
              <a:t>Mar-25 CPS1 (%): 175.89</a:t>
            </a:r>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March.</a:t>
            </a:r>
          </a:p>
          <a:p>
            <a:pPr marL="0" indent="0">
              <a:buNone/>
            </a:pPr>
            <a:endParaRPr lang="en-US" sz="1600" dirty="0">
              <a:highlight>
                <a:srgbClr val="FFFF00"/>
              </a:highlight>
            </a:endParaRPr>
          </a:p>
          <a:p>
            <a:pPr marL="457200" lvl="1" indent="0">
              <a:buNone/>
            </a:pPr>
            <a:endParaRPr lang="en-US" sz="2000" dirty="0">
              <a:highlight>
                <a:srgbClr val="FFFF00"/>
              </a:highlight>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a:extLst>
              <a:ext uri="{FF2B5EF4-FFF2-40B4-BE49-F238E27FC236}">
                <a16:creationId xmlns:a16="http://schemas.microsoft.com/office/drawing/2014/main" id="{37ED586B-A6B1-D4FD-734F-52255D8E9B46}"/>
              </a:ext>
            </a:extLst>
          </p:cNvPr>
          <p:cNvPicPr>
            <a:picLocks noChangeAspect="1"/>
          </p:cNvPicPr>
          <p:nvPr/>
        </p:nvPicPr>
        <p:blipFill>
          <a:blip r:embed="rId3"/>
          <a:stretch>
            <a:fillRect/>
          </a:stretch>
        </p:blipFill>
        <p:spPr>
          <a:xfrm>
            <a:off x="381000" y="838201"/>
            <a:ext cx="8531728" cy="5333999"/>
          </a:xfrm>
          <a:prstGeom prst="rect">
            <a:avLst/>
          </a:prstGeom>
        </p:spPr>
      </p:pic>
      <p:sp>
        <p:nvSpPr>
          <p:cNvPr id="5" name="TextBox 4">
            <a:extLst>
              <a:ext uri="{FF2B5EF4-FFF2-40B4-BE49-F238E27FC236}">
                <a16:creationId xmlns:a16="http://schemas.microsoft.com/office/drawing/2014/main" id="{950E55C8-5439-C5C9-8EEB-8F332A67425D}"/>
              </a:ext>
            </a:extLst>
          </p:cNvPr>
          <p:cNvSpPr txBox="1"/>
          <p:nvPr/>
        </p:nvSpPr>
        <p:spPr>
          <a:xfrm>
            <a:off x="5562600" y="10668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bg1"/>
                </a:solidFill>
              </a:rPr>
              <a:t>Mar-25 CPS1 (%): 175.89</a:t>
            </a:r>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5" name="Picture 4">
            <a:extLst>
              <a:ext uri="{FF2B5EF4-FFF2-40B4-BE49-F238E27FC236}">
                <a16:creationId xmlns:a16="http://schemas.microsoft.com/office/drawing/2014/main" id="{4C7EF296-9A77-3799-B542-AB2CBC2489B8}"/>
              </a:ext>
            </a:extLst>
          </p:cNvPr>
          <p:cNvPicPr>
            <a:picLocks noChangeAspect="1"/>
          </p:cNvPicPr>
          <p:nvPr/>
        </p:nvPicPr>
        <p:blipFill>
          <a:blip r:embed="rId3"/>
          <a:stretch>
            <a:fillRect/>
          </a:stretch>
        </p:blipFill>
        <p:spPr>
          <a:xfrm>
            <a:off x="237368" y="838200"/>
            <a:ext cx="8669263" cy="5260250"/>
          </a:xfrm>
          <a:prstGeom prst="rect">
            <a:avLst/>
          </a:prstGeom>
        </p:spPr>
      </p:pic>
      <p:sp>
        <p:nvSpPr>
          <p:cNvPr id="7" name="TextBox 6">
            <a:extLst>
              <a:ext uri="{FF2B5EF4-FFF2-40B4-BE49-F238E27FC236}">
                <a16:creationId xmlns:a16="http://schemas.microsoft.com/office/drawing/2014/main" id="{3B943458-2884-33DE-06FF-723C65B35324}"/>
              </a:ext>
            </a:extLst>
          </p:cNvPr>
          <p:cNvSpPr txBox="1"/>
          <p:nvPr/>
        </p:nvSpPr>
        <p:spPr>
          <a:xfrm>
            <a:off x="4876800" y="990600"/>
            <a:ext cx="354424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solidFill>
                  <a:schemeClr val="bg1"/>
                </a:solidFill>
              </a:rPr>
              <a:t>Current 12-Month Rolling Average:176.3%</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a:extLst>
              <a:ext uri="{FF2B5EF4-FFF2-40B4-BE49-F238E27FC236}">
                <a16:creationId xmlns:a16="http://schemas.microsoft.com/office/drawing/2014/main" id="{F7BFFA32-1C73-6449-AD70-DCB8A2A18DE6}"/>
              </a:ext>
            </a:extLst>
          </p:cNvPr>
          <p:cNvPicPr>
            <a:picLocks noChangeAspect="1"/>
          </p:cNvPicPr>
          <p:nvPr/>
        </p:nvPicPr>
        <p:blipFill>
          <a:blip r:embed="rId3"/>
          <a:stretch>
            <a:fillRect/>
          </a:stretch>
        </p:blipFill>
        <p:spPr>
          <a:xfrm>
            <a:off x="381000" y="838199"/>
            <a:ext cx="8528680" cy="5257801"/>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pic>
        <p:nvPicPr>
          <p:cNvPr id="3" name="Picture 2">
            <a:extLst>
              <a:ext uri="{FF2B5EF4-FFF2-40B4-BE49-F238E27FC236}">
                <a16:creationId xmlns:a16="http://schemas.microsoft.com/office/drawing/2014/main" id="{9F3CC248-3075-7BFB-BA02-D58B89E25483}"/>
              </a:ext>
            </a:extLst>
          </p:cNvPr>
          <p:cNvPicPr>
            <a:picLocks noChangeAspect="1"/>
          </p:cNvPicPr>
          <p:nvPr/>
        </p:nvPicPr>
        <p:blipFill>
          <a:blip r:embed="rId3"/>
          <a:stretch>
            <a:fillRect/>
          </a:stretch>
        </p:blipFill>
        <p:spPr>
          <a:xfrm>
            <a:off x="381000" y="838199"/>
            <a:ext cx="8458200" cy="5334001"/>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119976</TotalTime>
  <Words>1179</Words>
  <Application>Microsoft Office PowerPoint</Application>
  <PresentationFormat>On-screen Show (4:3)</PresentationFormat>
  <Paragraphs>247</Paragraphs>
  <Slides>29</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Cambria</vt:lpstr>
      <vt:lpstr>Times New Roman</vt:lpstr>
      <vt:lpstr>1_Custom Design</vt:lpstr>
      <vt:lpstr>Office Theme</vt:lpstr>
      <vt:lpstr>Custom Design</vt:lpstr>
      <vt:lpstr>PowerPoint Presentation</vt:lpstr>
      <vt:lpstr>Summary of March 2025</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2023 BAL-003 Selected Events – Update</vt:lpstr>
      <vt:lpstr>Op. Year 2023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2015-2025</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Oyediran, Ajibola</cp:lastModifiedBy>
  <cp:revision>1846</cp:revision>
  <cp:lastPrinted>2016-01-21T20:53:15Z</cp:lastPrinted>
  <dcterms:created xsi:type="dcterms:W3CDTF">2016-01-21T15:20:31Z</dcterms:created>
  <dcterms:modified xsi:type="dcterms:W3CDTF">2025-04-14T20:30:40Z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2023-07-20T20:05:58Z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4bb8b6c0-eb8f-4d74-95a4-9b16df83a852</vt:lpwstr>
  </property>
  <property fmtid="{D5CDD505-2E9C-101B-9397-08002B2CF9AE}" pid="9" name="MSIP_Label_7084cbda-52b8-46fb-a7b7-cb5bd465ed85_ContentBits">
    <vt:lpwstr>0</vt:lpwstr>
  </property>
</Properties>
</file>