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6" r:id="rId5"/>
    <p:sldMasterId id="2147483658" r:id="rId6"/>
  </p:sldMasterIdLst>
  <p:notesMasterIdLst>
    <p:notesMasterId r:id="rId22"/>
  </p:notesMasterIdLst>
  <p:sldIdLst>
    <p:sldId id="1037" r:id="rId7"/>
    <p:sldId id="1041" r:id="rId8"/>
    <p:sldId id="1055" r:id="rId9"/>
    <p:sldId id="1048" r:id="rId10"/>
    <p:sldId id="1056" r:id="rId11"/>
    <p:sldId id="1042" r:id="rId12"/>
    <p:sldId id="1057" r:id="rId13"/>
    <p:sldId id="1049" r:id="rId14"/>
    <p:sldId id="1058" r:id="rId15"/>
    <p:sldId id="1051" r:id="rId16"/>
    <p:sldId id="1052" r:id="rId17"/>
    <p:sldId id="1054" r:id="rId18"/>
    <p:sldId id="1053" r:id="rId19"/>
    <p:sldId id="1062" r:id="rId20"/>
    <p:sldId id="102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8EC2"/>
    <a:srgbClr val="0054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43D6C8-57D3-458D-9D29-5052292BDA8E}" v="41" dt="2025-04-11T18:52:01.381"/>
    <p1510:client id="{9C618540-6D60-4131-B107-D9082A70C846}" v="1" dt="2025-04-11T18:44:30.622"/>
    <p1510:client id="{A69CCC2B-981E-0459-9B80-528A762B954E}" v="8" dt="2025-04-11T18:50:49.0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4" autoAdjust="0"/>
    <p:restoredTop sz="94660"/>
  </p:normalViewPr>
  <p:slideViewPr>
    <p:cSldViewPr snapToGrid="0">
      <p:cViewPr varScale="1">
        <p:scale>
          <a:sx n="67" d="100"/>
          <a:sy n="67" d="100"/>
        </p:scale>
        <p:origin x="5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wnam, Eric" userId="74fce946-4b35-49df-bdf6-78d8cf2512b4" providerId="ADAL" clId="{52752827-92D0-4908-9F7A-A108934F8A6B}"/>
    <pc:docChg chg="modSld">
      <pc:chgData name="Newnam, Eric" userId="74fce946-4b35-49df-bdf6-78d8cf2512b4" providerId="ADAL" clId="{52752827-92D0-4908-9F7A-A108934F8A6B}" dt="2025-04-11T18:55:57.666" v="0" actId="20577"/>
      <pc:docMkLst>
        <pc:docMk/>
      </pc:docMkLst>
      <pc:sldChg chg="modSp mod">
        <pc:chgData name="Newnam, Eric" userId="74fce946-4b35-49df-bdf6-78d8cf2512b4" providerId="ADAL" clId="{52752827-92D0-4908-9F7A-A108934F8A6B}" dt="2025-04-11T18:55:57.666" v="0" actId="20577"/>
        <pc:sldMkLst>
          <pc:docMk/>
          <pc:sldMk cId="3924327025" sldId="1037"/>
        </pc:sldMkLst>
        <pc:spChg chg="mod">
          <ac:chgData name="Newnam, Eric" userId="74fce946-4b35-49df-bdf6-78d8cf2512b4" providerId="ADAL" clId="{52752827-92D0-4908-9F7A-A108934F8A6B}" dt="2025-04-11T18:55:57.666" v="0" actId="20577"/>
          <ac:spMkLst>
            <pc:docMk/>
            <pc:sldMk cId="3924327025" sldId="1037"/>
            <ac:spMk id="9" creationId="{952AEEBD-8D91-F6E8-1FDA-F944C37E6C4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0F9B46-F329-44E4-8966-341D760333F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EAA1442D-3601-4029-A696-4224A015D4AC}">
      <dgm:prSet/>
      <dgm:spPr>
        <a:solidFill>
          <a:srgbClr val="00549F"/>
        </a:solidFill>
      </dgm:spPr>
      <dgm:t>
        <a:bodyPr/>
        <a:lstStyle/>
        <a:p>
          <a:r>
            <a:rPr lang="en-US" b="1" i="0" baseline="0"/>
            <a:t>R1. </a:t>
          </a:r>
          <a:r>
            <a:rPr lang="en-US" b="0" i="0" baseline="0"/>
            <a:t>Each Generator Owner shall have sequence of event recording (SER) data for the following Elements that it owns:</a:t>
          </a:r>
          <a:endParaRPr lang="en-US"/>
        </a:p>
      </dgm:t>
    </dgm:pt>
    <dgm:pt modelId="{4BF43D79-2CFA-49C0-A593-19F7F56A93D5}" type="parTrans" cxnId="{39B6C0EB-7611-4245-B2DA-1437A033AFC2}">
      <dgm:prSet/>
      <dgm:spPr/>
      <dgm:t>
        <a:bodyPr/>
        <a:lstStyle/>
        <a:p>
          <a:endParaRPr lang="en-US"/>
        </a:p>
      </dgm:t>
    </dgm:pt>
    <dgm:pt modelId="{359B2C06-168F-4BF1-929A-2155F8209BF1}" type="sibTrans" cxnId="{39B6C0EB-7611-4245-B2DA-1437A033AFC2}">
      <dgm:prSet/>
      <dgm:spPr/>
      <dgm:t>
        <a:bodyPr/>
        <a:lstStyle/>
        <a:p>
          <a:endParaRPr lang="en-US"/>
        </a:p>
      </dgm:t>
    </dgm:pt>
    <dgm:pt modelId="{4B451556-4A25-4DFC-872B-E6CD623A4FCD}">
      <dgm:prSet/>
      <dgm:spPr>
        <a:solidFill>
          <a:srgbClr val="6F8EC2"/>
        </a:solidFill>
      </dgm:spPr>
      <dgm:t>
        <a:bodyPr/>
        <a:lstStyle/>
        <a:p>
          <a:r>
            <a:rPr lang="en-US" b="1" i="0" baseline="0"/>
            <a:t>1.1. </a:t>
          </a:r>
          <a:r>
            <a:rPr lang="en-US" b="0" i="0" baseline="0"/>
            <a:t>Circuit breaker position (open/close) for circuit breakers associated with the main power transformer(s), collector bus(es), shunt static and dynamic reactive device(s), and AC-DC and DC-AC converters, if any, in case of VSC HVDC system with a dedicated connection to Inverter-Based Resource</a:t>
          </a:r>
          <a:endParaRPr lang="en-US"/>
        </a:p>
      </dgm:t>
    </dgm:pt>
    <dgm:pt modelId="{D73635FE-147B-4A83-BD45-45B07B3AE52E}" type="parTrans" cxnId="{7D29DCF0-F683-4A06-9DC7-0792215C21AE}">
      <dgm:prSet/>
      <dgm:spPr/>
      <dgm:t>
        <a:bodyPr/>
        <a:lstStyle/>
        <a:p>
          <a:endParaRPr lang="en-US"/>
        </a:p>
      </dgm:t>
    </dgm:pt>
    <dgm:pt modelId="{68CB03AF-15C5-417A-98C9-9ACB28DFB295}" type="sibTrans" cxnId="{7D29DCF0-F683-4A06-9DC7-0792215C21AE}">
      <dgm:prSet/>
      <dgm:spPr/>
      <dgm:t>
        <a:bodyPr/>
        <a:lstStyle/>
        <a:p>
          <a:endParaRPr lang="en-US"/>
        </a:p>
      </dgm:t>
    </dgm:pt>
    <dgm:pt modelId="{5F8ED62E-6408-43C9-94A0-9BDA655487DF}">
      <dgm:prSet/>
      <dgm:spPr>
        <a:solidFill>
          <a:srgbClr val="6F8EC2"/>
        </a:solidFill>
      </dgm:spPr>
      <dgm:t>
        <a:bodyPr/>
        <a:lstStyle/>
        <a:p>
          <a:r>
            <a:rPr lang="en-US" b="1" i="0" baseline="0"/>
            <a:t>1.2. </a:t>
          </a:r>
          <a:r>
            <a:rPr lang="en-US" b="0" i="0" baseline="0"/>
            <a:t>For IBR units in commercial operation </a:t>
          </a:r>
          <a:r>
            <a:rPr lang="en-US" b="1" i="0" baseline="0"/>
            <a:t>after</a:t>
          </a:r>
          <a:r>
            <a:rPr lang="en-US" b="0" i="0" baseline="0"/>
            <a:t> the effective date of this standard, the following data shall be recorded when triggered by ride-through operation or tripping of an IBR unit </a:t>
          </a:r>
          <a:endParaRPr lang="en-US"/>
        </a:p>
      </dgm:t>
    </dgm:pt>
    <dgm:pt modelId="{E449ACCC-9876-424E-A13A-556AA02667B0}" type="parTrans" cxnId="{79BD85D6-7E01-4A7C-875C-689640D45A97}">
      <dgm:prSet/>
      <dgm:spPr/>
      <dgm:t>
        <a:bodyPr/>
        <a:lstStyle/>
        <a:p>
          <a:endParaRPr lang="en-US"/>
        </a:p>
      </dgm:t>
    </dgm:pt>
    <dgm:pt modelId="{BB664D62-A3F7-4BEA-B660-B126075A94F5}" type="sibTrans" cxnId="{79BD85D6-7E01-4A7C-875C-689640D45A97}">
      <dgm:prSet/>
      <dgm:spPr/>
      <dgm:t>
        <a:bodyPr/>
        <a:lstStyle/>
        <a:p>
          <a:endParaRPr lang="en-US"/>
        </a:p>
      </dgm:t>
    </dgm:pt>
    <dgm:pt modelId="{8310F523-303E-467E-ADFB-58EF12177E4F}">
      <dgm:prSet/>
      <dgm:spPr>
        <a:solidFill>
          <a:srgbClr val="6F8EC2"/>
        </a:solidFill>
      </dgm:spPr>
      <dgm:t>
        <a:bodyPr/>
        <a:lstStyle/>
        <a:p>
          <a:r>
            <a:rPr lang="en-US" b="1" i="0" baseline="0"/>
            <a:t>1.2.1. </a:t>
          </a:r>
          <a:r>
            <a:rPr lang="en-US" b="0" i="0" baseline="0"/>
            <a:t>All fault codes</a:t>
          </a:r>
          <a:endParaRPr lang="en-US"/>
        </a:p>
      </dgm:t>
    </dgm:pt>
    <dgm:pt modelId="{5D36E80B-AB7F-4C02-963C-5D9C44E12252}" type="parTrans" cxnId="{33E8DDA7-8E93-4F60-9231-8321C62D310D}">
      <dgm:prSet/>
      <dgm:spPr/>
      <dgm:t>
        <a:bodyPr/>
        <a:lstStyle/>
        <a:p>
          <a:endParaRPr lang="en-US"/>
        </a:p>
      </dgm:t>
    </dgm:pt>
    <dgm:pt modelId="{F3FDFF92-F6DA-431D-9038-7431062D1668}" type="sibTrans" cxnId="{33E8DDA7-8E93-4F60-9231-8321C62D310D}">
      <dgm:prSet/>
      <dgm:spPr/>
      <dgm:t>
        <a:bodyPr/>
        <a:lstStyle/>
        <a:p>
          <a:endParaRPr lang="en-US"/>
        </a:p>
      </dgm:t>
    </dgm:pt>
    <dgm:pt modelId="{599DF5D5-3D77-43FA-81B1-CBBE64576C84}">
      <dgm:prSet/>
      <dgm:spPr>
        <a:solidFill>
          <a:srgbClr val="6F8EC2"/>
        </a:solidFill>
      </dgm:spPr>
      <dgm:t>
        <a:bodyPr/>
        <a:lstStyle/>
        <a:p>
          <a:r>
            <a:rPr lang="en-US" b="1" i="0" baseline="0"/>
            <a:t>1.2.2. </a:t>
          </a:r>
          <a:r>
            <a:rPr lang="en-US" b="0" i="0" baseline="0"/>
            <a:t>All fault alarms</a:t>
          </a:r>
          <a:endParaRPr lang="en-US"/>
        </a:p>
      </dgm:t>
    </dgm:pt>
    <dgm:pt modelId="{1B8175F5-6742-4B42-BA2B-8005ED77823C}" type="parTrans" cxnId="{0A3ADB93-FAA8-4C12-970C-894F6F3E98EC}">
      <dgm:prSet/>
      <dgm:spPr/>
      <dgm:t>
        <a:bodyPr/>
        <a:lstStyle/>
        <a:p>
          <a:endParaRPr lang="en-US"/>
        </a:p>
      </dgm:t>
    </dgm:pt>
    <dgm:pt modelId="{D466617A-8801-40A5-85BF-616F47A7A883}" type="sibTrans" cxnId="{0A3ADB93-FAA8-4C12-970C-894F6F3E98EC}">
      <dgm:prSet/>
      <dgm:spPr/>
      <dgm:t>
        <a:bodyPr/>
        <a:lstStyle/>
        <a:p>
          <a:endParaRPr lang="en-US"/>
        </a:p>
      </dgm:t>
    </dgm:pt>
    <dgm:pt modelId="{51ADA044-DB72-43F9-82D7-4E5C94486BF8}">
      <dgm:prSet/>
      <dgm:spPr>
        <a:solidFill>
          <a:srgbClr val="6F8EC2"/>
        </a:solidFill>
      </dgm:spPr>
      <dgm:t>
        <a:bodyPr/>
        <a:lstStyle/>
        <a:p>
          <a:r>
            <a:rPr lang="en-US" b="1" i="0" baseline="0"/>
            <a:t>1.2.3. </a:t>
          </a:r>
          <a:r>
            <a:rPr lang="en-US" b="0" i="0" baseline="0"/>
            <a:t>High and low voltage ride-through mode status</a:t>
          </a:r>
          <a:endParaRPr lang="en-US"/>
        </a:p>
      </dgm:t>
    </dgm:pt>
    <dgm:pt modelId="{D9B70235-1661-481E-BD6B-7DC383793164}" type="parTrans" cxnId="{06EA0CEE-F716-4E55-BD78-F78B4EDA58E4}">
      <dgm:prSet/>
      <dgm:spPr/>
      <dgm:t>
        <a:bodyPr/>
        <a:lstStyle/>
        <a:p>
          <a:endParaRPr lang="en-US"/>
        </a:p>
      </dgm:t>
    </dgm:pt>
    <dgm:pt modelId="{B14E96FA-CD23-46D4-A1A0-AF9901686E1A}" type="sibTrans" cxnId="{06EA0CEE-F716-4E55-BD78-F78B4EDA58E4}">
      <dgm:prSet/>
      <dgm:spPr/>
      <dgm:t>
        <a:bodyPr/>
        <a:lstStyle/>
        <a:p>
          <a:endParaRPr lang="en-US"/>
        </a:p>
      </dgm:t>
    </dgm:pt>
    <dgm:pt modelId="{2D708D3C-2240-47E9-8E78-3AECD37BEAC7}">
      <dgm:prSet/>
      <dgm:spPr>
        <a:solidFill>
          <a:srgbClr val="6F8EC2"/>
        </a:solidFill>
      </dgm:spPr>
      <dgm:t>
        <a:bodyPr/>
        <a:lstStyle/>
        <a:p>
          <a:r>
            <a:rPr lang="en-US" b="1" i="0" baseline="0"/>
            <a:t>1.2.4. </a:t>
          </a:r>
          <a:r>
            <a:rPr lang="en-US" b="0" i="0" baseline="0"/>
            <a:t>High and low frequency ride-through mode status</a:t>
          </a:r>
          <a:endParaRPr lang="en-US"/>
        </a:p>
      </dgm:t>
    </dgm:pt>
    <dgm:pt modelId="{9B620035-C73A-4B4E-B67C-D166D1345880}" type="parTrans" cxnId="{F8FC2CB8-BF2C-4E6E-B6E0-73632FA4DB7B}">
      <dgm:prSet/>
      <dgm:spPr/>
      <dgm:t>
        <a:bodyPr/>
        <a:lstStyle/>
        <a:p>
          <a:endParaRPr lang="en-US"/>
        </a:p>
      </dgm:t>
    </dgm:pt>
    <dgm:pt modelId="{7894020E-102C-4BD8-A888-6F62FD0C76BB}" type="sibTrans" cxnId="{F8FC2CB8-BF2C-4E6E-B6E0-73632FA4DB7B}">
      <dgm:prSet/>
      <dgm:spPr/>
      <dgm:t>
        <a:bodyPr/>
        <a:lstStyle/>
        <a:p>
          <a:endParaRPr lang="en-US"/>
        </a:p>
      </dgm:t>
    </dgm:pt>
    <dgm:pt modelId="{91EE41F1-207C-4B22-B792-8A83F383A6A2}">
      <dgm:prSet/>
      <dgm:spPr>
        <a:solidFill>
          <a:srgbClr val="6F8EC2"/>
        </a:solidFill>
      </dgm:spPr>
      <dgm:t>
        <a:bodyPr/>
        <a:lstStyle/>
        <a:p>
          <a:r>
            <a:rPr lang="en-US" b="1" i="0" baseline="0"/>
            <a:t>1.3. </a:t>
          </a:r>
          <a:r>
            <a:rPr lang="en-US" b="0" i="0" baseline="0"/>
            <a:t>For IBR units in commercial operation </a:t>
          </a:r>
          <a:r>
            <a:rPr lang="en-US" b="1" i="0" baseline="0"/>
            <a:t>before</a:t>
          </a:r>
          <a:r>
            <a:rPr lang="en-US" b="0" i="0" baseline="0"/>
            <a:t> the effective date of this standard, if capable, the following data shall be recorded when triggered by ride-through operation or tripping of an IBR unit</a:t>
          </a:r>
          <a:endParaRPr lang="en-US"/>
        </a:p>
      </dgm:t>
    </dgm:pt>
    <dgm:pt modelId="{9C43DF9B-AC33-4DB7-BC81-011C127D4B36}" type="parTrans" cxnId="{AFA9755A-7A67-497C-AC2C-266F7CF4638B}">
      <dgm:prSet/>
      <dgm:spPr/>
      <dgm:t>
        <a:bodyPr/>
        <a:lstStyle/>
        <a:p>
          <a:endParaRPr lang="en-US"/>
        </a:p>
      </dgm:t>
    </dgm:pt>
    <dgm:pt modelId="{5E0EDF0E-6258-4A51-8472-8202BE7C5006}" type="sibTrans" cxnId="{AFA9755A-7A67-497C-AC2C-266F7CF4638B}">
      <dgm:prSet/>
      <dgm:spPr/>
      <dgm:t>
        <a:bodyPr/>
        <a:lstStyle/>
        <a:p>
          <a:endParaRPr lang="en-US"/>
        </a:p>
      </dgm:t>
    </dgm:pt>
    <dgm:pt modelId="{42B75B8F-DB73-4341-B04A-FE24CD32CC5A}">
      <dgm:prSet/>
      <dgm:spPr>
        <a:solidFill>
          <a:srgbClr val="6F8EC2"/>
        </a:solidFill>
      </dgm:spPr>
      <dgm:t>
        <a:bodyPr/>
        <a:lstStyle/>
        <a:p>
          <a:r>
            <a:rPr lang="en-US" b="1"/>
            <a:t>1.3.1. </a:t>
          </a:r>
          <a:r>
            <a:rPr lang="en-US"/>
            <a:t>All fault codes</a:t>
          </a:r>
        </a:p>
      </dgm:t>
    </dgm:pt>
    <dgm:pt modelId="{2F6BA21F-BB80-4B67-9833-D25F7CEBF6EE}" type="parTrans" cxnId="{3A351D5C-52D4-4166-B92A-4CBFFCDA2F21}">
      <dgm:prSet/>
      <dgm:spPr/>
      <dgm:t>
        <a:bodyPr/>
        <a:lstStyle/>
        <a:p>
          <a:endParaRPr lang="en-US"/>
        </a:p>
      </dgm:t>
    </dgm:pt>
    <dgm:pt modelId="{0B251EF6-CE8C-48AC-8BB9-52A13D393768}" type="sibTrans" cxnId="{3A351D5C-52D4-4166-B92A-4CBFFCDA2F21}">
      <dgm:prSet/>
      <dgm:spPr/>
      <dgm:t>
        <a:bodyPr/>
        <a:lstStyle/>
        <a:p>
          <a:endParaRPr lang="en-US"/>
        </a:p>
      </dgm:t>
    </dgm:pt>
    <dgm:pt modelId="{02B1DA92-9399-447F-9ED5-8ABD833EFB2D}">
      <dgm:prSet/>
      <dgm:spPr>
        <a:solidFill>
          <a:srgbClr val="6F8EC2"/>
        </a:solidFill>
      </dgm:spPr>
      <dgm:t>
        <a:bodyPr/>
        <a:lstStyle/>
        <a:p>
          <a:r>
            <a:rPr lang="en-US" b="1" i="0" baseline="0"/>
            <a:t>1.3.2. </a:t>
          </a:r>
          <a:r>
            <a:rPr lang="en-US" b="0" i="0" baseline="0"/>
            <a:t>All fault alarms</a:t>
          </a:r>
          <a:endParaRPr lang="en-US"/>
        </a:p>
      </dgm:t>
    </dgm:pt>
    <dgm:pt modelId="{5A35E3F8-FA0B-4927-B085-2C5E6C2DA961}" type="parTrans" cxnId="{79AD8FE2-B95C-4E63-8292-F5D2C7799F1B}">
      <dgm:prSet/>
      <dgm:spPr/>
      <dgm:t>
        <a:bodyPr/>
        <a:lstStyle/>
        <a:p>
          <a:endParaRPr lang="en-US"/>
        </a:p>
      </dgm:t>
    </dgm:pt>
    <dgm:pt modelId="{730F2955-B428-431D-BE8C-8504964D187F}" type="sibTrans" cxnId="{79AD8FE2-B95C-4E63-8292-F5D2C7799F1B}">
      <dgm:prSet/>
      <dgm:spPr/>
      <dgm:t>
        <a:bodyPr/>
        <a:lstStyle/>
        <a:p>
          <a:endParaRPr lang="en-US"/>
        </a:p>
      </dgm:t>
    </dgm:pt>
    <dgm:pt modelId="{36882083-27FD-4BF0-B0A4-8146F45B925C}">
      <dgm:prSet/>
      <dgm:spPr>
        <a:solidFill>
          <a:srgbClr val="6F8EC2"/>
        </a:solidFill>
      </dgm:spPr>
      <dgm:t>
        <a:bodyPr/>
        <a:lstStyle/>
        <a:p>
          <a:r>
            <a:rPr lang="en-US" b="1" i="0" baseline="0"/>
            <a:t>1.3.3. </a:t>
          </a:r>
          <a:r>
            <a:rPr lang="en-US" b="0" i="0" baseline="0"/>
            <a:t>High and low voltage ride-through mode status</a:t>
          </a:r>
          <a:endParaRPr lang="en-US"/>
        </a:p>
      </dgm:t>
    </dgm:pt>
    <dgm:pt modelId="{93DEF003-F7E0-409E-A36E-57E28C1EADF0}" type="parTrans" cxnId="{41F0D110-2FE1-4017-958C-BE7E20FEF6FB}">
      <dgm:prSet/>
      <dgm:spPr/>
      <dgm:t>
        <a:bodyPr/>
        <a:lstStyle/>
        <a:p>
          <a:endParaRPr lang="en-US"/>
        </a:p>
      </dgm:t>
    </dgm:pt>
    <dgm:pt modelId="{82147BA8-A3E5-4EF7-924C-72EAD2C5EEC5}" type="sibTrans" cxnId="{41F0D110-2FE1-4017-958C-BE7E20FEF6FB}">
      <dgm:prSet/>
      <dgm:spPr/>
      <dgm:t>
        <a:bodyPr/>
        <a:lstStyle/>
        <a:p>
          <a:endParaRPr lang="en-US"/>
        </a:p>
      </dgm:t>
    </dgm:pt>
    <dgm:pt modelId="{452185F2-FFA5-470F-B98E-5CB1D13CC84A}">
      <dgm:prSet/>
      <dgm:spPr>
        <a:solidFill>
          <a:srgbClr val="6F8EC2"/>
        </a:solidFill>
      </dgm:spPr>
      <dgm:t>
        <a:bodyPr/>
        <a:lstStyle/>
        <a:p>
          <a:r>
            <a:rPr lang="en-US" b="1" i="0" baseline="0"/>
            <a:t>1.3.4. </a:t>
          </a:r>
          <a:r>
            <a:rPr lang="en-US" b="0" i="0" baseline="0"/>
            <a:t>High and low frequency ride-through mode status</a:t>
          </a:r>
          <a:endParaRPr lang="en-US"/>
        </a:p>
      </dgm:t>
    </dgm:pt>
    <dgm:pt modelId="{0592CEA5-FB48-45A3-84EA-768CA1FF91D2}" type="parTrans" cxnId="{1D15C918-C339-40B0-831A-C5231EE49952}">
      <dgm:prSet/>
      <dgm:spPr/>
      <dgm:t>
        <a:bodyPr/>
        <a:lstStyle/>
        <a:p>
          <a:endParaRPr lang="en-US"/>
        </a:p>
      </dgm:t>
    </dgm:pt>
    <dgm:pt modelId="{09D89E7F-B5F4-46D1-8875-16FE1F7BA421}" type="sibTrans" cxnId="{1D15C918-C339-40B0-831A-C5231EE49952}">
      <dgm:prSet/>
      <dgm:spPr/>
      <dgm:t>
        <a:bodyPr/>
        <a:lstStyle/>
        <a:p>
          <a:endParaRPr lang="en-US"/>
        </a:p>
      </dgm:t>
    </dgm:pt>
    <dgm:pt modelId="{1969B6AC-0DEC-48ED-80F0-66EBFF8B29D3}" type="pres">
      <dgm:prSet presAssocID="{F00F9B46-F329-44E4-8966-341D760333FD}" presName="composite" presStyleCnt="0">
        <dgm:presLayoutVars>
          <dgm:chMax val="1"/>
          <dgm:dir/>
          <dgm:resizeHandles val="exact"/>
        </dgm:presLayoutVars>
      </dgm:prSet>
      <dgm:spPr/>
    </dgm:pt>
    <dgm:pt modelId="{5CFEE747-E071-422D-8A4E-E363413E584E}" type="pres">
      <dgm:prSet presAssocID="{EAA1442D-3601-4029-A696-4224A015D4AC}" presName="roof" presStyleLbl="dkBgShp" presStyleIdx="0" presStyleCnt="2"/>
      <dgm:spPr/>
    </dgm:pt>
    <dgm:pt modelId="{72E57A21-8FEA-4F10-8CF6-37CA48F5EAD4}" type="pres">
      <dgm:prSet presAssocID="{EAA1442D-3601-4029-A696-4224A015D4AC}" presName="pillars" presStyleCnt="0"/>
      <dgm:spPr/>
    </dgm:pt>
    <dgm:pt modelId="{2356A2A8-FEAD-4BE7-BED1-EBAC51AC379C}" type="pres">
      <dgm:prSet presAssocID="{EAA1442D-3601-4029-A696-4224A015D4AC}" presName="pillar1" presStyleLbl="node1" presStyleIdx="0" presStyleCnt="3">
        <dgm:presLayoutVars>
          <dgm:bulletEnabled val="1"/>
        </dgm:presLayoutVars>
      </dgm:prSet>
      <dgm:spPr/>
    </dgm:pt>
    <dgm:pt modelId="{3750E52F-CE8C-4CE2-AD74-F778FB8FB69C}" type="pres">
      <dgm:prSet presAssocID="{5F8ED62E-6408-43C9-94A0-9BDA655487DF}" presName="pillarX" presStyleLbl="node1" presStyleIdx="1" presStyleCnt="3">
        <dgm:presLayoutVars>
          <dgm:bulletEnabled val="1"/>
        </dgm:presLayoutVars>
      </dgm:prSet>
      <dgm:spPr/>
    </dgm:pt>
    <dgm:pt modelId="{A73C9AFE-BFD2-4FC5-AA8F-A3086B2325E3}" type="pres">
      <dgm:prSet presAssocID="{91EE41F1-207C-4B22-B792-8A83F383A6A2}" presName="pillarX" presStyleLbl="node1" presStyleIdx="2" presStyleCnt="3">
        <dgm:presLayoutVars>
          <dgm:bulletEnabled val="1"/>
        </dgm:presLayoutVars>
      </dgm:prSet>
      <dgm:spPr/>
    </dgm:pt>
    <dgm:pt modelId="{FC32B282-A4F6-4003-AF1C-69134107B61C}" type="pres">
      <dgm:prSet presAssocID="{EAA1442D-3601-4029-A696-4224A015D4AC}" presName="base" presStyleLbl="dkBgShp" presStyleIdx="1" presStyleCnt="2"/>
      <dgm:spPr>
        <a:solidFill>
          <a:srgbClr val="00549F"/>
        </a:solidFill>
      </dgm:spPr>
    </dgm:pt>
  </dgm:ptLst>
  <dgm:cxnLst>
    <dgm:cxn modelId="{41F0D110-2FE1-4017-958C-BE7E20FEF6FB}" srcId="{91EE41F1-207C-4B22-B792-8A83F383A6A2}" destId="{36882083-27FD-4BF0-B0A4-8146F45B925C}" srcOrd="2" destOrd="0" parTransId="{93DEF003-F7E0-409E-A36E-57E28C1EADF0}" sibTransId="{82147BA8-A3E5-4EF7-924C-72EAD2C5EEC5}"/>
    <dgm:cxn modelId="{1D15C918-C339-40B0-831A-C5231EE49952}" srcId="{91EE41F1-207C-4B22-B792-8A83F383A6A2}" destId="{452185F2-FFA5-470F-B98E-5CB1D13CC84A}" srcOrd="3" destOrd="0" parTransId="{0592CEA5-FB48-45A3-84EA-768CA1FF91D2}" sibTransId="{09D89E7F-B5F4-46D1-8875-16FE1F7BA421}"/>
    <dgm:cxn modelId="{CECF4F2E-43CB-4760-9508-6F378452B0CD}" type="presOf" srcId="{EAA1442D-3601-4029-A696-4224A015D4AC}" destId="{5CFEE747-E071-422D-8A4E-E363413E584E}" srcOrd="0" destOrd="0" presId="urn:microsoft.com/office/officeart/2005/8/layout/hList3"/>
    <dgm:cxn modelId="{3CECB15B-D4B7-475C-A2DD-F1BE07AF66F5}" type="presOf" srcId="{51ADA044-DB72-43F9-82D7-4E5C94486BF8}" destId="{3750E52F-CE8C-4CE2-AD74-F778FB8FB69C}" srcOrd="0" destOrd="3" presId="urn:microsoft.com/office/officeart/2005/8/layout/hList3"/>
    <dgm:cxn modelId="{3A351D5C-52D4-4166-B92A-4CBFFCDA2F21}" srcId="{91EE41F1-207C-4B22-B792-8A83F383A6A2}" destId="{42B75B8F-DB73-4341-B04A-FE24CD32CC5A}" srcOrd="0" destOrd="0" parTransId="{2F6BA21F-BB80-4B67-9833-D25F7CEBF6EE}" sibTransId="{0B251EF6-CE8C-48AC-8BB9-52A13D393768}"/>
    <dgm:cxn modelId="{8D7DCB41-F50A-4978-A0BA-7E24CF39A630}" type="presOf" srcId="{8310F523-303E-467E-ADFB-58EF12177E4F}" destId="{3750E52F-CE8C-4CE2-AD74-F778FB8FB69C}" srcOrd="0" destOrd="1" presId="urn:microsoft.com/office/officeart/2005/8/layout/hList3"/>
    <dgm:cxn modelId="{2424766A-59FF-4FD1-9D50-E4005C95236D}" type="presOf" srcId="{42B75B8F-DB73-4341-B04A-FE24CD32CC5A}" destId="{A73C9AFE-BFD2-4FC5-AA8F-A3086B2325E3}" srcOrd="0" destOrd="1" presId="urn:microsoft.com/office/officeart/2005/8/layout/hList3"/>
    <dgm:cxn modelId="{4F664172-6A41-4A2B-BDCF-A74702242197}" type="presOf" srcId="{2D708D3C-2240-47E9-8E78-3AECD37BEAC7}" destId="{3750E52F-CE8C-4CE2-AD74-F778FB8FB69C}" srcOrd="0" destOrd="4" presId="urn:microsoft.com/office/officeart/2005/8/layout/hList3"/>
    <dgm:cxn modelId="{82E32673-6FA6-407E-B363-B31DF235860B}" type="presOf" srcId="{91EE41F1-207C-4B22-B792-8A83F383A6A2}" destId="{A73C9AFE-BFD2-4FC5-AA8F-A3086B2325E3}" srcOrd="0" destOrd="0" presId="urn:microsoft.com/office/officeart/2005/8/layout/hList3"/>
    <dgm:cxn modelId="{AFA9755A-7A67-497C-AC2C-266F7CF4638B}" srcId="{EAA1442D-3601-4029-A696-4224A015D4AC}" destId="{91EE41F1-207C-4B22-B792-8A83F383A6A2}" srcOrd="2" destOrd="0" parTransId="{9C43DF9B-AC33-4DB7-BC81-011C127D4B36}" sibTransId="{5E0EDF0E-6258-4A51-8472-8202BE7C5006}"/>
    <dgm:cxn modelId="{C8DABA89-AD4C-47A9-9D22-E0954D4748DC}" type="presOf" srcId="{02B1DA92-9399-447F-9ED5-8ABD833EFB2D}" destId="{A73C9AFE-BFD2-4FC5-AA8F-A3086B2325E3}" srcOrd="0" destOrd="2" presId="urn:microsoft.com/office/officeart/2005/8/layout/hList3"/>
    <dgm:cxn modelId="{FDAEF98F-7FBA-4AAD-A1A4-23D0258BB311}" type="presOf" srcId="{5F8ED62E-6408-43C9-94A0-9BDA655487DF}" destId="{3750E52F-CE8C-4CE2-AD74-F778FB8FB69C}" srcOrd="0" destOrd="0" presId="urn:microsoft.com/office/officeart/2005/8/layout/hList3"/>
    <dgm:cxn modelId="{0A3ADB93-FAA8-4C12-970C-894F6F3E98EC}" srcId="{5F8ED62E-6408-43C9-94A0-9BDA655487DF}" destId="{599DF5D5-3D77-43FA-81B1-CBBE64576C84}" srcOrd="1" destOrd="0" parTransId="{1B8175F5-6742-4B42-BA2B-8005ED77823C}" sibTransId="{D466617A-8801-40A5-85BF-616F47A7A883}"/>
    <dgm:cxn modelId="{33E8DDA7-8E93-4F60-9231-8321C62D310D}" srcId="{5F8ED62E-6408-43C9-94A0-9BDA655487DF}" destId="{8310F523-303E-467E-ADFB-58EF12177E4F}" srcOrd="0" destOrd="0" parTransId="{5D36E80B-AB7F-4C02-963C-5D9C44E12252}" sibTransId="{F3FDFF92-F6DA-431D-9038-7431062D1668}"/>
    <dgm:cxn modelId="{FA8227B3-B70A-4A02-942D-09C6083B23C9}" type="presOf" srcId="{4B451556-4A25-4DFC-872B-E6CD623A4FCD}" destId="{2356A2A8-FEAD-4BE7-BED1-EBAC51AC379C}" srcOrd="0" destOrd="0" presId="urn:microsoft.com/office/officeart/2005/8/layout/hList3"/>
    <dgm:cxn modelId="{77FA93B6-6525-4D88-A935-09275B80CA2E}" type="presOf" srcId="{599DF5D5-3D77-43FA-81B1-CBBE64576C84}" destId="{3750E52F-CE8C-4CE2-AD74-F778FB8FB69C}" srcOrd="0" destOrd="2" presId="urn:microsoft.com/office/officeart/2005/8/layout/hList3"/>
    <dgm:cxn modelId="{F8FC2CB8-BF2C-4E6E-B6E0-73632FA4DB7B}" srcId="{5F8ED62E-6408-43C9-94A0-9BDA655487DF}" destId="{2D708D3C-2240-47E9-8E78-3AECD37BEAC7}" srcOrd="3" destOrd="0" parTransId="{9B620035-C73A-4B4E-B67C-D166D1345880}" sibTransId="{7894020E-102C-4BD8-A888-6F62FD0C76BB}"/>
    <dgm:cxn modelId="{79BD85D6-7E01-4A7C-875C-689640D45A97}" srcId="{EAA1442D-3601-4029-A696-4224A015D4AC}" destId="{5F8ED62E-6408-43C9-94A0-9BDA655487DF}" srcOrd="1" destOrd="0" parTransId="{E449ACCC-9876-424E-A13A-556AA02667B0}" sibTransId="{BB664D62-A3F7-4BEA-B660-B126075A94F5}"/>
    <dgm:cxn modelId="{97993CDC-FAEC-4D16-9269-C378D3D4E220}" type="presOf" srcId="{452185F2-FFA5-470F-B98E-5CB1D13CC84A}" destId="{A73C9AFE-BFD2-4FC5-AA8F-A3086B2325E3}" srcOrd="0" destOrd="4" presId="urn:microsoft.com/office/officeart/2005/8/layout/hList3"/>
    <dgm:cxn modelId="{EA3A85E0-6430-42F7-93ED-7D51D0073898}" type="presOf" srcId="{36882083-27FD-4BF0-B0A4-8146F45B925C}" destId="{A73C9AFE-BFD2-4FC5-AA8F-A3086B2325E3}" srcOrd="0" destOrd="3" presId="urn:microsoft.com/office/officeart/2005/8/layout/hList3"/>
    <dgm:cxn modelId="{79AD8FE2-B95C-4E63-8292-F5D2C7799F1B}" srcId="{91EE41F1-207C-4B22-B792-8A83F383A6A2}" destId="{02B1DA92-9399-447F-9ED5-8ABD833EFB2D}" srcOrd="1" destOrd="0" parTransId="{5A35E3F8-FA0B-4927-B085-2C5E6C2DA961}" sibTransId="{730F2955-B428-431D-BE8C-8504964D187F}"/>
    <dgm:cxn modelId="{39B6C0EB-7611-4245-B2DA-1437A033AFC2}" srcId="{F00F9B46-F329-44E4-8966-341D760333FD}" destId="{EAA1442D-3601-4029-A696-4224A015D4AC}" srcOrd="0" destOrd="0" parTransId="{4BF43D79-2CFA-49C0-A593-19F7F56A93D5}" sibTransId="{359B2C06-168F-4BF1-929A-2155F8209BF1}"/>
    <dgm:cxn modelId="{06EA0CEE-F716-4E55-BD78-F78B4EDA58E4}" srcId="{5F8ED62E-6408-43C9-94A0-9BDA655487DF}" destId="{51ADA044-DB72-43F9-82D7-4E5C94486BF8}" srcOrd="2" destOrd="0" parTransId="{D9B70235-1661-481E-BD6B-7DC383793164}" sibTransId="{B14E96FA-CD23-46D4-A1A0-AF9901686E1A}"/>
    <dgm:cxn modelId="{7D29DCF0-F683-4A06-9DC7-0792215C21AE}" srcId="{EAA1442D-3601-4029-A696-4224A015D4AC}" destId="{4B451556-4A25-4DFC-872B-E6CD623A4FCD}" srcOrd="0" destOrd="0" parTransId="{D73635FE-147B-4A83-BD45-45B07B3AE52E}" sibTransId="{68CB03AF-15C5-417A-98C9-9ACB28DFB295}"/>
    <dgm:cxn modelId="{6EAAA0F8-DD87-42B8-9A20-4A3F9FBCE3A7}" type="presOf" srcId="{F00F9B46-F329-44E4-8966-341D760333FD}" destId="{1969B6AC-0DEC-48ED-80F0-66EBFF8B29D3}" srcOrd="0" destOrd="0" presId="urn:microsoft.com/office/officeart/2005/8/layout/hList3"/>
    <dgm:cxn modelId="{96B953A2-F62A-4ACC-8A31-075B4166A79A}" type="presParOf" srcId="{1969B6AC-0DEC-48ED-80F0-66EBFF8B29D3}" destId="{5CFEE747-E071-422D-8A4E-E363413E584E}" srcOrd="0" destOrd="0" presId="urn:microsoft.com/office/officeart/2005/8/layout/hList3"/>
    <dgm:cxn modelId="{479D2C3C-C314-42CF-8512-B6C4A2C32A7F}" type="presParOf" srcId="{1969B6AC-0DEC-48ED-80F0-66EBFF8B29D3}" destId="{72E57A21-8FEA-4F10-8CF6-37CA48F5EAD4}" srcOrd="1" destOrd="0" presId="urn:microsoft.com/office/officeart/2005/8/layout/hList3"/>
    <dgm:cxn modelId="{532D866A-E790-4E2A-9DB8-8FECE31AD1AD}" type="presParOf" srcId="{72E57A21-8FEA-4F10-8CF6-37CA48F5EAD4}" destId="{2356A2A8-FEAD-4BE7-BED1-EBAC51AC379C}" srcOrd="0" destOrd="0" presId="urn:microsoft.com/office/officeart/2005/8/layout/hList3"/>
    <dgm:cxn modelId="{64F5310C-DAD9-4760-A971-F2E11ABD42FA}" type="presParOf" srcId="{72E57A21-8FEA-4F10-8CF6-37CA48F5EAD4}" destId="{3750E52F-CE8C-4CE2-AD74-F778FB8FB69C}" srcOrd="1" destOrd="0" presId="urn:microsoft.com/office/officeart/2005/8/layout/hList3"/>
    <dgm:cxn modelId="{A0D948BC-ABAF-4451-B2AC-B0CEC8CA0998}" type="presParOf" srcId="{72E57A21-8FEA-4F10-8CF6-37CA48F5EAD4}" destId="{A73C9AFE-BFD2-4FC5-AA8F-A3086B2325E3}" srcOrd="2" destOrd="0" presId="urn:microsoft.com/office/officeart/2005/8/layout/hList3"/>
    <dgm:cxn modelId="{E0056BFB-7905-4505-858E-F38D464B237D}" type="presParOf" srcId="{1969B6AC-0DEC-48ED-80F0-66EBFF8B29D3}" destId="{FC32B282-A4F6-4003-AF1C-69134107B61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6626FDC-C25B-46B7-907D-F113709768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8E0D2B3-3F5C-432D-923A-D3ED3DED3558}">
      <dgm:prSet/>
      <dgm:spPr>
        <a:solidFill>
          <a:srgbClr val="00549F"/>
        </a:solidFill>
      </dgm:spPr>
      <dgm:t>
        <a:bodyPr/>
        <a:lstStyle/>
        <a:p>
          <a:r>
            <a:rPr lang="en-US" b="1" i="0" baseline="0"/>
            <a:t>R7. </a:t>
          </a:r>
          <a:r>
            <a:rPr lang="en-US" b="0" i="0" baseline="0"/>
            <a:t>Each Generator Owner shall provide all requested SER, FR, and DDR data to its Transmission Planner, Planning Coordinator, Transmission Operator, Balancing Authority, Reliability Coordinator, Regional Entity, or NERC in accordance with the following:</a:t>
          </a:r>
          <a:endParaRPr lang="en-US"/>
        </a:p>
      </dgm:t>
    </dgm:pt>
    <dgm:pt modelId="{CDF5DE3E-DED7-43E3-8D0B-83AF5CF01C7D}" type="parTrans" cxnId="{B30279A8-98B0-405F-BA4A-11136F5D4E50}">
      <dgm:prSet/>
      <dgm:spPr/>
      <dgm:t>
        <a:bodyPr/>
        <a:lstStyle/>
        <a:p>
          <a:endParaRPr lang="en-US"/>
        </a:p>
      </dgm:t>
    </dgm:pt>
    <dgm:pt modelId="{A9348911-D6A5-48EB-988A-81D5FF0AFEE9}" type="sibTrans" cxnId="{B30279A8-98B0-405F-BA4A-11136F5D4E50}">
      <dgm:prSet/>
      <dgm:spPr/>
      <dgm:t>
        <a:bodyPr/>
        <a:lstStyle/>
        <a:p>
          <a:endParaRPr lang="en-US"/>
        </a:p>
      </dgm:t>
    </dgm:pt>
    <dgm:pt modelId="{9CEF76D7-6A51-4C53-80A6-4D9BD7A6B423}">
      <dgm:prSet/>
      <dgm:spPr/>
      <dgm:t>
        <a:bodyPr/>
        <a:lstStyle/>
        <a:p>
          <a:r>
            <a:rPr lang="en-US" b="1" i="0" baseline="0"/>
            <a:t>7.1. </a:t>
          </a:r>
          <a:r>
            <a:rPr lang="en-US" b="0" i="0" baseline="0"/>
            <a:t>Data shall be retrievable for the period of 20 calendar days, inclusive of the day the data was recorded</a:t>
          </a:r>
          <a:endParaRPr lang="en-US"/>
        </a:p>
      </dgm:t>
    </dgm:pt>
    <dgm:pt modelId="{D7B1CE74-1862-4861-A893-44C4ED1B8DB2}" type="parTrans" cxnId="{16F7C1BE-5726-4C08-90EC-ABD18785C9BC}">
      <dgm:prSet/>
      <dgm:spPr/>
      <dgm:t>
        <a:bodyPr/>
        <a:lstStyle/>
        <a:p>
          <a:endParaRPr lang="en-US"/>
        </a:p>
      </dgm:t>
    </dgm:pt>
    <dgm:pt modelId="{0F5D4620-9D0A-4F44-9A65-759A8A063A9F}" type="sibTrans" cxnId="{16F7C1BE-5726-4C08-90EC-ABD18785C9BC}">
      <dgm:prSet/>
      <dgm:spPr/>
      <dgm:t>
        <a:bodyPr/>
        <a:lstStyle/>
        <a:p>
          <a:endParaRPr lang="en-US"/>
        </a:p>
      </dgm:t>
    </dgm:pt>
    <dgm:pt modelId="{2213925F-8CFB-4695-AFCB-A6ACD21F901C}">
      <dgm:prSet/>
      <dgm:spPr/>
      <dgm:t>
        <a:bodyPr/>
        <a:lstStyle/>
        <a:p>
          <a:r>
            <a:rPr lang="en-US" b="1" i="0" baseline="0"/>
            <a:t>7.2. </a:t>
          </a:r>
          <a:r>
            <a:rPr lang="en-US" b="0" i="0" baseline="0"/>
            <a:t>Data subject to Part 7.1 shall be provided within 15 calendar days of a request unless an extension is granted by the requestor</a:t>
          </a:r>
          <a:endParaRPr lang="en-US"/>
        </a:p>
      </dgm:t>
    </dgm:pt>
    <dgm:pt modelId="{A3EFCE71-E35B-4348-9C10-6FFC2DC1067A}" type="parTrans" cxnId="{FDEFDBFD-928D-4AF3-A958-DE21AE0F9FB6}">
      <dgm:prSet/>
      <dgm:spPr/>
      <dgm:t>
        <a:bodyPr/>
        <a:lstStyle/>
        <a:p>
          <a:endParaRPr lang="en-US"/>
        </a:p>
      </dgm:t>
    </dgm:pt>
    <dgm:pt modelId="{479E219F-692C-4A21-88A7-35497D0C2BA3}" type="sibTrans" cxnId="{FDEFDBFD-928D-4AF3-A958-DE21AE0F9FB6}">
      <dgm:prSet/>
      <dgm:spPr/>
      <dgm:t>
        <a:bodyPr/>
        <a:lstStyle/>
        <a:p>
          <a:endParaRPr lang="en-US"/>
        </a:p>
      </dgm:t>
    </dgm:pt>
    <dgm:pt modelId="{058CD2CD-739B-4172-82C7-045BE5EF82CB}">
      <dgm:prSet/>
      <dgm:spPr/>
      <dgm:t>
        <a:bodyPr/>
        <a:lstStyle/>
        <a:p>
          <a:r>
            <a:rPr lang="en-US" b="1" i="0" baseline="0"/>
            <a:t>7.3. </a:t>
          </a:r>
          <a:r>
            <a:rPr lang="en-US" b="0" i="0" baseline="0"/>
            <a:t>SER data shall be provided in ASCII4 Comma Separated Value (CSV) format following Attachment 1</a:t>
          </a:r>
          <a:endParaRPr lang="en-US"/>
        </a:p>
      </dgm:t>
    </dgm:pt>
    <dgm:pt modelId="{0F40F858-679A-445F-9E6A-239359712E36}" type="parTrans" cxnId="{AD380DCA-0574-4E1C-A9BA-B1E58062F8F6}">
      <dgm:prSet/>
      <dgm:spPr/>
      <dgm:t>
        <a:bodyPr/>
        <a:lstStyle/>
        <a:p>
          <a:endParaRPr lang="en-US"/>
        </a:p>
      </dgm:t>
    </dgm:pt>
    <dgm:pt modelId="{5AFA2BB0-DCFA-451A-AD32-3B4F2A7D915A}" type="sibTrans" cxnId="{AD380DCA-0574-4E1C-A9BA-B1E58062F8F6}">
      <dgm:prSet/>
      <dgm:spPr/>
      <dgm:t>
        <a:bodyPr/>
        <a:lstStyle/>
        <a:p>
          <a:endParaRPr lang="en-US"/>
        </a:p>
      </dgm:t>
    </dgm:pt>
    <dgm:pt modelId="{FCE8CCA9-7D5F-42EA-A2A8-811F6210A9BE}">
      <dgm:prSet/>
      <dgm:spPr/>
      <dgm:t>
        <a:bodyPr/>
        <a:lstStyle/>
        <a:p>
          <a:r>
            <a:rPr lang="en-US" b="1" i="0" baseline="0"/>
            <a:t>7.4. </a:t>
          </a:r>
          <a:r>
            <a:rPr lang="en-US" b="0" i="0" baseline="0"/>
            <a:t>FR data shall be provided either in CSV format with appropriate headers or in electronic files that are formatted in conformance with C37.111, IEEE Standard Common Format for Transient Data Exchange (COMTRADE), revision C37.111-1999 or later</a:t>
          </a:r>
          <a:endParaRPr lang="en-US"/>
        </a:p>
      </dgm:t>
    </dgm:pt>
    <dgm:pt modelId="{FF247C97-C26D-4E8D-AD9F-F1346EB7398E}" type="parTrans" cxnId="{2DA648B4-730A-4AAC-A3A2-ABC8EE6E84B4}">
      <dgm:prSet/>
      <dgm:spPr/>
      <dgm:t>
        <a:bodyPr/>
        <a:lstStyle/>
        <a:p>
          <a:endParaRPr lang="en-US"/>
        </a:p>
      </dgm:t>
    </dgm:pt>
    <dgm:pt modelId="{6321384B-1BD3-42FA-BC6B-18851EDFBFC6}" type="sibTrans" cxnId="{2DA648B4-730A-4AAC-A3A2-ABC8EE6E84B4}">
      <dgm:prSet/>
      <dgm:spPr/>
      <dgm:t>
        <a:bodyPr/>
        <a:lstStyle/>
        <a:p>
          <a:endParaRPr lang="en-US"/>
        </a:p>
      </dgm:t>
    </dgm:pt>
    <dgm:pt modelId="{D31A980B-3698-42C1-8C2C-123750C7CEB5}">
      <dgm:prSet/>
      <dgm:spPr/>
      <dgm:t>
        <a:bodyPr/>
        <a:lstStyle/>
        <a:p>
          <a:r>
            <a:rPr lang="en-US" b="1" i="0" baseline="0"/>
            <a:t>7.5. </a:t>
          </a:r>
          <a:r>
            <a:rPr lang="en-US" b="0" i="0" baseline="0"/>
            <a:t>DDR data shall be provided either in CSV format with appropriate headers or in electronic files that are formatted in conformance with C37.111, IEEE Standard Common Format for Transient Data Exchange (COMTRADE), revision C37.111-1999 or later</a:t>
          </a:r>
          <a:endParaRPr lang="en-US"/>
        </a:p>
      </dgm:t>
    </dgm:pt>
    <dgm:pt modelId="{1A14C1B6-8FC6-407E-AB45-9E93798B3640}" type="parTrans" cxnId="{5DBD8F68-175F-4FB2-B295-F0510EEA9259}">
      <dgm:prSet/>
      <dgm:spPr/>
      <dgm:t>
        <a:bodyPr/>
        <a:lstStyle/>
        <a:p>
          <a:endParaRPr lang="en-US"/>
        </a:p>
      </dgm:t>
    </dgm:pt>
    <dgm:pt modelId="{44542F7B-8CFF-4E50-A86A-C4E55647469B}" type="sibTrans" cxnId="{5DBD8F68-175F-4FB2-B295-F0510EEA9259}">
      <dgm:prSet/>
      <dgm:spPr/>
      <dgm:t>
        <a:bodyPr/>
        <a:lstStyle/>
        <a:p>
          <a:endParaRPr lang="en-US"/>
        </a:p>
      </dgm:t>
    </dgm:pt>
    <dgm:pt modelId="{E049D333-5B7C-4303-A7F1-945D0D013AFD}">
      <dgm:prSet/>
      <dgm:spPr/>
      <dgm:t>
        <a:bodyPr/>
        <a:lstStyle/>
        <a:p>
          <a:r>
            <a:rPr lang="en-US" b="1" i="0" baseline="0"/>
            <a:t>7.6. </a:t>
          </a:r>
          <a:r>
            <a:rPr lang="en-US" b="0" i="0" baseline="0"/>
            <a:t>Data files shall be named in conformance with C37.232, IEEE Standard for Common Format for Naming Time Sequence Data Files (COMNAME), revision C37.232-2011 or later</a:t>
          </a:r>
          <a:endParaRPr lang="en-US"/>
        </a:p>
      </dgm:t>
    </dgm:pt>
    <dgm:pt modelId="{B228192E-7DC0-4281-8625-0716FAF64304}" type="parTrans" cxnId="{73010E17-541C-4AC0-82DD-4DD000E3D5E6}">
      <dgm:prSet/>
      <dgm:spPr/>
      <dgm:t>
        <a:bodyPr/>
        <a:lstStyle/>
        <a:p>
          <a:endParaRPr lang="en-US"/>
        </a:p>
      </dgm:t>
    </dgm:pt>
    <dgm:pt modelId="{FA09FAFC-F997-4B9E-8858-67281C052A5B}" type="sibTrans" cxnId="{73010E17-541C-4AC0-82DD-4DD000E3D5E6}">
      <dgm:prSet/>
      <dgm:spPr/>
      <dgm:t>
        <a:bodyPr/>
        <a:lstStyle/>
        <a:p>
          <a:endParaRPr lang="en-US"/>
        </a:p>
      </dgm:t>
    </dgm:pt>
    <dgm:pt modelId="{D20044D5-2FEC-4B59-AE95-CE7C476BA041}" type="pres">
      <dgm:prSet presAssocID="{B6626FDC-C25B-46B7-907D-F113709768FD}" presName="linear" presStyleCnt="0">
        <dgm:presLayoutVars>
          <dgm:animLvl val="lvl"/>
          <dgm:resizeHandles val="exact"/>
        </dgm:presLayoutVars>
      </dgm:prSet>
      <dgm:spPr/>
    </dgm:pt>
    <dgm:pt modelId="{9DB8FB92-9729-457A-948E-D9E5ECC22613}" type="pres">
      <dgm:prSet presAssocID="{08E0D2B3-3F5C-432D-923A-D3ED3DED3558}" presName="parentText" presStyleLbl="node1" presStyleIdx="0" presStyleCnt="1">
        <dgm:presLayoutVars>
          <dgm:chMax val="0"/>
          <dgm:bulletEnabled val="1"/>
        </dgm:presLayoutVars>
      </dgm:prSet>
      <dgm:spPr>
        <a:prstGeom prst="rect">
          <a:avLst/>
        </a:prstGeom>
      </dgm:spPr>
    </dgm:pt>
    <dgm:pt modelId="{47D1BB81-59B9-4D73-8D9F-E62D8B5C8213}" type="pres">
      <dgm:prSet presAssocID="{08E0D2B3-3F5C-432D-923A-D3ED3DED3558}" presName="childText" presStyleLbl="revTx" presStyleIdx="0" presStyleCnt="1">
        <dgm:presLayoutVars>
          <dgm:bulletEnabled val="1"/>
        </dgm:presLayoutVars>
      </dgm:prSet>
      <dgm:spPr/>
    </dgm:pt>
  </dgm:ptLst>
  <dgm:cxnLst>
    <dgm:cxn modelId="{73010E17-541C-4AC0-82DD-4DD000E3D5E6}" srcId="{08E0D2B3-3F5C-432D-923A-D3ED3DED3558}" destId="{E049D333-5B7C-4303-A7F1-945D0D013AFD}" srcOrd="5" destOrd="0" parTransId="{B228192E-7DC0-4281-8625-0716FAF64304}" sibTransId="{FA09FAFC-F997-4B9E-8858-67281C052A5B}"/>
    <dgm:cxn modelId="{5DBD8F68-175F-4FB2-B295-F0510EEA9259}" srcId="{08E0D2B3-3F5C-432D-923A-D3ED3DED3558}" destId="{D31A980B-3698-42C1-8C2C-123750C7CEB5}" srcOrd="4" destOrd="0" parTransId="{1A14C1B6-8FC6-407E-AB45-9E93798B3640}" sibTransId="{44542F7B-8CFF-4E50-A86A-C4E55647469B}"/>
    <dgm:cxn modelId="{327D374D-E37F-4D6A-8366-E4365528C0EF}" type="presOf" srcId="{08E0D2B3-3F5C-432D-923A-D3ED3DED3558}" destId="{9DB8FB92-9729-457A-948E-D9E5ECC22613}" srcOrd="0" destOrd="0" presId="urn:microsoft.com/office/officeart/2005/8/layout/vList2"/>
    <dgm:cxn modelId="{FF784987-47A1-4FAF-B5C8-6AD40BF7EBF9}" type="presOf" srcId="{E049D333-5B7C-4303-A7F1-945D0D013AFD}" destId="{47D1BB81-59B9-4D73-8D9F-E62D8B5C8213}" srcOrd="0" destOrd="5" presId="urn:microsoft.com/office/officeart/2005/8/layout/vList2"/>
    <dgm:cxn modelId="{04A1698D-115B-4A2F-B5F8-12F9C23D4594}" type="presOf" srcId="{D31A980B-3698-42C1-8C2C-123750C7CEB5}" destId="{47D1BB81-59B9-4D73-8D9F-E62D8B5C8213}" srcOrd="0" destOrd="4" presId="urn:microsoft.com/office/officeart/2005/8/layout/vList2"/>
    <dgm:cxn modelId="{D56A8593-E043-4207-B1F6-5D1917030B9C}" type="presOf" srcId="{B6626FDC-C25B-46B7-907D-F113709768FD}" destId="{D20044D5-2FEC-4B59-AE95-CE7C476BA041}" srcOrd="0" destOrd="0" presId="urn:microsoft.com/office/officeart/2005/8/layout/vList2"/>
    <dgm:cxn modelId="{B30279A8-98B0-405F-BA4A-11136F5D4E50}" srcId="{B6626FDC-C25B-46B7-907D-F113709768FD}" destId="{08E0D2B3-3F5C-432D-923A-D3ED3DED3558}" srcOrd="0" destOrd="0" parTransId="{CDF5DE3E-DED7-43E3-8D0B-83AF5CF01C7D}" sibTransId="{A9348911-D6A5-48EB-988A-81D5FF0AFEE9}"/>
    <dgm:cxn modelId="{A60BB6A9-AA2B-44AE-85BF-D7CA5B836B28}" type="presOf" srcId="{FCE8CCA9-7D5F-42EA-A2A8-811F6210A9BE}" destId="{47D1BB81-59B9-4D73-8D9F-E62D8B5C8213}" srcOrd="0" destOrd="3" presId="urn:microsoft.com/office/officeart/2005/8/layout/vList2"/>
    <dgm:cxn modelId="{2DA648B4-730A-4AAC-A3A2-ABC8EE6E84B4}" srcId="{08E0D2B3-3F5C-432D-923A-D3ED3DED3558}" destId="{FCE8CCA9-7D5F-42EA-A2A8-811F6210A9BE}" srcOrd="3" destOrd="0" parTransId="{FF247C97-C26D-4E8D-AD9F-F1346EB7398E}" sibTransId="{6321384B-1BD3-42FA-BC6B-18851EDFBFC6}"/>
    <dgm:cxn modelId="{40D957B5-F8B8-4D9F-901C-58AE030C9A94}" type="presOf" srcId="{2213925F-8CFB-4695-AFCB-A6ACD21F901C}" destId="{47D1BB81-59B9-4D73-8D9F-E62D8B5C8213}" srcOrd="0" destOrd="1" presId="urn:microsoft.com/office/officeart/2005/8/layout/vList2"/>
    <dgm:cxn modelId="{1E49B6B9-3F51-4EB4-B323-CD6AAA04F00B}" type="presOf" srcId="{058CD2CD-739B-4172-82C7-045BE5EF82CB}" destId="{47D1BB81-59B9-4D73-8D9F-E62D8B5C8213}" srcOrd="0" destOrd="2" presId="urn:microsoft.com/office/officeart/2005/8/layout/vList2"/>
    <dgm:cxn modelId="{48CBE2BB-D85D-4870-A84A-55A3EE36F649}" type="presOf" srcId="{9CEF76D7-6A51-4C53-80A6-4D9BD7A6B423}" destId="{47D1BB81-59B9-4D73-8D9F-E62D8B5C8213}" srcOrd="0" destOrd="0" presId="urn:microsoft.com/office/officeart/2005/8/layout/vList2"/>
    <dgm:cxn modelId="{16F7C1BE-5726-4C08-90EC-ABD18785C9BC}" srcId="{08E0D2B3-3F5C-432D-923A-D3ED3DED3558}" destId="{9CEF76D7-6A51-4C53-80A6-4D9BD7A6B423}" srcOrd="0" destOrd="0" parTransId="{D7B1CE74-1862-4861-A893-44C4ED1B8DB2}" sibTransId="{0F5D4620-9D0A-4F44-9A65-759A8A063A9F}"/>
    <dgm:cxn modelId="{AD380DCA-0574-4E1C-A9BA-B1E58062F8F6}" srcId="{08E0D2B3-3F5C-432D-923A-D3ED3DED3558}" destId="{058CD2CD-739B-4172-82C7-045BE5EF82CB}" srcOrd="2" destOrd="0" parTransId="{0F40F858-679A-445F-9E6A-239359712E36}" sibTransId="{5AFA2BB0-DCFA-451A-AD32-3B4F2A7D915A}"/>
    <dgm:cxn modelId="{FDEFDBFD-928D-4AF3-A958-DE21AE0F9FB6}" srcId="{08E0D2B3-3F5C-432D-923A-D3ED3DED3558}" destId="{2213925F-8CFB-4695-AFCB-A6ACD21F901C}" srcOrd="1" destOrd="0" parTransId="{A3EFCE71-E35B-4348-9C10-6FFC2DC1067A}" sibTransId="{479E219F-692C-4A21-88A7-35497D0C2BA3}"/>
    <dgm:cxn modelId="{75FDAEFF-CE18-431E-BB55-A141A50F9B5E}" type="presParOf" srcId="{D20044D5-2FEC-4B59-AE95-CE7C476BA041}" destId="{9DB8FB92-9729-457A-948E-D9E5ECC22613}" srcOrd="0" destOrd="0" presId="urn:microsoft.com/office/officeart/2005/8/layout/vList2"/>
    <dgm:cxn modelId="{129532C8-C3E1-439B-B7E6-C98AF0DA2D52}" type="presParOf" srcId="{D20044D5-2FEC-4B59-AE95-CE7C476BA041}" destId="{47D1BB81-59B9-4D73-8D9F-E62D8B5C821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3337D4-73F2-4DC3-92B9-EB31CAEB30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83AF083-3710-45D8-8583-3B90D723FD1A}">
      <dgm:prSet/>
      <dgm:spPr>
        <a:solidFill>
          <a:srgbClr val="00549F"/>
        </a:solidFill>
      </dgm:spPr>
      <dgm:t>
        <a:bodyPr/>
        <a:lstStyle/>
        <a:p>
          <a:r>
            <a:rPr lang="en-US" b="1"/>
            <a:t>Key Takeaways</a:t>
          </a:r>
          <a:endParaRPr lang="en-US"/>
        </a:p>
      </dgm:t>
    </dgm:pt>
    <dgm:pt modelId="{64FB04B2-FDA2-4095-82C1-C2D88D5B7FAE}" type="parTrans" cxnId="{D6E24BFA-681F-4812-8AF9-E0BF0EAC5F4E}">
      <dgm:prSet/>
      <dgm:spPr/>
      <dgm:t>
        <a:bodyPr/>
        <a:lstStyle/>
        <a:p>
          <a:endParaRPr lang="en-US"/>
        </a:p>
      </dgm:t>
    </dgm:pt>
    <dgm:pt modelId="{DD1CD1EF-B703-4A68-8025-059DA4C8222C}" type="sibTrans" cxnId="{D6E24BFA-681F-4812-8AF9-E0BF0EAC5F4E}">
      <dgm:prSet/>
      <dgm:spPr/>
      <dgm:t>
        <a:bodyPr/>
        <a:lstStyle/>
        <a:p>
          <a:endParaRPr lang="en-US"/>
        </a:p>
      </dgm:t>
    </dgm:pt>
    <dgm:pt modelId="{30757679-4288-4249-BC7B-52515031DEBD}">
      <dgm:prSet/>
      <dgm:spPr/>
      <dgm:t>
        <a:bodyPr/>
        <a:lstStyle/>
        <a:p>
          <a:r>
            <a:rPr lang="en-US" dirty="0"/>
            <a:t>IEEE-2800-2022:</a:t>
          </a:r>
          <a:r>
            <a:rPr lang="en-US" b="0" dirty="0"/>
            <a:t> data retention longer than PRC-028, no reporting deadline</a:t>
          </a:r>
          <a:endParaRPr lang="en-US" dirty="0"/>
        </a:p>
      </dgm:t>
    </dgm:pt>
    <dgm:pt modelId="{EB78C24A-1391-46FA-9A72-8981CD57CE6E}" type="parTrans" cxnId="{FACDB433-ACB9-476A-A5A4-0BC1EFD5CEFB}">
      <dgm:prSet/>
      <dgm:spPr/>
      <dgm:t>
        <a:bodyPr/>
        <a:lstStyle/>
        <a:p>
          <a:endParaRPr lang="en-US"/>
        </a:p>
      </dgm:t>
    </dgm:pt>
    <dgm:pt modelId="{6FF0B18F-C2CB-4328-9368-140C62DE36C0}" type="sibTrans" cxnId="{FACDB433-ACB9-476A-A5A4-0BC1EFD5CEFB}">
      <dgm:prSet/>
      <dgm:spPr/>
      <dgm:t>
        <a:bodyPr/>
        <a:lstStyle/>
        <a:p>
          <a:endParaRPr lang="en-US"/>
        </a:p>
      </dgm:t>
    </dgm:pt>
    <dgm:pt modelId="{65410CE3-659F-477C-A22B-3D95C74A8DEF}">
      <dgm:prSet/>
      <dgm:spPr/>
      <dgm:t>
        <a:bodyPr/>
        <a:lstStyle/>
        <a:p>
          <a:r>
            <a:rPr lang="en-US" dirty="0"/>
            <a:t>NOGRR255:</a:t>
          </a:r>
          <a:r>
            <a:rPr lang="en-US" b="0" dirty="0"/>
            <a:t> data retention longer than PRC-028, reporting deadline short</a:t>
          </a:r>
          <a:endParaRPr lang="en-US" dirty="0"/>
        </a:p>
      </dgm:t>
    </dgm:pt>
    <dgm:pt modelId="{80B0F486-709F-40C6-A22D-877C06E61B64}" type="parTrans" cxnId="{A771FAD4-56E1-4B84-A505-DCE15789C9D2}">
      <dgm:prSet/>
      <dgm:spPr/>
      <dgm:t>
        <a:bodyPr/>
        <a:lstStyle/>
        <a:p>
          <a:endParaRPr lang="en-US"/>
        </a:p>
      </dgm:t>
    </dgm:pt>
    <dgm:pt modelId="{27749411-8F88-4ED7-BD07-3C0AFD16CD5E}" type="sibTrans" cxnId="{A771FAD4-56E1-4B84-A505-DCE15789C9D2}">
      <dgm:prSet/>
      <dgm:spPr/>
      <dgm:t>
        <a:bodyPr/>
        <a:lstStyle/>
        <a:p>
          <a:endParaRPr lang="en-US"/>
        </a:p>
      </dgm:t>
    </dgm:pt>
    <dgm:pt modelId="{6CA31BAE-1ADB-49FB-A444-B5762DEADA5C}" type="pres">
      <dgm:prSet presAssocID="{B53337D4-73F2-4DC3-92B9-EB31CAEB3069}" presName="linear" presStyleCnt="0">
        <dgm:presLayoutVars>
          <dgm:animLvl val="lvl"/>
          <dgm:resizeHandles val="exact"/>
        </dgm:presLayoutVars>
      </dgm:prSet>
      <dgm:spPr/>
    </dgm:pt>
    <dgm:pt modelId="{24A8270F-5E0D-4605-83A3-35F5CED4DC1A}" type="pres">
      <dgm:prSet presAssocID="{E83AF083-3710-45D8-8583-3B90D723FD1A}" presName="parentText" presStyleLbl="node1" presStyleIdx="0" presStyleCnt="1">
        <dgm:presLayoutVars>
          <dgm:chMax val="0"/>
          <dgm:bulletEnabled val="1"/>
        </dgm:presLayoutVars>
      </dgm:prSet>
      <dgm:spPr>
        <a:prstGeom prst="rect">
          <a:avLst/>
        </a:prstGeom>
      </dgm:spPr>
    </dgm:pt>
    <dgm:pt modelId="{235EEFA0-4238-4A12-BBE2-77E6483DA8A2}" type="pres">
      <dgm:prSet presAssocID="{E83AF083-3710-45D8-8583-3B90D723FD1A}" presName="childText" presStyleLbl="revTx" presStyleIdx="0" presStyleCnt="1">
        <dgm:presLayoutVars>
          <dgm:bulletEnabled val="1"/>
        </dgm:presLayoutVars>
      </dgm:prSet>
      <dgm:spPr/>
    </dgm:pt>
  </dgm:ptLst>
  <dgm:cxnLst>
    <dgm:cxn modelId="{FACDB433-ACB9-476A-A5A4-0BC1EFD5CEFB}" srcId="{E83AF083-3710-45D8-8583-3B90D723FD1A}" destId="{30757679-4288-4249-BC7B-52515031DEBD}" srcOrd="0" destOrd="0" parTransId="{EB78C24A-1391-46FA-9A72-8981CD57CE6E}" sibTransId="{6FF0B18F-C2CB-4328-9368-140C62DE36C0}"/>
    <dgm:cxn modelId="{EA411969-3E50-4724-9591-E719EDADA8DE}" type="presOf" srcId="{65410CE3-659F-477C-A22B-3D95C74A8DEF}" destId="{235EEFA0-4238-4A12-BBE2-77E6483DA8A2}" srcOrd="0" destOrd="1" presId="urn:microsoft.com/office/officeart/2005/8/layout/vList2"/>
    <dgm:cxn modelId="{E156E59F-3B99-4735-AAFF-910FC7067290}" type="presOf" srcId="{30757679-4288-4249-BC7B-52515031DEBD}" destId="{235EEFA0-4238-4A12-BBE2-77E6483DA8A2}" srcOrd="0" destOrd="0" presId="urn:microsoft.com/office/officeart/2005/8/layout/vList2"/>
    <dgm:cxn modelId="{7A1DEAAC-FAEF-41D4-8133-DC43B95BDE5B}" type="presOf" srcId="{E83AF083-3710-45D8-8583-3B90D723FD1A}" destId="{24A8270F-5E0D-4605-83A3-35F5CED4DC1A}" srcOrd="0" destOrd="0" presId="urn:microsoft.com/office/officeart/2005/8/layout/vList2"/>
    <dgm:cxn modelId="{F27B41C5-1E95-4DFF-8303-384A354720D5}" type="presOf" srcId="{B53337D4-73F2-4DC3-92B9-EB31CAEB3069}" destId="{6CA31BAE-1ADB-49FB-A444-B5762DEADA5C}" srcOrd="0" destOrd="0" presId="urn:microsoft.com/office/officeart/2005/8/layout/vList2"/>
    <dgm:cxn modelId="{A771FAD4-56E1-4B84-A505-DCE15789C9D2}" srcId="{E83AF083-3710-45D8-8583-3B90D723FD1A}" destId="{65410CE3-659F-477C-A22B-3D95C74A8DEF}" srcOrd="1" destOrd="0" parTransId="{80B0F486-709F-40C6-A22D-877C06E61B64}" sibTransId="{27749411-8F88-4ED7-BD07-3C0AFD16CD5E}"/>
    <dgm:cxn modelId="{D6E24BFA-681F-4812-8AF9-E0BF0EAC5F4E}" srcId="{B53337D4-73F2-4DC3-92B9-EB31CAEB3069}" destId="{E83AF083-3710-45D8-8583-3B90D723FD1A}" srcOrd="0" destOrd="0" parTransId="{64FB04B2-FDA2-4095-82C1-C2D88D5B7FAE}" sibTransId="{DD1CD1EF-B703-4A68-8025-059DA4C8222C}"/>
    <dgm:cxn modelId="{3B7471E6-5390-4EBD-82AC-6387C9B4AED1}" type="presParOf" srcId="{6CA31BAE-1ADB-49FB-A444-B5762DEADA5C}" destId="{24A8270F-5E0D-4605-83A3-35F5CED4DC1A}" srcOrd="0" destOrd="0" presId="urn:microsoft.com/office/officeart/2005/8/layout/vList2"/>
    <dgm:cxn modelId="{54D987B0-1D0C-4303-8414-0BA99BB201EF}" type="presParOf" srcId="{6CA31BAE-1ADB-49FB-A444-B5762DEADA5C}" destId="{235EEFA0-4238-4A12-BBE2-77E6483DA8A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0DC6AA2-6C79-495C-A63A-64431C8F1A7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72E91D4-F15D-4578-85A6-74B1E209B672}">
      <dgm:prSet/>
      <dgm:spPr>
        <a:solidFill>
          <a:srgbClr val="00549F"/>
        </a:solidFill>
      </dgm:spPr>
      <dgm:t>
        <a:bodyPr/>
        <a:lstStyle/>
        <a:p>
          <a:r>
            <a:rPr lang="en-US" b="1"/>
            <a:t>Key Takeaways</a:t>
          </a:r>
          <a:endParaRPr lang="en-US"/>
        </a:p>
      </dgm:t>
    </dgm:pt>
    <dgm:pt modelId="{B20299E5-E310-4542-8B54-58649EEB9D6C}" type="parTrans" cxnId="{F8B59D62-32B7-42F1-8B83-9A120778E43E}">
      <dgm:prSet/>
      <dgm:spPr/>
      <dgm:t>
        <a:bodyPr/>
        <a:lstStyle/>
        <a:p>
          <a:endParaRPr lang="en-US"/>
        </a:p>
      </dgm:t>
    </dgm:pt>
    <dgm:pt modelId="{A220E1CB-02AA-46D4-92A9-C0E021CBBC32}" type="sibTrans" cxnId="{F8B59D62-32B7-42F1-8B83-9A120778E43E}">
      <dgm:prSet/>
      <dgm:spPr/>
      <dgm:t>
        <a:bodyPr/>
        <a:lstStyle/>
        <a:p>
          <a:endParaRPr lang="en-US"/>
        </a:p>
      </dgm:t>
    </dgm:pt>
    <dgm:pt modelId="{856E7186-1408-4CA5-B54E-5485263AD4E4}">
      <dgm:prSet/>
      <dgm:spPr/>
      <dgm:t>
        <a:bodyPr/>
        <a:lstStyle/>
        <a:p>
          <a:r>
            <a:rPr lang="en-US" dirty="0"/>
            <a:t>IEEE-2800-2022:</a:t>
          </a:r>
          <a:r>
            <a:rPr lang="en-US" b="0" dirty="0"/>
            <a:t> no repair deadline</a:t>
          </a:r>
          <a:endParaRPr lang="en-US" dirty="0"/>
        </a:p>
      </dgm:t>
    </dgm:pt>
    <dgm:pt modelId="{44D54286-1A87-4F34-BA06-888CEB83DE1E}" type="parTrans" cxnId="{28A2EF8B-1629-4649-B039-51224DF7F315}">
      <dgm:prSet/>
      <dgm:spPr/>
      <dgm:t>
        <a:bodyPr/>
        <a:lstStyle/>
        <a:p>
          <a:endParaRPr lang="en-US"/>
        </a:p>
      </dgm:t>
    </dgm:pt>
    <dgm:pt modelId="{AC2C996C-8738-49FE-AA48-2CD757943EA5}" type="sibTrans" cxnId="{28A2EF8B-1629-4649-B039-51224DF7F315}">
      <dgm:prSet/>
      <dgm:spPr/>
      <dgm:t>
        <a:bodyPr/>
        <a:lstStyle/>
        <a:p>
          <a:endParaRPr lang="en-US"/>
        </a:p>
      </dgm:t>
    </dgm:pt>
    <dgm:pt modelId="{8F8C72BF-E6D2-4DA5-90F6-212452FA3EDF}">
      <dgm:prSet/>
      <dgm:spPr/>
      <dgm:t>
        <a:bodyPr/>
        <a:lstStyle/>
        <a:p>
          <a:r>
            <a:rPr lang="en-US" dirty="0"/>
            <a:t>NOGRR255:</a:t>
          </a:r>
          <a:r>
            <a:rPr lang="en-US" b="0" dirty="0"/>
            <a:t> continuous monitoring, periodic maintenance, and shorter repair deadline than PRC-028</a:t>
          </a:r>
          <a:endParaRPr lang="en-US" dirty="0"/>
        </a:p>
      </dgm:t>
    </dgm:pt>
    <dgm:pt modelId="{3C001F2C-A64F-4696-90DD-58298AC4CE1A}" type="parTrans" cxnId="{2121AABF-2FFE-4CFB-BCE1-58E74FC4A9F9}">
      <dgm:prSet/>
      <dgm:spPr/>
      <dgm:t>
        <a:bodyPr/>
        <a:lstStyle/>
        <a:p>
          <a:endParaRPr lang="en-US"/>
        </a:p>
      </dgm:t>
    </dgm:pt>
    <dgm:pt modelId="{B011E46B-4AD9-4FED-B2CE-B6C2E4FF1BB7}" type="sibTrans" cxnId="{2121AABF-2FFE-4CFB-BCE1-58E74FC4A9F9}">
      <dgm:prSet/>
      <dgm:spPr/>
      <dgm:t>
        <a:bodyPr/>
        <a:lstStyle/>
        <a:p>
          <a:endParaRPr lang="en-US"/>
        </a:p>
      </dgm:t>
    </dgm:pt>
    <dgm:pt modelId="{F965EC69-0F0E-4EF9-A18F-6D36056CFE6A}" type="pres">
      <dgm:prSet presAssocID="{B0DC6AA2-6C79-495C-A63A-64431C8F1A7F}" presName="linear" presStyleCnt="0">
        <dgm:presLayoutVars>
          <dgm:animLvl val="lvl"/>
          <dgm:resizeHandles val="exact"/>
        </dgm:presLayoutVars>
      </dgm:prSet>
      <dgm:spPr/>
    </dgm:pt>
    <dgm:pt modelId="{630E2EC4-157F-469B-A566-9DC7FE905126}" type="pres">
      <dgm:prSet presAssocID="{972E91D4-F15D-4578-85A6-74B1E209B672}" presName="parentText" presStyleLbl="node1" presStyleIdx="0" presStyleCnt="1">
        <dgm:presLayoutVars>
          <dgm:chMax val="0"/>
          <dgm:bulletEnabled val="1"/>
        </dgm:presLayoutVars>
      </dgm:prSet>
      <dgm:spPr>
        <a:prstGeom prst="rect">
          <a:avLst/>
        </a:prstGeom>
      </dgm:spPr>
    </dgm:pt>
    <dgm:pt modelId="{B0B8FFB9-033F-4414-A7CD-79734ECF6AE1}" type="pres">
      <dgm:prSet presAssocID="{972E91D4-F15D-4578-85A6-74B1E209B672}" presName="childText" presStyleLbl="revTx" presStyleIdx="0" presStyleCnt="1">
        <dgm:presLayoutVars>
          <dgm:bulletEnabled val="1"/>
        </dgm:presLayoutVars>
      </dgm:prSet>
      <dgm:spPr/>
    </dgm:pt>
  </dgm:ptLst>
  <dgm:cxnLst>
    <dgm:cxn modelId="{BCD8ED3C-5B9E-4FBC-807A-A368CA992BA5}" type="presOf" srcId="{8F8C72BF-E6D2-4DA5-90F6-212452FA3EDF}" destId="{B0B8FFB9-033F-4414-A7CD-79734ECF6AE1}" srcOrd="0" destOrd="1" presId="urn:microsoft.com/office/officeart/2005/8/layout/vList2"/>
    <dgm:cxn modelId="{F8B59D62-32B7-42F1-8B83-9A120778E43E}" srcId="{B0DC6AA2-6C79-495C-A63A-64431C8F1A7F}" destId="{972E91D4-F15D-4578-85A6-74B1E209B672}" srcOrd="0" destOrd="0" parTransId="{B20299E5-E310-4542-8B54-58649EEB9D6C}" sibTransId="{A220E1CB-02AA-46D4-92A9-C0E021CBBC32}"/>
    <dgm:cxn modelId="{28A2EF8B-1629-4649-B039-51224DF7F315}" srcId="{972E91D4-F15D-4578-85A6-74B1E209B672}" destId="{856E7186-1408-4CA5-B54E-5485263AD4E4}" srcOrd="0" destOrd="0" parTransId="{44D54286-1A87-4F34-BA06-888CEB83DE1E}" sibTransId="{AC2C996C-8738-49FE-AA48-2CD757943EA5}"/>
    <dgm:cxn modelId="{D9E273AA-81B7-4BC7-B769-0DC7D44D34D6}" type="presOf" srcId="{856E7186-1408-4CA5-B54E-5485263AD4E4}" destId="{B0B8FFB9-033F-4414-A7CD-79734ECF6AE1}" srcOrd="0" destOrd="0" presId="urn:microsoft.com/office/officeart/2005/8/layout/vList2"/>
    <dgm:cxn modelId="{2121AABF-2FFE-4CFB-BCE1-58E74FC4A9F9}" srcId="{972E91D4-F15D-4578-85A6-74B1E209B672}" destId="{8F8C72BF-E6D2-4DA5-90F6-212452FA3EDF}" srcOrd="1" destOrd="0" parTransId="{3C001F2C-A64F-4696-90DD-58298AC4CE1A}" sibTransId="{B011E46B-4AD9-4FED-B2CE-B6C2E4FF1BB7}"/>
    <dgm:cxn modelId="{817079DC-826D-482A-8446-8155751808E1}" type="presOf" srcId="{972E91D4-F15D-4578-85A6-74B1E209B672}" destId="{630E2EC4-157F-469B-A566-9DC7FE905126}" srcOrd="0" destOrd="0" presId="urn:microsoft.com/office/officeart/2005/8/layout/vList2"/>
    <dgm:cxn modelId="{3B8749F6-A97E-43CB-B244-E534FA71E59C}" type="presOf" srcId="{B0DC6AA2-6C79-495C-A63A-64431C8F1A7F}" destId="{F965EC69-0F0E-4EF9-A18F-6D36056CFE6A}" srcOrd="0" destOrd="0" presId="urn:microsoft.com/office/officeart/2005/8/layout/vList2"/>
    <dgm:cxn modelId="{689EAA43-9E71-480C-8D7C-D9D3E30A2148}" type="presParOf" srcId="{F965EC69-0F0E-4EF9-A18F-6D36056CFE6A}" destId="{630E2EC4-157F-469B-A566-9DC7FE905126}" srcOrd="0" destOrd="0" presId="urn:microsoft.com/office/officeart/2005/8/layout/vList2"/>
    <dgm:cxn modelId="{E2280453-E81F-41C1-9D80-7B96C8101744}" type="presParOf" srcId="{F965EC69-0F0E-4EF9-A18F-6D36056CFE6A}" destId="{B0B8FFB9-033F-4414-A7CD-79734ECF6AE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F58306-3C5C-4490-A822-B2D16AE3D9D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D76CF36-1963-42FF-BA40-C962EA298562}">
      <dgm:prSet/>
      <dgm:spPr>
        <a:solidFill>
          <a:srgbClr val="00549F"/>
        </a:solidFill>
      </dgm:spPr>
      <dgm:t>
        <a:bodyPr/>
        <a:lstStyle/>
        <a:p>
          <a:r>
            <a:rPr lang="en-US" b="1"/>
            <a:t>Key Takeaways</a:t>
          </a:r>
          <a:endParaRPr lang="en-US"/>
        </a:p>
      </dgm:t>
    </dgm:pt>
    <dgm:pt modelId="{9C2DEE3D-AA17-40D0-A9EC-FF3FBC3A90FC}" type="parTrans" cxnId="{0553AEFF-7806-4817-A824-1BD3AB15589E}">
      <dgm:prSet/>
      <dgm:spPr/>
      <dgm:t>
        <a:bodyPr/>
        <a:lstStyle/>
        <a:p>
          <a:endParaRPr lang="en-US"/>
        </a:p>
      </dgm:t>
    </dgm:pt>
    <dgm:pt modelId="{C2E6163C-3BB7-4C31-A28F-91139D6D11FE}" type="sibTrans" cxnId="{0553AEFF-7806-4817-A824-1BD3AB15589E}">
      <dgm:prSet/>
      <dgm:spPr/>
      <dgm:t>
        <a:bodyPr/>
        <a:lstStyle/>
        <a:p>
          <a:endParaRPr lang="en-US"/>
        </a:p>
      </dgm:t>
    </dgm:pt>
    <dgm:pt modelId="{FA576B39-F531-46FF-8605-6E5DF0132BAB}">
      <dgm:prSet/>
      <dgm:spPr/>
      <dgm:t>
        <a:bodyPr/>
        <a:lstStyle/>
        <a:p>
          <a:r>
            <a:rPr lang="en-US" dirty="0"/>
            <a:t>IEEE-2800-2022:</a:t>
          </a:r>
          <a:r>
            <a:rPr lang="en-US" b="0" dirty="0"/>
            <a:t> more general data requirements than PRC-028, future units only</a:t>
          </a:r>
          <a:endParaRPr lang="en-US" dirty="0"/>
        </a:p>
      </dgm:t>
    </dgm:pt>
    <dgm:pt modelId="{728B4C2E-57F6-4B3D-BE17-086264148369}" type="parTrans" cxnId="{ED9AF251-C38F-4694-B407-37BDBAFBC9F3}">
      <dgm:prSet/>
      <dgm:spPr/>
      <dgm:t>
        <a:bodyPr/>
        <a:lstStyle/>
        <a:p>
          <a:endParaRPr lang="en-US"/>
        </a:p>
      </dgm:t>
    </dgm:pt>
    <dgm:pt modelId="{351C2BCC-3C68-4CC3-A4E8-01E574E912C6}" type="sibTrans" cxnId="{ED9AF251-C38F-4694-B407-37BDBAFBC9F3}">
      <dgm:prSet/>
      <dgm:spPr/>
      <dgm:t>
        <a:bodyPr/>
        <a:lstStyle/>
        <a:p>
          <a:endParaRPr lang="en-US"/>
        </a:p>
      </dgm:t>
    </dgm:pt>
    <dgm:pt modelId="{16B40E2D-23A8-4F06-8788-BCE6C9F5392B}">
      <dgm:prSet/>
      <dgm:spPr/>
      <dgm:t>
        <a:bodyPr/>
        <a:lstStyle/>
        <a:p>
          <a:r>
            <a:rPr lang="en-US" dirty="0"/>
            <a:t>NOGRR255:</a:t>
          </a:r>
          <a:r>
            <a:rPr lang="en-US" b="0" dirty="0"/>
            <a:t> similar to PRC-028 for existing and future units and specific data requirements</a:t>
          </a:r>
          <a:endParaRPr lang="en-US" dirty="0"/>
        </a:p>
      </dgm:t>
    </dgm:pt>
    <dgm:pt modelId="{85044916-80EC-4454-A7CC-1DFFCD66E46C}" type="parTrans" cxnId="{65C16C92-3EEE-467B-8A2D-0E9F2F42E109}">
      <dgm:prSet/>
      <dgm:spPr/>
      <dgm:t>
        <a:bodyPr/>
        <a:lstStyle/>
        <a:p>
          <a:endParaRPr lang="en-US"/>
        </a:p>
      </dgm:t>
    </dgm:pt>
    <dgm:pt modelId="{5CB78D70-E155-4CA7-9CD4-F3736B0ECC91}" type="sibTrans" cxnId="{65C16C92-3EEE-467B-8A2D-0E9F2F42E109}">
      <dgm:prSet/>
      <dgm:spPr/>
      <dgm:t>
        <a:bodyPr/>
        <a:lstStyle/>
        <a:p>
          <a:endParaRPr lang="en-US"/>
        </a:p>
      </dgm:t>
    </dgm:pt>
    <dgm:pt modelId="{A8F96B84-DA5A-4AE7-BC7C-CCED8E652F08}" type="pres">
      <dgm:prSet presAssocID="{EAF58306-3C5C-4490-A822-B2D16AE3D9D2}" presName="linear" presStyleCnt="0">
        <dgm:presLayoutVars>
          <dgm:animLvl val="lvl"/>
          <dgm:resizeHandles val="exact"/>
        </dgm:presLayoutVars>
      </dgm:prSet>
      <dgm:spPr/>
    </dgm:pt>
    <dgm:pt modelId="{9A82F693-A14D-464D-BA99-814F96C63C0F}" type="pres">
      <dgm:prSet presAssocID="{1D76CF36-1963-42FF-BA40-C962EA298562}" presName="parentText" presStyleLbl="node1" presStyleIdx="0" presStyleCnt="1">
        <dgm:presLayoutVars>
          <dgm:chMax val="0"/>
          <dgm:bulletEnabled val="1"/>
        </dgm:presLayoutVars>
      </dgm:prSet>
      <dgm:spPr>
        <a:prstGeom prst="rect">
          <a:avLst/>
        </a:prstGeom>
      </dgm:spPr>
    </dgm:pt>
    <dgm:pt modelId="{8BF37BBF-80AA-40F9-A543-82578013B44C}" type="pres">
      <dgm:prSet presAssocID="{1D76CF36-1963-42FF-BA40-C962EA298562}" presName="childText" presStyleLbl="revTx" presStyleIdx="0" presStyleCnt="1">
        <dgm:presLayoutVars>
          <dgm:bulletEnabled val="1"/>
        </dgm:presLayoutVars>
      </dgm:prSet>
      <dgm:spPr/>
    </dgm:pt>
  </dgm:ptLst>
  <dgm:cxnLst>
    <dgm:cxn modelId="{7871CF06-6E53-450C-8E81-E5EE450FB5DF}" type="presOf" srcId="{16B40E2D-23A8-4F06-8788-BCE6C9F5392B}" destId="{8BF37BBF-80AA-40F9-A543-82578013B44C}" srcOrd="0" destOrd="1" presId="urn:microsoft.com/office/officeart/2005/8/layout/vList2"/>
    <dgm:cxn modelId="{E76CFF32-A8A1-4DFD-9266-6493D5CAF728}" type="presOf" srcId="{1D76CF36-1963-42FF-BA40-C962EA298562}" destId="{9A82F693-A14D-464D-BA99-814F96C63C0F}" srcOrd="0" destOrd="0" presId="urn:microsoft.com/office/officeart/2005/8/layout/vList2"/>
    <dgm:cxn modelId="{3892516C-F8F8-4760-86B9-7AC8D1DF366C}" type="presOf" srcId="{EAF58306-3C5C-4490-A822-B2D16AE3D9D2}" destId="{A8F96B84-DA5A-4AE7-BC7C-CCED8E652F08}" srcOrd="0" destOrd="0" presId="urn:microsoft.com/office/officeart/2005/8/layout/vList2"/>
    <dgm:cxn modelId="{ED9AF251-C38F-4694-B407-37BDBAFBC9F3}" srcId="{1D76CF36-1963-42FF-BA40-C962EA298562}" destId="{FA576B39-F531-46FF-8605-6E5DF0132BAB}" srcOrd="0" destOrd="0" parTransId="{728B4C2E-57F6-4B3D-BE17-086264148369}" sibTransId="{351C2BCC-3C68-4CC3-A4E8-01E574E912C6}"/>
    <dgm:cxn modelId="{65C16C92-3EEE-467B-8A2D-0E9F2F42E109}" srcId="{1D76CF36-1963-42FF-BA40-C962EA298562}" destId="{16B40E2D-23A8-4F06-8788-BCE6C9F5392B}" srcOrd="1" destOrd="0" parTransId="{85044916-80EC-4454-A7CC-1DFFCD66E46C}" sibTransId="{5CB78D70-E155-4CA7-9CD4-F3736B0ECC91}"/>
    <dgm:cxn modelId="{1899ECBD-29B6-435A-8095-5CF0FDBF20C5}" type="presOf" srcId="{FA576B39-F531-46FF-8605-6E5DF0132BAB}" destId="{8BF37BBF-80AA-40F9-A543-82578013B44C}" srcOrd="0" destOrd="0" presId="urn:microsoft.com/office/officeart/2005/8/layout/vList2"/>
    <dgm:cxn modelId="{0553AEFF-7806-4817-A824-1BD3AB15589E}" srcId="{EAF58306-3C5C-4490-A822-B2D16AE3D9D2}" destId="{1D76CF36-1963-42FF-BA40-C962EA298562}" srcOrd="0" destOrd="0" parTransId="{9C2DEE3D-AA17-40D0-A9EC-FF3FBC3A90FC}" sibTransId="{C2E6163C-3BB7-4C31-A28F-91139D6D11FE}"/>
    <dgm:cxn modelId="{1547FF45-E132-4089-89AF-1B5599EE79D7}" type="presParOf" srcId="{A8F96B84-DA5A-4AE7-BC7C-CCED8E652F08}" destId="{9A82F693-A14D-464D-BA99-814F96C63C0F}" srcOrd="0" destOrd="0" presId="urn:microsoft.com/office/officeart/2005/8/layout/vList2"/>
    <dgm:cxn modelId="{0EDF1403-5AB3-45FF-9B97-CA67F3912E76}" type="presParOf" srcId="{A8F96B84-DA5A-4AE7-BC7C-CCED8E652F08}" destId="{8BF37BBF-80AA-40F9-A543-82578013B44C}"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88E82E-94C2-4E55-A705-0EB3FB7BC30D}"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B639EE88-A93F-413D-8F4C-1B3C760C586F}">
      <dgm:prSet/>
      <dgm:spPr>
        <a:solidFill>
          <a:srgbClr val="00549F"/>
        </a:solidFill>
      </dgm:spPr>
      <dgm:t>
        <a:bodyPr/>
        <a:lstStyle/>
        <a:p>
          <a:r>
            <a:rPr lang="en-US" b="1" i="0" baseline="0" dirty="0"/>
            <a:t>R2. </a:t>
          </a:r>
          <a:r>
            <a:rPr lang="en-US" b="0" i="0" baseline="0" dirty="0"/>
            <a:t>Each Generator Owner shall have triggered fault recording (FR) data to determine the following electrical quantities for Elements that it owns:</a:t>
          </a:r>
          <a:endParaRPr lang="en-US" dirty="0"/>
        </a:p>
      </dgm:t>
    </dgm:pt>
    <dgm:pt modelId="{B70962DF-4CF5-4844-8380-3A753C18D10B}" type="parTrans" cxnId="{A856A50B-74E2-457A-9A8B-6611498AA12E}">
      <dgm:prSet/>
      <dgm:spPr/>
      <dgm:t>
        <a:bodyPr/>
        <a:lstStyle/>
        <a:p>
          <a:endParaRPr lang="en-US"/>
        </a:p>
      </dgm:t>
    </dgm:pt>
    <dgm:pt modelId="{25DB015F-426F-407B-AC9C-905A93BBD3B4}" type="sibTrans" cxnId="{A856A50B-74E2-457A-9A8B-6611498AA12E}">
      <dgm:prSet/>
      <dgm:spPr/>
      <dgm:t>
        <a:bodyPr/>
        <a:lstStyle/>
        <a:p>
          <a:endParaRPr lang="en-US"/>
        </a:p>
      </dgm:t>
    </dgm:pt>
    <dgm:pt modelId="{2B3C5CEF-72C9-4EAD-B020-9676CFD3C272}">
      <dgm:prSet/>
      <dgm:spPr>
        <a:solidFill>
          <a:srgbClr val="6F8EC2"/>
        </a:solidFill>
      </dgm:spPr>
      <dgm:t>
        <a:bodyPr/>
        <a:lstStyle/>
        <a:p>
          <a:r>
            <a:rPr lang="en-US" b="1" i="0" baseline="0"/>
            <a:t>2.1. </a:t>
          </a:r>
          <a:r>
            <a:rPr lang="en-US" b="0" i="0" baseline="0"/>
            <a:t>High-side of the main power transformer FR data: </a:t>
          </a:r>
          <a:endParaRPr lang="en-US"/>
        </a:p>
      </dgm:t>
    </dgm:pt>
    <dgm:pt modelId="{087A7D94-87AE-42B0-A4AC-102582A43929}" type="parTrans" cxnId="{D7827FD4-9FF6-4D8C-B309-638677962825}">
      <dgm:prSet/>
      <dgm:spPr/>
      <dgm:t>
        <a:bodyPr/>
        <a:lstStyle/>
        <a:p>
          <a:endParaRPr lang="en-US"/>
        </a:p>
      </dgm:t>
    </dgm:pt>
    <dgm:pt modelId="{26FB8727-2318-4B98-AE3D-1159D7C5AF34}" type="sibTrans" cxnId="{D7827FD4-9FF6-4D8C-B309-638677962825}">
      <dgm:prSet/>
      <dgm:spPr/>
      <dgm:t>
        <a:bodyPr/>
        <a:lstStyle/>
        <a:p>
          <a:endParaRPr lang="en-US"/>
        </a:p>
      </dgm:t>
    </dgm:pt>
    <dgm:pt modelId="{16657F43-3D49-455C-BD16-0C8F7CD37147}">
      <dgm:prSet/>
      <dgm:spPr>
        <a:solidFill>
          <a:srgbClr val="6F8EC2"/>
        </a:solidFill>
      </dgm:spPr>
      <dgm:t>
        <a:bodyPr/>
        <a:lstStyle/>
        <a:p>
          <a:pPr>
            <a:buClr>
              <a:srgbClr val="6F8EC2"/>
            </a:buClr>
          </a:pPr>
          <a:r>
            <a:rPr lang="en-US" b="1" i="0" baseline="0" dirty="0"/>
            <a:t>2.1.1. </a:t>
          </a:r>
          <a:r>
            <a:rPr lang="en-US" b="0" i="0" baseline="0" dirty="0"/>
            <a:t>Phase-to-neutral voltage for each phase </a:t>
          </a:r>
          <a:endParaRPr lang="en-US" dirty="0"/>
        </a:p>
      </dgm:t>
    </dgm:pt>
    <dgm:pt modelId="{EC24DA56-AC2A-49D2-8A8B-8E2FCAEEA39E}" type="parTrans" cxnId="{BD6347E5-8996-481B-AD3E-499CF882656E}">
      <dgm:prSet/>
      <dgm:spPr/>
      <dgm:t>
        <a:bodyPr/>
        <a:lstStyle/>
        <a:p>
          <a:endParaRPr lang="en-US"/>
        </a:p>
      </dgm:t>
    </dgm:pt>
    <dgm:pt modelId="{432ACB9E-99C4-48A4-9DCD-46C94E46AC09}" type="sibTrans" cxnId="{BD6347E5-8996-481B-AD3E-499CF882656E}">
      <dgm:prSet/>
      <dgm:spPr/>
      <dgm:t>
        <a:bodyPr/>
        <a:lstStyle/>
        <a:p>
          <a:endParaRPr lang="en-US"/>
        </a:p>
      </dgm:t>
    </dgm:pt>
    <dgm:pt modelId="{B7EC8066-5040-43B8-BB25-D8086FF5692A}">
      <dgm:prSet/>
      <dgm:spPr>
        <a:solidFill>
          <a:srgbClr val="6F8EC2"/>
        </a:solidFill>
      </dgm:spPr>
      <dgm:t>
        <a:bodyPr/>
        <a:lstStyle/>
        <a:p>
          <a:pPr>
            <a:buClr>
              <a:srgbClr val="6F8EC2"/>
            </a:buClr>
          </a:pPr>
          <a:r>
            <a:rPr lang="en-US" b="1" i="0" baseline="0" dirty="0"/>
            <a:t>2.1.2. </a:t>
          </a:r>
          <a:r>
            <a:rPr lang="en-US" b="0" i="0" baseline="0" dirty="0"/>
            <a:t>Each phase current and the residual or neutral current</a:t>
          </a:r>
          <a:endParaRPr lang="en-US" dirty="0"/>
        </a:p>
      </dgm:t>
    </dgm:pt>
    <dgm:pt modelId="{73E43A4E-74C9-4CA4-8B02-9BFF54670AC5}" type="parTrans" cxnId="{10EFCDD4-72AF-45D2-BC30-2E435180A084}">
      <dgm:prSet/>
      <dgm:spPr/>
      <dgm:t>
        <a:bodyPr/>
        <a:lstStyle/>
        <a:p>
          <a:endParaRPr lang="en-US"/>
        </a:p>
      </dgm:t>
    </dgm:pt>
    <dgm:pt modelId="{7C6FD27C-B9F9-46A9-8A3C-84E77523D097}" type="sibTrans" cxnId="{10EFCDD4-72AF-45D2-BC30-2E435180A084}">
      <dgm:prSet/>
      <dgm:spPr/>
      <dgm:t>
        <a:bodyPr/>
        <a:lstStyle/>
        <a:p>
          <a:endParaRPr lang="en-US"/>
        </a:p>
      </dgm:t>
    </dgm:pt>
    <dgm:pt modelId="{9ECDD366-72E2-4F1E-B13F-7E26FB12B835}">
      <dgm:prSet/>
      <dgm:spPr>
        <a:solidFill>
          <a:srgbClr val="6F8EC2"/>
        </a:solidFill>
      </dgm:spPr>
      <dgm:t>
        <a:bodyPr/>
        <a:lstStyle/>
        <a:p>
          <a:pPr>
            <a:buClr>
              <a:srgbClr val="6F8EC2"/>
            </a:buClr>
          </a:pPr>
          <a:r>
            <a:rPr lang="en-US" b="1" i="0" baseline="0" dirty="0"/>
            <a:t>2.1.3. </a:t>
          </a:r>
          <a:r>
            <a:rPr lang="en-US" b="0" i="0" baseline="0" dirty="0"/>
            <a:t>Real and Reactive Power expressed on a three-phase basis </a:t>
          </a:r>
          <a:endParaRPr lang="en-US" dirty="0"/>
        </a:p>
      </dgm:t>
    </dgm:pt>
    <dgm:pt modelId="{7CFF2269-89BB-4C85-8C09-38030DCCCFDC}" type="parTrans" cxnId="{1164579E-BC80-41C1-BBBB-E1888635407C}">
      <dgm:prSet/>
      <dgm:spPr/>
      <dgm:t>
        <a:bodyPr/>
        <a:lstStyle/>
        <a:p>
          <a:endParaRPr lang="en-US"/>
        </a:p>
      </dgm:t>
    </dgm:pt>
    <dgm:pt modelId="{A1216409-C398-4501-B66B-90003318E41D}" type="sibTrans" cxnId="{1164579E-BC80-41C1-BBBB-E1888635407C}">
      <dgm:prSet/>
      <dgm:spPr/>
      <dgm:t>
        <a:bodyPr/>
        <a:lstStyle/>
        <a:p>
          <a:endParaRPr lang="en-US"/>
        </a:p>
      </dgm:t>
    </dgm:pt>
    <dgm:pt modelId="{44831B43-BFF7-4187-8BB7-3DA21B053862}">
      <dgm:prSet/>
      <dgm:spPr>
        <a:solidFill>
          <a:srgbClr val="6F8EC2"/>
        </a:solidFill>
      </dgm:spPr>
      <dgm:t>
        <a:bodyPr/>
        <a:lstStyle/>
        <a:p>
          <a:r>
            <a:rPr lang="en-US" b="1" i="0" baseline="0"/>
            <a:t>2.2. </a:t>
          </a:r>
          <a:r>
            <a:rPr lang="en-US" b="0" i="0" baseline="0"/>
            <a:t>Collector feeder breaker FR data: </a:t>
          </a:r>
          <a:endParaRPr lang="en-US"/>
        </a:p>
      </dgm:t>
    </dgm:pt>
    <dgm:pt modelId="{AA3C58C1-0C69-4AA5-BC6D-CA3B36BAF9D5}" type="parTrans" cxnId="{1874AEEA-BB93-4C83-AEA8-2613F5B13AEF}">
      <dgm:prSet/>
      <dgm:spPr/>
      <dgm:t>
        <a:bodyPr/>
        <a:lstStyle/>
        <a:p>
          <a:endParaRPr lang="en-US"/>
        </a:p>
      </dgm:t>
    </dgm:pt>
    <dgm:pt modelId="{9E55AE12-AF80-4CE0-8772-9F81502DBCAB}" type="sibTrans" cxnId="{1874AEEA-BB93-4C83-AEA8-2613F5B13AEF}">
      <dgm:prSet/>
      <dgm:spPr/>
      <dgm:t>
        <a:bodyPr/>
        <a:lstStyle/>
        <a:p>
          <a:endParaRPr lang="en-US"/>
        </a:p>
      </dgm:t>
    </dgm:pt>
    <dgm:pt modelId="{24075A8D-E51B-493D-97D9-97E70973D179}">
      <dgm:prSet/>
      <dgm:spPr>
        <a:solidFill>
          <a:srgbClr val="6F8EC2"/>
        </a:solidFill>
      </dgm:spPr>
      <dgm:t>
        <a:bodyPr/>
        <a:lstStyle/>
        <a:p>
          <a:pPr>
            <a:buClr>
              <a:srgbClr val="6F8EC2"/>
            </a:buClr>
          </a:pPr>
          <a:r>
            <a:rPr lang="en-US" b="1" i="0" baseline="0" dirty="0"/>
            <a:t>2.2.1. </a:t>
          </a:r>
          <a:r>
            <a:rPr lang="en-US" b="0" i="0" baseline="0" dirty="0"/>
            <a:t>Phase-to-neutral voltage for each phase</a:t>
          </a:r>
          <a:endParaRPr lang="en-US" dirty="0"/>
        </a:p>
      </dgm:t>
    </dgm:pt>
    <dgm:pt modelId="{30E08104-7951-4334-B8C6-D3940EE64CC8}" type="parTrans" cxnId="{D7FDB5FC-1827-49BD-AB76-4306295E04D5}">
      <dgm:prSet/>
      <dgm:spPr/>
      <dgm:t>
        <a:bodyPr/>
        <a:lstStyle/>
        <a:p>
          <a:endParaRPr lang="en-US"/>
        </a:p>
      </dgm:t>
    </dgm:pt>
    <dgm:pt modelId="{A9DB6C0B-C7A4-46F8-AEF1-9741A6C63D42}" type="sibTrans" cxnId="{D7FDB5FC-1827-49BD-AB76-4306295E04D5}">
      <dgm:prSet/>
      <dgm:spPr/>
      <dgm:t>
        <a:bodyPr/>
        <a:lstStyle/>
        <a:p>
          <a:endParaRPr lang="en-US"/>
        </a:p>
      </dgm:t>
    </dgm:pt>
    <dgm:pt modelId="{F3C8D27D-7DBC-4BE6-A7BA-FEA233E4ACFE}">
      <dgm:prSet/>
      <dgm:spPr>
        <a:solidFill>
          <a:srgbClr val="6F8EC2"/>
        </a:solidFill>
      </dgm:spPr>
      <dgm:t>
        <a:bodyPr/>
        <a:lstStyle/>
        <a:p>
          <a:pPr>
            <a:buClr>
              <a:srgbClr val="6F8EC2"/>
            </a:buClr>
          </a:pPr>
          <a:r>
            <a:rPr lang="en-US" b="1" i="0" baseline="0" dirty="0"/>
            <a:t>2.2.2. </a:t>
          </a:r>
          <a:r>
            <a:rPr lang="en-US" b="0" i="0" baseline="0" dirty="0"/>
            <a:t>Each phase current and the residual or neutral current</a:t>
          </a:r>
          <a:endParaRPr lang="en-US" dirty="0"/>
        </a:p>
      </dgm:t>
    </dgm:pt>
    <dgm:pt modelId="{C66E5CFE-2AC1-4F8E-8FAF-AAADB70BA8CA}" type="parTrans" cxnId="{C5D073C4-217B-42B6-AE95-EF344D354F0B}">
      <dgm:prSet/>
      <dgm:spPr/>
      <dgm:t>
        <a:bodyPr/>
        <a:lstStyle/>
        <a:p>
          <a:endParaRPr lang="en-US"/>
        </a:p>
      </dgm:t>
    </dgm:pt>
    <dgm:pt modelId="{94B73C55-9E53-4542-999D-A3E315862ECB}" type="sibTrans" cxnId="{C5D073C4-217B-42B6-AE95-EF344D354F0B}">
      <dgm:prSet/>
      <dgm:spPr/>
      <dgm:t>
        <a:bodyPr/>
        <a:lstStyle/>
        <a:p>
          <a:endParaRPr lang="en-US"/>
        </a:p>
      </dgm:t>
    </dgm:pt>
    <dgm:pt modelId="{05DC1233-1412-4AAB-8085-DE6BA631637F}">
      <dgm:prSet/>
      <dgm:spPr>
        <a:solidFill>
          <a:srgbClr val="6F8EC2"/>
        </a:solidFill>
      </dgm:spPr>
      <dgm:t>
        <a:bodyPr/>
        <a:lstStyle/>
        <a:p>
          <a:pPr>
            <a:buClr>
              <a:srgbClr val="6F8EC2"/>
            </a:buClr>
          </a:pPr>
          <a:r>
            <a:rPr lang="en-US" b="1" i="0" baseline="0" dirty="0"/>
            <a:t>2.2.3. </a:t>
          </a:r>
          <a:r>
            <a:rPr lang="en-US" b="0" i="0" baseline="0" dirty="0"/>
            <a:t>Real and Reactive Power expressed on a three-phase basis</a:t>
          </a:r>
          <a:endParaRPr lang="en-US" dirty="0"/>
        </a:p>
      </dgm:t>
    </dgm:pt>
    <dgm:pt modelId="{711FA8E5-359E-4A8B-839E-F1DD499067DC}" type="parTrans" cxnId="{D8FAC995-2744-4DBC-B2A5-13A3176060ED}">
      <dgm:prSet/>
      <dgm:spPr/>
      <dgm:t>
        <a:bodyPr/>
        <a:lstStyle/>
        <a:p>
          <a:endParaRPr lang="en-US"/>
        </a:p>
      </dgm:t>
    </dgm:pt>
    <dgm:pt modelId="{24E6548A-01E8-4543-B1D5-6C758A5B0CE0}" type="sibTrans" cxnId="{D8FAC995-2744-4DBC-B2A5-13A3176060ED}">
      <dgm:prSet/>
      <dgm:spPr/>
      <dgm:t>
        <a:bodyPr/>
        <a:lstStyle/>
        <a:p>
          <a:endParaRPr lang="en-US"/>
        </a:p>
      </dgm:t>
    </dgm:pt>
    <dgm:pt modelId="{6F7700FE-2441-490B-B14F-F8CB20C8C7C7}">
      <dgm:prSet/>
      <dgm:spPr>
        <a:solidFill>
          <a:srgbClr val="6F8EC2"/>
        </a:solidFill>
      </dgm:spPr>
      <dgm:t>
        <a:bodyPr/>
        <a:lstStyle/>
        <a:p>
          <a:r>
            <a:rPr lang="en-US" b="1" i="0" baseline="0"/>
            <a:t>2.3. </a:t>
          </a:r>
          <a:r>
            <a:rPr lang="en-US" b="0" i="0" baseline="0"/>
            <a:t>Shunt dynamic reactive device FR data: </a:t>
          </a:r>
          <a:endParaRPr lang="en-US"/>
        </a:p>
      </dgm:t>
    </dgm:pt>
    <dgm:pt modelId="{B2FDE768-05E2-4F77-A605-8F73CADC75E7}" type="parTrans" cxnId="{639BF079-0180-4FDD-AA8A-8AAD7F5785F0}">
      <dgm:prSet/>
      <dgm:spPr/>
      <dgm:t>
        <a:bodyPr/>
        <a:lstStyle/>
        <a:p>
          <a:endParaRPr lang="en-US"/>
        </a:p>
      </dgm:t>
    </dgm:pt>
    <dgm:pt modelId="{E5E62D4B-4897-4BD9-86CF-8E5116C49C52}" type="sibTrans" cxnId="{639BF079-0180-4FDD-AA8A-8AAD7F5785F0}">
      <dgm:prSet/>
      <dgm:spPr/>
      <dgm:t>
        <a:bodyPr/>
        <a:lstStyle/>
        <a:p>
          <a:endParaRPr lang="en-US"/>
        </a:p>
      </dgm:t>
    </dgm:pt>
    <dgm:pt modelId="{5FF09DCA-135E-4EE9-BA24-0581B702C740}">
      <dgm:prSet/>
      <dgm:spPr>
        <a:solidFill>
          <a:srgbClr val="6F8EC2"/>
        </a:solidFill>
      </dgm:spPr>
      <dgm:t>
        <a:bodyPr/>
        <a:lstStyle/>
        <a:p>
          <a:pPr>
            <a:buClr>
              <a:srgbClr val="6F8EC2"/>
            </a:buClr>
          </a:pPr>
          <a:r>
            <a:rPr lang="en-US" b="1" i="0" baseline="0" dirty="0"/>
            <a:t>2.3.1. </a:t>
          </a:r>
          <a:r>
            <a:rPr lang="en-US" b="0" i="0" baseline="0" dirty="0"/>
            <a:t>Phase-to-neutral voltage for each phase</a:t>
          </a:r>
          <a:endParaRPr lang="en-US" dirty="0"/>
        </a:p>
      </dgm:t>
    </dgm:pt>
    <dgm:pt modelId="{9BCF6B85-3139-4322-857B-C087B97C10DA}" type="parTrans" cxnId="{36332167-A490-40E8-AD4B-9893D05EF910}">
      <dgm:prSet/>
      <dgm:spPr/>
      <dgm:t>
        <a:bodyPr/>
        <a:lstStyle/>
        <a:p>
          <a:endParaRPr lang="en-US"/>
        </a:p>
      </dgm:t>
    </dgm:pt>
    <dgm:pt modelId="{3E74C59F-F3D6-40A4-BBE9-583CCA415CBC}" type="sibTrans" cxnId="{36332167-A490-40E8-AD4B-9893D05EF910}">
      <dgm:prSet/>
      <dgm:spPr/>
      <dgm:t>
        <a:bodyPr/>
        <a:lstStyle/>
        <a:p>
          <a:endParaRPr lang="en-US"/>
        </a:p>
      </dgm:t>
    </dgm:pt>
    <dgm:pt modelId="{6BDDF4B9-95E1-4AA3-B359-615D1CFA5C4F}">
      <dgm:prSet/>
      <dgm:spPr>
        <a:solidFill>
          <a:srgbClr val="6F8EC2"/>
        </a:solidFill>
      </dgm:spPr>
      <dgm:t>
        <a:bodyPr/>
        <a:lstStyle/>
        <a:p>
          <a:pPr>
            <a:buClr>
              <a:srgbClr val="6F8EC2"/>
            </a:buClr>
          </a:pPr>
          <a:r>
            <a:rPr lang="en-US" b="1" i="0" baseline="0" dirty="0"/>
            <a:t>2.3.2. </a:t>
          </a:r>
          <a:r>
            <a:rPr lang="en-US" b="0" i="0" baseline="0" dirty="0"/>
            <a:t>Each phase current and the residual or neutral current</a:t>
          </a:r>
          <a:endParaRPr lang="en-US" dirty="0"/>
        </a:p>
      </dgm:t>
    </dgm:pt>
    <dgm:pt modelId="{820AD990-06E6-431B-B36D-7013F4028CCD}" type="parTrans" cxnId="{70EA98EF-B9DB-453A-87C2-1CB276A78D1C}">
      <dgm:prSet/>
      <dgm:spPr/>
      <dgm:t>
        <a:bodyPr/>
        <a:lstStyle/>
        <a:p>
          <a:endParaRPr lang="en-US"/>
        </a:p>
      </dgm:t>
    </dgm:pt>
    <dgm:pt modelId="{5D9B7039-B451-4712-98DB-F9153B14EDF2}" type="sibTrans" cxnId="{70EA98EF-B9DB-453A-87C2-1CB276A78D1C}">
      <dgm:prSet/>
      <dgm:spPr/>
      <dgm:t>
        <a:bodyPr/>
        <a:lstStyle/>
        <a:p>
          <a:endParaRPr lang="en-US"/>
        </a:p>
      </dgm:t>
    </dgm:pt>
    <dgm:pt modelId="{8E323086-64E6-41D1-93A4-2444E0EF7102}">
      <dgm:prSet/>
      <dgm:spPr>
        <a:solidFill>
          <a:srgbClr val="6F8EC2"/>
        </a:solidFill>
      </dgm:spPr>
      <dgm:t>
        <a:bodyPr/>
        <a:lstStyle/>
        <a:p>
          <a:pPr>
            <a:buClr>
              <a:srgbClr val="6F8EC2"/>
            </a:buClr>
          </a:pPr>
          <a:r>
            <a:rPr lang="en-US" b="1" i="0" baseline="0" dirty="0"/>
            <a:t>2.3.3. </a:t>
          </a:r>
          <a:r>
            <a:rPr lang="en-US" b="0" i="0" baseline="0" dirty="0"/>
            <a:t>Reactive Power output expressed on a three-phase basis </a:t>
          </a:r>
          <a:endParaRPr lang="en-US" dirty="0"/>
        </a:p>
      </dgm:t>
    </dgm:pt>
    <dgm:pt modelId="{4DE11356-CD8D-438F-912A-91DFF6CEA04F}" type="parTrans" cxnId="{E6B70517-2DCF-4E20-96A9-93C7E364BF11}">
      <dgm:prSet/>
      <dgm:spPr/>
      <dgm:t>
        <a:bodyPr/>
        <a:lstStyle/>
        <a:p>
          <a:endParaRPr lang="en-US"/>
        </a:p>
      </dgm:t>
    </dgm:pt>
    <dgm:pt modelId="{B065E0C1-BD08-4C9C-83E2-EB3AB9F111D0}" type="sibTrans" cxnId="{E6B70517-2DCF-4E20-96A9-93C7E364BF11}">
      <dgm:prSet/>
      <dgm:spPr/>
      <dgm:t>
        <a:bodyPr/>
        <a:lstStyle/>
        <a:p>
          <a:endParaRPr lang="en-US"/>
        </a:p>
      </dgm:t>
    </dgm:pt>
    <dgm:pt modelId="{6836BC10-5746-4469-A4A1-FDA7595D7EA4}" type="pres">
      <dgm:prSet presAssocID="{0D88E82E-94C2-4E55-A705-0EB3FB7BC30D}" presName="composite" presStyleCnt="0">
        <dgm:presLayoutVars>
          <dgm:chMax val="1"/>
          <dgm:dir/>
          <dgm:resizeHandles val="exact"/>
        </dgm:presLayoutVars>
      </dgm:prSet>
      <dgm:spPr/>
    </dgm:pt>
    <dgm:pt modelId="{5E104C1D-EA4E-487E-8BD6-A271DF7D169D}" type="pres">
      <dgm:prSet presAssocID="{B639EE88-A93F-413D-8F4C-1B3C760C586F}" presName="roof" presStyleLbl="dkBgShp" presStyleIdx="0" presStyleCnt="2"/>
      <dgm:spPr/>
    </dgm:pt>
    <dgm:pt modelId="{C3786614-B00F-49BE-AAE0-CF1236901FE3}" type="pres">
      <dgm:prSet presAssocID="{B639EE88-A93F-413D-8F4C-1B3C760C586F}" presName="pillars" presStyleCnt="0"/>
      <dgm:spPr/>
    </dgm:pt>
    <dgm:pt modelId="{29DAFD9B-5E4D-4580-914B-8D3F938036FC}" type="pres">
      <dgm:prSet presAssocID="{B639EE88-A93F-413D-8F4C-1B3C760C586F}" presName="pillar1" presStyleLbl="node1" presStyleIdx="0" presStyleCnt="3">
        <dgm:presLayoutVars>
          <dgm:bulletEnabled val="1"/>
        </dgm:presLayoutVars>
      </dgm:prSet>
      <dgm:spPr/>
    </dgm:pt>
    <dgm:pt modelId="{22072FB1-F80C-465F-87E6-A29F3EC1AAA5}" type="pres">
      <dgm:prSet presAssocID="{44831B43-BFF7-4187-8BB7-3DA21B053862}" presName="pillarX" presStyleLbl="node1" presStyleIdx="1" presStyleCnt="3">
        <dgm:presLayoutVars>
          <dgm:bulletEnabled val="1"/>
        </dgm:presLayoutVars>
      </dgm:prSet>
      <dgm:spPr/>
    </dgm:pt>
    <dgm:pt modelId="{1AC34BE6-9CEC-4AA9-92A0-9995E415215D}" type="pres">
      <dgm:prSet presAssocID="{6F7700FE-2441-490B-B14F-F8CB20C8C7C7}" presName="pillarX" presStyleLbl="node1" presStyleIdx="2" presStyleCnt="3">
        <dgm:presLayoutVars>
          <dgm:bulletEnabled val="1"/>
        </dgm:presLayoutVars>
      </dgm:prSet>
      <dgm:spPr/>
    </dgm:pt>
    <dgm:pt modelId="{F32AA7FC-A030-4F54-A1E4-8319A1ECF7DE}" type="pres">
      <dgm:prSet presAssocID="{B639EE88-A93F-413D-8F4C-1B3C760C586F}" presName="base" presStyleLbl="dkBgShp" presStyleIdx="1" presStyleCnt="2"/>
      <dgm:spPr>
        <a:solidFill>
          <a:srgbClr val="00549F"/>
        </a:solidFill>
      </dgm:spPr>
    </dgm:pt>
  </dgm:ptLst>
  <dgm:cxnLst>
    <dgm:cxn modelId="{A856A50B-74E2-457A-9A8B-6611498AA12E}" srcId="{0D88E82E-94C2-4E55-A705-0EB3FB7BC30D}" destId="{B639EE88-A93F-413D-8F4C-1B3C760C586F}" srcOrd="0" destOrd="0" parTransId="{B70962DF-4CF5-4844-8380-3A753C18D10B}" sibTransId="{25DB015F-426F-407B-AC9C-905A93BBD3B4}"/>
    <dgm:cxn modelId="{E6B70517-2DCF-4E20-96A9-93C7E364BF11}" srcId="{6F7700FE-2441-490B-B14F-F8CB20C8C7C7}" destId="{8E323086-64E6-41D1-93A4-2444E0EF7102}" srcOrd="2" destOrd="0" parTransId="{4DE11356-CD8D-438F-912A-91DFF6CEA04F}" sibTransId="{B065E0C1-BD08-4C9C-83E2-EB3AB9F111D0}"/>
    <dgm:cxn modelId="{15EC9C19-9B77-4757-8D16-4C6045D0806A}" type="presOf" srcId="{24075A8D-E51B-493D-97D9-97E70973D179}" destId="{22072FB1-F80C-465F-87E6-A29F3EC1AAA5}" srcOrd="0" destOrd="1" presId="urn:microsoft.com/office/officeart/2005/8/layout/hList3"/>
    <dgm:cxn modelId="{5FDCF062-AC3A-48B0-9094-5A19ED7A3F89}" type="presOf" srcId="{8E323086-64E6-41D1-93A4-2444E0EF7102}" destId="{1AC34BE6-9CEC-4AA9-92A0-9995E415215D}" srcOrd="0" destOrd="3" presId="urn:microsoft.com/office/officeart/2005/8/layout/hList3"/>
    <dgm:cxn modelId="{36332167-A490-40E8-AD4B-9893D05EF910}" srcId="{6F7700FE-2441-490B-B14F-F8CB20C8C7C7}" destId="{5FF09DCA-135E-4EE9-BA24-0581B702C740}" srcOrd="0" destOrd="0" parTransId="{9BCF6B85-3139-4322-857B-C087B97C10DA}" sibTransId="{3E74C59F-F3D6-40A4-BBE9-583CCA415CBC}"/>
    <dgm:cxn modelId="{A4820D48-323D-41D4-AD83-BAFAFABB1D81}" type="presOf" srcId="{6BDDF4B9-95E1-4AA3-B359-615D1CFA5C4F}" destId="{1AC34BE6-9CEC-4AA9-92A0-9995E415215D}" srcOrd="0" destOrd="2" presId="urn:microsoft.com/office/officeart/2005/8/layout/hList3"/>
    <dgm:cxn modelId="{639BF079-0180-4FDD-AA8A-8AAD7F5785F0}" srcId="{B639EE88-A93F-413D-8F4C-1B3C760C586F}" destId="{6F7700FE-2441-490B-B14F-F8CB20C8C7C7}" srcOrd="2" destOrd="0" parTransId="{B2FDE768-05E2-4F77-A605-8F73CADC75E7}" sibTransId="{E5E62D4B-4897-4BD9-86CF-8E5116C49C52}"/>
    <dgm:cxn modelId="{0D4AD483-498D-4477-8F9E-70A1B6A1BE2D}" type="presOf" srcId="{5FF09DCA-135E-4EE9-BA24-0581B702C740}" destId="{1AC34BE6-9CEC-4AA9-92A0-9995E415215D}" srcOrd="0" destOrd="1" presId="urn:microsoft.com/office/officeart/2005/8/layout/hList3"/>
    <dgm:cxn modelId="{1680C08D-9D0D-4058-8D5F-FF40ACDD956C}" type="presOf" srcId="{05DC1233-1412-4AAB-8085-DE6BA631637F}" destId="{22072FB1-F80C-465F-87E6-A29F3EC1AAA5}" srcOrd="0" destOrd="3" presId="urn:microsoft.com/office/officeart/2005/8/layout/hList3"/>
    <dgm:cxn modelId="{D8FAC995-2744-4DBC-B2A5-13A3176060ED}" srcId="{44831B43-BFF7-4187-8BB7-3DA21B053862}" destId="{05DC1233-1412-4AAB-8085-DE6BA631637F}" srcOrd="2" destOrd="0" parTransId="{711FA8E5-359E-4A8B-839E-F1DD499067DC}" sibTransId="{24E6548A-01E8-4543-B1D5-6C758A5B0CE0}"/>
    <dgm:cxn modelId="{D2F3A998-D95F-4977-861F-C91BB2C63248}" type="presOf" srcId="{B7EC8066-5040-43B8-BB25-D8086FF5692A}" destId="{29DAFD9B-5E4D-4580-914B-8D3F938036FC}" srcOrd="0" destOrd="2" presId="urn:microsoft.com/office/officeart/2005/8/layout/hList3"/>
    <dgm:cxn modelId="{98536899-049B-483C-A309-73408410B21B}" type="presOf" srcId="{44831B43-BFF7-4187-8BB7-3DA21B053862}" destId="{22072FB1-F80C-465F-87E6-A29F3EC1AAA5}" srcOrd="0" destOrd="0" presId="urn:microsoft.com/office/officeart/2005/8/layout/hList3"/>
    <dgm:cxn modelId="{E840089E-761F-4464-9251-0F6E68561226}" type="presOf" srcId="{9ECDD366-72E2-4F1E-B13F-7E26FB12B835}" destId="{29DAFD9B-5E4D-4580-914B-8D3F938036FC}" srcOrd="0" destOrd="3" presId="urn:microsoft.com/office/officeart/2005/8/layout/hList3"/>
    <dgm:cxn modelId="{1164579E-BC80-41C1-BBBB-E1888635407C}" srcId="{2B3C5CEF-72C9-4EAD-B020-9676CFD3C272}" destId="{9ECDD366-72E2-4F1E-B13F-7E26FB12B835}" srcOrd="2" destOrd="0" parTransId="{7CFF2269-89BB-4C85-8C09-38030DCCCFDC}" sibTransId="{A1216409-C398-4501-B66B-90003318E41D}"/>
    <dgm:cxn modelId="{8472419F-21CD-425F-B85E-A2D21AD7E75F}" type="presOf" srcId="{2B3C5CEF-72C9-4EAD-B020-9676CFD3C272}" destId="{29DAFD9B-5E4D-4580-914B-8D3F938036FC}" srcOrd="0" destOrd="0" presId="urn:microsoft.com/office/officeart/2005/8/layout/hList3"/>
    <dgm:cxn modelId="{613113A0-3AA8-4847-A7F9-3623850B4BC6}" type="presOf" srcId="{B639EE88-A93F-413D-8F4C-1B3C760C586F}" destId="{5E104C1D-EA4E-487E-8BD6-A271DF7D169D}" srcOrd="0" destOrd="0" presId="urn:microsoft.com/office/officeart/2005/8/layout/hList3"/>
    <dgm:cxn modelId="{4ABADFA1-53EA-49B9-B12C-3E035D721B78}" type="presOf" srcId="{16657F43-3D49-455C-BD16-0C8F7CD37147}" destId="{29DAFD9B-5E4D-4580-914B-8D3F938036FC}" srcOrd="0" destOrd="1" presId="urn:microsoft.com/office/officeart/2005/8/layout/hList3"/>
    <dgm:cxn modelId="{E3F879A7-2E93-45F5-ADCE-DC3075BDFC26}" type="presOf" srcId="{6F7700FE-2441-490B-B14F-F8CB20C8C7C7}" destId="{1AC34BE6-9CEC-4AA9-92A0-9995E415215D}" srcOrd="0" destOrd="0" presId="urn:microsoft.com/office/officeart/2005/8/layout/hList3"/>
    <dgm:cxn modelId="{C5D073C4-217B-42B6-AE95-EF344D354F0B}" srcId="{44831B43-BFF7-4187-8BB7-3DA21B053862}" destId="{F3C8D27D-7DBC-4BE6-A7BA-FEA233E4ACFE}" srcOrd="1" destOrd="0" parTransId="{C66E5CFE-2AC1-4F8E-8FAF-AAADB70BA8CA}" sibTransId="{94B73C55-9E53-4542-999D-A3E315862ECB}"/>
    <dgm:cxn modelId="{D7827FD4-9FF6-4D8C-B309-638677962825}" srcId="{B639EE88-A93F-413D-8F4C-1B3C760C586F}" destId="{2B3C5CEF-72C9-4EAD-B020-9676CFD3C272}" srcOrd="0" destOrd="0" parTransId="{087A7D94-87AE-42B0-A4AC-102582A43929}" sibTransId="{26FB8727-2318-4B98-AE3D-1159D7C5AF34}"/>
    <dgm:cxn modelId="{10EFCDD4-72AF-45D2-BC30-2E435180A084}" srcId="{2B3C5CEF-72C9-4EAD-B020-9676CFD3C272}" destId="{B7EC8066-5040-43B8-BB25-D8086FF5692A}" srcOrd="1" destOrd="0" parTransId="{73E43A4E-74C9-4CA4-8B02-9BFF54670AC5}" sibTransId="{7C6FD27C-B9F9-46A9-8A3C-84E77523D097}"/>
    <dgm:cxn modelId="{BD6347E5-8996-481B-AD3E-499CF882656E}" srcId="{2B3C5CEF-72C9-4EAD-B020-9676CFD3C272}" destId="{16657F43-3D49-455C-BD16-0C8F7CD37147}" srcOrd="0" destOrd="0" parTransId="{EC24DA56-AC2A-49D2-8A8B-8E2FCAEEA39E}" sibTransId="{432ACB9E-99C4-48A4-9DCD-46C94E46AC09}"/>
    <dgm:cxn modelId="{1874AEEA-BB93-4C83-AEA8-2613F5B13AEF}" srcId="{B639EE88-A93F-413D-8F4C-1B3C760C586F}" destId="{44831B43-BFF7-4187-8BB7-3DA21B053862}" srcOrd="1" destOrd="0" parTransId="{AA3C58C1-0C69-4AA5-BC6D-CA3B36BAF9D5}" sibTransId="{9E55AE12-AF80-4CE0-8772-9F81502DBCAB}"/>
    <dgm:cxn modelId="{70EA98EF-B9DB-453A-87C2-1CB276A78D1C}" srcId="{6F7700FE-2441-490B-B14F-F8CB20C8C7C7}" destId="{6BDDF4B9-95E1-4AA3-B359-615D1CFA5C4F}" srcOrd="1" destOrd="0" parTransId="{820AD990-06E6-431B-B36D-7013F4028CCD}" sibTransId="{5D9B7039-B451-4712-98DB-F9153B14EDF2}"/>
    <dgm:cxn modelId="{569FEAF8-98E0-4434-8F63-358CEC5D6C5C}" type="presOf" srcId="{0D88E82E-94C2-4E55-A705-0EB3FB7BC30D}" destId="{6836BC10-5746-4469-A4A1-FDA7595D7EA4}" srcOrd="0" destOrd="0" presId="urn:microsoft.com/office/officeart/2005/8/layout/hList3"/>
    <dgm:cxn modelId="{D7FDB5FC-1827-49BD-AB76-4306295E04D5}" srcId="{44831B43-BFF7-4187-8BB7-3DA21B053862}" destId="{24075A8D-E51B-493D-97D9-97E70973D179}" srcOrd="0" destOrd="0" parTransId="{30E08104-7951-4334-B8C6-D3940EE64CC8}" sibTransId="{A9DB6C0B-C7A4-46F8-AEF1-9741A6C63D42}"/>
    <dgm:cxn modelId="{267B04FD-8A48-4CD2-BDB4-44F91AB77C17}" type="presOf" srcId="{F3C8D27D-7DBC-4BE6-A7BA-FEA233E4ACFE}" destId="{22072FB1-F80C-465F-87E6-A29F3EC1AAA5}" srcOrd="0" destOrd="2" presId="urn:microsoft.com/office/officeart/2005/8/layout/hList3"/>
    <dgm:cxn modelId="{8DE26ACD-8CC3-4E06-9D8A-09E80D21E4DD}" type="presParOf" srcId="{6836BC10-5746-4469-A4A1-FDA7595D7EA4}" destId="{5E104C1D-EA4E-487E-8BD6-A271DF7D169D}" srcOrd="0" destOrd="0" presId="urn:microsoft.com/office/officeart/2005/8/layout/hList3"/>
    <dgm:cxn modelId="{B0EEB618-F909-42D1-9D64-E081DD83A3B0}" type="presParOf" srcId="{6836BC10-5746-4469-A4A1-FDA7595D7EA4}" destId="{C3786614-B00F-49BE-AAE0-CF1236901FE3}" srcOrd="1" destOrd="0" presId="urn:microsoft.com/office/officeart/2005/8/layout/hList3"/>
    <dgm:cxn modelId="{4F82AFED-5BBC-4577-A299-01B5A66338E8}" type="presParOf" srcId="{C3786614-B00F-49BE-AAE0-CF1236901FE3}" destId="{29DAFD9B-5E4D-4580-914B-8D3F938036FC}" srcOrd="0" destOrd="0" presId="urn:microsoft.com/office/officeart/2005/8/layout/hList3"/>
    <dgm:cxn modelId="{C770BC17-C8DD-4F71-9A6D-E1E096C31A58}" type="presParOf" srcId="{C3786614-B00F-49BE-AAE0-CF1236901FE3}" destId="{22072FB1-F80C-465F-87E6-A29F3EC1AAA5}" srcOrd="1" destOrd="0" presId="urn:microsoft.com/office/officeart/2005/8/layout/hList3"/>
    <dgm:cxn modelId="{FA658996-37B6-4FD6-8799-7EA3237B4D27}" type="presParOf" srcId="{C3786614-B00F-49BE-AAE0-CF1236901FE3}" destId="{1AC34BE6-9CEC-4AA9-92A0-9995E415215D}" srcOrd="2" destOrd="0" presId="urn:microsoft.com/office/officeart/2005/8/layout/hList3"/>
    <dgm:cxn modelId="{6B33A798-8616-4A48-AF66-2A8B94AC8355}" type="presParOf" srcId="{6836BC10-5746-4469-A4A1-FDA7595D7EA4}" destId="{F32AA7FC-A030-4F54-A1E4-8319A1ECF7DE}"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2ACE193-8BF9-4F1B-8B17-73256AE039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2B7DB85-67C1-476C-9006-64996062B19E}">
      <dgm:prSet/>
      <dgm:spPr>
        <a:solidFill>
          <a:srgbClr val="00549F"/>
        </a:solidFill>
      </dgm:spPr>
      <dgm:t>
        <a:bodyPr/>
        <a:lstStyle/>
        <a:p>
          <a:r>
            <a:rPr lang="en-US" b="1"/>
            <a:t>Key Takeaways</a:t>
          </a:r>
          <a:endParaRPr lang="en-US"/>
        </a:p>
      </dgm:t>
    </dgm:pt>
    <dgm:pt modelId="{429B7637-93B7-4EDE-971B-32C229305C08}" type="parTrans" cxnId="{B5AAD188-C5EB-4A20-B606-ED19B7BA7D8D}">
      <dgm:prSet/>
      <dgm:spPr/>
      <dgm:t>
        <a:bodyPr/>
        <a:lstStyle/>
        <a:p>
          <a:endParaRPr lang="en-US"/>
        </a:p>
      </dgm:t>
    </dgm:pt>
    <dgm:pt modelId="{A24C297C-393E-436C-8332-BC7358E52718}" type="sibTrans" cxnId="{B5AAD188-C5EB-4A20-B606-ED19B7BA7D8D}">
      <dgm:prSet/>
      <dgm:spPr/>
      <dgm:t>
        <a:bodyPr/>
        <a:lstStyle/>
        <a:p>
          <a:endParaRPr lang="en-US"/>
        </a:p>
      </dgm:t>
    </dgm:pt>
    <dgm:pt modelId="{D9827431-4521-49E8-B918-397E857F23C6}">
      <dgm:prSet/>
      <dgm:spPr/>
      <dgm:t>
        <a:bodyPr/>
        <a:lstStyle/>
        <a:p>
          <a:r>
            <a:rPr lang="en-US" dirty="0"/>
            <a:t>IEEE-2800-2022:</a:t>
          </a:r>
          <a:r>
            <a:rPr lang="en-US" b="0" dirty="0"/>
            <a:t> general requirements similar to PRC-028, future units only</a:t>
          </a:r>
          <a:endParaRPr lang="en-US" dirty="0"/>
        </a:p>
      </dgm:t>
    </dgm:pt>
    <dgm:pt modelId="{217CE3D8-8848-4F01-AFFF-8C6039740DCA}" type="parTrans" cxnId="{D88CE54D-A504-4BDE-A607-42B762ECAFF1}">
      <dgm:prSet/>
      <dgm:spPr/>
      <dgm:t>
        <a:bodyPr/>
        <a:lstStyle/>
        <a:p>
          <a:endParaRPr lang="en-US"/>
        </a:p>
      </dgm:t>
    </dgm:pt>
    <dgm:pt modelId="{0F5E0BFF-E9A7-4F54-A941-A3C1B1F8FCF1}" type="sibTrans" cxnId="{D88CE54D-A504-4BDE-A607-42B762ECAFF1}">
      <dgm:prSet/>
      <dgm:spPr/>
      <dgm:t>
        <a:bodyPr/>
        <a:lstStyle/>
        <a:p>
          <a:endParaRPr lang="en-US"/>
        </a:p>
      </dgm:t>
    </dgm:pt>
    <dgm:pt modelId="{3E1F6A57-645C-4B0F-B111-80B7FB9EA6EB}">
      <dgm:prSet/>
      <dgm:spPr/>
      <dgm:t>
        <a:bodyPr/>
        <a:lstStyle/>
        <a:p>
          <a:r>
            <a:rPr lang="en-US" dirty="0"/>
            <a:t>NOGRR255:</a:t>
          </a:r>
          <a:r>
            <a:rPr lang="en-US" b="0" dirty="0"/>
            <a:t> excludes specific ranges unlike PRC-028</a:t>
          </a:r>
          <a:endParaRPr lang="en-US" dirty="0"/>
        </a:p>
      </dgm:t>
    </dgm:pt>
    <dgm:pt modelId="{558D2C98-14EC-4EDD-B780-8A5311D8D5B0}" type="parTrans" cxnId="{13B867C6-0154-488C-B017-5CB1D91D6C4A}">
      <dgm:prSet/>
      <dgm:spPr/>
      <dgm:t>
        <a:bodyPr/>
        <a:lstStyle/>
        <a:p>
          <a:endParaRPr lang="en-US"/>
        </a:p>
      </dgm:t>
    </dgm:pt>
    <dgm:pt modelId="{627DC261-1C3B-4725-9269-AD26102AB923}" type="sibTrans" cxnId="{13B867C6-0154-488C-B017-5CB1D91D6C4A}">
      <dgm:prSet/>
      <dgm:spPr/>
      <dgm:t>
        <a:bodyPr/>
        <a:lstStyle/>
        <a:p>
          <a:endParaRPr lang="en-US"/>
        </a:p>
      </dgm:t>
    </dgm:pt>
    <dgm:pt modelId="{D28DCB41-268B-4370-8D13-B100E831351F}" type="pres">
      <dgm:prSet presAssocID="{02ACE193-8BF9-4F1B-8B17-73256AE0393A}" presName="linear" presStyleCnt="0">
        <dgm:presLayoutVars>
          <dgm:animLvl val="lvl"/>
          <dgm:resizeHandles val="exact"/>
        </dgm:presLayoutVars>
      </dgm:prSet>
      <dgm:spPr/>
    </dgm:pt>
    <dgm:pt modelId="{531E48C1-B912-462E-822E-CC5E307FEBD4}" type="pres">
      <dgm:prSet presAssocID="{E2B7DB85-67C1-476C-9006-64996062B19E}" presName="parentText" presStyleLbl="node1" presStyleIdx="0" presStyleCnt="1">
        <dgm:presLayoutVars>
          <dgm:chMax val="0"/>
          <dgm:bulletEnabled val="1"/>
        </dgm:presLayoutVars>
      </dgm:prSet>
      <dgm:spPr>
        <a:prstGeom prst="rect">
          <a:avLst/>
        </a:prstGeom>
      </dgm:spPr>
    </dgm:pt>
    <dgm:pt modelId="{0AA10DF2-F2E1-4515-B46E-3AAA777C4B29}" type="pres">
      <dgm:prSet presAssocID="{E2B7DB85-67C1-476C-9006-64996062B19E}" presName="childText" presStyleLbl="revTx" presStyleIdx="0" presStyleCnt="1">
        <dgm:presLayoutVars>
          <dgm:bulletEnabled val="1"/>
        </dgm:presLayoutVars>
      </dgm:prSet>
      <dgm:spPr/>
    </dgm:pt>
  </dgm:ptLst>
  <dgm:cxnLst>
    <dgm:cxn modelId="{B93E7405-EBED-480E-BFA6-539945305E69}" type="presOf" srcId="{D9827431-4521-49E8-B918-397E857F23C6}" destId="{0AA10DF2-F2E1-4515-B46E-3AAA777C4B29}" srcOrd="0" destOrd="0" presId="urn:microsoft.com/office/officeart/2005/8/layout/vList2"/>
    <dgm:cxn modelId="{A976D721-945F-48D1-8AA9-631F4FE4784B}" type="presOf" srcId="{02ACE193-8BF9-4F1B-8B17-73256AE0393A}" destId="{D28DCB41-268B-4370-8D13-B100E831351F}" srcOrd="0" destOrd="0" presId="urn:microsoft.com/office/officeart/2005/8/layout/vList2"/>
    <dgm:cxn modelId="{D88CE54D-A504-4BDE-A607-42B762ECAFF1}" srcId="{E2B7DB85-67C1-476C-9006-64996062B19E}" destId="{D9827431-4521-49E8-B918-397E857F23C6}" srcOrd="0" destOrd="0" parTransId="{217CE3D8-8848-4F01-AFFF-8C6039740DCA}" sibTransId="{0F5E0BFF-E9A7-4F54-A941-A3C1B1F8FCF1}"/>
    <dgm:cxn modelId="{B5AAD188-C5EB-4A20-B606-ED19B7BA7D8D}" srcId="{02ACE193-8BF9-4F1B-8B17-73256AE0393A}" destId="{E2B7DB85-67C1-476C-9006-64996062B19E}" srcOrd="0" destOrd="0" parTransId="{429B7637-93B7-4EDE-971B-32C229305C08}" sibTransId="{A24C297C-393E-436C-8332-BC7358E52718}"/>
    <dgm:cxn modelId="{CFE024A8-AC2A-45D6-B003-EF09C6AC651C}" type="presOf" srcId="{3E1F6A57-645C-4B0F-B111-80B7FB9EA6EB}" destId="{0AA10DF2-F2E1-4515-B46E-3AAA777C4B29}" srcOrd="0" destOrd="1" presId="urn:microsoft.com/office/officeart/2005/8/layout/vList2"/>
    <dgm:cxn modelId="{13B867C6-0154-488C-B017-5CB1D91D6C4A}" srcId="{E2B7DB85-67C1-476C-9006-64996062B19E}" destId="{3E1F6A57-645C-4B0F-B111-80B7FB9EA6EB}" srcOrd="1" destOrd="0" parTransId="{558D2C98-14EC-4EDD-B780-8A5311D8D5B0}" sibTransId="{627DC261-1C3B-4725-9269-AD26102AB923}"/>
    <dgm:cxn modelId="{96970AE9-3EE7-4F0D-9314-DCFCA20B507E}" type="presOf" srcId="{E2B7DB85-67C1-476C-9006-64996062B19E}" destId="{531E48C1-B912-462E-822E-CC5E307FEBD4}" srcOrd="0" destOrd="0" presId="urn:microsoft.com/office/officeart/2005/8/layout/vList2"/>
    <dgm:cxn modelId="{936E6533-9B0E-483D-BF3B-53BA8A06E3EC}" type="presParOf" srcId="{D28DCB41-268B-4370-8D13-B100E831351F}" destId="{531E48C1-B912-462E-822E-CC5E307FEBD4}" srcOrd="0" destOrd="0" presId="urn:microsoft.com/office/officeart/2005/8/layout/vList2"/>
    <dgm:cxn modelId="{2976AE63-E33D-4AFA-B75C-3310DEFDB010}" type="presParOf" srcId="{D28DCB41-268B-4370-8D13-B100E831351F}" destId="{0AA10DF2-F2E1-4515-B46E-3AAA777C4B29}"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DC7503-F894-401B-9B81-149967F40D4F}"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DA69AF82-D732-4BD7-983A-1C7AB646F50F}">
      <dgm:prSet/>
      <dgm:spPr>
        <a:solidFill>
          <a:srgbClr val="00549F"/>
        </a:solidFill>
      </dgm:spPr>
      <dgm:t>
        <a:bodyPr/>
        <a:lstStyle/>
        <a:p>
          <a:r>
            <a:rPr lang="en-US" b="1" i="0" baseline="0"/>
            <a:t>R3. </a:t>
          </a:r>
          <a:r>
            <a:rPr lang="en-US" b="0" i="0" baseline="0"/>
            <a:t>Each Generator Owner shall have FR data as specified in Requirement R2 that meets the following: </a:t>
          </a:r>
          <a:endParaRPr lang="en-US"/>
        </a:p>
      </dgm:t>
    </dgm:pt>
    <dgm:pt modelId="{5FB568B8-6B7C-4E2F-BB20-6FA78F51244C}" type="parTrans" cxnId="{54FB5210-FA60-46EB-BA89-D31884C843BE}">
      <dgm:prSet/>
      <dgm:spPr/>
      <dgm:t>
        <a:bodyPr/>
        <a:lstStyle/>
        <a:p>
          <a:endParaRPr lang="en-US"/>
        </a:p>
      </dgm:t>
    </dgm:pt>
    <dgm:pt modelId="{A26E9208-A3E7-4C07-A296-6F3F1560F711}" type="sibTrans" cxnId="{54FB5210-FA60-46EB-BA89-D31884C843BE}">
      <dgm:prSet/>
      <dgm:spPr/>
      <dgm:t>
        <a:bodyPr/>
        <a:lstStyle/>
        <a:p>
          <a:endParaRPr lang="en-US"/>
        </a:p>
      </dgm:t>
    </dgm:pt>
    <dgm:pt modelId="{0C3144BD-8B7A-4A63-835D-BD582F4868E3}">
      <dgm:prSet/>
      <dgm:spPr>
        <a:solidFill>
          <a:srgbClr val="6F8EC2"/>
        </a:solidFill>
      </dgm:spPr>
      <dgm:t>
        <a:bodyPr/>
        <a:lstStyle/>
        <a:p>
          <a:r>
            <a:rPr lang="en-US" b="1" i="0" baseline="0" dirty="0"/>
            <a:t>3.1. </a:t>
          </a:r>
          <a:r>
            <a:rPr lang="en-US" b="0" i="0" baseline="0" dirty="0"/>
            <a:t>High-side of the main power transformer FR data: </a:t>
          </a:r>
          <a:endParaRPr lang="en-US" dirty="0"/>
        </a:p>
      </dgm:t>
    </dgm:pt>
    <dgm:pt modelId="{E47CA77F-2416-4012-8700-F59E8E72DEB9}" type="parTrans" cxnId="{01B79A04-811E-4C01-92C3-84B9247FE9EC}">
      <dgm:prSet/>
      <dgm:spPr/>
      <dgm:t>
        <a:bodyPr/>
        <a:lstStyle/>
        <a:p>
          <a:endParaRPr lang="en-US"/>
        </a:p>
      </dgm:t>
    </dgm:pt>
    <dgm:pt modelId="{8BC93E12-AEF3-4E49-AB84-4A4EF73C6787}" type="sibTrans" cxnId="{01B79A04-811E-4C01-92C3-84B9247FE9EC}">
      <dgm:prSet/>
      <dgm:spPr/>
      <dgm:t>
        <a:bodyPr/>
        <a:lstStyle/>
        <a:p>
          <a:endParaRPr lang="en-US"/>
        </a:p>
      </dgm:t>
    </dgm:pt>
    <dgm:pt modelId="{5E72ECA5-A5F4-4625-AD48-30C0DF1C6B9A}">
      <dgm:prSet/>
      <dgm:spPr>
        <a:solidFill>
          <a:srgbClr val="6F8EC2"/>
        </a:solidFill>
      </dgm:spPr>
      <dgm:t>
        <a:bodyPr/>
        <a:lstStyle/>
        <a:p>
          <a:r>
            <a:rPr lang="en-US" b="1" i="0" baseline="0" dirty="0"/>
            <a:t>3.1.1. </a:t>
          </a:r>
          <a:r>
            <a:rPr lang="en-US" b="0" i="0" baseline="0" dirty="0"/>
            <a:t>A single record or multiple records that include a pre-trigger record length of at least two cycles and a total record length of at least 2.0 seconds for the same trigger point</a:t>
          </a:r>
          <a:endParaRPr lang="en-US" dirty="0"/>
        </a:p>
      </dgm:t>
    </dgm:pt>
    <dgm:pt modelId="{B28EF29A-455E-4E82-8C0A-DD2D8B1CBAA4}" type="parTrans" cxnId="{EAF24D1D-1671-4D6C-82BD-1CC5E4DD8054}">
      <dgm:prSet/>
      <dgm:spPr/>
      <dgm:t>
        <a:bodyPr/>
        <a:lstStyle/>
        <a:p>
          <a:endParaRPr lang="en-US"/>
        </a:p>
      </dgm:t>
    </dgm:pt>
    <dgm:pt modelId="{4EA83940-C661-4EE8-BE2B-770496A3865C}" type="sibTrans" cxnId="{EAF24D1D-1671-4D6C-82BD-1CC5E4DD8054}">
      <dgm:prSet/>
      <dgm:spPr/>
      <dgm:t>
        <a:bodyPr/>
        <a:lstStyle/>
        <a:p>
          <a:endParaRPr lang="en-US"/>
        </a:p>
      </dgm:t>
    </dgm:pt>
    <dgm:pt modelId="{98713274-850F-49F4-8F24-0EE68D1388A6}">
      <dgm:prSet/>
      <dgm:spPr>
        <a:solidFill>
          <a:srgbClr val="6F8EC2"/>
        </a:solidFill>
      </dgm:spPr>
      <dgm:t>
        <a:bodyPr/>
        <a:lstStyle/>
        <a:p>
          <a:r>
            <a:rPr lang="en-US" b="1" i="0" baseline="0" dirty="0"/>
            <a:t>3.1.2. </a:t>
          </a:r>
          <a:r>
            <a:rPr lang="en-US" b="0" i="0" baseline="0" dirty="0"/>
            <a:t>A minimum recording rate of 64 samples per cycle</a:t>
          </a:r>
          <a:endParaRPr lang="en-US" dirty="0"/>
        </a:p>
      </dgm:t>
    </dgm:pt>
    <dgm:pt modelId="{E319D43B-E43E-49EB-AA42-E9605DD7594B}" type="parTrans" cxnId="{051861F6-567F-49B4-9264-CE781699F91D}">
      <dgm:prSet/>
      <dgm:spPr/>
      <dgm:t>
        <a:bodyPr/>
        <a:lstStyle/>
        <a:p>
          <a:endParaRPr lang="en-US"/>
        </a:p>
      </dgm:t>
    </dgm:pt>
    <dgm:pt modelId="{3C5BC69A-CDF4-46C9-A6D4-3737536B310D}" type="sibTrans" cxnId="{051861F6-567F-49B4-9264-CE781699F91D}">
      <dgm:prSet/>
      <dgm:spPr/>
      <dgm:t>
        <a:bodyPr/>
        <a:lstStyle/>
        <a:p>
          <a:endParaRPr lang="en-US"/>
        </a:p>
      </dgm:t>
    </dgm:pt>
    <dgm:pt modelId="{18EFE7E0-BBED-4904-9C4B-5CC4C146F27A}">
      <dgm:prSet/>
      <dgm:spPr>
        <a:solidFill>
          <a:srgbClr val="6F8EC2"/>
        </a:solidFill>
      </dgm:spPr>
      <dgm:t>
        <a:bodyPr/>
        <a:lstStyle/>
        <a:p>
          <a:r>
            <a:rPr lang="en-US" b="1" i="0" baseline="0"/>
            <a:t>3.1.3. </a:t>
          </a:r>
          <a:r>
            <a:rPr lang="en-US" b="0" i="0" baseline="0"/>
            <a:t>Trigger settings for at least the following: </a:t>
          </a:r>
          <a:endParaRPr lang="en-US"/>
        </a:p>
      </dgm:t>
    </dgm:pt>
    <dgm:pt modelId="{7A92C506-ED53-4F59-AFF2-62B376A45452}" type="parTrans" cxnId="{9FA48B5A-6F2A-4779-A57A-694919129FCA}">
      <dgm:prSet/>
      <dgm:spPr/>
      <dgm:t>
        <a:bodyPr/>
        <a:lstStyle/>
        <a:p>
          <a:endParaRPr lang="en-US"/>
        </a:p>
      </dgm:t>
    </dgm:pt>
    <dgm:pt modelId="{4CD26705-5FE4-40CC-96CF-827C0E4BA8FF}" type="sibTrans" cxnId="{9FA48B5A-6F2A-4779-A57A-694919129FCA}">
      <dgm:prSet/>
      <dgm:spPr/>
      <dgm:t>
        <a:bodyPr/>
        <a:lstStyle/>
        <a:p>
          <a:endParaRPr lang="en-US"/>
        </a:p>
      </dgm:t>
    </dgm:pt>
    <dgm:pt modelId="{B1EBE7DA-E0A7-42E5-9FA6-D3AFA479AF7C}">
      <dgm:prSet/>
      <dgm:spPr>
        <a:solidFill>
          <a:srgbClr val="6F8EC2"/>
        </a:solidFill>
      </dgm:spPr>
      <dgm:t>
        <a:bodyPr/>
        <a:lstStyle/>
        <a:p>
          <a:r>
            <a:rPr lang="en-US" b="1" i="0" baseline="0" dirty="0"/>
            <a:t>3.1.3.1. </a:t>
          </a:r>
          <a:r>
            <a:rPr lang="en-US" b="0" i="0" baseline="0" dirty="0"/>
            <a:t>Neutral (residual) overcurrent </a:t>
          </a:r>
          <a:endParaRPr lang="en-US" dirty="0"/>
        </a:p>
      </dgm:t>
    </dgm:pt>
    <dgm:pt modelId="{8FDAC271-3BE3-4358-8B9E-2E6DF0C8D697}" type="parTrans" cxnId="{F6FBAF20-817C-4628-8807-7EF6EC62DB82}">
      <dgm:prSet/>
      <dgm:spPr/>
      <dgm:t>
        <a:bodyPr/>
        <a:lstStyle/>
        <a:p>
          <a:endParaRPr lang="en-US"/>
        </a:p>
      </dgm:t>
    </dgm:pt>
    <dgm:pt modelId="{A93B8EC7-6F04-478C-9A3C-3BCD8539D87C}" type="sibTrans" cxnId="{F6FBAF20-817C-4628-8807-7EF6EC62DB82}">
      <dgm:prSet/>
      <dgm:spPr/>
      <dgm:t>
        <a:bodyPr/>
        <a:lstStyle/>
        <a:p>
          <a:endParaRPr lang="en-US"/>
        </a:p>
      </dgm:t>
    </dgm:pt>
    <dgm:pt modelId="{48514C1C-CA96-454E-AF15-CD7404C0BCD6}">
      <dgm:prSet/>
      <dgm:spPr>
        <a:solidFill>
          <a:srgbClr val="6F8EC2"/>
        </a:solidFill>
      </dgm:spPr>
      <dgm:t>
        <a:bodyPr/>
        <a:lstStyle/>
        <a:p>
          <a:r>
            <a:rPr lang="en-US" b="1" i="0" baseline="0" dirty="0"/>
            <a:t>3.1.3.2. </a:t>
          </a:r>
          <a:r>
            <a:rPr lang="en-US" b="0" i="0" baseline="0" dirty="0"/>
            <a:t>AC phase overvoltage and undervoltage</a:t>
          </a:r>
          <a:endParaRPr lang="en-US" dirty="0"/>
        </a:p>
      </dgm:t>
    </dgm:pt>
    <dgm:pt modelId="{8D1593A6-B561-48C1-B7D1-F75AEE0F6E09}" type="parTrans" cxnId="{20AAC7AF-4FDF-4DBD-ACE3-502DBA5C7044}">
      <dgm:prSet/>
      <dgm:spPr/>
      <dgm:t>
        <a:bodyPr/>
        <a:lstStyle/>
        <a:p>
          <a:endParaRPr lang="en-US"/>
        </a:p>
      </dgm:t>
    </dgm:pt>
    <dgm:pt modelId="{0D6EE7AE-C933-46EF-B3C2-4922FE62DBE1}" type="sibTrans" cxnId="{20AAC7AF-4FDF-4DBD-ACE3-502DBA5C7044}">
      <dgm:prSet/>
      <dgm:spPr/>
      <dgm:t>
        <a:bodyPr/>
        <a:lstStyle/>
        <a:p>
          <a:endParaRPr lang="en-US"/>
        </a:p>
      </dgm:t>
    </dgm:pt>
    <dgm:pt modelId="{2DDD3458-2705-4761-A996-FDB05E7B8E67}">
      <dgm:prSet/>
      <dgm:spPr>
        <a:solidFill>
          <a:srgbClr val="6F8EC2"/>
        </a:solidFill>
      </dgm:spPr>
      <dgm:t>
        <a:bodyPr/>
        <a:lstStyle/>
        <a:p>
          <a:r>
            <a:rPr lang="en-US" b="1" i="0" baseline="0"/>
            <a:t>3.1.3.3. </a:t>
          </a:r>
          <a:r>
            <a:rPr lang="en-US" b="0" i="0" baseline="0"/>
            <a:t>Over frequency and underfrequency </a:t>
          </a:r>
          <a:endParaRPr lang="en-US"/>
        </a:p>
      </dgm:t>
    </dgm:pt>
    <dgm:pt modelId="{2CAE11A9-1960-4B20-801C-AE7D91E80081}" type="parTrans" cxnId="{9588DE84-A976-4097-A8C3-7BAFCCFB6B07}">
      <dgm:prSet/>
      <dgm:spPr/>
      <dgm:t>
        <a:bodyPr/>
        <a:lstStyle/>
        <a:p>
          <a:endParaRPr lang="en-US"/>
        </a:p>
      </dgm:t>
    </dgm:pt>
    <dgm:pt modelId="{087DB8C7-FF98-4FDA-AE15-EF087DDF03F8}" type="sibTrans" cxnId="{9588DE84-A976-4097-A8C3-7BAFCCFB6B07}">
      <dgm:prSet/>
      <dgm:spPr/>
      <dgm:t>
        <a:bodyPr/>
        <a:lstStyle/>
        <a:p>
          <a:endParaRPr lang="en-US"/>
        </a:p>
      </dgm:t>
    </dgm:pt>
    <dgm:pt modelId="{A821A441-EC7F-42C0-A2C8-1240CC4693E6}">
      <dgm:prSet/>
      <dgm:spPr>
        <a:solidFill>
          <a:srgbClr val="6F8EC2"/>
        </a:solidFill>
      </dgm:spPr>
      <dgm:t>
        <a:bodyPr/>
        <a:lstStyle/>
        <a:p>
          <a:r>
            <a:rPr lang="en-US" b="1" i="0" baseline="0" dirty="0"/>
            <a:t>3.2. </a:t>
          </a:r>
          <a:r>
            <a:rPr lang="en-US" b="0" i="0" baseline="0" dirty="0"/>
            <a:t>Collector feeder breaker FR data: </a:t>
          </a:r>
          <a:endParaRPr lang="en-US" dirty="0"/>
        </a:p>
      </dgm:t>
    </dgm:pt>
    <dgm:pt modelId="{7A9F360E-D322-440B-AEB5-792C877173AB}" type="parTrans" cxnId="{31D88747-46D6-4FC1-AA32-8219CA59BA89}">
      <dgm:prSet/>
      <dgm:spPr/>
      <dgm:t>
        <a:bodyPr/>
        <a:lstStyle/>
        <a:p>
          <a:endParaRPr lang="en-US"/>
        </a:p>
      </dgm:t>
    </dgm:pt>
    <dgm:pt modelId="{DE5BF230-BE16-440C-B688-2EDD986023CF}" type="sibTrans" cxnId="{31D88747-46D6-4FC1-AA32-8219CA59BA89}">
      <dgm:prSet/>
      <dgm:spPr/>
      <dgm:t>
        <a:bodyPr/>
        <a:lstStyle/>
        <a:p>
          <a:endParaRPr lang="en-US"/>
        </a:p>
      </dgm:t>
    </dgm:pt>
    <dgm:pt modelId="{BB431A5E-9FB2-4150-9C47-CACB2B38687D}">
      <dgm:prSet/>
      <dgm:spPr>
        <a:solidFill>
          <a:srgbClr val="6F8EC2"/>
        </a:solidFill>
      </dgm:spPr>
      <dgm:t>
        <a:bodyPr/>
        <a:lstStyle/>
        <a:p>
          <a:r>
            <a:rPr lang="en-US" b="1" i="0" baseline="0" dirty="0"/>
            <a:t>3.2.1. </a:t>
          </a:r>
          <a:r>
            <a:rPr lang="en-US" b="0" i="0" baseline="0" dirty="0"/>
            <a:t>A single record or multiple records that include a pre-trigger record length of at least two cycles and a total record length of at least 2.0 seconds for the same trigger point</a:t>
          </a:r>
          <a:endParaRPr lang="en-US" dirty="0"/>
        </a:p>
      </dgm:t>
    </dgm:pt>
    <dgm:pt modelId="{8345DA28-EA15-479C-A563-6EEB3DD7477C}" type="parTrans" cxnId="{B318D417-EC35-411A-B998-66A54DCE968F}">
      <dgm:prSet/>
      <dgm:spPr/>
      <dgm:t>
        <a:bodyPr/>
        <a:lstStyle/>
        <a:p>
          <a:endParaRPr lang="en-US"/>
        </a:p>
      </dgm:t>
    </dgm:pt>
    <dgm:pt modelId="{1836F5C8-395B-4293-B4F9-820FE911C3B9}" type="sibTrans" cxnId="{B318D417-EC35-411A-B998-66A54DCE968F}">
      <dgm:prSet/>
      <dgm:spPr/>
      <dgm:t>
        <a:bodyPr/>
        <a:lstStyle/>
        <a:p>
          <a:endParaRPr lang="en-US"/>
        </a:p>
      </dgm:t>
    </dgm:pt>
    <dgm:pt modelId="{5C78464A-DA14-4F4D-9236-AEDA095430FC}">
      <dgm:prSet/>
      <dgm:spPr>
        <a:solidFill>
          <a:srgbClr val="6F8EC2"/>
        </a:solidFill>
      </dgm:spPr>
      <dgm:t>
        <a:bodyPr/>
        <a:lstStyle/>
        <a:p>
          <a:r>
            <a:rPr lang="en-US" b="1" i="0" baseline="0" dirty="0"/>
            <a:t>3.2.2. </a:t>
          </a:r>
          <a:r>
            <a:rPr lang="en-US" b="0" i="0" baseline="0" dirty="0"/>
            <a:t>A minimum recording rate of 64 samples per cycle</a:t>
          </a:r>
          <a:endParaRPr lang="en-US" dirty="0"/>
        </a:p>
      </dgm:t>
    </dgm:pt>
    <dgm:pt modelId="{17266142-0A1C-43B9-8D0C-351D85E76029}" type="parTrans" cxnId="{E5834F53-618F-4088-827B-364915B21460}">
      <dgm:prSet/>
      <dgm:spPr/>
      <dgm:t>
        <a:bodyPr/>
        <a:lstStyle/>
        <a:p>
          <a:endParaRPr lang="en-US"/>
        </a:p>
      </dgm:t>
    </dgm:pt>
    <dgm:pt modelId="{144D1CA3-306E-4B41-9B3E-D819D3208BFC}" type="sibTrans" cxnId="{E5834F53-618F-4088-827B-364915B21460}">
      <dgm:prSet/>
      <dgm:spPr/>
      <dgm:t>
        <a:bodyPr/>
        <a:lstStyle/>
        <a:p>
          <a:endParaRPr lang="en-US"/>
        </a:p>
      </dgm:t>
    </dgm:pt>
    <dgm:pt modelId="{DA22C071-CED5-4F74-A0B8-CFF8C1B17ABA}">
      <dgm:prSet/>
      <dgm:spPr>
        <a:solidFill>
          <a:srgbClr val="6F8EC2"/>
        </a:solidFill>
      </dgm:spPr>
      <dgm:t>
        <a:bodyPr/>
        <a:lstStyle/>
        <a:p>
          <a:r>
            <a:rPr lang="en-US" b="1" i="0" baseline="0" dirty="0"/>
            <a:t>3.2.3. </a:t>
          </a:r>
          <a:r>
            <a:rPr lang="en-US" b="0" i="0" baseline="0" dirty="0"/>
            <a:t>Trigger settings for at least the following: </a:t>
          </a:r>
          <a:endParaRPr lang="en-US" dirty="0"/>
        </a:p>
      </dgm:t>
    </dgm:pt>
    <dgm:pt modelId="{CF95A271-76C2-4BDC-BBAA-E991248DFAD7}" type="parTrans" cxnId="{73FE3495-B8A7-4AEA-9A3F-8CB0E2C48EA6}">
      <dgm:prSet/>
      <dgm:spPr/>
      <dgm:t>
        <a:bodyPr/>
        <a:lstStyle/>
        <a:p>
          <a:endParaRPr lang="en-US"/>
        </a:p>
      </dgm:t>
    </dgm:pt>
    <dgm:pt modelId="{B0CFE6D4-1BCD-41CC-B5F4-5D8F0A41683B}" type="sibTrans" cxnId="{73FE3495-B8A7-4AEA-9A3F-8CB0E2C48EA6}">
      <dgm:prSet/>
      <dgm:spPr/>
      <dgm:t>
        <a:bodyPr/>
        <a:lstStyle/>
        <a:p>
          <a:endParaRPr lang="en-US"/>
        </a:p>
      </dgm:t>
    </dgm:pt>
    <dgm:pt modelId="{81C3A9F0-DA61-437D-B601-2EB52815E4EA}">
      <dgm:prSet/>
      <dgm:spPr>
        <a:solidFill>
          <a:srgbClr val="6F8EC2"/>
        </a:solidFill>
      </dgm:spPr>
      <dgm:t>
        <a:bodyPr/>
        <a:lstStyle/>
        <a:p>
          <a:r>
            <a:rPr lang="en-US" b="1" i="0" baseline="0" dirty="0"/>
            <a:t>3.2.3.1. </a:t>
          </a:r>
          <a:r>
            <a:rPr lang="en-US" b="0" i="0" baseline="0" dirty="0"/>
            <a:t>Neutral (residual) overcurrent, if applicable </a:t>
          </a:r>
          <a:endParaRPr lang="en-US" dirty="0"/>
        </a:p>
      </dgm:t>
    </dgm:pt>
    <dgm:pt modelId="{2D9F71E5-27D7-406B-82A4-B2F68DBFEEF3}" type="parTrans" cxnId="{E173A83E-1767-4FD2-A3A7-93E41582BBC2}">
      <dgm:prSet/>
      <dgm:spPr/>
      <dgm:t>
        <a:bodyPr/>
        <a:lstStyle/>
        <a:p>
          <a:endParaRPr lang="en-US"/>
        </a:p>
      </dgm:t>
    </dgm:pt>
    <dgm:pt modelId="{EE8D1322-841E-4C1A-B68B-4DDA4FCB488C}" type="sibTrans" cxnId="{E173A83E-1767-4FD2-A3A7-93E41582BBC2}">
      <dgm:prSet/>
      <dgm:spPr/>
      <dgm:t>
        <a:bodyPr/>
        <a:lstStyle/>
        <a:p>
          <a:endParaRPr lang="en-US"/>
        </a:p>
      </dgm:t>
    </dgm:pt>
    <dgm:pt modelId="{6B7B7EE6-1DDA-454A-849E-72DBF8DDE40B}">
      <dgm:prSet/>
      <dgm:spPr>
        <a:solidFill>
          <a:srgbClr val="6F8EC2"/>
        </a:solidFill>
      </dgm:spPr>
      <dgm:t>
        <a:bodyPr/>
        <a:lstStyle/>
        <a:p>
          <a:r>
            <a:rPr lang="en-US" b="1" i="0" baseline="0" dirty="0"/>
            <a:t>3.2.3.2. </a:t>
          </a:r>
          <a:r>
            <a:rPr lang="en-US" b="0" i="0" baseline="0" dirty="0"/>
            <a:t>AC phase overvoltage and undervoltage </a:t>
          </a:r>
          <a:endParaRPr lang="en-US" dirty="0"/>
        </a:p>
      </dgm:t>
    </dgm:pt>
    <dgm:pt modelId="{BBDCDC2E-B308-43F6-ACB2-65FC0F85756F}" type="parTrans" cxnId="{18C4CFCF-74D1-415B-BC9B-0ED22E7D9B42}">
      <dgm:prSet/>
      <dgm:spPr/>
      <dgm:t>
        <a:bodyPr/>
        <a:lstStyle/>
        <a:p>
          <a:endParaRPr lang="en-US"/>
        </a:p>
      </dgm:t>
    </dgm:pt>
    <dgm:pt modelId="{0837B5FC-F698-4402-9487-CBCEC33B492A}" type="sibTrans" cxnId="{18C4CFCF-74D1-415B-BC9B-0ED22E7D9B42}">
      <dgm:prSet/>
      <dgm:spPr/>
      <dgm:t>
        <a:bodyPr/>
        <a:lstStyle/>
        <a:p>
          <a:endParaRPr lang="en-US"/>
        </a:p>
      </dgm:t>
    </dgm:pt>
    <dgm:pt modelId="{4A365D1B-ACA2-4635-A67A-5CB76EC9CCF3}">
      <dgm:prSet/>
      <dgm:spPr>
        <a:solidFill>
          <a:srgbClr val="6F8EC2"/>
        </a:solidFill>
      </dgm:spPr>
      <dgm:t>
        <a:bodyPr/>
        <a:lstStyle/>
        <a:p>
          <a:r>
            <a:rPr lang="en-US" b="1" i="0" baseline="0" dirty="0"/>
            <a:t>3.2.3.3. </a:t>
          </a:r>
          <a:r>
            <a:rPr lang="en-US" b="0" i="0" baseline="0" dirty="0"/>
            <a:t>Over frequency and underfrequency</a:t>
          </a:r>
          <a:endParaRPr lang="en-US" dirty="0"/>
        </a:p>
      </dgm:t>
    </dgm:pt>
    <dgm:pt modelId="{0D758F51-FFE0-45D5-B6EE-56A449DDE3E3}" type="parTrans" cxnId="{AD968061-0FD1-4C1C-892B-E762EFBFEFC0}">
      <dgm:prSet/>
      <dgm:spPr/>
      <dgm:t>
        <a:bodyPr/>
        <a:lstStyle/>
        <a:p>
          <a:endParaRPr lang="en-US"/>
        </a:p>
      </dgm:t>
    </dgm:pt>
    <dgm:pt modelId="{641A9A52-3A3B-4BFE-8C02-509D248D4B5F}" type="sibTrans" cxnId="{AD968061-0FD1-4C1C-892B-E762EFBFEFC0}">
      <dgm:prSet/>
      <dgm:spPr/>
      <dgm:t>
        <a:bodyPr/>
        <a:lstStyle/>
        <a:p>
          <a:endParaRPr lang="en-US"/>
        </a:p>
      </dgm:t>
    </dgm:pt>
    <dgm:pt modelId="{34A563C8-EBAF-41DA-8FB8-8EE110D36985}">
      <dgm:prSet/>
      <dgm:spPr>
        <a:solidFill>
          <a:srgbClr val="6F8EC2"/>
        </a:solidFill>
      </dgm:spPr>
      <dgm:t>
        <a:bodyPr/>
        <a:lstStyle/>
        <a:p>
          <a:r>
            <a:rPr lang="en-US" b="1" i="0" baseline="0" dirty="0"/>
            <a:t>3.3. </a:t>
          </a:r>
          <a:r>
            <a:rPr lang="en-US" b="0" i="0" baseline="0" dirty="0"/>
            <a:t>Shunt dynamic reactive device FR data: </a:t>
          </a:r>
          <a:endParaRPr lang="en-US" dirty="0"/>
        </a:p>
      </dgm:t>
    </dgm:pt>
    <dgm:pt modelId="{2E6AB4E0-570F-4145-8C75-210027ADDA0A}" type="parTrans" cxnId="{D60B0B03-458D-48A5-AF9D-1D9B391C4741}">
      <dgm:prSet/>
      <dgm:spPr/>
      <dgm:t>
        <a:bodyPr/>
        <a:lstStyle/>
        <a:p>
          <a:endParaRPr lang="en-US"/>
        </a:p>
      </dgm:t>
    </dgm:pt>
    <dgm:pt modelId="{2BF351C4-4672-4144-B2B4-688B4C0A530F}" type="sibTrans" cxnId="{D60B0B03-458D-48A5-AF9D-1D9B391C4741}">
      <dgm:prSet/>
      <dgm:spPr/>
      <dgm:t>
        <a:bodyPr/>
        <a:lstStyle/>
        <a:p>
          <a:endParaRPr lang="en-US"/>
        </a:p>
      </dgm:t>
    </dgm:pt>
    <dgm:pt modelId="{E5E74F27-5863-4FC7-975C-2E3C7465B368}">
      <dgm:prSet/>
      <dgm:spPr>
        <a:solidFill>
          <a:srgbClr val="6F8EC2"/>
        </a:solidFill>
      </dgm:spPr>
      <dgm:t>
        <a:bodyPr/>
        <a:lstStyle/>
        <a:p>
          <a:r>
            <a:rPr lang="en-US" b="1" i="0" baseline="0" dirty="0"/>
            <a:t>3.3.1. </a:t>
          </a:r>
          <a:r>
            <a:rPr lang="en-US" b="0" i="0" baseline="0" dirty="0"/>
            <a:t>A single record or multiple records that include a pre-trigger record length of at least two cycles and a total record length of at least 2.0 seconds for the same trigger point</a:t>
          </a:r>
          <a:endParaRPr lang="en-US" dirty="0"/>
        </a:p>
      </dgm:t>
    </dgm:pt>
    <dgm:pt modelId="{6A740EBC-0118-4263-BB30-444F22846397}" type="parTrans" cxnId="{128E046C-6526-4F15-9D8E-9EA896801E0B}">
      <dgm:prSet/>
      <dgm:spPr/>
      <dgm:t>
        <a:bodyPr/>
        <a:lstStyle/>
        <a:p>
          <a:endParaRPr lang="en-US"/>
        </a:p>
      </dgm:t>
    </dgm:pt>
    <dgm:pt modelId="{A510FEDF-6841-46DA-A26F-2EE74FA8F415}" type="sibTrans" cxnId="{128E046C-6526-4F15-9D8E-9EA896801E0B}">
      <dgm:prSet/>
      <dgm:spPr/>
      <dgm:t>
        <a:bodyPr/>
        <a:lstStyle/>
        <a:p>
          <a:endParaRPr lang="en-US"/>
        </a:p>
      </dgm:t>
    </dgm:pt>
    <dgm:pt modelId="{4E96FFA0-FD7C-4140-B42F-670B1B06C6B2}">
      <dgm:prSet/>
      <dgm:spPr>
        <a:solidFill>
          <a:srgbClr val="6F8EC2"/>
        </a:solidFill>
      </dgm:spPr>
      <dgm:t>
        <a:bodyPr/>
        <a:lstStyle/>
        <a:p>
          <a:r>
            <a:rPr lang="en-US" b="1" i="0" baseline="0" dirty="0"/>
            <a:t>3.3.2. </a:t>
          </a:r>
          <a:r>
            <a:rPr lang="en-US" b="0" i="0" baseline="0" dirty="0"/>
            <a:t>A minimum recording rate of 64 samples per cycle.</a:t>
          </a:r>
          <a:endParaRPr lang="en-US" dirty="0"/>
        </a:p>
      </dgm:t>
    </dgm:pt>
    <dgm:pt modelId="{37F0534E-7681-4E44-92E9-66C2A278A855}" type="parTrans" cxnId="{728ECC58-25B9-42D1-A106-A6D03E9AB04F}">
      <dgm:prSet/>
      <dgm:spPr/>
      <dgm:t>
        <a:bodyPr/>
        <a:lstStyle/>
        <a:p>
          <a:endParaRPr lang="en-US"/>
        </a:p>
      </dgm:t>
    </dgm:pt>
    <dgm:pt modelId="{7CF1A0CD-76A4-4887-9EF9-AEFE5C7F713C}" type="sibTrans" cxnId="{728ECC58-25B9-42D1-A106-A6D03E9AB04F}">
      <dgm:prSet/>
      <dgm:spPr/>
      <dgm:t>
        <a:bodyPr/>
        <a:lstStyle/>
        <a:p>
          <a:endParaRPr lang="en-US"/>
        </a:p>
      </dgm:t>
    </dgm:pt>
    <dgm:pt modelId="{307A520A-09B9-480E-B0F8-EBF302433D59}">
      <dgm:prSet/>
      <dgm:spPr>
        <a:solidFill>
          <a:srgbClr val="6F8EC2"/>
        </a:solidFill>
      </dgm:spPr>
      <dgm:t>
        <a:bodyPr/>
        <a:lstStyle/>
        <a:p>
          <a:r>
            <a:rPr lang="en-US" b="1" i="0" baseline="0" dirty="0"/>
            <a:t>3.3.3. </a:t>
          </a:r>
          <a:r>
            <a:rPr lang="en-US" b="0" i="0" baseline="0" dirty="0"/>
            <a:t>Trigger settings for at least the following: </a:t>
          </a:r>
          <a:endParaRPr lang="en-US" dirty="0"/>
        </a:p>
      </dgm:t>
    </dgm:pt>
    <dgm:pt modelId="{94FF1A8B-78A4-4F7E-97D6-6C6D41BCC1C9}" type="parTrans" cxnId="{E29AE212-546C-4676-A33B-43174A650501}">
      <dgm:prSet/>
      <dgm:spPr/>
      <dgm:t>
        <a:bodyPr/>
        <a:lstStyle/>
        <a:p>
          <a:endParaRPr lang="en-US"/>
        </a:p>
      </dgm:t>
    </dgm:pt>
    <dgm:pt modelId="{A916EC60-C7F2-4EC6-931A-422EA779D7F8}" type="sibTrans" cxnId="{E29AE212-546C-4676-A33B-43174A650501}">
      <dgm:prSet/>
      <dgm:spPr/>
      <dgm:t>
        <a:bodyPr/>
        <a:lstStyle/>
        <a:p>
          <a:endParaRPr lang="en-US"/>
        </a:p>
      </dgm:t>
    </dgm:pt>
    <dgm:pt modelId="{3E2F29F7-5987-453D-9F1A-DFA159B48860}">
      <dgm:prSet/>
      <dgm:spPr>
        <a:solidFill>
          <a:srgbClr val="6F8EC2"/>
        </a:solidFill>
      </dgm:spPr>
      <dgm:t>
        <a:bodyPr/>
        <a:lstStyle/>
        <a:p>
          <a:r>
            <a:rPr lang="en-US" b="1" i="0" baseline="0" dirty="0"/>
            <a:t>3.3.3.1. </a:t>
          </a:r>
          <a:r>
            <a:rPr lang="en-US" b="0" i="0" baseline="0" dirty="0"/>
            <a:t>Neutral (residual) overcurrent </a:t>
          </a:r>
          <a:endParaRPr lang="en-US" dirty="0"/>
        </a:p>
      </dgm:t>
    </dgm:pt>
    <dgm:pt modelId="{B076F3DB-C6E5-41BA-9ECB-5DC3362C0ECD}" type="parTrans" cxnId="{8E1E20D7-4AB1-4263-9C9E-6E25C5E86919}">
      <dgm:prSet/>
      <dgm:spPr/>
      <dgm:t>
        <a:bodyPr/>
        <a:lstStyle/>
        <a:p>
          <a:endParaRPr lang="en-US"/>
        </a:p>
      </dgm:t>
    </dgm:pt>
    <dgm:pt modelId="{59A47CCB-8726-4F76-8171-B8CDBC315E56}" type="sibTrans" cxnId="{8E1E20D7-4AB1-4263-9C9E-6E25C5E86919}">
      <dgm:prSet/>
      <dgm:spPr/>
      <dgm:t>
        <a:bodyPr/>
        <a:lstStyle/>
        <a:p>
          <a:endParaRPr lang="en-US"/>
        </a:p>
      </dgm:t>
    </dgm:pt>
    <dgm:pt modelId="{10715453-545D-4AF8-A83A-282AD6DD4805}">
      <dgm:prSet/>
      <dgm:spPr>
        <a:solidFill>
          <a:srgbClr val="6F8EC2"/>
        </a:solidFill>
      </dgm:spPr>
      <dgm:t>
        <a:bodyPr/>
        <a:lstStyle/>
        <a:p>
          <a:r>
            <a:rPr lang="en-US" b="1" i="0" baseline="0" dirty="0"/>
            <a:t>3.3.3.2. </a:t>
          </a:r>
          <a:r>
            <a:rPr lang="en-US" b="0" i="0" baseline="0" dirty="0"/>
            <a:t>AC phase overvoltage and undervoltage</a:t>
          </a:r>
          <a:endParaRPr lang="en-US" dirty="0"/>
        </a:p>
      </dgm:t>
    </dgm:pt>
    <dgm:pt modelId="{F51324EC-7E95-455A-B1BB-CC1BD0E22DE3}" type="parTrans" cxnId="{1A404A76-3705-47E1-B0AF-6FC2C437051D}">
      <dgm:prSet/>
      <dgm:spPr/>
      <dgm:t>
        <a:bodyPr/>
        <a:lstStyle/>
        <a:p>
          <a:endParaRPr lang="en-US"/>
        </a:p>
      </dgm:t>
    </dgm:pt>
    <dgm:pt modelId="{F27C02CD-2F32-4CBE-B14A-889B85B2890F}" type="sibTrans" cxnId="{1A404A76-3705-47E1-B0AF-6FC2C437051D}">
      <dgm:prSet/>
      <dgm:spPr/>
      <dgm:t>
        <a:bodyPr/>
        <a:lstStyle/>
        <a:p>
          <a:endParaRPr lang="en-US"/>
        </a:p>
      </dgm:t>
    </dgm:pt>
    <dgm:pt modelId="{2F7B25AA-FDC5-4A2E-8A29-9FB5D2423A0D}" type="pres">
      <dgm:prSet presAssocID="{7BDC7503-F894-401B-9B81-149967F40D4F}" presName="composite" presStyleCnt="0">
        <dgm:presLayoutVars>
          <dgm:chMax val="1"/>
          <dgm:dir/>
          <dgm:resizeHandles val="exact"/>
        </dgm:presLayoutVars>
      </dgm:prSet>
      <dgm:spPr/>
    </dgm:pt>
    <dgm:pt modelId="{8C632F8F-D8C0-450F-8793-D6CADA0574CA}" type="pres">
      <dgm:prSet presAssocID="{DA69AF82-D732-4BD7-983A-1C7AB646F50F}" presName="roof" presStyleLbl="dkBgShp" presStyleIdx="0" presStyleCnt="2"/>
      <dgm:spPr/>
    </dgm:pt>
    <dgm:pt modelId="{91EFEBD3-6148-4F71-ABE6-D17DE9D134DA}" type="pres">
      <dgm:prSet presAssocID="{DA69AF82-D732-4BD7-983A-1C7AB646F50F}" presName="pillars" presStyleCnt="0"/>
      <dgm:spPr/>
    </dgm:pt>
    <dgm:pt modelId="{BCF0290E-4285-4C3B-9605-9911CD593A53}" type="pres">
      <dgm:prSet presAssocID="{DA69AF82-D732-4BD7-983A-1C7AB646F50F}" presName="pillar1" presStyleLbl="node1" presStyleIdx="0" presStyleCnt="3">
        <dgm:presLayoutVars>
          <dgm:bulletEnabled val="1"/>
        </dgm:presLayoutVars>
      </dgm:prSet>
      <dgm:spPr/>
    </dgm:pt>
    <dgm:pt modelId="{D75C5F09-4110-4490-BDAB-273C567DE307}" type="pres">
      <dgm:prSet presAssocID="{A821A441-EC7F-42C0-A2C8-1240CC4693E6}" presName="pillarX" presStyleLbl="node1" presStyleIdx="1" presStyleCnt="3">
        <dgm:presLayoutVars>
          <dgm:bulletEnabled val="1"/>
        </dgm:presLayoutVars>
      </dgm:prSet>
      <dgm:spPr/>
    </dgm:pt>
    <dgm:pt modelId="{9A8ED339-5486-4CA1-9CDC-78B708739A0B}" type="pres">
      <dgm:prSet presAssocID="{34A563C8-EBAF-41DA-8FB8-8EE110D36985}" presName="pillarX" presStyleLbl="node1" presStyleIdx="2" presStyleCnt="3">
        <dgm:presLayoutVars>
          <dgm:bulletEnabled val="1"/>
        </dgm:presLayoutVars>
      </dgm:prSet>
      <dgm:spPr/>
    </dgm:pt>
    <dgm:pt modelId="{C6B1DEC6-C4FB-43BA-9FDA-8D459663F85F}" type="pres">
      <dgm:prSet presAssocID="{DA69AF82-D732-4BD7-983A-1C7AB646F50F}" presName="base" presStyleLbl="dkBgShp" presStyleIdx="1" presStyleCnt="2"/>
      <dgm:spPr>
        <a:solidFill>
          <a:srgbClr val="00549F"/>
        </a:solidFill>
      </dgm:spPr>
    </dgm:pt>
  </dgm:ptLst>
  <dgm:cxnLst>
    <dgm:cxn modelId="{D60B0B03-458D-48A5-AF9D-1D9B391C4741}" srcId="{DA69AF82-D732-4BD7-983A-1C7AB646F50F}" destId="{34A563C8-EBAF-41DA-8FB8-8EE110D36985}" srcOrd="2" destOrd="0" parTransId="{2E6AB4E0-570F-4145-8C75-210027ADDA0A}" sibTransId="{2BF351C4-4672-4144-B2B4-688B4C0A530F}"/>
    <dgm:cxn modelId="{01B79A04-811E-4C01-92C3-84B9247FE9EC}" srcId="{DA69AF82-D732-4BD7-983A-1C7AB646F50F}" destId="{0C3144BD-8B7A-4A63-835D-BD582F4868E3}" srcOrd="0" destOrd="0" parTransId="{E47CA77F-2416-4012-8700-F59E8E72DEB9}" sibTransId="{8BC93E12-AEF3-4E49-AB84-4A4EF73C6787}"/>
    <dgm:cxn modelId="{18C8F304-AAFE-41B6-BE3C-C9AD9956A6F8}" type="presOf" srcId="{3E2F29F7-5987-453D-9F1A-DFA159B48860}" destId="{9A8ED339-5486-4CA1-9CDC-78B708739A0B}" srcOrd="0" destOrd="4" presId="urn:microsoft.com/office/officeart/2005/8/layout/hList3"/>
    <dgm:cxn modelId="{54FB5210-FA60-46EB-BA89-D31884C843BE}" srcId="{7BDC7503-F894-401B-9B81-149967F40D4F}" destId="{DA69AF82-D732-4BD7-983A-1C7AB646F50F}" srcOrd="0" destOrd="0" parTransId="{5FB568B8-6B7C-4E2F-BB20-6FA78F51244C}" sibTransId="{A26E9208-A3E7-4C07-A296-6F3F1560F711}"/>
    <dgm:cxn modelId="{FC46E110-A957-4D9B-AB9A-DF6318E35515}" type="presOf" srcId="{4A365D1B-ACA2-4635-A67A-5CB76EC9CCF3}" destId="{D75C5F09-4110-4490-BDAB-273C567DE307}" srcOrd="0" destOrd="6" presId="urn:microsoft.com/office/officeart/2005/8/layout/hList3"/>
    <dgm:cxn modelId="{E29AE212-546C-4676-A33B-43174A650501}" srcId="{34A563C8-EBAF-41DA-8FB8-8EE110D36985}" destId="{307A520A-09B9-480E-B0F8-EBF302433D59}" srcOrd="2" destOrd="0" parTransId="{94FF1A8B-78A4-4F7E-97D6-6C6D41BCC1C9}" sibTransId="{A916EC60-C7F2-4EC6-931A-422EA779D7F8}"/>
    <dgm:cxn modelId="{B318D417-EC35-411A-B998-66A54DCE968F}" srcId="{A821A441-EC7F-42C0-A2C8-1240CC4693E6}" destId="{BB431A5E-9FB2-4150-9C47-CACB2B38687D}" srcOrd="0" destOrd="0" parTransId="{8345DA28-EA15-479C-A563-6EEB3DD7477C}" sibTransId="{1836F5C8-395B-4293-B4F9-820FE911C3B9}"/>
    <dgm:cxn modelId="{813D6C1D-5BFE-4E84-9431-0E0D0D1EFE38}" type="presOf" srcId="{34A563C8-EBAF-41DA-8FB8-8EE110D36985}" destId="{9A8ED339-5486-4CA1-9CDC-78B708739A0B}" srcOrd="0" destOrd="0" presId="urn:microsoft.com/office/officeart/2005/8/layout/hList3"/>
    <dgm:cxn modelId="{EAF24D1D-1671-4D6C-82BD-1CC5E4DD8054}" srcId="{0C3144BD-8B7A-4A63-835D-BD582F4868E3}" destId="{5E72ECA5-A5F4-4625-AD48-30C0DF1C6B9A}" srcOrd="0" destOrd="0" parTransId="{B28EF29A-455E-4E82-8C0A-DD2D8B1CBAA4}" sibTransId="{4EA83940-C661-4EE8-BE2B-770496A3865C}"/>
    <dgm:cxn modelId="{4C779F20-42B7-4827-AD73-D88449FCBCCE}" type="presOf" srcId="{98713274-850F-49F4-8F24-0EE68D1388A6}" destId="{BCF0290E-4285-4C3B-9605-9911CD593A53}" srcOrd="0" destOrd="2" presId="urn:microsoft.com/office/officeart/2005/8/layout/hList3"/>
    <dgm:cxn modelId="{F6FBAF20-817C-4628-8807-7EF6EC62DB82}" srcId="{18EFE7E0-BBED-4904-9C4B-5CC4C146F27A}" destId="{B1EBE7DA-E0A7-42E5-9FA6-D3AFA479AF7C}" srcOrd="0" destOrd="0" parTransId="{8FDAC271-3BE3-4358-8B9E-2E6DF0C8D697}" sibTransId="{A93B8EC7-6F04-478C-9A3C-3BCD8539D87C}"/>
    <dgm:cxn modelId="{FD5BFF33-56AF-4EAA-8A4D-1445C24294D1}" type="presOf" srcId="{DA22C071-CED5-4F74-A0B8-CFF8C1B17ABA}" destId="{D75C5F09-4110-4490-BDAB-273C567DE307}" srcOrd="0" destOrd="3" presId="urn:microsoft.com/office/officeart/2005/8/layout/hList3"/>
    <dgm:cxn modelId="{72B6A239-6749-434E-B94A-E1CA921A1E10}" type="presOf" srcId="{10715453-545D-4AF8-A83A-282AD6DD4805}" destId="{9A8ED339-5486-4CA1-9CDC-78B708739A0B}" srcOrd="0" destOrd="5" presId="urn:microsoft.com/office/officeart/2005/8/layout/hList3"/>
    <dgm:cxn modelId="{8901AF3B-32A1-4E9B-B45C-B61C120BD80A}" type="presOf" srcId="{5E72ECA5-A5F4-4625-AD48-30C0DF1C6B9A}" destId="{BCF0290E-4285-4C3B-9605-9911CD593A53}" srcOrd="0" destOrd="1" presId="urn:microsoft.com/office/officeart/2005/8/layout/hList3"/>
    <dgm:cxn modelId="{E173A83E-1767-4FD2-A3A7-93E41582BBC2}" srcId="{DA22C071-CED5-4F74-A0B8-CFF8C1B17ABA}" destId="{81C3A9F0-DA61-437D-B601-2EB52815E4EA}" srcOrd="0" destOrd="0" parTransId="{2D9F71E5-27D7-406B-82A4-B2F68DBFEEF3}" sibTransId="{EE8D1322-841E-4C1A-B68B-4DDA4FCB488C}"/>
    <dgm:cxn modelId="{AD968061-0FD1-4C1C-892B-E762EFBFEFC0}" srcId="{DA22C071-CED5-4F74-A0B8-CFF8C1B17ABA}" destId="{4A365D1B-ACA2-4635-A67A-5CB76EC9CCF3}" srcOrd="2" destOrd="0" parTransId="{0D758F51-FFE0-45D5-B6EE-56A449DDE3E3}" sibTransId="{641A9A52-3A3B-4BFE-8C02-509D248D4B5F}"/>
    <dgm:cxn modelId="{FFB4C142-2671-4F23-B20D-BD955BEF16D6}" type="presOf" srcId="{5C78464A-DA14-4F4D-9236-AEDA095430FC}" destId="{D75C5F09-4110-4490-BDAB-273C567DE307}" srcOrd="0" destOrd="2" presId="urn:microsoft.com/office/officeart/2005/8/layout/hList3"/>
    <dgm:cxn modelId="{21E32F44-6916-4DE1-9D67-4DED9823B2C9}" type="presOf" srcId="{7BDC7503-F894-401B-9B81-149967F40D4F}" destId="{2F7B25AA-FDC5-4A2E-8A29-9FB5D2423A0D}" srcOrd="0" destOrd="0" presId="urn:microsoft.com/office/officeart/2005/8/layout/hList3"/>
    <dgm:cxn modelId="{148DBA45-3069-4B58-9911-438E97D2C9FC}" type="presOf" srcId="{48514C1C-CA96-454E-AF15-CD7404C0BCD6}" destId="{BCF0290E-4285-4C3B-9605-9911CD593A53}" srcOrd="0" destOrd="5" presId="urn:microsoft.com/office/officeart/2005/8/layout/hList3"/>
    <dgm:cxn modelId="{31D88747-46D6-4FC1-AA32-8219CA59BA89}" srcId="{DA69AF82-D732-4BD7-983A-1C7AB646F50F}" destId="{A821A441-EC7F-42C0-A2C8-1240CC4693E6}" srcOrd="1" destOrd="0" parTransId="{7A9F360E-D322-440B-AEB5-792C877173AB}" sibTransId="{DE5BF230-BE16-440C-B688-2EDD986023CF}"/>
    <dgm:cxn modelId="{0ABE314B-C54C-4BE2-9428-915BB961F019}" type="presOf" srcId="{0C3144BD-8B7A-4A63-835D-BD582F4868E3}" destId="{BCF0290E-4285-4C3B-9605-9911CD593A53}" srcOrd="0" destOrd="0" presId="urn:microsoft.com/office/officeart/2005/8/layout/hList3"/>
    <dgm:cxn modelId="{128E046C-6526-4F15-9D8E-9EA896801E0B}" srcId="{34A563C8-EBAF-41DA-8FB8-8EE110D36985}" destId="{E5E74F27-5863-4FC7-975C-2E3C7465B368}" srcOrd="0" destOrd="0" parTransId="{6A740EBC-0118-4263-BB30-444F22846397}" sibTransId="{A510FEDF-6841-46DA-A26F-2EE74FA8F415}"/>
    <dgm:cxn modelId="{0B66274F-FB13-4C49-9F40-2704B264C28A}" type="presOf" srcId="{A821A441-EC7F-42C0-A2C8-1240CC4693E6}" destId="{D75C5F09-4110-4490-BDAB-273C567DE307}" srcOrd="0" destOrd="0" presId="urn:microsoft.com/office/officeart/2005/8/layout/hList3"/>
    <dgm:cxn modelId="{E8504B70-CE3D-4ED4-88C9-03AE3DF0FE4D}" type="presOf" srcId="{18EFE7E0-BBED-4904-9C4B-5CC4C146F27A}" destId="{BCF0290E-4285-4C3B-9605-9911CD593A53}" srcOrd="0" destOrd="3" presId="urn:microsoft.com/office/officeart/2005/8/layout/hList3"/>
    <dgm:cxn modelId="{E5834F53-618F-4088-827B-364915B21460}" srcId="{A821A441-EC7F-42C0-A2C8-1240CC4693E6}" destId="{5C78464A-DA14-4F4D-9236-AEDA095430FC}" srcOrd="1" destOrd="0" parTransId="{17266142-0A1C-43B9-8D0C-351D85E76029}" sibTransId="{144D1CA3-306E-4B41-9B3E-D819D3208BFC}"/>
    <dgm:cxn modelId="{1A404A76-3705-47E1-B0AF-6FC2C437051D}" srcId="{307A520A-09B9-480E-B0F8-EBF302433D59}" destId="{10715453-545D-4AF8-A83A-282AD6DD4805}" srcOrd="1" destOrd="0" parTransId="{F51324EC-7E95-455A-B1BB-CC1BD0E22DE3}" sibTransId="{F27C02CD-2F32-4CBE-B14A-889B85B2890F}"/>
    <dgm:cxn modelId="{50FAC258-89EF-4256-9644-02D03DAAC9E8}" type="presOf" srcId="{E5E74F27-5863-4FC7-975C-2E3C7465B368}" destId="{9A8ED339-5486-4CA1-9CDC-78B708739A0B}" srcOrd="0" destOrd="1" presId="urn:microsoft.com/office/officeart/2005/8/layout/hList3"/>
    <dgm:cxn modelId="{728ECC58-25B9-42D1-A106-A6D03E9AB04F}" srcId="{34A563C8-EBAF-41DA-8FB8-8EE110D36985}" destId="{4E96FFA0-FD7C-4140-B42F-670B1B06C6B2}" srcOrd="1" destOrd="0" parTransId="{37F0534E-7681-4E44-92E9-66C2A278A855}" sibTransId="{7CF1A0CD-76A4-4887-9EF9-AEFE5C7F713C}"/>
    <dgm:cxn modelId="{9FA48B5A-6F2A-4779-A57A-694919129FCA}" srcId="{0C3144BD-8B7A-4A63-835D-BD582F4868E3}" destId="{18EFE7E0-BBED-4904-9C4B-5CC4C146F27A}" srcOrd="2" destOrd="0" parTransId="{7A92C506-ED53-4F59-AFF2-62B376A45452}" sibTransId="{4CD26705-5FE4-40CC-96CF-827C0E4BA8FF}"/>
    <dgm:cxn modelId="{50BDFF7A-495D-4E44-B0B1-17C43EF6A769}" type="presOf" srcId="{B1EBE7DA-E0A7-42E5-9FA6-D3AFA479AF7C}" destId="{BCF0290E-4285-4C3B-9605-9911CD593A53}" srcOrd="0" destOrd="4" presId="urn:microsoft.com/office/officeart/2005/8/layout/hList3"/>
    <dgm:cxn modelId="{9588DE84-A976-4097-A8C3-7BAFCCFB6B07}" srcId="{18EFE7E0-BBED-4904-9C4B-5CC4C146F27A}" destId="{2DDD3458-2705-4761-A996-FDB05E7B8E67}" srcOrd="2" destOrd="0" parTransId="{2CAE11A9-1960-4B20-801C-AE7D91E80081}" sibTransId="{087DB8C7-FF98-4FDA-AE15-EF087DDF03F8}"/>
    <dgm:cxn modelId="{7E143788-6B36-4D5F-A112-B292D3B2EDE1}" type="presOf" srcId="{2DDD3458-2705-4761-A996-FDB05E7B8E67}" destId="{BCF0290E-4285-4C3B-9605-9911CD593A53}" srcOrd="0" destOrd="6" presId="urn:microsoft.com/office/officeart/2005/8/layout/hList3"/>
    <dgm:cxn modelId="{73FE3495-B8A7-4AEA-9A3F-8CB0E2C48EA6}" srcId="{A821A441-EC7F-42C0-A2C8-1240CC4693E6}" destId="{DA22C071-CED5-4F74-A0B8-CFF8C1B17ABA}" srcOrd="2" destOrd="0" parTransId="{CF95A271-76C2-4BDC-BBAA-E991248DFAD7}" sibTransId="{B0CFE6D4-1BCD-41CC-B5F4-5D8F0A41683B}"/>
    <dgm:cxn modelId="{527DF09C-01A8-4430-97B7-60FFDECC62BA}" type="presOf" srcId="{81C3A9F0-DA61-437D-B601-2EB52815E4EA}" destId="{D75C5F09-4110-4490-BDAB-273C567DE307}" srcOrd="0" destOrd="4" presId="urn:microsoft.com/office/officeart/2005/8/layout/hList3"/>
    <dgm:cxn modelId="{20AAC7AF-4FDF-4DBD-ACE3-502DBA5C7044}" srcId="{18EFE7E0-BBED-4904-9C4B-5CC4C146F27A}" destId="{48514C1C-CA96-454E-AF15-CD7404C0BCD6}" srcOrd="1" destOrd="0" parTransId="{8D1593A6-B561-48C1-B7D1-F75AEE0F6E09}" sibTransId="{0D6EE7AE-C933-46EF-B3C2-4922FE62DBE1}"/>
    <dgm:cxn modelId="{341344B9-7568-4A76-BBB8-7693A6E9F482}" type="presOf" srcId="{DA69AF82-D732-4BD7-983A-1C7AB646F50F}" destId="{8C632F8F-D8C0-450F-8793-D6CADA0574CA}" srcOrd="0" destOrd="0" presId="urn:microsoft.com/office/officeart/2005/8/layout/hList3"/>
    <dgm:cxn modelId="{18C4CFCF-74D1-415B-BC9B-0ED22E7D9B42}" srcId="{DA22C071-CED5-4F74-A0B8-CFF8C1B17ABA}" destId="{6B7B7EE6-1DDA-454A-849E-72DBF8DDE40B}" srcOrd="1" destOrd="0" parTransId="{BBDCDC2E-B308-43F6-ACB2-65FC0F85756F}" sibTransId="{0837B5FC-F698-4402-9487-CBCEC33B492A}"/>
    <dgm:cxn modelId="{8E1E20D7-4AB1-4263-9C9E-6E25C5E86919}" srcId="{307A520A-09B9-480E-B0F8-EBF302433D59}" destId="{3E2F29F7-5987-453D-9F1A-DFA159B48860}" srcOrd="0" destOrd="0" parTransId="{B076F3DB-C6E5-41BA-9ECB-5DC3362C0ECD}" sibTransId="{59A47CCB-8726-4F76-8171-B8CDBC315E56}"/>
    <dgm:cxn modelId="{0047DEDB-EC83-48E8-AF00-76042C82FDA4}" type="presOf" srcId="{4E96FFA0-FD7C-4140-B42F-670B1B06C6B2}" destId="{9A8ED339-5486-4CA1-9CDC-78B708739A0B}" srcOrd="0" destOrd="2" presId="urn:microsoft.com/office/officeart/2005/8/layout/hList3"/>
    <dgm:cxn modelId="{051861F6-567F-49B4-9264-CE781699F91D}" srcId="{0C3144BD-8B7A-4A63-835D-BD582F4868E3}" destId="{98713274-850F-49F4-8F24-0EE68D1388A6}" srcOrd="1" destOrd="0" parTransId="{E319D43B-E43E-49EB-AA42-E9605DD7594B}" sibTransId="{3C5BC69A-CDF4-46C9-A6D4-3737536B310D}"/>
    <dgm:cxn modelId="{692223F7-CF38-4F5A-BFF3-60005F35F373}" type="presOf" srcId="{6B7B7EE6-1DDA-454A-849E-72DBF8DDE40B}" destId="{D75C5F09-4110-4490-BDAB-273C567DE307}" srcOrd="0" destOrd="5" presId="urn:microsoft.com/office/officeart/2005/8/layout/hList3"/>
    <dgm:cxn modelId="{678B85FB-7067-4E86-A480-C3CC45AA7D17}" type="presOf" srcId="{BB431A5E-9FB2-4150-9C47-CACB2B38687D}" destId="{D75C5F09-4110-4490-BDAB-273C567DE307}" srcOrd="0" destOrd="1" presId="urn:microsoft.com/office/officeart/2005/8/layout/hList3"/>
    <dgm:cxn modelId="{6AECC2FE-AE79-42E3-9D54-FBA257ACAE33}" type="presOf" srcId="{307A520A-09B9-480E-B0F8-EBF302433D59}" destId="{9A8ED339-5486-4CA1-9CDC-78B708739A0B}" srcOrd="0" destOrd="3" presId="urn:microsoft.com/office/officeart/2005/8/layout/hList3"/>
    <dgm:cxn modelId="{A3773674-F315-4E33-AFC9-2D8A1D2B7E4B}" type="presParOf" srcId="{2F7B25AA-FDC5-4A2E-8A29-9FB5D2423A0D}" destId="{8C632F8F-D8C0-450F-8793-D6CADA0574CA}" srcOrd="0" destOrd="0" presId="urn:microsoft.com/office/officeart/2005/8/layout/hList3"/>
    <dgm:cxn modelId="{6660023E-663F-476F-AB9A-896C96BFDFFB}" type="presParOf" srcId="{2F7B25AA-FDC5-4A2E-8A29-9FB5D2423A0D}" destId="{91EFEBD3-6148-4F71-ABE6-D17DE9D134DA}" srcOrd="1" destOrd="0" presId="urn:microsoft.com/office/officeart/2005/8/layout/hList3"/>
    <dgm:cxn modelId="{C85BBD85-C1A4-448D-B728-984737E13682}" type="presParOf" srcId="{91EFEBD3-6148-4F71-ABE6-D17DE9D134DA}" destId="{BCF0290E-4285-4C3B-9605-9911CD593A53}" srcOrd="0" destOrd="0" presId="urn:microsoft.com/office/officeart/2005/8/layout/hList3"/>
    <dgm:cxn modelId="{60DF9F85-63FF-4957-BA2B-865091735317}" type="presParOf" srcId="{91EFEBD3-6148-4F71-ABE6-D17DE9D134DA}" destId="{D75C5F09-4110-4490-BDAB-273C567DE307}" srcOrd="1" destOrd="0" presId="urn:microsoft.com/office/officeart/2005/8/layout/hList3"/>
    <dgm:cxn modelId="{3C7B94C1-BF22-4F7E-A50E-ED6A0FC72343}" type="presParOf" srcId="{91EFEBD3-6148-4F71-ABE6-D17DE9D134DA}" destId="{9A8ED339-5486-4CA1-9CDC-78B708739A0B}" srcOrd="2" destOrd="0" presId="urn:microsoft.com/office/officeart/2005/8/layout/hList3"/>
    <dgm:cxn modelId="{8FDB9CD2-E4A8-4FAD-89EA-E5EE5420DD17}" type="presParOf" srcId="{2F7B25AA-FDC5-4A2E-8A29-9FB5D2423A0D}" destId="{C6B1DEC6-C4FB-43BA-9FDA-8D459663F85F}"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F46CE7D-EAE6-49F7-AF8F-D9F3824D66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1129AA2-F58E-4AC5-806C-6588D1372624}">
      <dgm:prSet/>
      <dgm:spPr>
        <a:solidFill>
          <a:srgbClr val="00549F"/>
        </a:solidFill>
      </dgm:spPr>
      <dgm:t>
        <a:bodyPr/>
        <a:lstStyle/>
        <a:p>
          <a:r>
            <a:rPr lang="en-US" b="1"/>
            <a:t>Key Takeaways</a:t>
          </a:r>
          <a:endParaRPr lang="en-US"/>
        </a:p>
      </dgm:t>
    </dgm:pt>
    <dgm:pt modelId="{CF74269B-6838-4D89-963A-20CDE2FDD50A}" type="parTrans" cxnId="{DAA9D4AE-D8B9-4C21-8F2A-689685BBA3D5}">
      <dgm:prSet/>
      <dgm:spPr/>
      <dgm:t>
        <a:bodyPr/>
        <a:lstStyle/>
        <a:p>
          <a:endParaRPr lang="en-US"/>
        </a:p>
      </dgm:t>
    </dgm:pt>
    <dgm:pt modelId="{C7CAD58C-0E41-4B5D-87FC-C196530B8F9E}" type="sibTrans" cxnId="{DAA9D4AE-D8B9-4C21-8F2A-689685BBA3D5}">
      <dgm:prSet/>
      <dgm:spPr/>
      <dgm:t>
        <a:bodyPr/>
        <a:lstStyle/>
        <a:p>
          <a:endParaRPr lang="en-US"/>
        </a:p>
      </dgm:t>
    </dgm:pt>
    <dgm:pt modelId="{783F0115-25CD-4E4F-A5ED-DB4F556227EC}">
      <dgm:prSet/>
      <dgm:spPr/>
      <dgm:t>
        <a:bodyPr/>
        <a:lstStyle/>
        <a:p>
          <a:r>
            <a:rPr lang="en-US" dirty="0"/>
            <a:t>IEEE-2800-2022:</a:t>
          </a:r>
          <a:r>
            <a:rPr lang="en-US" b="0" dirty="0"/>
            <a:t> measurement location is more general, but sample rate is higher than PRC-028, future units only</a:t>
          </a:r>
          <a:endParaRPr lang="en-US" dirty="0"/>
        </a:p>
      </dgm:t>
    </dgm:pt>
    <dgm:pt modelId="{E57CF29B-680D-4ECD-B9C5-434FE460D19A}" type="parTrans" cxnId="{B6FED586-591A-414F-85CD-3C338381CCB2}">
      <dgm:prSet/>
      <dgm:spPr/>
      <dgm:t>
        <a:bodyPr/>
        <a:lstStyle/>
        <a:p>
          <a:endParaRPr lang="en-US"/>
        </a:p>
      </dgm:t>
    </dgm:pt>
    <dgm:pt modelId="{EB8C8147-BC5C-4C14-BF29-6D04D9167F8F}" type="sibTrans" cxnId="{B6FED586-591A-414F-85CD-3C338381CCB2}">
      <dgm:prSet/>
      <dgm:spPr/>
      <dgm:t>
        <a:bodyPr/>
        <a:lstStyle/>
        <a:p>
          <a:endParaRPr lang="en-US"/>
        </a:p>
      </dgm:t>
    </dgm:pt>
    <dgm:pt modelId="{869D582E-D1D9-463F-8E9D-F63C6449938A}">
      <dgm:prSet/>
      <dgm:spPr/>
      <dgm:t>
        <a:bodyPr/>
        <a:lstStyle/>
        <a:p>
          <a:r>
            <a:rPr lang="en-US" dirty="0"/>
            <a:t>NOGRR255:</a:t>
          </a:r>
          <a:r>
            <a:rPr lang="en-US" b="0" dirty="0"/>
            <a:t> excludes specific ranges unlike PRC-028, sample rate is higher than PRC-028 for future but lower for existing units</a:t>
          </a:r>
          <a:endParaRPr lang="en-US" dirty="0"/>
        </a:p>
      </dgm:t>
    </dgm:pt>
    <dgm:pt modelId="{CAB14704-71CD-4AC5-9649-0721C9E3177B}" type="parTrans" cxnId="{A7D3BA6F-40C4-4CEA-A731-193C83E828A9}">
      <dgm:prSet/>
      <dgm:spPr/>
      <dgm:t>
        <a:bodyPr/>
        <a:lstStyle/>
        <a:p>
          <a:endParaRPr lang="en-US"/>
        </a:p>
      </dgm:t>
    </dgm:pt>
    <dgm:pt modelId="{E0196F68-76A2-4B68-9D78-1798D37ADB05}" type="sibTrans" cxnId="{A7D3BA6F-40C4-4CEA-A731-193C83E828A9}">
      <dgm:prSet/>
      <dgm:spPr/>
      <dgm:t>
        <a:bodyPr/>
        <a:lstStyle/>
        <a:p>
          <a:endParaRPr lang="en-US"/>
        </a:p>
      </dgm:t>
    </dgm:pt>
    <dgm:pt modelId="{B6EEB834-D6ED-47C7-AE0A-28B4DAB4381B}" type="pres">
      <dgm:prSet presAssocID="{1F46CE7D-EAE6-49F7-AF8F-D9F3824D6673}" presName="linear" presStyleCnt="0">
        <dgm:presLayoutVars>
          <dgm:animLvl val="lvl"/>
          <dgm:resizeHandles val="exact"/>
        </dgm:presLayoutVars>
      </dgm:prSet>
      <dgm:spPr/>
    </dgm:pt>
    <dgm:pt modelId="{946856E3-3437-448D-A836-63B81545A002}" type="pres">
      <dgm:prSet presAssocID="{E1129AA2-F58E-4AC5-806C-6588D1372624}" presName="parentText" presStyleLbl="node1" presStyleIdx="0" presStyleCnt="1">
        <dgm:presLayoutVars>
          <dgm:chMax val="0"/>
          <dgm:bulletEnabled val="1"/>
        </dgm:presLayoutVars>
      </dgm:prSet>
      <dgm:spPr>
        <a:prstGeom prst="rect">
          <a:avLst/>
        </a:prstGeom>
      </dgm:spPr>
    </dgm:pt>
    <dgm:pt modelId="{B6A01563-34E7-44BE-A9DC-F217F84D65E3}" type="pres">
      <dgm:prSet presAssocID="{E1129AA2-F58E-4AC5-806C-6588D1372624}" presName="childText" presStyleLbl="revTx" presStyleIdx="0" presStyleCnt="1">
        <dgm:presLayoutVars>
          <dgm:bulletEnabled val="1"/>
        </dgm:presLayoutVars>
      </dgm:prSet>
      <dgm:spPr/>
    </dgm:pt>
  </dgm:ptLst>
  <dgm:cxnLst>
    <dgm:cxn modelId="{4501492B-A2AA-49A3-B143-4E09EA269ED0}" type="presOf" srcId="{869D582E-D1D9-463F-8E9D-F63C6449938A}" destId="{B6A01563-34E7-44BE-A9DC-F217F84D65E3}" srcOrd="0" destOrd="1" presId="urn:microsoft.com/office/officeart/2005/8/layout/vList2"/>
    <dgm:cxn modelId="{02498D3B-3BFB-448A-B001-2D67446D5242}" type="presOf" srcId="{1F46CE7D-EAE6-49F7-AF8F-D9F3824D6673}" destId="{B6EEB834-D6ED-47C7-AE0A-28B4DAB4381B}" srcOrd="0" destOrd="0" presId="urn:microsoft.com/office/officeart/2005/8/layout/vList2"/>
    <dgm:cxn modelId="{843FFC40-C64C-4D52-9819-AA7F5E385F7F}" type="presOf" srcId="{783F0115-25CD-4E4F-A5ED-DB4F556227EC}" destId="{B6A01563-34E7-44BE-A9DC-F217F84D65E3}" srcOrd="0" destOrd="0" presId="urn:microsoft.com/office/officeart/2005/8/layout/vList2"/>
    <dgm:cxn modelId="{A7D3BA6F-40C4-4CEA-A731-193C83E828A9}" srcId="{E1129AA2-F58E-4AC5-806C-6588D1372624}" destId="{869D582E-D1D9-463F-8E9D-F63C6449938A}" srcOrd="1" destOrd="0" parTransId="{CAB14704-71CD-4AC5-9649-0721C9E3177B}" sibTransId="{E0196F68-76A2-4B68-9D78-1798D37ADB05}"/>
    <dgm:cxn modelId="{ADB7A37F-50F3-44DD-B7AA-9059C950B6F3}" type="presOf" srcId="{E1129AA2-F58E-4AC5-806C-6588D1372624}" destId="{946856E3-3437-448D-A836-63B81545A002}" srcOrd="0" destOrd="0" presId="urn:microsoft.com/office/officeart/2005/8/layout/vList2"/>
    <dgm:cxn modelId="{B6FED586-591A-414F-85CD-3C338381CCB2}" srcId="{E1129AA2-F58E-4AC5-806C-6588D1372624}" destId="{783F0115-25CD-4E4F-A5ED-DB4F556227EC}" srcOrd="0" destOrd="0" parTransId="{E57CF29B-680D-4ECD-B9C5-434FE460D19A}" sibTransId="{EB8C8147-BC5C-4C14-BF29-6D04D9167F8F}"/>
    <dgm:cxn modelId="{DAA9D4AE-D8B9-4C21-8F2A-689685BBA3D5}" srcId="{1F46CE7D-EAE6-49F7-AF8F-D9F3824D6673}" destId="{E1129AA2-F58E-4AC5-806C-6588D1372624}" srcOrd="0" destOrd="0" parTransId="{CF74269B-6838-4D89-963A-20CDE2FDD50A}" sibTransId="{C7CAD58C-0E41-4B5D-87FC-C196530B8F9E}"/>
    <dgm:cxn modelId="{EB4BB3F3-1ADB-4DE9-8EE3-FAA1D2291E0A}" type="presParOf" srcId="{B6EEB834-D6ED-47C7-AE0A-28B4DAB4381B}" destId="{946856E3-3437-448D-A836-63B81545A002}" srcOrd="0" destOrd="0" presId="urn:microsoft.com/office/officeart/2005/8/layout/vList2"/>
    <dgm:cxn modelId="{D4A2079D-BC99-4DFF-A7C2-3D8EF6C26A98}" type="presParOf" srcId="{B6EEB834-D6ED-47C7-AE0A-28B4DAB4381B}" destId="{B6A01563-34E7-44BE-A9DC-F217F84D65E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41A625F-FEAF-49E6-8FCB-74377A6E49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C41514D1-1F99-429F-8F2D-CE7D80816746}">
      <dgm:prSet/>
      <dgm:spPr>
        <a:solidFill>
          <a:srgbClr val="00549F"/>
        </a:solidFill>
      </dgm:spPr>
      <dgm:t>
        <a:bodyPr/>
        <a:lstStyle/>
        <a:p>
          <a:r>
            <a:rPr lang="en-US" b="1" i="0" baseline="0"/>
            <a:t>R4. </a:t>
          </a:r>
          <a:r>
            <a:rPr lang="en-US" b="0" i="0" baseline="0"/>
            <a:t>Each Generator Owner shall have continuous dynamic disturbance recording (DDR) data and storage to determine the following electrical quantities for each main power transformer(s) it owns:</a:t>
          </a:r>
          <a:r>
            <a:rPr lang="en-US" b="0" i="1" baseline="0"/>
            <a:t> </a:t>
          </a:r>
          <a:endParaRPr lang="en-US"/>
        </a:p>
      </dgm:t>
    </dgm:pt>
    <dgm:pt modelId="{2EF76071-2B96-4D27-B5D4-2774F2AB0ED7}" type="parTrans" cxnId="{E24E1410-DBF2-4D1E-AD26-042E43EA5258}">
      <dgm:prSet/>
      <dgm:spPr/>
      <dgm:t>
        <a:bodyPr/>
        <a:lstStyle/>
        <a:p>
          <a:endParaRPr lang="en-US"/>
        </a:p>
      </dgm:t>
    </dgm:pt>
    <dgm:pt modelId="{F3697B5A-9E71-4C25-9596-C54CB220E02A}" type="sibTrans" cxnId="{E24E1410-DBF2-4D1E-AD26-042E43EA5258}">
      <dgm:prSet/>
      <dgm:spPr/>
      <dgm:t>
        <a:bodyPr/>
        <a:lstStyle/>
        <a:p>
          <a:endParaRPr lang="en-US"/>
        </a:p>
      </dgm:t>
    </dgm:pt>
    <dgm:pt modelId="{7EA1C1FB-8CEB-4963-8C48-B6E8A4FF11E3}">
      <dgm:prSet/>
      <dgm:spPr/>
      <dgm:t>
        <a:bodyPr/>
        <a:lstStyle/>
        <a:p>
          <a:r>
            <a:rPr lang="en-US" b="1" i="0" baseline="0" dirty="0"/>
            <a:t>4.1. </a:t>
          </a:r>
          <a:r>
            <a:rPr lang="en-US" b="0" i="0" baseline="0" dirty="0"/>
            <a:t>One phase-to-neutral or positive sequence voltage on high-side of the main power transformer(s)</a:t>
          </a:r>
          <a:endParaRPr lang="en-US" dirty="0"/>
        </a:p>
      </dgm:t>
    </dgm:pt>
    <dgm:pt modelId="{1F8A2E2E-B4B1-42A7-AB97-5618E1638719}" type="parTrans" cxnId="{80658845-F1C6-4F9B-A6B4-4900FF3E0C0F}">
      <dgm:prSet/>
      <dgm:spPr/>
      <dgm:t>
        <a:bodyPr/>
        <a:lstStyle/>
        <a:p>
          <a:endParaRPr lang="en-US"/>
        </a:p>
      </dgm:t>
    </dgm:pt>
    <dgm:pt modelId="{5EDED3C7-536A-4AF5-BE0F-84E51933CA9A}" type="sibTrans" cxnId="{80658845-F1C6-4F9B-A6B4-4900FF3E0C0F}">
      <dgm:prSet/>
      <dgm:spPr/>
      <dgm:t>
        <a:bodyPr/>
        <a:lstStyle/>
        <a:p>
          <a:endParaRPr lang="en-US"/>
        </a:p>
      </dgm:t>
    </dgm:pt>
    <dgm:pt modelId="{A685D5D9-8317-4EE5-B579-3CF413B1ADDD}">
      <dgm:prSet/>
      <dgm:spPr/>
      <dgm:t>
        <a:bodyPr/>
        <a:lstStyle/>
        <a:p>
          <a:r>
            <a:rPr lang="en-US" b="1" i="0" baseline="0" dirty="0"/>
            <a:t>4.2. </a:t>
          </a:r>
          <a:r>
            <a:rPr lang="en-US" b="0" i="0" baseline="0" dirty="0"/>
            <a:t>The phase current for the same phase at the same voltage corresponding to the voltage in Requirement R4, Part 4.1, or the positive sequence current</a:t>
          </a:r>
          <a:endParaRPr lang="en-US" dirty="0"/>
        </a:p>
      </dgm:t>
    </dgm:pt>
    <dgm:pt modelId="{144ABEDF-4902-4958-BD7F-BF9EE31210B4}" type="parTrans" cxnId="{7841459F-EEA7-416C-A859-E73C3386F7C4}">
      <dgm:prSet/>
      <dgm:spPr/>
      <dgm:t>
        <a:bodyPr/>
        <a:lstStyle/>
        <a:p>
          <a:endParaRPr lang="en-US"/>
        </a:p>
      </dgm:t>
    </dgm:pt>
    <dgm:pt modelId="{35D44535-7DD1-4E76-8D8C-B7946483E794}" type="sibTrans" cxnId="{7841459F-EEA7-416C-A859-E73C3386F7C4}">
      <dgm:prSet/>
      <dgm:spPr/>
      <dgm:t>
        <a:bodyPr/>
        <a:lstStyle/>
        <a:p>
          <a:endParaRPr lang="en-US"/>
        </a:p>
      </dgm:t>
    </dgm:pt>
    <dgm:pt modelId="{75E23448-B3CF-46FB-BFE6-A65BC745C9E1}">
      <dgm:prSet/>
      <dgm:spPr/>
      <dgm:t>
        <a:bodyPr/>
        <a:lstStyle/>
        <a:p>
          <a:r>
            <a:rPr lang="en-US" b="1" i="0" baseline="0" dirty="0"/>
            <a:t>4.3. </a:t>
          </a:r>
          <a:r>
            <a:rPr lang="en-US" b="0" i="0" baseline="0" dirty="0"/>
            <a:t>Real Power and Reactive Power flows expressed on a three-phase basis corresponding to each main power transformer(s) where current measurements are required </a:t>
          </a:r>
          <a:endParaRPr lang="en-US" dirty="0"/>
        </a:p>
      </dgm:t>
    </dgm:pt>
    <dgm:pt modelId="{2A2BBF0C-D579-4D67-91D5-F24E0030F048}" type="parTrans" cxnId="{29C12A71-73DF-4D77-9CF5-C4DA359AB702}">
      <dgm:prSet/>
      <dgm:spPr/>
      <dgm:t>
        <a:bodyPr/>
        <a:lstStyle/>
        <a:p>
          <a:endParaRPr lang="en-US"/>
        </a:p>
      </dgm:t>
    </dgm:pt>
    <dgm:pt modelId="{38B5BD9B-57AC-4AA2-BF5A-88123539B741}" type="sibTrans" cxnId="{29C12A71-73DF-4D77-9CF5-C4DA359AB702}">
      <dgm:prSet/>
      <dgm:spPr/>
      <dgm:t>
        <a:bodyPr/>
        <a:lstStyle/>
        <a:p>
          <a:endParaRPr lang="en-US"/>
        </a:p>
      </dgm:t>
    </dgm:pt>
    <dgm:pt modelId="{A3D56006-9A96-440D-946F-22EC43E2EFA4}">
      <dgm:prSet/>
      <dgm:spPr/>
      <dgm:t>
        <a:bodyPr/>
        <a:lstStyle/>
        <a:p>
          <a:r>
            <a:rPr lang="en-US" b="1" i="0" baseline="0" dirty="0"/>
            <a:t>4.4. </a:t>
          </a:r>
          <a:r>
            <a:rPr lang="en-US" b="0" i="0" baseline="0" dirty="0"/>
            <a:t>Frequency of any one of the voltage(s) in Requirement R4, Part 4.1</a:t>
          </a:r>
          <a:endParaRPr lang="en-US" dirty="0"/>
        </a:p>
      </dgm:t>
    </dgm:pt>
    <dgm:pt modelId="{C6A6EB0E-1C31-47D0-A073-A64FAB788605}" type="parTrans" cxnId="{202D2D6E-7F5B-459F-A604-3A398F82CBA9}">
      <dgm:prSet/>
      <dgm:spPr/>
      <dgm:t>
        <a:bodyPr/>
        <a:lstStyle/>
        <a:p>
          <a:endParaRPr lang="en-US"/>
        </a:p>
      </dgm:t>
    </dgm:pt>
    <dgm:pt modelId="{AF0FA018-CB23-444B-ABC9-2770C12F9EBF}" type="sibTrans" cxnId="{202D2D6E-7F5B-459F-A604-3A398F82CBA9}">
      <dgm:prSet/>
      <dgm:spPr/>
      <dgm:t>
        <a:bodyPr/>
        <a:lstStyle/>
        <a:p>
          <a:endParaRPr lang="en-US"/>
        </a:p>
      </dgm:t>
    </dgm:pt>
    <dgm:pt modelId="{301A3C8D-ABC9-4CCB-B3D0-AC84FDA4D641}">
      <dgm:prSet/>
      <dgm:spPr>
        <a:solidFill>
          <a:srgbClr val="00549F"/>
        </a:solidFill>
      </dgm:spPr>
      <dgm:t>
        <a:bodyPr/>
        <a:lstStyle/>
        <a:p>
          <a:r>
            <a:rPr lang="en-US" b="1" i="0" baseline="0"/>
            <a:t>R5. </a:t>
          </a:r>
          <a:r>
            <a:rPr lang="en-US" b="0" i="0" baseline="0"/>
            <a:t>Each Generator Owner responsible for DDR data for the electrical quantities identified in Requirement R4 shall have DDR data that meet the following: </a:t>
          </a:r>
          <a:endParaRPr lang="en-US"/>
        </a:p>
      </dgm:t>
    </dgm:pt>
    <dgm:pt modelId="{8D31F5F6-EE14-4EEB-9E17-C6B1FEC906D7}" type="parTrans" cxnId="{003A59C3-AC67-4B81-8B5B-6AA835952C39}">
      <dgm:prSet/>
      <dgm:spPr/>
      <dgm:t>
        <a:bodyPr/>
        <a:lstStyle/>
        <a:p>
          <a:endParaRPr lang="en-US"/>
        </a:p>
      </dgm:t>
    </dgm:pt>
    <dgm:pt modelId="{CBD04E86-E281-4739-995F-5E6AF1DCDD84}" type="sibTrans" cxnId="{003A59C3-AC67-4B81-8B5B-6AA835952C39}">
      <dgm:prSet/>
      <dgm:spPr/>
      <dgm:t>
        <a:bodyPr/>
        <a:lstStyle/>
        <a:p>
          <a:endParaRPr lang="en-US"/>
        </a:p>
      </dgm:t>
    </dgm:pt>
    <dgm:pt modelId="{16EA7A66-01B6-4DF6-A313-A56655386D41}">
      <dgm:prSet/>
      <dgm:spPr/>
      <dgm:t>
        <a:bodyPr/>
        <a:lstStyle/>
        <a:p>
          <a:r>
            <a:rPr lang="en-US" b="1" i="0" baseline="0" dirty="0"/>
            <a:t>5.1. </a:t>
          </a:r>
          <a:r>
            <a:rPr lang="en-US" b="0" i="0" baseline="0" dirty="0"/>
            <a:t>Input sampling rate of at least 960 samples per second</a:t>
          </a:r>
          <a:endParaRPr lang="en-US" dirty="0"/>
        </a:p>
      </dgm:t>
    </dgm:pt>
    <dgm:pt modelId="{13E01B0E-65A6-4125-ADAC-67225E1E48D0}" type="parTrans" cxnId="{2B392B0F-A2D5-4BDC-9A74-21CFCABC1FB0}">
      <dgm:prSet/>
      <dgm:spPr/>
      <dgm:t>
        <a:bodyPr/>
        <a:lstStyle/>
        <a:p>
          <a:endParaRPr lang="en-US"/>
        </a:p>
      </dgm:t>
    </dgm:pt>
    <dgm:pt modelId="{F0B8F178-311D-4B5A-926B-40C68C9FB303}" type="sibTrans" cxnId="{2B392B0F-A2D5-4BDC-9A74-21CFCABC1FB0}">
      <dgm:prSet/>
      <dgm:spPr/>
      <dgm:t>
        <a:bodyPr/>
        <a:lstStyle/>
        <a:p>
          <a:endParaRPr lang="en-US"/>
        </a:p>
      </dgm:t>
    </dgm:pt>
    <dgm:pt modelId="{5BF43B09-86F6-4576-BC2E-ECA5BD4E0CA4}">
      <dgm:prSet/>
      <dgm:spPr/>
      <dgm:t>
        <a:bodyPr/>
        <a:lstStyle/>
        <a:p>
          <a:r>
            <a:rPr lang="en-US" b="1" i="0" baseline="0" dirty="0"/>
            <a:t>5.2. </a:t>
          </a:r>
          <a:r>
            <a:rPr lang="en-US" b="0" i="0" baseline="0" dirty="0"/>
            <a:t>Output recording rate of electrical quantities of at least 60 times per second </a:t>
          </a:r>
          <a:endParaRPr lang="en-US" dirty="0"/>
        </a:p>
      </dgm:t>
    </dgm:pt>
    <dgm:pt modelId="{2E3C57EA-7D80-49C8-8C50-D680EFE27F36}" type="parTrans" cxnId="{66E13226-7138-45D7-9DF6-F04DBA207A6E}">
      <dgm:prSet/>
      <dgm:spPr/>
      <dgm:t>
        <a:bodyPr/>
        <a:lstStyle/>
        <a:p>
          <a:endParaRPr lang="en-US"/>
        </a:p>
      </dgm:t>
    </dgm:pt>
    <dgm:pt modelId="{AE1226FE-25D9-4B6F-A923-9C70CC21200B}" type="sibTrans" cxnId="{66E13226-7138-45D7-9DF6-F04DBA207A6E}">
      <dgm:prSet/>
      <dgm:spPr/>
      <dgm:t>
        <a:bodyPr/>
        <a:lstStyle/>
        <a:p>
          <a:endParaRPr lang="en-US"/>
        </a:p>
      </dgm:t>
    </dgm:pt>
    <dgm:pt modelId="{6BF0881B-7C38-43BA-843A-726A9E23F5E8}" type="pres">
      <dgm:prSet presAssocID="{A41A625F-FEAF-49E6-8FCB-74377A6E4904}" presName="linear" presStyleCnt="0">
        <dgm:presLayoutVars>
          <dgm:animLvl val="lvl"/>
          <dgm:resizeHandles val="exact"/>
        </dgm:presLayoutVars>
      </dgm:prSet>
      <dgm:spPr/>
    </dgm:pt>
    <dgm:pt modelId="{CBC17874-D490-4375-B61E-3018346B75B7}" type="pres">
      <dgm:prSet presAssocID="{C41514D1-1F99-429F-8F2D-CE7D80816746}" presName="parentText" presStyleLbl="node1" presStyleIdx="0" presStyleCnt="2">
        <dgm:presLayoutVars>
          <dgm:chMax val="0"/>
          <dgm:bulletEnabled val="1"/>
        </dgm:presLayoutVars>
      </dgm:prSet>
      <dgm:spPr>
        <a:prstGeom prst="rect">
          <a:avLst/>
        </a:prstGeom>
      </dgm:spPr>
    </dgm:pt>
    <dgm:pt modelId="{0A7D77F5-6B74-47E5-A9AD-A73C3FE61DBA}" type="pres">
      <dgm:prSet presAssocID="{C41514D1-1F99-429F-8F2D-CE7D80816746}" presName="childText" presStyleLbl="revTx" presStyleIdx="0" presStyleCnt="2">
        <dgm:presLayoutVars>
          <dgm:bulletEnabled val="1"/>
        </dgm:presLayoutVars>
      </dgm:prSet>
      <dgm:spPr/>
    </dgm:pt>
    <dgm:pt modelId="{5AB8074D-9357-49A7-AD7E-C2172D5C9DE9}" type="pres">
      <dgm:prSet presAssocID="{301A3C8D-ABC9-4CCB-B3D0-AC84FDA4D641}" presName="parentText" presStyleLbl="node1" presStyleIdx="1" presStyleCnt="2">
        <dgm:presLayoutVars>
          <dgm:chMax val="0"/>
          <dgm:bulletEnabled val="1"/>
        </dgm:presLayoutVars>
      </dgm:prSet>
      <dgm:spPr>
        <a:prstGeom prst="rect">
          <a:avLst/>
        </a:prstGeom>
      </dgm:spPr>
    </dgm:pt>
    <dgm:pt modelId="{6A734434-BC2D-4735-BD7C-F0F9E92B8665}" type="pres">
      <dgm:prSet presAssocID="{301A3C8D-ABC9-4CCB-B3D0-AC84FDA4D641}" presName="childText" presStyleLbl="revTx" presStyleIdx="1" presStyleCnt="2">
        <dgm:presLayoutVars>
          <dgm:bulletEnabled val="1"/>
        </dgm:presLayoutVars>
      </dgm:prSet>
      <dgm:spPr/>
    </dgm:pt>
  </dgm:ptLst>
  <dgm:cxnLst>
    <dgm:cxn modelId="{2B392B0F-A2D5-4BDC-9A74-21CFCABC1FB0}" srcId="{301A3C8D-ABC9-4CCB-B3D0-AC84FDA4D641}" destId="{16EA7A66-01B6-4DF6-A313-A56655386D41}" srcOrd="0" destOrd="0" parTransId="{13E01B0E-65A6-4125-ADAC-67225E1E48D0}" sibTransId="{F0B8F178-311D-4B5A-926B-40C68C9FB303}"/>
    <dgm:cxn modelId="{E24E1410-DBF2-4D1E-AD26-042E43EA5258}" srcId="{A41A625F-FEAF-49E6-8FCB-74377A6E4904}" destId="{C41514D1-1F99-429F-8F2D-CE7D80816746}" srcOrd="0" destOrd="0" parTransId="{2EF76071-2B96-4D27-B5D4-2774F2AB0ED7}" sibTransId="{F3697B5A-9E71-4C25-9596-C54CB220E02A}"/>
    <dgm:cxn modelId="{F793C120-07B1-4EF8-87EB-8A6406A7A2FB}" type="presOf" srcId="{A3D56006-9A96-440D-946F-22EC43E2EFA4}" destId="{0A7D77F5-6B74-47E5-A9AD-A73C3FE61DBA}" srcOrd="0" destOrd="3" presId="urn:microsoft.com/office/officeart/2005/8/layout/vList2"/>
    <dgm:cxn modelId="{33150626-CD05-4618-A506-645AF78DB16D}" type="presOf" srcId="{7EA1C1FB-8CEB-4963-8C48-B6E8A4FF11E3}" destId="{0A7D77F5-6B74-47E5-A9AD-A73C3FE61DBA}" srcOrd="0" destOrd="0" presId="urn:microsoft.com/office/officeart/2005/8/layout/vList2"/>
    <dgm:cxn modelId="{66E13226-7138-45D7-9DF6-F04DBA207A6E}" srcId="{301A3C8D-ABC9-4CCB-B3D0-AC84FDA4D641}" destId="{5BF43B09-86F6-4576-BC2E-ECA5BD4E0CA4}" srcOrd="1" destOrd="0" parTransId="{2E3C57EA-7D80-49C8-8C50-D680EFE27F36}" sibTransId="{AE1226FE-25D9-4B6F-A923-9C70CC21200B}"/>
    <dgm:cxn modelId="{80658845-F1C6-4F9B-A6B4-4900FF3E0C0F}" srcId="{C41514D1-1F99-429F-8F2D-CE7D80816746}" destId="{7EA1C1FB-8CEB-4963-8C48-B6E8A4FF11E3}" srcOrd="0" destOrd="0" parTransId="{1F8A2E2E-B4B1-42A7-AB97-5618E1638719}" sibTransId="{5EDED3C7-536A-4AF5-BE0F-84E51933CA9A}"/>
    <dgm:cxn modelId="{7FD5DF4B-68CC-4675-A84C-3FB78406FF15}" type="presOf" srcId="{A41A625F-FEAF-49E6-8FCB-74377A6E4904}" destId="{6BF0881B-7C38-43BA-843A-726A9E23F5E8}" srcOrd="0" destOrd="0" presId="urn:microsoft.com/office/officeart/2005/8/layout/vList2"/>
    <dgm:cxn modelId="{0E0F6C6D-0AD8-4D23-BD08-446D33116410}" type="presOf" srcId="{5BF43B09-86F6-4576-BC2E-ECA5BD4E0CA4}" destId="{6A734434-BC2D-4735-BD7C-F0F9E92B8665}" srcOrd="0" destOrd="1" presId="urn:microsoft.com/office/officeart/2005/8/layout/vList2"/>
    <dgm:cxn modelId="{AF06FA6D-0BFE-41A7-8F6D-DE5111D93A88}" type="presOf" srcId="{16EA7A66-01B6-4DF6-A313-A56655386D41}" destId="{6A734434-BC2D-4735-BD7C-F0F9E92B8665}" srcOrd="0" destOrd="0" presId="urn:microsoft.com/office/officeart/2005/8/layout/vList2"/>
    <dgm:cxn modelId="{202D2D6E-7F5B-459F-A604-3A398F82CBA9}" srcId="{C41514D1-1F99-429F-8F2D-CE7D80816746}" destId="{A3D56006-9A96-440D-946F-22EC43E2EFA4}" srcOrd="3" destOrd="0" parTransId="{C6A6EB0E-1C31-47D0-A073-A64FAB788605}" sibTransId="{AF0FA018-CB23-444B-ABC9-2770C12F9EBF}"/>
    <dgm:cxn modelId="{29C12A71-73DF-4D77-9CF5-C4DA359AB702}" srcId="{C41514D1-1F99-429F-8F2D-CE7D80816746}" destId="{75E23448-B3CF-46FB-BFE6-A65BC745C9E1}" srcOrd="2" destOrd="0" parTransId="{2A2BBF0C-D579-4D67-91D5-F24E0030F048}" sibTransId="{38B5BD9B-57AC-4AA2-BF5A-88123539B741}"/>
    <dgm:cxn modelId="{ED8EDC7E-DF01-46CD-8929-35D2ADB06085}" type="presOf" srcId="{C41514D1-1F99-429F-8F2D-CE7D80816746}" destId="{CBC17874-D490-4375-B61E-3018346B75B7}" srcOrd="0" destOrd="0" presId="urn:microsoft.com/office/officeart/2005/8/layout/vList2"/>
    <dgm:cxn modelId="{7841459F-EEA7-416C-A859-E73C3386F7C4}" srcId="{C41514D1-1F99-429F-8F2D-CE7D80816746}" destId="{A685D5D9-8317-4EE5-B579-3CF413B1ADDD}" srcOrd="1" destOrd="0" parTransId="{144ABEDF-4902-4958-BD7F-BF9EE31210B4}" sibTransId="{35D44535-7DD1-4E76-8D8C-B7946483E794}"/>
    <dgm:cxn modelId="{373F35B0-787D-4D97-BEA8-44A01BEC5C7B}" type="presOf" srcId="{A685D5D9-8317-4EE5-B579-3CF413B1ADDD}" destId="{0A7D77F5-6B74-47E5-A9AD-A73C3FE61DBA}" srcOrd="0" destOrd="1" presId="urn:microsoft.com/office/officeart/2005/8/layout/vList2"/>
    <dgm:cxn modelId="{003A59C3-AC67-4B81-8B5B-6AA835952C39}" srcId="{A41A625F-FEAF-49E6-8FCB-74377A6E4904}" destId="{301A3C8D-ABC9-4CCB-B3D0-AC84FDA4D641}" srcOrd="1" destOrd="0" parTransId="{8D31F5F6-EE14-4EEB-9E17-C6B1FEC906D7}" sibTransId="{CBD04E86-E281-4739-995F-5E6AF1DCDD84}"/>
    <dgm:cxn modelId="{02F2C5CA-073F-4A7F-A68A-AFE8D79E499A}" type="presOf" srcId="{75E23448-B3CF-46FB-BFE6-A65BC745C9E1}" destId="{0A7D77F5-6B74-47E5-A9AD-A73C3FE61DBA}" srcOrd="0" destOrd="2" presId="urn:microsoft.com/office/officeart/2005/8/layout/vList2"/>
    <dgm:cxn modelId="{7DA851FC-C2C5-410E-8A2B-92990353795D}" type="presOf" srcId="{301A3C8D-ABC9-4CCB-B3D0-AC84FDA4D641}" destId="{5AB8074D-9357-49A7-AD7E-C2172D5C9DE9}" srcOrd="0" destOrd="0" presId="urn:microsoft.com/office/officeart/2005/8/layout/vList2"/>
    <dgm:cxn modelId="{A361E437-B85F-4A1C-9230-AF0AC20D386B}" type="presParOf" srcId="{6BF0881B-7C38-43BA-843A-726A9E23F5E8}" destId="{CBC17874-D490-4375-B61E-3018346B75B7}" srcOrd="0" destOrd="0" presId="urn:microsoft.com/office/officeart/2005/8/layout/vList2"/>
    <dgm:cxn modelId="{03CA4473-22D3-4035-8AFA-DE5A86E2BB3E}" type="presParOf" srcId="{6BF0881B-7C38-43BA-843A-726A9E23F5E8}" destId="{0A7D77F5-6B74-47E5-A9AD-A73C3FE61DBA}" srcOrd="1" destOrd="0" presId="urn:microsoft.com/office/officeart/2005/8/layout/vList2"/>
    <dgm:cxn modelId="{38A574D3-6C01-45BD-A767-1D94B6E40351}" type="presParOf" srcId="{6BF0881B-7C38-43BA-843A-726A9E23F5E8}" destId="{5AB8074D-9357-49A7-AD7E-C2172D5C9DE9}" srcOrd="2" destOrd="0" presId="urn:microsoft.com/office/officeart/2005/8/layout/vList2"/>
    <dgm:cxn modelId="{78B2DFF8-32F8-45BC-8F42-36E34776C535}" type="presParOf" srcId="{6BF0881B-7C38-43BA-843A-726A9E23F5E8}" destId="{6A734434-BC2D-4735-BD7C-F0F9E92B8665}"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9AA5836-A00E-48B9-96DB-527F7B55053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43E4E4C-9D70-4CF6-8D6E-A9EF2FE0E86A}">
      <dgm:prSet/>
      <dgm:spPr>
        <a:solidFill>
          <a:srgbClr val="00549F"/>
        </a:solidFill>
        <a:effectLst/>
      </dgm:spPr>
      <dgm:t>
        <a:bodyPr/>
        <a:lstStyle/>
        <a:p>
          <a:r>
            <a:rPr lang="en-US" b="1"/>
            <a:t>Key Takeaways</a:t>
          </a:r>
          <a:endParaRPr lang="en-US"/>
        </a:p>
      </dgm:t>
    </dgm:pt>
    <dgm:pt modelId="{76EFD5FD-BC69-4183-B097-20AB3977B6A4}" type="parTrans" cxnId="{062431C0-12C5-4FFB-A29B-83B4A15EFA3A}">
      <dgm:prSet/>
      <dgm:spPr/>
      <dgm:t>
        <a:bodyPr/>
        <a:lstStyle/>
        <a:p>
          <a:endParaRPr lang="en-US"/>
        </a:p>
      </dgm:t>
    </dgm:pt>
    <dgm:pt modelId="{FE546F4F-C7AB-47F2-941D-F3705B7D0BC8}" type="sibTrans" cxnId="{062431C0-12C5-4FFB-A29B-83B4A15EFA3A}">
      <dgm:prSet/>
      <dgm:spPr/>
      <dgm:t>
        <a:bodyPr/>
        <a:lstStyle/>
        <a:p>
          <a:endParaRPr lang="en-US"/>
        </a:p>
      </dgm:t>
    </dgm:pt>
    <dgm:pt modelId="{A73AF829-9AC1-4FD9-89ED-B63F236A8B14}">
      <dgm:prSet/>
      <dgm:spPr/>
      <dgm:t>
        <a:bodyPr/>
        <a:lstStyle/>
        <a:p>
          <a:r>
            <a:rPr lang="en-US" dirty="0"/>
            <a:t>IEEE-2800-2022:</a:t>
          </a:r>
          <a:r>
            <a:rPr lang="en-US" b="0" dirty="0"/>
            <a:t> measurement location is more general, but sample rate is the same as PRC-028, future units only</a:t>
          </a:r>
          <a:endParaRPr lang="en-US" dirty="0"/>
        </a:p>
      </dgm:t>
    </dgm:pt>
    <dgm:pt modelId="{583B2752-F87D-4B8F-9542-889F6A6D7907}" type="parTrans" cxnId="{0AD86672-AA79-496E-B950-10A97B78F2A2}">
      <dgm:prSet/>
      <dgm:spPr/>
      <dgm:t>
        <a:bodyPr/>
        <a:lstStyle/>
        <a:p>
          <a:endParaRPr lang="en-US"/>
        </a:p>
      </dgm:t>
    </dgm:pt>
    <dgm:pt modelId="{6741806B-618A-4B71-B9E7-74B6C043C8B2}" type="sibTrans" cxnId="{0AD86672-AA79-496E-B950-10A97B78F2A2}">
      <dgm:prSet/>
      <dgm:spPr/>
      <dgm:t>
        <a:bodyPr/>
        <a:lstStyle/>
        <a:p>
          <a:endParaRPr lang="en-US"/>
        </a:p>
      </dgm:t>
    </dgm:pt>
    <dgm:pt modelId="{F4C80D1C-5323-46E2-A532-29B56E4B4DDE}">
      <dgm:prSet/>
      <dgm:spPr/>
      <dgm:t>
        <a:bodyPr/>
        <a:lstStyle/>
        <a:p>
          <a:r>
            <a:rPr lang="en-US" dirty="0"/>
            <a:t>NOGRR255:</a:t>
          </a:r>
          <a:r>
            <a:rPr lang="en-US" b="0" dirty="0"/>
            <a:t> excludes specific ranges unlike PRC-028, output rate is lower than PRC-028</a:t>
          </a:r>
          <a:endParaRPr lang="en-US" dirty="0"/>
        </a:p>
      </dgm:t>
    </dgm:pt>
    <dgm:pt modelId="{E11C0B15-904D-4898-AAA2-0B4CB2E58D5A}" type="parTrans" cxnId="{02D2AE24-64CE-4FA8-932F-BB30AEC7F3A6}">
      <dgm:prSet/>
      <dgm:spPr/>
      <dgm:t>
        <a:bodyPr/>
        <a:lstStyle/>
        <a:p>
          <a:endParaRPr lang="en-US"/>
        </a:p>
      </dgm:t>
    </dgm:pt>
    <dgm:pt modelId="{D8D2F633-BD2A-46A4-868E-74A8398EF67C}" type="sibTrans" cxnId="{02D2AE24-64CE-4FA8-932F-BB30AEC7F3A6}">
      <dgm:prSet/>
      <dgm:spPr/>
      <dgm:t>
        <a:bodyPr/>
        <a:lstStyle/>
        <a:p>
          <a:endParaRPr lang="en-US"/>
        </a:p>
      </dgm:t>
    </dgm:pt>
    <dgm:pt modelId="{DF73827A-A1C4-44BB-9E31-CA9965261F7B}" type="pres">
      <dgm:prSet presAssocID="{79AA5836-A00E-48B9-96DB-527F7B55053A}" presName="linear" presStyleCnt="0">
        <dgm:presLayoutVars>
          <dgm:animLvl val="lvl"/>
          <dgm:resizeHandles val="exact"/>
        </dgm:presLayoutVars>
      </dgm:prSet>
      <dgm:spPr/>
    </dgm:pt>
    <dgm:pt modelId="{75325143-0C5F-4D85-BC6A-F824A1324C94}" type="pres">
      <dgm:prSet presAssocID="{843E4E4C-9D70-4CF6-8D6E-A9EF2FE0E86A}" presName="parentText" presStyleLbl="node1" presStyleIdx="0" presStyleCnt="1">
        <dgm:presLayoutVars>
          <dgm:chMax val="0"/>
          <dgm:bulletEnabled val="1"/>
        </dgm:presLayoutVars>
      </dgm:prSet>
      <dgm:spPr>
        <a:prstGeom prst="rect">
          <a:avLst/>
        </a:prstGeom>
      </dgm:spPr>
    </dgm:pt>
    <dgm:pt modelId="{94000A45-507C-4ADE-96D3-048D688A14B2}" type="pres">
      <dgm:prSet presAssocID="{843E4E4C-9D70-4CF6-8D6E-A9EF2FE0E86A}" presName="childText" presStyleLbl="revTx" presStyleIdx="0" presStyleCnt="1">
        <dgm:presLayoutVars>
          <dgm:bulletEnabled val="1"/>
        </dgm:presLayoutVars>
      </dgm:prSet>
      <dgm:spPr/>
    </dgm:pt>
  </dgm:ptLst>
  <dgm:cxnLst>
    <dgm:cxn modelId="{02D2AE24-64CE-4FA8-932F-BB30AEC7F3A6}" srcId="{843E4E4C-9D70-4CF6-8D6E-A9EF2FE0E86A}" destId="{F4C80D1C-5323-46E2-A532-29B56E4B4DDE}" srcOrd="1" destOrd="0" parTransId="{E11C0B15-904D-4898-AAA2-0B4CB2E58D5A}" sibTransId="{D8D2F633-BD2A-46A4-868E-74A8398EF67C}"/>
    <dgm:cxn modelId="{0AD86672-AA79-496E-B950-10A97B78F2A2}" srcId="{843E4E4C-9D70-4CF6-8D6E-A9EF2FE0E86A}" destId="{A73AF829-9AC1-4FD9-89ED-B63F236A8B14}" srcOrd="0" destOrd="0" parTransId="{583B2752-F87D-4B8F-9542-889F6A6D7907}" sibTransId="{6741806B-618A-4B71-B9E7-74B6C043C8B2}"/>
    <dgm:cxn modelId="{E5763E98-375D-4402-8AD4-BD740B5EF0E2}" type="presOf" srcId="{A73AF829-9AC1-4FD9-89ED-B63F236A8B14}" destId="{94000A45-507C-4ADE-96D3-048D688A14B2}" srcOrd="0" destOrd="0" presId="urn:microsoft.com/office/officeart/2005/8/layout/vList2"/>
    <dgm:cxn modelId="{B0060E9A-AAD7-4ED1-B43A-22C2C0F03E5B}" type="presOf" srcId="{79AA5836-A00E-48B9-96DB-527F7B55053A}" destId="{DF73827A-A1C4-44BB-9E31-CA9965261F7B}" srcOrd="0" destOrd="0" presId="urn:microsoft.com/office/officeart/2005/8/layout/vList2"/>
    <dgm:cxn modelId="{687452B8-026F-4073-A42A-8A9CD43A939B}" type="presOf" srcId="{F4C80D1C-5323-46E2-A532-29B56E4B4DDE}" destId="{94000A45-507C-4ADE-96D3-048D688A14B2}" srcOrd="0" destOrd="1" presId="urn:microsoft.com/office/officeart/2005/8/layout/vList2"/>
    <dgm:cxn modelId="{062431C0-12C5-4FFB-A29B-83B4A15EFA3A}" srcId="{79AA5836-A00E-48B9-96DB-527F7B55053A}" destId="{843E4E4C-9D70-4CF6-8D6E-A9EF2FE0E86A}" srcOrd="0" destOrd="0" parTransId="{76EFD5FD-BC69-4183-B097-20AB3977B6A4}" sibTransId="{FE546F4F-C7AB-47F2-941D-F3705B7D0BC8}"/>
    <dgm:cxn modelId="{78C6D9C4-C8AD-4148-8D9C-62EDF63FD967}" type="presOf" srcId="{843E4E4C-9D70-4CF6-8D6E-A9EF2FE0E86A}" destId="{75325143-0C5F-4D85-BC6A-F824A1324C94}" srcOrd="0" destOrd="0" presId="urn:microsoft.com/office/officeart/2005/8/layout/vList2"/>
    <dgm:cxn modelId="{866DB4D2-4D0D-4671-88C4-A8F873829AB5}" type="presParOf" srcId="{DF73827A-A1C4-44BB-9E31-CA9965261F7B}" destId="{75325143-0C5F-4D85-BC6A-F824A1324C94}" srcOrd="0" destOrd="0" presId="urn:microsoft.com/office/officeart/2005/8/layout/vList2"/>
    <dgm:cxn modelId="{249D927F-5E15-4784-A6BE-3A3315E033E2}" type="presParOf" srcId="{DF73827A-A1C4-44BB-9E31-CA9965261F7B}" destId="{94000A45-507C-4ADE-96D3-048D688A14B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02D17F4-B1DD-4425-A837-38250B1D880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3E37E42-6204-4E47-9273-059327E7149C}">
      <dgm:prSet/>
      <dgm:spPr>
        <a:solidFill>
          <a:srgbClr val="00549F"/>
        </a:solidFill>
      </dgm:spPr>
      <dgm:t>
        <a:bodyPr/>
        <a:lstStyle/>
        <a:p>
          <a:r>
            <a:rPr lang="en-US" b="1"/>
            <a:t>Key Takeaways</a:t>
          </a:r>
          <a:endParaRPr lang="en-US"/>
        </a:p>
      </dgm:t>
    </dgm:pt>
    <dgm:pt modelId="{CB0CC77F-632F-4C67-B528-8A679A7C46F5}" type="parTrans" cxnId="{3576DF73-ECF6-4157-B943-D6A9AF7E1EB7}">
      <dgm:prSet/>
      <dgm:spPr/>
      <dgm:t>
        <a:bodyPr/>
        <a:lstStyle/>
        <a:p>
          <a:endParaRPr lang="en-US"/>
        </a:p>
      </dgm:t>
    </dgm:pt>
    <dgm:pt modelId="{9A7CD74C-B755-4982-965E-0FAE07B821D8}" type="sibTrans" cxnId="{3576DF73-ECF6-4157-B943-D6A9AF7E1EB7}">
      <dgm:prSet/>
      <dgm:spPr/>
      <dgm:t>
        <a:bodyPr/>
        <a:lstStyle/>
        <a:p>
          <a:endParaRPr lang="en-US"/>
        </a:p>
      </dgm:t>
    </dgm:pt>
    <dgm:pt modelId="{2D1342DC-079F-451D-A1FB-C522925301C5}">
      <dgm:prSet/>
      <dgm:spPr/>
      <dgm:t>
        <a:bodyPr/>
        <a:lstStyle/>
        <a:p>
          <a:r>
            <a:rPr lang="en-US" dirty="0"/>
            <a:t>IEEE-2800-2022:</a:t>
          </a:r>
          <a:r>
            <a:rPr lang="en-US" b="0" dirty="0"/>
            <a:t> requires higher accuracy</a:t>
          </a:r>
          <a:endParaRPr lang="en-US" dirty="0"/>
        </a:p>
      </dgm:t>
    </dgm:pt>
    <dgm:pt modelId="{C3EFF268-C8B6-4201-806C-E98891476E79}" type="parTrans" cxnId="{990C11E8-8CFB-4EF2-80E3-43ED0F222565}">
      <dgm:prSet/>
      <dgm:spPr/>
      <dgm:t>
        <a:bodyPr/>
        <a:lstStyle/>
        <a:p>
          <a:endParaRPr lang="en-US"/>
        </a:p>
      </dgm:t>
    </dgm:pt>
    <dgm:pt modelId="{CF488B17-217B-437C-A159-19FE2DE29E77}" type="sibTrans" cxnId="{990C11E8-8CFB-4EF2-80E3-43ED0F222565}">
      <dgm:prSet/>
      <dgm:spPr/>
      <dgm:t>
        <a:bodyPr/>
        <a:lstStyle/>
        <a:p>
          <a:endParaRPr lang="en-US"/>
        </a:p>
      </dgm:t>
    </dgm:pt>
    <dgm:pt modelId="{B6688051-CCEB-40E1-A8EB-50D0D97B3219}">
      <dgm:prSet/>
      <dgm:spPr/>
      <dgm:t>
        <a:bodyPr/>
        <a:lstStyle/>
        <a:p>
          <a:r>
            <a:rPr lang="en-US" dirty="0"/>
            <a:t>NOGRR255:</a:t>
          </a:r>
          <a:r>
            <a:rPr lang="en-US" b="0" dirty="0"/>
            <a:t> requires higher accuracy</a:t>
          </a:r>
          <a:endParaRPr lang="en-US" dirty="0"/>
        </a:p>
      </dgm:t>
    </dgm:pt>
    <dgm:pt modelId="{1B358415-A090-40CD-96F4-20126AB02175}" type="parTrans" cxnId="{7C39F2BC-9A25-4362-BAAF-6F218D5C64BD}">
      <dgm:prSet/>
      <dgm:spPr/>
      <dgm:t>
        <a:bodyPr/>
        <a:lstStyle/>
        <a:p>
          <a:endParaRPr lang="en-US"/>
        </a:p>
      </dgm:t>
    </dgm:pt>
    <dgm:pt modelId="{F10D912E-602E-42D0-88EE-C726841DAD43}" type="sibTrans" cxnId="{7C39F2BC-9A25-4362-BAAF-6F218D5C64BD}">
      <dgm:prSet/>
      <dgm:spPr/>
      <dgm:t>
        <a:bodyPr/>
        <a:lstStyle/>
        <a:p>
          <a:endParaRPr lang="en-US"/>
        </a:p>
      </dgm:t>
    </dgm:pt>
    <dgm:pt modelId="{5F68B7A9-6648-4EA0-8973-CF53F8AF19E8}" type="pres">
      <dgm:prSet presAssocID="{D02D17F4-B1DD-4425-A837-38250B1D8807}" presName="linear" presStyleCnt="0">
        <dgm:presLayoutVars>
          <dgm:animLvl val="lvl"/>
          <dgm:resizeHandles val="exact"/>
        </dgm:presLayoutVars>
      </dgm:prSet>
      <dgm:spPr/>
    </dgm:pt>
    <dgm:pt modelId="{B274ED14-A00E-4516-83BC-45F9917C8042}" type="pres">
      <dgm:prSet presAssocID="{B3E37E42-6204-4E47-9273-059327E7149C}" presName="parentText" presStyleLbl="node1" presStyleIdx="0" presStyleCnt="1">
        <dgm:presLayoutVars>
          <dgm:chMax val="0"/>
          <dgm:bulletEnabled val="1"/>
        </dgm:presLayoutVars>
      </dgm:prSet>
      <dgm:spPr>
        <a:prstGeom prst="rect">
          <a:avLst/>
        </a:prstGeom>
      </dgm:spPr>
    </dgm:pt>
    <dgm:pt modelId="{B6DC7898-A3FD-4F9D-96B2-C10F3734E288}" type="pres">
      <dgm:prSet presAssocID="{B3E37E42-6204-4E47-9273-059327E7149C}" presName="childText" presStyleLbl="revTx" presStyleIdx="0" presStyleCnt="1">
        <dgm:presLayoutVars>
          <dgm:bulletEnabled val="1"/>
        </dgm:presLayoutVars>
      </dgm:prSet>
      <dgm:spPr/>
    </dgm:pt>
  </dgm:ptLst>
  <dgm:cxnLst>
    <dgm:cxn modelId="{F3C35207-80FD-4AC3-9FE2-84F940F2E13C}" type="presOf" srcId="{D02D17F4-B1DD-4425-A837-38250B1D8807}" destId="{5F68B7A9-6648-4EA0-8973-CF53F8AF19E8}" srcOrd="0" destOrd="0" presId="urn:microsoft.com/office/officeart/2005/8/layout/vList2"/>
    <dgm:cxn modelId="{83135E43-B9BD-450E-9397-969FED2F564B}" type="presOf" srcId="{B3E37E42-6204-4E47-9273-059327E7149C}" destId="{B274ED14-A00E-4516-83BC-45F9917C8042}" srcOrd="0" destOrd="0" presId="urn:microsoft.com/office/officeart/2005/8/layout/vList2"/>
    <dgm:cxn modelId="{3576DF73-ECF6-4157-B943-D6A9AF7E1EB7}" srcId="{D02D17F4-B1DD-4425-A837-38250B1D8807}" destId="{B3E37E42-6204-4E47-9273-059327E7149C}" srcOrd="0" destOrd="0" parTransId="{CB0CC77F-632F-4C67-B528-8A679A7C46F5}" sibTransId="{9A7CD74C-B755-4982-965E-0FAE07B821D8}"/>
    <dgm:cxn modelId="{62B00790-9854-49C4-A4D6-79C02CD7F22B}" type="presOf" srcId="{B6688051-CCEB-40E1-A8EB-50D0D97B3219}" destId="{B6DC7898-A3FD-4F9D-96B2-C10F3734E288}" srcOrd="0" destOrd="1" presId="urn:microsoft.com/office/officeart/2005/8/layout/vList2"/>
    <dgm:cxn modelId="{7C39F2BC-9A25-4362-BAAF-6F218D5C64BD}" srcId="{B3E37E42-6204-4E47-9273-059327E7149C}" destId="{B6688051-CCEB-40E1-A8EB-50D0D97B3219}" srcOrd="1" destOrd="0" parTransId="{1B358415-A090-40CD-96F4-20126AB02175}" sibTransId="{F10D912E-602E-42D0-88EE-C726841DAD43}"/>
    <dgm:cxn modelId="{AE7D42E0-AA98-400B-8161-F155305EABB0}" type="presOf" srcId="{2D1342DC-079F-451D-A1FB-C522925301C5}" destId="{B6DC7898-A3FD-4F9D-96B2-C10F3734E288}" srcOrd="0" destOrd="0" presId="urn:microsoft.com/office/officeart/2005/8/layout/vList2"/>
    <dgm:cxn modelId="{990C11E8-8CFB-4EF2-80E3-43ED0F222565}" srcId="{B3E37E42-6204-4E47-9273-059327E7149C}" destId="{2D1342DC-079F-451D-A1FB-C522925301C5}" srcOrd="0" destOrd="0" parTransId="{C3EFF268-C8B6-4201-806C-E98891476E79}" sibTransId="{CF488B17-217B-437C-A159-19FE2DE29E77}"/>
    <dgm:cxn modelId="{84551421-E8C3-4A79-B1EA-1E21744806D3}" type="presParOf" srcId="{5F68B7A9-6648-4EA0-8973-CF53F8AF19E8}" destId="{B274ED14-A00E-4516-83BC-45F9917C8042}" srcOrd="0" destOrd="0" presId="urn:microsoft.com/office/officeart/2005/8/layout/vList2"/>
    <dgm:cxn modelId="{D688A12C-BC33-447F-8705-55B37F3482DF}" type="presParOf" srcId="{5F68B7A9-6648-4EA0-8973-CF53F8AF19E8}" destId="{B6DC7898-A3FD-4F9D-96B2-C10F3734E288}"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FEE747-E071-422D-8A4E-E363413E584E}">
      <dsp:nvSpPr>
        <dsp:cNvPr id="0" name=""/>
        <dsp:cNvSpPr/>
      </dsp:nvSpPr>
      <dsp:spPr>
        <a:xfrm>
          <a:off x="0" y="0"/>
          <a:ext cx="10702771" cy="1416342"/>
        </a:xfrm>
        <a:prstGeom prst="rect">
          <a:avLst/>
        </a:prstGeom>
        <a:solidFill>
          <a:srgbClr val="00549F"/>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i="0" kern="1200" baseline="0"/>
            <a:t>R1. </a:t>
          </a:r>
          <a:r>
            <a:rPr lang="en-US" sz="3300" b="0" i="0" kern="1200" baseline="0"/>
            <a:t>Each Generator Owner shall have sequence of event recording (SER) data for the following Elements that it owns:</a:t>
          </a:r>
          <a:endParaRPr lang="en-US" sz="3300" kern="1200"/>
        </a:p>
      </dsp:txBody>
      <dsp:txXfrm>
        <a:off x="0" y="0"/>
        <a:ext cx="10702771" cy="1416342"/>
      </dsp:txXfrm>
    </dsp:sp>
    <dsp:sp modelId="{2356A2A8-FEAD-4BE7-BED1-EBAC51AC379C}">
      <dsp:nvSpPr>
        <dsp:cNvPr id="0" name=""/>
        <dsp:cNvSpPr/>
      </dsp:nvSpPr>
      <dsp:spPr>
        <a:xfrm>
          <a:off x="5225" y="1416342"/>
          <a:ext cx="3564106"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b="1" i="0" kern="1200" baseline="0"/>
            <a:t>1.1. </a:t>
          </a:r>
          <a:r>
            <a:rPr lang="en-US" sz="1700" b="0" i="0" kern="1200" baseline="0"/>
            <a:t>Circuit breaker position (open/close) for circuit breakers associated with the main power transformer(s), collector bus(es), shunt static and dynamic reactive device(s), and AC-DC and DC-AC converters, if any, in case of VSC HVDC system with a dedicated connection to Inverter-Based Resource</a:t>
          </a:r>
          <a:endParaRPr lang="en-US" sz="1700" kern="1200"/>
        </a:p>
      </dsp:txBody>
      <dsp:txXfrm>
        <a:off x="5225" y="1416342"/>
        <a:ext cx="3564106" cy="2974318"/>
      </dsp:txXfrm>
    </dsp:sp>
    <dsp:sp modelId="{3750E52F-CE8C-4CE2-AD74-F778FB8FB69C}">
      <dsp:nvSpPr>
        <dsp:cNvPr id="0" name=""/>
        <dsp:cNvSpPr/>
      </dsp:nvSpPr>
      <dsp:spPr>
        <a:xfrm>
          <a:off x="3569332" y="1416342"/>
          <a:ext cx="3564106"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a:t>1.2. </a:t>
          </a:r>
          <a:r>
            <a:rPr lang="en-US" sz="1700" b="0" i="0" kern="1200" baseline="0"/>
            <a:t>For IBR units in commercial operation </a:t>
          </a:r>
          <a:r>
            <a:rPr lang="en-US" sz="1700" b="1" i="0" kern="1200" baseline="0"/>
            <a:t>after</a:t>
          </a:r>
          <a:r>
            <a:rPr lang="en-US" sz="1700" b="0" i="0" kern="1200" baseline="0"/>
            <a:t> the effective date of this standard, the following data shall be recorded when triggered by ride-through operation or tripping of an IBR unit </a:t>
          </a:r>
          <a:endParaRPr lang="en-US" sz="1700" kern="1200"/>
        </a:p>
        <a:p>
          <a:pPr marL="114300" lvl="1" indent="-114300" algn="l" defTabSz="577850">
            <a:lnSpc>
              <a:spcPct val="90000"/>
            </a:lnSpc>
            <a:spcBef>
              <a:spcPct val="0"/>
            </a:spcBef>
            <a:spcAft>
              <a:spcPct val="15000"/>
            </a:spcAft>
            <a:buChar char="•"/>
          </a:pPr>
          <a:r>
            <a:rPr lang="en-US" sz="1300" b="1" i="0" kern="1200" baseline="0"/>
            <a:t>1.2.1. </a:t>
          </a:r>
          <a:r>
            <a:rPr lang="en-US" sz="1300" b="0" i="0" kern="1200" baseline="0"/>
            <a:t>All fault codes</a:t>
          </a:r>
          <a:endParaRPr lang="en-US" sz="1300" kern="1200"/>
        </a:p>
        <a:p>
          <a:pPr marL="114300" lvl="1" indent="-114300" algn="l" defTabSz="577850">
            <a:lnSpc>
              <a:spcPct val="90000"/>
            </a:lnSpc>
            <a:spcBef>
              <a:spcPct val="0"/>
            </a:spcBef>
            <a:spcAft>
              <a:spcPct val="15000"/>
            </a:spcAft>
            <a:buChar char="•"/>
          </a:pPr>
          <a:r>
            <a:rPr lang="en-US" sz="1300" b="1" i="0" kern="1200" baseline="0"/>
            <a:t>1.2.2. </a:t>
          </a:r>
          <a:r>
            <a:rPr lang="en-US" sz="1300" b="0" i="0" kern="1200" baseline="0"/>
            <a:t>All fault alarms</a:t>
          </a:r>
          <a:endParaRPr lang="en-US" sz="1300" kern="1200"/>
        </a:p>
        <a:p>
          <a:pPr marL="114300" lvl="1" indent="-114300" algn="l" defTabSz="577850">
            <a:lnSpc>
              <a:spcPct val="90000"/>
            </a:lnSpc>
            <a:spcBef>
              <a:spcPct val="0"/>
            </a:spcBef>
            <a:spcAft>
              <a:spcPct val="15000"/>
            </a:spcAft>
            <a:buChar char="•"/>
          </a:pPr>
          <a:r>
            <a:rPr lang="en-US" sz="1300" b="1" i="0" kern="1200" baseline="0"/>
            <a:t>1.2.3. </a:t>
          </a:r>
          <a:r>
            <a:rPr lang="en-US" sz="1300" b="0" i="0" kern="1200" baseline="0"/>
            <a:t>High and low voltage ride-through mode status</a:t>
          </a:r>
          <a:endParaRPr lang="en-US" sz="1300" kern="1200"/>
        </a:p>
        <a:p>
          <a:pPr marL="114300" lvl="1" indent="-114300" algn="l" defTabSz="577850">
            <a:lnSpc>
              <a:spcPct val="90000"/>
            </a:lnSpc>
            <a:spcBef>
              <a:spcPct val="0"/>
            </a:spcBef>
            <a:spcAft>
              <a:spcPct val="15000"/>
            </a:spcAft>
            <a:buChar char="•"/>
          </a:pPr>
          <a:r>
            <a:rPr lang="en-US" sz="1300" b="1" i="0" kern="1200" baseline="0"/>
            <a:t>1.2.4. </a:t>
          </a:r>
          <a:r>
            <a:rPr lang="en-US" sz="1300" b="0" i="0" kern="1200" baseline="0"/>
            <a:t>High and low frequency ride-through mode status</a:t>
          </a:r>
          <a:endParaRPr lang="en-US" sz="1300" kern="1200"/>
        </a:p>
      </dsp:txBody>
      <dsp:txXfrm>
        <a:off x="3569332" y="1416342"/>
        <a:ext cx="3564106" cy="2974318"/>
      </dsp:txXfrm>
    </dsp:sp>
    <dsp:sp modelId="{A73C9AFE-BFD2-4FC5-AA8F-A3086B2325E3}">
      <dsp:nvSpPr>
        <dsp:cNvPr id="0" name=""/>
        <dsp:cNvSpPr/>
      </dsp:nvSpPr>
      <dsp:spPr>
        <a:xfrm>
          <a:off x="7133438" y="1416342"/>
          <a:ext cx="3564106"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a:t>1.3. </a:t>
          </a:r>
          <a:r>
            <a:rPr lang="en-US" sz="1700" b="0" i="0" kern="1200" baseline="0"/>
            <a:t>For IBR units in commercial operation </a:t>
          </a:r>
          <a:r>
            <a:rPr lang="en-US" sz="1700" b="1" i="0" kern="1200" baseline="0"/>
            <a:t>before</a:t>
          </a:r>
          <a:r>
            <a:rPr lang="en-US" sz="1700" b="0" i="0" kern="1200" baseline="0"/>
            <a:t> the effective date of this standard, if capable, the following data shall be recorded when triggered by ride-through operation or tripping of an IBR unit</a:t>
          </a:r>
          <a:endParaRPr lang="en-US" sz="1700" kern="1200"/>
        </a:p>
        <a:p>
          <a:pPr marL="114300" lvl="1" indent="-114300" algn="l" defTabSz="577850">
            <a:lnSpc>
              <a:spcPct val="90000"/>
            </a:lnSpc>
            <a:spcBef>
              <a:spcPct val="0"/>
            </a:spcBef>
            <a:spcAft>
              <a:spcPct val="15000"/>
            </a:spcAft>
            <a:buChar char="•"/>
          </a:pPr>
          <a:r>
            <a:rPr lang="en-US" sz="1300" b="1" kern="1200"/>
            <a:t>1.3.1. </a:t>
          </a:r>
          <a:r>
            <a:rPr lang="en-US" sz="1300" kern="1200"/>
            <a:t>All fault codes</a:t>
          </a:r>
        </a:p>
        <a:p>
          <a:pPr marL="114300" lvl="1" indent="-114300" algn="l" defTabSz="577850">
            <a:lnSpc>
              <a:spcPct val="90000"/>
            </a:lnSpc>
            <a:spcBef>
              <a:spcPct val="0"/>
            </a:spcBef>
            <a:spcAft>
              <a:spcPct val="15000"/>
            </a:spcAft>
            <a:buChar char="•"/>
          </a:pPr>
          <a:r>
            <a:rPr lang="en-US" sz="1300" b="1" i="0" kern="1200" baseline="0"/>
            <a:t>1.3.2. </a:t>
          </a:r>
          <a:r>
            <a:rPr lang="en-US" sz="1300" b="0" i="0" kern="1200" baseline="0"/>
            <a:t>All fault alarms</a:t>
          </a:r>
          <a:endParaRPr lang="en-US" sz="1300" kern="1200"/>
        </a:p>
        <a:p>
          <a:pPr marL="114300" lvl="1" indent="-114300" algn="l" defTabSz="577850">
            <a:lnSpc>
              <a:spcPct val="90000"/>
            </a:lnSpc>
            <a:spcBef>
              <a:spcPct val="0"/>
            </a:spcBef>
            <a:spcAft>
              <a:spcPct val="15000"/>
            </a:spcAft>
            <a:buChar char="•"/>
          </a:pPr>
          <a:r>
            <a:rPr lang="en-US" sz="1300" b="1" i="0" kern="1200" baseline="0"/>
            <a:t>1.3.3. </a:t>
          </a:r>
          <a:r>
            <a:rPr lang="en-US" sz="1300" b="0" i="0" kern="1200" baseline="0"/>
            <a:t>High and low voltage ride-through mode status</a:t>
          </a:r>
          <a:endParaRPr lang="en-US" sz="1300" kern="1200"/>
        </a:p>
        <a:p>
          <a:pPr marL="114300" lvl="1" indent="-114300" algn="l" defTabSz="577850">
            <a:lnSpc>
              <a:spcPct val="90000"/>
            </a:lnSpc>
            <a:spcBef>
              <a:spcPct val="0"/>
            </a:spcBef>
            <a:spcAft>
              <a:spcPct val="15000"/>
            </a:spcAft>
            <a:buChar char="•"/>
          </a:pPr>
          <a:r>
            <a:rPr lang="en-US" sz="1300" b="1" i="0" kern="1200" baseline="0"/>
            <a:t>1.3.4. </a:t>
          </a:r>
          <a:r>
            <a:rPr lang="en-US" sz="1300" b="0" i="0" kern="1200" baseline="0"/>
            <a:t>High and low frequency ride-through mode status</a:t>
          </a:r>
          <a:endParaRPr lang="en-US" sz="1300" kern="1200"/>
        </a:p>
      </dsp:txBody>
      <dsp:txXfrm>
        <a:off x="7133438" y="1416342"/>
        <a:ext cx="3564106" cy="2974318"/>
      </dsp:txXfrm>
    </dsp:sp>
    <dsp:sp modelId="{FC32B282-A4F6-4003-AF1C-69134107B61C}">
      <dsp:nvSpPr>
        <dsp:cNvPr id="0" name=""/>
        <dsp:cNvSpPr/>
      </dsp:nvSpPr>
      <dsp:spPr>
        <a:xfrm>
          <a:off x="0" y="4390660"/>
          <a:ext cx="10702771" cy="330479"/>
        </a:xfrm>
        <a:prstGeom prst="rect">
          <a:avLst/>
        </a:prstGeom>
        <a:solidFill>
          <a:srgbClr val="00549F"/>
        </a:solidFill>
        <a:ln>
          <a:noFill/>
        </a:ln>
        <a:effectLst/>
      </dsp:spPr>
      <dsp:style>
        <a:lnRef idx="0">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B8FB92-9729-457A-948E-D9E5ECC22613}">
      <dsp:nvSpPr>
        <dsp:cNvPr id="0" name=""/>
        <dsp:cNvSpPr/>
      </dsp:nvSpPr>
      <dsp:spPr>
        <a:xfrm>
          <a:off x="0" y="68044"/>
          <a:ext cx="10782670" cy="1157130"/>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baseline="0"/>
            <a:t>R7. </a:t>
          </a:r>
          <a:r>
            <a:rPr lang="en-US" sz="2300" b="0" i="0" kern="1200" baseline="0"/>
            <a:t>Each Generator Owner shall provide all requested SER, FR, and DDR data to its Transmission Planner, Planning Coordinator, Transmission Operator, Balancing Authority, Reliability Coordinator, Regional Entity, or NERC in accordance with the following:</a:t>
          </a:r>
          <a:endParaRPr lang="en-US" sz="2300" kern="1200"/>
        </a:p>
      </dsp:txBody>
      <dsp:txXfrm>
        <a:off x="0" y="68044"/>
        <a:ext cx="10782670" cy="1157130"/>
      </dsp:txXfrm>
    </dsp:sp>
    <dsp:sp modelId="{47D1BB81-59B9-4D73-8D9F-E62D8B5C8213}">
      <dsp:nvSpPr>
        <dsp:cNvPr id="0" name=""/>
        <dsp:cNvSpPr/>
      </dsp:nvSpPr>
      <dsp:spPr>
        <a:xfrm>
          <a:off x="0" y="1225174"/>
          <a:ext cx="10782670" cy="342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35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i="0" kern="1200" baseline="0"/>
            <a:t>7.1. </a:t>
          </a:r>
          <a:r>
            <a:rPr lang="en-US" sz="1800" b="0" i="0" kern="1200" baseline="0"/>
            <a:t>Data shall be retrievable for the period of 20 calendar days, inclusive of the day the data was recorded</a:t>
          </a:r>
          <a:endParaRPr lang="en-US" sz="1800" kern="1200"/>
        </a:p>
        <a:p>
          <a:pPr marL="171450" lvl="1" indent="-171450" algn="l" defTabSz="800100">
            <a:lnSpc>
              <a:spcPct val="90000"/>
            </a:lnSpc>
            <a:spcBef>
              <a:spcPct val="0"/>
            </a:spcBef>
            <a:spcAft>
              <a:spcPct val="20000"/>
            </a:spcAft>
            <a:buChar char="•"/>
          </a:pPr>
          <a:r>
            <a:rPr lang="en-US" sz="1800" b="1" i="0" kern="1200" baseline="0"/>
            <a:t>7.2. </a:t>
          </a:r>
          <a:r>
            <a:rPr lang="en-US" sz="1800" b="0" i="0" kern="1200" baseline="0"/>
            <a:t>Data subject to Part 7.1 shall be provided within 15 calendar days of a request unless an extension is granted by the requestor</a:t>
          </a:r>
          <a:endParaRPr lang="en-US" sz="1800" kern="1200"/>
        </a:p>
        <a:p>
          <a:pPr marL="171450" lvl="1" indent="-171450" algn="l" defTabSz="800100">
            <a:lnSpc>
              <a:spcPct val="90000"/>
            </a:lnSpc>
            <a:spcBef>
              <a:spcPct val="0"/>
            </a:spcBef>
            <a:spcAft>
              <a:spcPct val="20000"/>
            </a:spcAft>
            <a:buChar char="•"/>
          </a:pPr>
          <a:r>
            <a:rPr lang="en-US" sz="1800" b="1" i="0" kern="1200" baseline="0"/>
            <a:t>7.3. </a:t>
          </a:r>
          <a:r>
            <a:rPr lang="en-US" sz="1800" b="0" i="0" kern="1200" baseline="0"/>
            <a:t>SER data shall be provided in ASCII4 Comma Separated Value (CSV) format following Attachment 1</a:t>
          </a:r>
          <a:endParaRPr lang="en-US" sz="1800" kern="1200"/>
        </a:p>
        <a:p>
          <a:pPr marL="171450" lvl="1" indent="-171450" algn="l" defTabSz="800100">
            <a:lnSpc>
              <a:spcPct val="90000"/>
            </a:lnSpc>
            <a:spcBef>
              <a:spcPct val="0"/>
            </a:spcBef>
            <a:spcAft>
              <a:spcPct val="20000"/>
            </a:spcAft>
            <a:buChar char="•"/>
          </a:pPr>
          <a:r>
            <a:rPr lang="en-US" sz="1800" b="1" i="0" kern="1200" baseline="0"/>
            <a:t>7.4. </a:t>
          </a:r>
          <a:r>
            <a:rPr lang="en-US" sz="1800" b="0" i="0" kern="1200" baseline="0"/>
            <a:t>FR data shall be provided either in CSV format with appropriate headers or in electronic files that are formatted in conformance with C37.111, IEEE Standard Common Format for Transient Data Exchange (COMTRADE), revision C37.111-1999 or later</a:t>
          </a:r>
          <a:endParaRPr lang="en-US" sz="1800" kern="1200"/>
        </a:p>
        <a:p>
          <a:pPr marL="171450" lvl="1" indent="-171450" algn="l" defTabSz="800100">
            <a:lnSpc>
              <a:spcPct val="90000"/>
            </a:lnSpc>
            <a:spcBef>
              <a:spcPct val="0"/>
            </a:spcBef>
            <a:spcAft>
              <a:spcPct val="20000"/>
            </a:spcAft>
            <a:buChar char="•"/>
          </a:pPr>
          <a:r>
            <a:rPr lang="en-US" sz="1800" b="1" i="0" kern="1200" baseline="0"/>
            <a:t>7.5. </a:t>
          </a:r>
          <a:r>
            <a:rPr lang="en-US" sz="1800" b="0" i="0" kern="1200" baseline="0"/>
            <a:t>DDR data shall be provided either in CSV format with appropriate headers or in electronic files that are formatted in conformance with C37.111, IEEE Standard Common Format for Transient Data Exchange (COMTRADE), revision C37.111-1999 or later</a:t>
          </a:r>
          <a:endParaRPr lang="en-US" sz="1800" kern="1200"/>
        </a:p>
        <a:p>
          <a:pPr marL="171450" lvl="1" indent="-171450" algn="l" defTabSz="800100">
            <a:lnSpc>
              <a:spcPct val="90000"/>
            </a:lnSpc>
            <a:spcBef>
              <a:spcPct val="0"/>
            </a:spcBef>
            <a:spcAft>
              <a:spcPct val="20000"/>
            </a:spcAft>
            <a:buChar char="•"/>
          </a:pPr>
          <a:r>
            <a:rPr lang="en-US" sz="1800" b="1" i="0" kern="1200" baseline="0"/>
            <a:t>7.6. </a:t>
          </a:r>
          <a:r>
            <a:rPr lang="en-US" sz="1800" b="0" i="0" kern="1200" baseline="0"/>
            <a:t>Data files shall be named in conformance with C37.232, IEEE Standard for Common Format for Naming Time Sequence Data Files (COMNAME), revision C37.232-2011 or later</a:t>
          </a:r>
          <a:endParaRPr lang="en-US" sz="1800" kern="1200"/>
        </a:p>
      </dsp:txBody>
      <dsp:txXfrm>
        <a:off x="0" y="1225174"/>
        <a:ext cx="10782670" cy="34279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A8270F-5E0D-4605-83A3-35F5CED4DC1A}">
      <dsp:nvSpPr>
        <dsp:cNvPr id="0" name=""/>
        <dsp:cNvSpPr/>
      </dsp:nvSpPr>
      <dsp:spPr>
        <a:xfrm>
          <a:off x="0" y="16758"/>
          <a:ext cx="11562760" cy="541125"/>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a:t>Key Takeaways</a:t>
          </a:r>
          <a:endParaRPr lang="en-US" sz="2500" kern="1200"/>
        </a:p>
      </dsp:txBody>
      <dsp:txXfrm>
        <a:off x="0" y="16758"/>
        <a:ext cx="11562760" cy="541125"/>
      </dsp:txXfrm>
    </dsp:sp>
    <dsp:sp modelId="{235EEFA0-4238-4A12-BBE2-77E6483DA8A2}">
      <dsp:nvSpPr>
        <dsp:cNvPr id="0" name=""/>
        <dsp:cNvSpPr/>
      </dsp:nvSpPr>
      <dsp:spPr>
        <a:xfrm>
          <a:off x="0" y="557883"/>
          <a:ext cx="11562760"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7118"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IEEE-2800-2022:</a:t>
          </a:r>
          <a:r>
            <a:rPr lang="en-US" sz="2000" b="0" kern="1200" dirty="0"/>
            <a:t> data retention longer than PRC-028, no reporting deadline</a:t>
          </a:r>
          <a:endParaRPr lang="en-US" sz="2000" kern="1200" dirty="0"/>
        </a:p>
        <a:p>
          <a:pPr marL="228600" lvl="1" indent="-228600" algn="l" defTabSz="889000">
            <a:lnSpc>
              <a:spcPct val="90000"/>
            </a:lnSpc>
            <a:spcBef>
              <a:spcPct val="0"/>
            </a:spcBef>
            <a:spcAft>
              <a:spcPct val="20000"/>
            </a:spcAft>
            <a:buChar char="•"/>
          </a:pPr>
          <a:r>
            <a:rPr lang="en-US" sz="2000" kern="1200" dirty="0"/>
            <a:t>NOGRR255:</a:t>
          </a:r>
          <a:r>
            <a:rPr lang="en-US" sz="2000" b="0" kern="1200" dirty="0"/>
            <a:t> data retention longer than PRC-028, reporting deadline short</a:t>
          </a:r>
          <a:endParaRPr lang="en-US" sz="2000" kern="1200" dirty="0"/>
        </a:p>
      </dsp:txBody>
      <dsp:txXfrm>
        <a:off x="0" y="557883"/>
        <a:ext cx="11562760" cy="6856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E2EC4-157F-469B-A566-9DC7FE905126}">
      <dsp:nvSpPr>
        <dsp:cNvPr id="0" name=""/>
        <dsp:cNvSpPr/>
      </dsp:nvSpPr>
      <dsp:spPr>
        <a:xfrm>
          <a:off x="0" y="93832"/>
          <a:ext cx="11005987" cy="519479"/>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Key Takeaways</a:t>
          </a:r>
          <a:endParaRPr lang="en-US" sz="2400" kern="1200"/>
        </a:p>
      </dsp:txBody>
      <dsp:txXfrm>
        <a:off x="0" y="93832"/>
        <a:ext cx="11005987" cy="519479"/>
      </dsp:txXfrm>
    </dsp:sp>
    <dsp:sp modelId="{B0B8FFB9-033F-4414-A7CD-79734ECF6AE1}">
      <dsp:nvSpPr>
        <dsp:cNvPr id="0" name=""/>
        <dsp:cNvSpPr/>
      </dsp:nvSpPr>
      <dsp:spPr>
        <a:xfrm>
          <a:off x="0" y="613312"/>
          <a:ext cx="11005987" cy="658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944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dirty="0"/>
            <a:t>IEEE-2800-2022:</a:t>
          </a:r>
          <a:r>
            <a:rPr lang="en-US" sz="1900" b="0" kern="1200" dirty="0"/>
            <a:t> no repair deadline</a:t>
          </a:r>
          <a:endParaRPr lang="en-US" sz="1900" kern="1200" dirty="0"/>
        </a:p>
        <a:p>
          <a:pPr marL="171450" lvl="1" indent="-171450" algn="l" defTabSz="844550">
            <a:lnSpc>
              <a:spcPct val="90000"/>
            </a:lnSpc>
            <a:spcBef>
              <a:spcPct val="0"/>
            </a:spcBef>
            <a:spcAft>
              <a:spcPct val="20000"/>
            </a:spcAft>
            <a:buChar char="•"/>
          </a:pPr>
          <a:r>
            <a:rPr lang="en-US" sz="1900" kern="1200" dirty="0"/>
            <a:t>NOGRR255:</a:t>
          </a:r>
          <a:r>
            <a:rPr lang="en-US" sz="1900" b="0" kern="1200" dirty="0"/>
            <a:t> continuous monitoring, periodic maintenance, and shorter repair deadline than PRC-028</a:t>
          </a:r>
          <a:endParaRPr lang="en-US" sz="1900" kern="1200" dirty="0"/>
        </a:p>
      </dsp:txBody>
      <dsp:txXfrm>
        <a:off x="0" y="613312"/>
        <a:ext cx="11005987" cy="6582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2F693-A14D-464D-BA99-814F96C63C0F}">
      <dsp:nvSpPr>
        <dsp:cNvPr id="0" name=""/>
        <dsp:cNvSpPr/>
      </dsp:nvSpPr>
      <dsp:spPr>
        <a:xfrm>
          <a:off x="0" y="12079"/>
          <a:ext cx="11310182" cy="649350"/>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1" kern="1200"/>
            <a:t>Key Takeaways</a:t>
          </a:r>
          <a:endParaRPr lang="en-US" sz="3000" kern="1200"/>
        </a:p>
      </dsp:txBody>
      <dsp:txXfrm>
        <a:off x="0" y="12079"/>
        <a:ext cx="11310182" cy="649350"/>
      </dsp:txXfrm>
    </dsp:sp>
    <dsp:sp modelId="{8BF37BBF-80AA-40F9-A543-82578013B44C}">
      <dsp:nvSpPr>
        <dsp:cNvPr id="0" name=""/>
        <dsp:cNvSpPr/>
      </dsp:nvSpPr>
      <dsp:spPr>
        <a:xfrm>
          <a:off x="0" y="661429"/>
          <a:ext cx="11310182" cy="1117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098"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a:t>IEEE-2800-2022:</a:t>
          </a:r>
          <a:r>
            <a:rPr lang="en-US" sz="2300" b="0" kern="1200" dirty="0"/>
            <a:t> more general data requirements than PRC-028, future units only</a:t>
          </a:r>
          <a:endParaRPr lang="en-US" sz="2300" kern="1200" dirty="0"/>
        </a:p>
        <a:p>
          <a:pPr marL="228600" lvl="1" indent="-228600" algn="l" defTabSz="1022350">
            <a:lnSpc>
              <a:spcPct val="90000"/>
            </a:lnSpc>
            <a:spcBef>
              <a:spcPct val="0"/>
            </a:spcBef>
            <a:spcAft>
              <a:spcPct val="20000"/>
            </a:spcAft>
            <a:buChar char="•"/>
          </a:pPr>
          <a:r>
            <a:rPr lang="en-US" sz="2300" kern="1200" dirty="0"/>
            <a:t>NOGRR255:</a:t>
          </a:r>
          <a:r>
            <a:rPr lang="en-US" sz="2300" b="0" kern="1200" dirty="0"/>
            <a:t> similar to PRC-028 for existing and future units and specific data requirements</a:t>
          </a:r>
          <a:endParaRPr lang="en-US" sz="2300" kern="1200" dirty="0"/>
        </a:p>
      </dsp:txBody>
      <dsp:txXfrm>
        <a:off x="0" y="661429"/>
        <a:ext cx="11310182" cy="1117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104C1D-EA4E-487E-8BD6-A271DF7D169D}">
      <dsp:nvSpPr>
        <dsp:cNvPr id="0" name=""/>
        <dsp:cNvSpPr/>
      </dsp:nvSpPr>
      <dsp:spPr>
        <a:xfrm>
          <a:off x="0" y="0"/>
          <a:ext cx="10729404" cy="1416342"/>
        </a:xfrm>
        <a:prstGeom prst="rect">
          <a:avLst/>
        </a:prstGeom>
        <a:solidFill>
          <a:srgbClr val="00549F"/>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i="0" kern="1200" baseline="0" dirty="0"/>
            <a:t>R2. </a:t>
          </a:r>
          <a:r>
            <a:rPr lang="en-US" sz="2800" b="0" i="0" kern="1200" baseline="0" dirty="0"/>
            <a:t>Each Generator Owner shall have triggered fault recording (FR) data to determine the following electrical quantities for Elements that it owns:</a:t>
          </a:r>
          <a:endParaRPr lang="en-US" sz="2800" kern="1200" dirty="0"/>
        </a:p>
      </dsp:txBody>
      <dsp:txXfrm>
        <a:off x="0" y="0"/>
        <a:ext cx="10729404" cy="1416342"/>
      </dsp:txXfrm>
    </dsp:sp>
    <dsp:sp modelId="{29DAFD9B-5E4D-4580-914B-8D3F938036FC}">
      <dsp:nvSpPr>
        <dsp:cNvPr id="0" name=""/>
        <dsp:cNvSpPr/>
      </dsp:nvSpPr>
      <dsp:spPr>
        <a:xfrm>
          <a:off x="5238" y="1416342"/>
          <a:ext cx="3572975"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0" kern="1200" baseline="0"/>
            <a:t>2.1. </a:t>
          </a:r>
          <a:r>
            <a:rPr lang="en-US" sz="2300" b="0" i="0" kern="1200" baseline="0"/>
            <a:t>High-side of the main power transformer FR data: </a:t>
          </a:r>
          <a:endParaRPr lang="en-US" sz="2300" kern="1200"/>
        </a:p>
        <a:p>
          <a:pPr marL="171450" lvl="1" indent="-171450" algn="l" defTabSz="800100">
            <a:lnSpc>
              <a:spcPct val="90000"/>
            </a:lnSpc>
            <a:spcBef>
              <a:spcPct val="0"/>
            </a:spcBef>
            <a:spcAft>
              <a:spcPct val="15000"/>
            </a:spcAft>
            <a:buClr>
              <a:srgbClr val="6F8EC2"/>
            </a:buClr>
            <a:buChar char="•"/>
          </a:pPr>
          <a:r>
            <a:rPr lang="en-US" sz="1800" b="1" i="0" kern="1200" baseline="0" dirty="0"/>
            <a:t>2.1.1. </a:t>
          </a:r>
          <a:r>
            <a:rPr lang="en-US" sz="1800" b="0" i="0" kern="1200" baseline="0" dirty="0"/>
            <a:t>Phase-to-neutral voltage for each phase </a:t>
          </a:r>
          <a:endParaRPr lang="en-US" sz="1800" kern="1200" dirty="0"/>
        </a:p>
        <a:p>
          <a:pPr marL="171450" lvl="1" indent="-171450" algn="l" defTabSz="800100">
            <a:lnSpc>
              <a:spcPct val="90000"/>
            </a:lnSpc>
            <a:spcBef>
              <a:spcPct val="0"/>
            </a:spcBef>
            <a:spcAft>
              <a:spcPct val="15000"/>
            </a:spcAft>
            <a:buClr>
              <a:srgbClr val="6F8EC2"/>
            </a:buClr>
            <a:buChar char="•"/>
          </a:pPr>
          <a:r>
            <a:rPr lang="en-US" sz="1800" b="1" i="0" kern="1200" baseline="0" dirty="0"/>
            <a:t>2.1.2. </a:t>
          </a:r>
          <a:r>
            <a:rPr lang="en-US" sz="1800" b="0" i="0" kern="1200" baseline="0" dirty="0"/>
            <a:t>Each phase current and the residual or neutral current</a:t>
          </a:r>
          <a:endParaRPr lang="en-US" sz="1800" kern="1200" dirty="0"/>
        </a:p>
        <a:p>
          <a:pPr marL="171450" lvl="1" indent="-171450" algn="l" defTabSz="800100">
            <a:lnSpc>
              <a:spcPct val="90000"/>
            </a:lnSpc>
            <a:spcBef>
              <a:spcPct val="0"/>
            </a:spcBef>
            <a:spcAft>
              <a:spcPct val="15000"/>
            </a:spcAft>
            <a:buClr>
              <a:srgbClr val="6F8EC2"/>
            </a:buClr>
            <a:buChar char="•"/>
          </a:pPr>
          <a:r>
            <a:rPr lang="en-US" sz="1800" b="1" i="0" kern="1200" baseline="0" dirty="0"/>
            <a:t>2.1.3. </a:t>
          </a:r>
          <a:r>
            <a:rPr lang="en-US" sz="1800" b="0" i="0" kern="1200" baseline="0" dirty="0"/>
            <a:t>Real and Reactive Power expressed on a three-phase basis </a:t>
          </a:r>
          <a:endParaRPr lang="en-US" sz="1800" kern="1200" dirty="0"/>
        </a:p>
      </dsp:txBody>
      <dsp:txXfrm>
        <a:off x="5238" y="1416342"/>
        <a:ext cx="3572975" cy="2974318"/>
      </dsp:txXfrm>
    </dsp:sp>
    <dsp:sp modelId="{22072FB1-F80C-465F-87E6-A29F3EC1AAA5}">
      <dsp:nvSpPr>
        <dsp:cNvPr id="0" name=""/>
        <dsp:cNvSpPr/>
      </dsp:nvSpPr>
      <dsp:spPr>
        <a:xfrm>
          <a:off x="3578214" y="1416342"/>
          <a:ext cx="3572975"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0" kern="1200" baseline="0"/>
            <a:t>2.2. </a:t>
          </a:r>
          <a:r>
            <a:rPr lang="en-US" sz="2300" b="0" i="0" kern="1200" baseline="0"/>
            <a:t>Collector feeder breaker FR data: </a:t>
          </a:r>
          <a:endParaRPr lang="en-US" sz="2300" kern="1200"/>
        </a:p>
        <a:p>
          <a:pPr marL="171450" lvl="1" indent="-171450" algn="l" defTabSz="800100">
            <a:lnSpc>
              <a:spcPct val="90000"/>
            </a:lnSpc>
            <a:spcBef>
              <a:spcPct val="0"/>
            </a:spcBef>
            <a:spcAft>
              <a:spcPct val="15000"/>
            </a:spcAft>
            <a:buClr>
              <a:srgbClr val="6F8EC2"/>
            </a:buClr>
            <a:buChar char="•"/>
          </a:pPr>
          <a:r>
            <a:rPr lang="en-US" sz="1800" b="1" i="0" kern="1200" baseline="0" dirty="0"/>
            <a:t>2.2.1. </a:t>
          </a:r>
          <a:r>
            <a:rPr lang="en-US" sz="1800" b="0" i="0" kern="1200" baseline="0" dirty="0"/>
            <a:t>Phase-to-neutral voltage for each phase</a:t>
          </a:r>
          <a:endParaRPr lang="en-US" sz="1800" kern="1200" dirty="0"/>
        </a:p>
        <a:p>
          <a:pPr marL="171450" lvl="1" indent="-171450" algn="l" defTabSz="800100">
            <a:lnSpc>
              <a:spcPct val="90000"/>
            </a:lnSpc>
            <a:spcBef>
              <a:spcPct val="0"/>
            </a:spcBef>
            <a:spcAft>
              <a:spcPct val="15000"/>
            </a:spcAft>
            <a:buClr>
              <a:srgbClr val="6F8EC2"/>
            </a:buClr>
            <a:buChar char="•"/>
          </a:pPr>
          <a:r>
            <a:rPr lang="en-US" sz="1800" b="1" i="0" kern="1200" baseline="0" dirty="0"/>
            <a:t>2.2.2. </a:t>
          </a:r>
          <a:r>
            <a:rPr lang="en-US" sz="1800" b="0" i="0" kern="1200" baseline="0" dirty="0"/>
            <a:t>Each phase current and the residual or neutral current</a:t>
          </a:r>
          <a:endParaRPr lang="en-US" sz="1800" kern="1200" dirty="0"/>
        </a:p>
        <a:p>
          <a:pPr marL="171450" lvl="1" indent="-171450" algn="l" defTabSz="800100">
            <a:lnSpc>
              <a:spcPct val="90000"/>
            </a:lnSpc>
            <a:spcBef>
              <a:spcPct val="0"/>
            </a:spcBef>
            <a:spcAft>
              <a:spcPct val="15000"/>
            </a:spcAft>
            <a:buClr>
              <a:srgbClr val="6F8EC2"/>
            </a:buClr>
            <a:buChar char="•"/>
          </a:pPr>
          <a:r>
            <a:rPr lang="en-US" sz="1800" b="1" i="0" kern="1200" baseline="0" dirty="0"/>
            <a:t>2.2.3. </a:t>
          </a:r>
          <a:r>
            <a:rPr lang="en-US" sz="1800" b="0" i="0" kern="1200" baseline="0" dirty="0"/>
            <a:t>Real and Reactive Power expressed on a three-phase basis</a:t>
          </a:r>
          <a:endParaRPr lang="en-US" sz="1800" kern="1200" dirty="0"/>
        </a:p>
      </dsp:txBody>
      <dsp:txXfrm>
        <a:off x="3578214" y="1416342"/>
        <a:ext cx="3572975" cy="2974318"/>
      </dsp:txXfrm>
    </dsp:sp>
    <dsp:sp modelId="{1AC34BE6-9CEC-4AA9-92A0-9995E415215D}">
      <dsp:nvSpPr>
        <dsp:cNvPr id="0" name=""/>
        <dsp:cNvSpPr/>
      </dsp:nvSpPr>
      <dsp:spPr>
        <a:xfrm>
          <a:off x="7151189" y="1416342"/>
          <a:ext cx="3572975"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i="0" kern="1200" baseline="0"/>
            <a:t>2.3. </a:t>
          </a:r>
          <a:r>
            <a:rPr lang="en-US" sz="2300" b="0" i="0" kern="1200" baseline="0"/>
            <a:t>Shunt dynamic reactive device FR data: </a:t>
          </a:r>
          <a:endParaRPr lang="en-US" sz="2300" kern="1200"/>
        </a:p>
        <a:p>
          <a:pPr marL="171450" lvl="1" indent="-171450" algn="l" defTabSz="800100">
            <a:lnSpc>
              <a:spcPct val="90000"/>
            </a:lnSpc>
            <a:spcBef>
              <a:spcPct val="0"/>
            </a:spcBef>
            <a:spcAft>
              <a:spcPct val="15000"/>
            </a:spcAft>
            <a:buClr>
              <a:srgbClr val="6F8EC2"/>
            </a:buClr>
            <a:buChar char="•"/>
          </a:pPr>
          <a:r>
            <a:rPr lang="en-US" sz="1800" b="1" i="0" kern="1200" baseline="0" dirty="0"/>
            <a:t>2.3.1. </a:t>
          </a:r>
          <a:r>
            <a:rPr lang="en-US" sz="1800" b="0" i="0" kern="1200" baseline="0" dirty="0"/>
            <a:t>Phase-to-neutral voltage for each phase</a:t>
          </a:r>
          <a:endParaRPr lang="en-US" sz="1800" kern="1200" dirty="0"/>
        </a:p>
        <a:p>
          <a:pPr marL="171450" lvl="1" indent="-171450" algn="l" defTabSz="800100">
            <a:lnSpc>
              <a:spcPct val="90000"/>
            </a:lnSpc>
            <a:spcBef>
              <a:spcPct val="0"/>
            </a:spcBef>
            <a:spcAft>
              <a:spcPct val="15000"/>
            </a:spcAft>
            <a:buClr>
              <a:srgbClr val="6F8EC2"/>
            </a:buClr>
            <a:buChar char="•"/>
          </a:pPr>
          <a:r>
            <a:rPr lang="en-US" sz="1800" b="1" i="0" kern="1200" baseline="0" dirty="0"/>
            <a:t>2.3.2. </a:t>
          </a:r>
          <a:r>
            <a:rPr lang="en-US" sz="1800" b="0" i="0" kern="1200" baseline="0" dirty="0"/>
            <a:t>Each phase current and the residual or neutral current</a:t>
          </a:r>
          <a:endParaRPr lang="en-US" sz="1800" kern="1200" dirty="0"/>
        </a:p>
        <a:p>
          <a:pPr marL="171450" lvl="1" indent="-171450" algn="l" defTabSz="800100">
            <a:lnSpc>
              <a:spcPct val="90000"/>
            </a:lnSpc>
            <a:spcBef>
              <a:spcPct val="0"/>
            </a:spcBef>
            <a:spcAft>
              <a:spcPct val="15000"/>
            </a:spcAft>
            <a:buClr>
              <a:srgbClr val="6F8EC2"/>
            </a:buClr>
            <a:buChar char="•"/>
          </a:pPr>
          <a:r>
            <a:rPr lang="en-US" sz="1800" b="1" i="0" kern="1200" baseline="0" dirty="0"/>
            <a:t>2.3.3. </a:t>
          </a:r>
          <a:r>
            <a:rPr lang="en-US" sz="1800" b="0" i="0" kern="1200" baseline="0" dirty="0"/>
            <a:t>Reactive Power output expressed on a three-phase basis </a:t>
          </a:r>
          <a:endParaRPr lang="en-US" sz="1800" kern="1200" dirty="0"/>
        </a:p>
      </dsp:txBody>
      <dsp:txXfrm>
        <a:off x="7151189" y="1416342"/>
        <a:ext cx="3572975" cy="2974318"/>
      </dsp:txXfrm>
    </dsp:sp>
    <dsp:sp modelId="{F32AA7FC-A030-4F54-A1E4-8319A1ECF7DE}">
      <dsp:nvSpPr>
        <dsp:cNvPr id="0" name=""/>
        <dsp:cNvSpPr/>
      </dsp:nvSpPr>
      <dsp:spPr>
        <a:xfrm>
          <a:off x="0" y="4390660"/>
          <a:ext cx="10729404" cy="330479"/>
        </a:xfrm>
        <a:prstGeom prst="rect">
          <a:avLst/>
        </a:prstGeom>
        <a:solidFill>
          <a:srgbClr val="00549F"/>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E48C1-B912-462E-822E-CC5E307FEBD4}">
      <dsp:nvSpPr>
        <dsp:cNvPr id="0" name=""/>
        <dsp:cNvSpPr/>
      </dsp:nvSpPr>
      <dsp:spPr>
        <a:xfrm>
          <a:off x="0" y="22286"/>
          <a:ext cx="11474841" cy="584415"/>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b="1" kern="1200"/>
            <a:t>Key Takeaways</a:t>
          </a:r>
          <a:endParaRPr lang="en-US" sz="2700" kern="1200"/>
        </a:p>
      </dsp:txBody>
      <dsp:txXfrm>
        <a:off x="0" y="22286"/>
        <a:ext cx="11474841" cy="584415"/>
      </dsp:txXfrm>
    </dsp:sp>
    <dsp:sp modelId="{0AA10DF2-F2E1-4515-B46E-3AAA777C4B29}">
      <dsp:nvSpPr>
        <dsp:cNvPr id="0" name=""/>
        <dsp:cNvSpPr/>
      </dsp:nvSpPr>
      <dsp:spPr>
        <a:xfrm>
          <a:off x="0" y="606701"/>
          <a:ext cx="11474841"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4326"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dirty="0"/>
            <a:t>IEEE-2800-2022:</a:t>
          </a:r>
          <a:r>
            <a:rPr lang="en-US" sz="2100" b="0" kern="1200" dirty="0"/>
            <a:t> general requirements similar to PRC-028, future units only</a:t>
          </a:r>
          <a:endParaRPr lang="en-US" sz="2100" kern="1200" dirty="0"/>
        </a:p>
        <a:p>
          <a:pPr marL="228600" lvl="1" indent="-228600" algn="l" defTabSz="933450">
            <a:lnSpc>
              <a:spcPct val="90000"/>
            </a:lnSpc>
            <a:spcBef>
              <a:spcPct val="0"/>
            </a:spcBef>
            <a:spcAft>
              <a:spcPct val="20000"/>
            </a:spcAft>
            <a:buChar char="•"/>
          </a:pPr>
          <a:r>
            <a:rPr lang="en-US" sz="2100" kern="1200" dirty="0"/>
            <a:t>NOGRR255:</a:t>
          </a:r>
          <a:r>
            <a:rPr lang="en-US" sz="2100" b="0" kern="1200" dirty="0"/>
            <a:t> excludes specific ranges unlike PRC-028</a:t>
          </a:r>
          <a:endParaRPr lang="en-US" sz="2100" kern="1200" dirty="0"/>
        </a:p>
      </dsp:txBody>
      <dsp:txXfrm>
        <a:off x="0" y="606701"/>
        <a:ext cx="11474841" cy="7265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632F8F-D8C0-450F-8793-D6CADA0574CA}">
      <dsp:nvSpPr>
        <dsp:cNvPr id="0" name=""/>
        <dsp:cNvSpPr/>
      </dsp:nvSpPr>
      <dsp:spPr>
        <a:xfrm>
          <a:off x="0" y="0"/>
          <a:ext cx="10730760" cy="1416342"/>
        </a:xfrm>
        <a:prstGeom prst="rect">
          <a:avLst/>
        </a:prstGeom>
        <a:solidFill>
          <a:srgbClr val="00549F"/>
        </a:solidFill>
        <a:ln>
          <a:noFill/>
        </a:ln>
        <a:effectLst/>
      </dsp:spPr>
      <dsp:style>
        <a:lnRef idx="0">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b="1" i="0" kern="1200" baseline="0"/>
            <a:t>R3. </a:t>
          </a:r>
          <a:r>
            <a:rPr lang="en-US" sz="3700" b="0" i="0" kern="1200" baseline="0"/>
            <a:t>Each Generator Owner shall have FR data as specified in Requirement R2 that meets the following: </a:t>
          </a:r>
          <a:endParaRPr lang="en-US" sz="3700" kern="1200"/>
        </a:p>
      </dsp:txBody>
      <dsp:txXfrm>
        <a:off x="0" y="0"/>
        <a:ext cx="10730760" cy="1416342"/>
      </dsp:txXfrm>
    </dsp:sp>
    <dsp:sp modelId="{BCF0290E-4285-4C3B-9605-9911CD593A53}">
      <dsp:nvSpPr>
        <dsp:cNvPr id="0" name=""/>
        <dsp:cNvSpPr/>
      </dsp:nvSpPr>
      <dsp:spPr>
        <a:xfrm>
          <a:off x="5239" y="1416342"/>
          <a:ext cx="3573426"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dirty="0"/>
            <a:t>3.1. </a:t>
          </a:r>
          <a:r>
            <a:rPr lang="en-US" sz="1700" b="0" i="0" kern="1200" baseline="0" dirty="0"/>
            <a:t>High-side of the main power transformer FR data: </a:t>
          </a:r>
          <a:endParaRPr lang="en-US" sz="1700" kern="1200" dirty="0"/>
        </a:p>
        <a:p>
          <a:pPr marL="114300" lvl="1" indent="-114300" algn="l" defTabSz="577850">
            <a:lnSpc>
              <a:spcPct val="90000"/>
            </a:lnSpc>
            <a:spcBef>
              <a:spcPct val="0"/>
            </a:spcBef>
            <a:spcAft>
              <a:spcPct val="15000"/>
            </a:spcAft>
            <a:buChar char="•"/>
          </a:pPr>
          <a:r>
            <a:rPr lang="en-US" sz="1300" b="1" i="0" kern="1200" baseline="0" dirty="0"/>
            <a:t>3.1.1. </a:t>
          </a:r>
          <a:r>
            <a:rPr lang="en-US" sz="1300" b="0" i="0" kern="1200" baseline="0" dirty="0"/>
            <a:t>A single record or multiple records that include a pre-trigger record length of at least two cycles and a total record length of at least 2.0 seconds for the same trigger point</a:t>
          </a:r>
          <a:endParaRPr lang="en-US" sz="1300" kern="1200" dirty="0"/>
        </a:p>
        <a:p>
          <a:pPr marL="114300" lvl="1" indent="-114300" algn="l" defTabSz="577850">
            <a:lnSpc>
              <a:spcPct val="90000"/>
            </a:lnSpc>
            <a:spcBef>
              <a:spcPct val="0"/>
            </a:spcBef>
            <a:spcAft>
              <a:spcPct val="15000"/>
            </a:spcAft>
            <a:buChar char="•"/>
          </a:pPr>
          <a:r>
            <a:rPr lang="en-US" sz="1300" b="1" i="0" kern="1200" baseline="0" dirty="0"/>
            <a:t>3.1.2. </a:t>
          </a:r>
          <a:r>
            <a:rPr lang="en-US" sz="1300" b="0" i="0" kern="1200" baseline="0" dirty="0"/>
            <a:t>A minimum recording rate of 64 samples per cycle</a:t>
          </a:r>
          <a:endParaRPr lang="en-US" sz="1300" kern="1200" dirty="0"/>
        </a:p>
        <a:p>
          <a:pPr marL="114300" lvl="1" indent="-114300" algn="l" defTabSz="577850">
            <a:lnSpc>
              <a:spcPct val="90000"/>
            </a:lnSpc>
            <a:spcBef>
              <a:spcPct val="0"/>
            </a:spcBef>
            <a:spcAft>
              <a:spcPct val="15000"/>
            </a:spcAft>
            <a:buChar char="•"/>
          </a:pPr>
          <a:r>
            <a:rPr lang="en-US" sz="1300" b="1" i="0" kern="1200" baseline="0"/>
            <a:t>3.1.3. </a:t>
          </a:r>
          <a:r>
            <a:rPr lang="en-US" sz="1300" b="0" i="0" kern="1200" baseline="0"/>
            <a:t>Trigger settings for at least the following: </a:t>
          </a:r>
          <a:endParaRPr lang="en-US" sz="1300" kern="1200"/>
        </a:p>
        <a:p>
          <a:pPr marL="228600" lvl="2" indent="-114300" algn="l" defTabSz="577850">
            <a:lnSpc>
              <a:spcPct val="90000"/>
            </a:lnSpc>
            <a:spcBef>
              <a:spcPct val="0"/>
            </a:spcBef>
            <a:spcAft>
              <a:spcPct val="15000"/>
            </a:spcAft>
            <a:buChar char="•"/>
          </a:pPr>
          <a:r>
            <a:rPr lang="en-US" sz="1300" b="1" i="0" kern="1200" baseline="0" dirty="0"/>
            <a:t>3.1.3.1. </a:t>
          </a:r>
          <a:r>
            <a:rPr lang="en-US" sz="1300" b="0" i="0" kern="1200" baseline="0" dirty="0"/>
            <a:t>Neutral (residual) overcurrent </a:t>
          </a:r>
          <a:endParaRPr lang="en-US" sz="1300" kern="1200" dirty="0"/>
        </a:p>
        <a:p>
          <a:pPr marL="228600" lvl="2" indent="-114300" algn="l" defTabSz="577850">
            <a:lnSpc>
              <a:spcPct val="90000"/>
            </a:lnSpc>
            <a:spcBef>
              <a:spcPct val="0"/>
            </a:spcBef>
            <a:spcAft>
              <a:spcPct val="15000"/>
            </a:spcAft>
            <a:buChar char="•"/>
          </a:pPr>
          <a:r>
            <a:rPr lang="en-US" sz="1300" b="1" i="0" kern="1200" baseline="0" dirty="0"/>
            <a:t>3.1.3.2. </a:t>
          </a:r>
          <a:r>
            <a:rPr lang="en-US" sz="1300" b="0" i="0" kern="1200" baseline="0" dirty="0"/>
            <a:t>AC phase overvoltage and undervoltage</a:t>
          </a:r>
          <a:endParaRPr lang="en-US" sz="1300" kern="1200" dirty="0"/>
        </a:p>
        <a:p>
          <a:pPr marL="228600" lvl="2" indent="-114300" algn="l" defTabSz="577850">
            <a:lnSpc>
              <a:spcPct val="90000"/>
            </a:lnSpc>
            <a:spcBef>
              <a:spcPct val="0"/>
            </a:spcBef>
            <a:spcAft>
              <a:spcPct val="15000"/>
            </a:spcAft>
            <a:buChar char="•"/>
          </a:pPr>
          <a:r>
            <a:rPr lang="en-US" sz="1300" b="1" i="0" kern="1200" baseline="0"/>
            <a:t>3.1.3.3. </a:t>
          </a:r>
          <a:r>
            <a:rPr lang="en-US" sz="1300" b="0" i="0" kern="1200" baseline="0"/>
            <a:t>Over frequency and underfrequency </a:t>
          </a:r>
          <a:endParaRPr lang="en-US" sz="1300" kern="1200"/>
        </a:p>
      </dsp:txBody>
      <dsp:txXfrm>
        <a:off x="5239" y="1416342"/>
        <a:ext cx="3573426" cy="2974318"/>
      </dsp:txXfrm>
    </dsp:sp>
    <dsp:sp modelId="{D75C5F09-4110-4490-BDAB-273C567DE307}">
      <dsp:nvSpPr>
        <dsp:cNvPr id="0" name=""/>
        <dsp:cNvSpPr/>
      </dsp:nvSpPr>
      <dsp:spPr>
        <a:xfrm>
          <a:off x="3578666" y="1416342"/>
          <a:ext cx="3573426"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dirty="0"/>
            <a:t>3.2. </a:t>
          </a:r>
          <a:r>
            <a:rPr lang="en-US" sz="1700" b="0" i="0" kern="1200" baseline="0" dirty="0"/>
            <a:t>Collector feeder breaker FR data: </a:t>
          </a:r>
          <a:endParaRPr lang="en-US" sz="1700" kern="1200" dirty="0"/>
        </a:p>
        <a:p>
          <a:pPr marL="114300" lvl="1" indent="-114300" algn="l" defTabSz="577850">
            <a:lnSpc>
              <a:spcPct val="90000"/>
            </a:lnSpc>
            <a:spcBef>
              <a:spcPct val="0"/>
            </a:spcBef>
            <a:spcAft>
              <a:spcPct val="15000"/>
            </a:spcAft>
            <a:buChar char="•"/>
          </a:pPr>
          <a:r>
            <a:rPr lang="en-US" sz="1300" b="1" i="0" kern="1200" baseline="0" dirty="0"/>
            <a:t>3.2.1. </a:t>
          </a:r>
          <a:r>
            <a:rPr lang="en-US" sz="1300" b="0" i="0" kern="1200" baseline="0" dirty="0"/>
            <a:t>A single record or multiple records that include a pre-trigger record length of at least two cycles and a total record length of at least 2.0 seconds for the same trigger point</a:t>
          </a:r>
          <a:endParaRPr lang="en-US" sz="1300" kern="1200" dirty="0"/>
        </a:p>
        <a:p>
          <a:pPr marL="114300" lvl="1" indent="-114300" algn="l" defTabSz="577850">
            <a:lnSpc>
              <a:spcPct val="90000"/>
            </a:lnSpc>
            <a:spcBef>
              <a:spcPct val="0"/>
            </a:spcBef>
            <a:spcAft>
              <a:spcPct val="15000"/>
            </a:spcAft>
            <a:buChar char="•"/>
          </a:pPr>
          <a:r>
            <a:rPr lang="en-US" sz="1300" b="1" i="0" kern="1200" baseline="0" dirty="0"/>
            <a:t>3.2.2. </a:t>
          </a:r>
          <a:r>
            <a:rPr lang="en-US" sz="1300" b="0" i="0" kern="1200" baseline="0" dirty="0"/>
            <a:t>A minimum recording rate of 64 samples per cycle</a:t>
          </a:r>
          <a:endParaRPr lang="en-US" sz="1300" kern="1200" dirty="0"/>
        </a:p>
        <a:p>
          <a:pPr marL="114300" lvl="1" indent="-114300" algn="l" defTabSz="577850">
            <a:lnSpc>
              <a:spcPct val="90000"/>
            </a:lnSpc>
            <a:spcBef>
              <a:spcPct val="0"/>
            </a:spcBef>
            <a:spcAft>
              <a:spcPct val="15000"/>
            </a:spcAft>
            <a:buChar char="•"/>
          </a:pPr>
          <a:r>
            <a:rPr lang="en-US" sz="1300" b="1" i="0" kern="1200" baseline="0" dirty="0"/>
            <a:t>3.2.3. </a:t>
          </a:r>
          <a:r>
            <a:rPr lang="en-US" sz="1300" b="0" i="0" kern="1200" baseline="0" dirty="0"/>
            <a:t>Trigger settings for at least the following: </a:t>
          </a:r>
          <a:endParaRPr lang="en-US" sz="1300" kern="1200" dirty="0"/>
        </a:p>
        <a:p>
          <a:pPr marL="228600" lvl="2" indent="-114300" algn="l" defTabSz="577850">
            <a:lnSpc>
              <a:spcPct val="90000"/>
            </a:lnSpc>
            <a:spcBef>
              <a:spcPct val="0"/>
            </a:spcBef>
            <a:spcAft>
              <a:spcPct val="15000"/>
            </a:spcAft>
            <a:buChar char="•"/>
          </a:pPr>
          <a:r>
            <a:rPr lang="en-US" sz="1300" b="1" i="0" kern="1200" baseline="0" dirty="0"/>
            <a:t>3.2.3.1. </a:t>
          </a:r>
          <a:r>
            <a:rPr lang="en-US" sz="1300" b="0" i="0" kern="1200" baseline="0" dirty="0"/>
            <a:t>Neutral (residual) overcurrent, if applicable </a:t>
          </a:r>
          <a:endParaRPr lang="en-US" sz="1300" kern="1200" dirty="0"/>
        </a:p>
        <a:p>
          <a:pPr marL="228600" lvl="2" indent="-114300" algn="l" defTabSz="577850">
            <a:lnSpc>
              <a:spcPct val="90000"/>
            </a:lnSpc>
            <a:spcBef>
              <a:spcPct val="0"/>
            </a:spcBef>
            <a:spcAft>
              <a:spcPct val="15000"/>
            </a:spcAft>
            <a:buChar char="•"/>
          </a:pPr>
          <a:r>
            <a:rPr lang="en-US" sz="1300" b="1" i="0" kern="1200" baseline="0" dirty="0"/>
            <a:t>3.2.3.2. </a:t>
          </a:r>
          <a:r>
            <a:rPr lang="en-US" sz="1300" b="0" i="0" kern="1200" baseline="0" dirty="0"/>
            <a:t>AC phase overvoltage and undervoltage </a:t>
          </a:r>
          <a:endParaRPr lang="en-US" sz="1300" kern="1200" dirty="0"/>
        </a:p>
        <a:p>
          <a:pPr marL="228600" lvl="2" indent="-114300" algn="l" defTabSz="577850">
            <a:lnSpc>
              <a:spcPct val="90000"/>
            </a:lnSpc>
            <a:spcBef>
              <a:spcPct val="0"/>
            </a:spcBef>
            <a:spcAft>
              <a:spcPct val="15000"/>
            </a:spcAft>
            <a:buChar char="•"/>
          </a:pPr>
          <a:r>
            <a:rPr lang="en-US" sz="1300" b="1" i="0" kern="1200" baseline="0" dirty="0"/>
            <a:t>3.2.3.3. </a:t>
          </a:r>
          <a:r>
            <a:rPr lang="en-US" sz="1300" b="0" i="0" kern="1200" baseline="0" dirty="0"/>
            <a:t>Over frequency and underfrequency</a:t>
          </a:r>
          <a:endParaRPr lang="en-US" sz="1300" kern="1200" dirty="0"/>
        </a:p>
      </dsp:txBody>
      <dsp:txXfrm>
        <a:off x="3578666" y="1416342"/>
        <a:ext cx="3573426" cy="2974318"/>
      </dsp:txXfrm>
    </dsp:sp>
    <dsp:sp modelId="{9A8ED339-5486-4CA1-9CDC-78B708739A0B}">
      <dsp:nvSpPr>
        <dsp:cNvPr id="0" name=""/>
        <dsp:cNvSpPr/>
      </dsp:nvSpPr>
      <dsp:spPr>
        <a:xfrm>
          <a:off x="7152093" y="1416342"/>
          <a:ext cx="3573426" cy="2974318"/>
        </a:xfrm>
        <a:prstGeom prst="rect">
          <a:avLst/>
        </a:prstGeom>
        <a:solidFill>
          <a:srgbClr val="6F8EC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US" sz="1700" b="1" i="0" kern="1200" baseline="0" dirty="0"/>
            <a:t>3.3. </a:t>
          </a:r>
          <a:r>
            <a:rPr lang="en-US" sz="1700" b="0" i="0" kern="1200" baseline="0" dirty="0"/>
            <a:t>Shunt dynamic reactive device FR data: </a:t>
          </a:r>
          <a:endParaRPr lang="en-US" sz="1700" kern="1200" dirty="0"/>
        </a:p>
        <a:p>
          <a:pPr marL="114300" lvl="1" indent="-114300" algn="l" defTabSz="577850">
            <a:lnSpc>
              <a:spcPct val="90000"/>
            </a:lnSpc>
            <a:spcBef>
              <a:spcPct val="0"/>
            </a:spcBef>
            <a:spcAft>
              <a:spcPct val="15000"/>
            </a:spcAft>
            <a:buChar char="•"/>
          </a:pPr>
          <a:r>
            <a:rPr lang="en-US" sz="1300" b="1" i="0" kern="1200" baseline="0" dirty="0"/>
            <a:t>3.3.1. </a:t>
          </a:r>
          <a:r>
            <a:rPr lang="en-US" sz="1300" b="0" i="0" kern="1200" baseline="0" dirty="0"/>
            <a:t>A single record or multiple records that include a pre-trigger record length of at least two cycles and a total record length of at least 2.0 seconds for the same trigger point</a:t>
          </a:r>
          <a:endParaRPr lang="en-US" sz="1300" kern="1200" dirty="0"/>
        </a:p>
        <a:p>
          <a:pPr marL="114300" lvl="1" indent="-114300" algn="l" defTabSz="577850">
            <a:lnSpc>
              <a:spcPct val="90000"/>
            </a:lnSpc>
            <a:spcBef>
              <a:spcPct val="0"/>
            </a:spcBef>
            <a:spcAft>
              <a:spcPct val="15000"/>
            </a:spcAft>
            <a:buChar char="•"/>
          </a:pPr>
          <a:r>
            <a:rPr lang="en-US" sz="1300" b="1" i="0" kern="1200" baseline="0" dirty="0"/>
            <a:t>3.3.2. </a:t>
          </a:r>
          <a:r>
            <a:rPr lang="en-US" sz="1300" b="0" i="0" kern="1200" baseline="0" dirty="0"/>
            <a:t>A minimum recording rate of 64 samples per cycle.</a:t>
          </a:r>
          <a:endParaRPr lang="en-US" sz="1300" kern="1200" dirty="0"/>
        </a:p>
        <a:p>
          <a:pPr marL="114300" lvl="1" indent="-114300" algn="l" defTabSz="577850">
            <a:lnSpc>
              <a:spcPct val="90000"/>
            </a:lnSpc>
            <a:spcBef>
              <a:spcPct val="0"/>
            </a:spcBef>
            <a:spcAft>
              <a:spcPct val="15000"/>
            </a:spcAft>
            <a:buChar char="•"/>
          </a:pPr>
          <a:r>
            <a:rPr lang="en-US" sz="1300" b="1" i="0" kern="1200" baseline="0" dirty="0"/>
            <a:t>3.3.3. </a:t>
          </a:r>
          <a:r>
            <a:rPr lang="en-US" sz="1300" b="0" i="0" kern="1200" baseline="0" dirty="0"/>
            <a:t>Trigger settings for at least the following: </a:t>
          </a:r>
          <a:endParaRPr lang="en-US" sz="1300" kern="1200" dirty="0"/>
        </a:p>
        <a:p>
          <a:pPr marL="228600" lvl="2" indent="-114300" algn="l" defTabSz="577850">
            <a:lnSpc>
              <a:spcPct val="90000"/>
            </a:lnSpc>
            <a:spcBef>
              <a:spcPct val="0"/>
            </a:spcBef>
            <a:spcAft>
              <a:spcPct val="15000"/>
            </a:spcAft>
            <a:buChar char="•"/>
          </a:pPr>
          <a:r>
            <a:rPr lang="en-US" sz="1300" b="1" i="0" kern="1200" baseline="0" dirty="0"/>
            <a:t>3.3.3.1. </a:t>
          </a:r>
          <a:r>
            <a:rPr lang="en-US" sz="1300" b="0" i="0" kern="1200" baseline="0" dirty="0"/>
            <a:t>Neutral (residual) overcurrent </a:t>
          </a:r>
          <a:endParaRPr lang="en-US" sz="1300" kern="1200" dirty="0"/>
        </a:p>
        <a:p>
          <a:pPr marL="228600" lvl="2" indent="-114300" algn="l" defTabSz="577850">
            <a:lnSpc>
              <a:spcPct val="90000"/>
            </a:lnSpc>
            <a:spcBef>
              <a:spcPct val="0"/>
            </a:spcBef>
            <a:spcAft>
              <a:spcPct val="15000"/>
            </a:spcAft>
            <a:buChar char="•"/>
          </a:pPr>
          <a:r>
            <a:rPr lang="en-US" sz="1300" b="1" i="0" kern="1200" baseline="0" dirty="0"/>
            <a:t>3.3.3.2. </a:t>
          </a:r>
          <a:r>
            <a:rPr lang="en-US" sz="1300" b="0" i="0" kern="1200" baseline="0" dirty="0"/>
            <a:t>AC phase overvoltage and undervoltage</a:t>
          </a:r>
          <a:endParaRPr lang="en-US" sz="1300" kern="1200" dirty="0"/>
        </a:p>
      </dsp:txBody>
      <dsp:txXfrm>
        <a:off x="7152093" y="1416342"/>
        <a:ext cx="3573426" cy="2974318"/>
      </dsp:txXfrm>
    </dsp:sp>
    <dsp:sp modelId="{C6B1DEC6-C4FB-43BA-9FDA-8D459663F85F}">
      <dsp:nvSpPr>
        <dsp:cNvPr id="0" name=""/>
        <dsp:cNvSpPr/>
      </dsp:nvSpPr>
      <dsp:spPr>
        <a:xfrm>
          <a:off x="0" y="4390660"/>
          <a:ext cx="10730760" cy="330479"/>
        </a:xfrm>
        <a:prstGeom prst="rect">
          <a:avLst/>
        </a:prstGeom>
        <a:solidFill>
          <a:srgbClr val="00549F"/>
        </a:solidFill>
        <a:ln>
          <a:noFill/>
        </a:ln>
        <a:effectLst/>
      </dsp:spPr>
      <dsp:style>
        <a:lnRef idx="0">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6856E3-3437-448D-A836-63B81545A002}">
      <dsp:nvSpPr>
        <dsp:cNvPr id="0" name=""/>
        <dsp:cNvSpPr/>
      </dsp:nvSpPr>
      <dsp:spPr>
        <a:xfrm>
          <a:off x="0" y="51258"/>
          <a:ext cx="11335791" cy="454544"/>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a:t>Key Takeaways</a:t>
          </a:r>
          <a:endParaRPr lang="en-US" sz="2100" kern="1200"/>
        </a:p>
      </dsp:txBody>
      <dsp:txXfrm>
        <a:off x="0" y="51258"/>
        <a:ext cx="11335791" cy="454544"/>
      </dsp:txXfrm>
    </dsp:sp>
    <dsp:sp modelId="{B6A01563-34E7-44BE-A9DC-F217F84D65E3}">
      <dsp:nvSpPr>
        <dsp:cNvPr id="0" name=""/>
        <dsp:cNvSpPr/>
      </dsp:nvSpPr>
      <dsp:spPr>
        <a:xfrm>
          <a:off x="0" y="505803"/>
          <a:ext cx="11335791" cy="554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9911"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IEEE-2800-2022:</a:t>
          </a:r>
          <a:r>
            <a:rPr lang="en-US" sz="1600" b="0" kern="1200" dirty="0"/>
            <a:t> measurement location is more general, but sample rate is higher than PRC-028, future units only</a:t>
          </a:r>
          <a:endParaRPr lang="en-US" sz="1600" kern="1200" dirty="0"/>
        </a:p>
        <a:p>
          <a:pPr marL="171450" lvl="1" indent="-171450" algn="l" defTabSz="711200">
            <a:lnSpc>
              <a:spcPct val="90000"/>
            </a:lnSpc>
            <a:spcBef>
              <a:spcPct val="0"/>
            </a:spcBef>
            <a:spcAft>
              <a:spcPct val="20000"/>
            </a:spcAft>
            <a:buChar char="•"/>
          </a:pPr>
          <a:r>
            <a:rPr lang="en-US" sz="1600" kern="1200" dirty="0"/>
            <a:t>NOGRR255:</a:t>
          </a:r>
          <a:r>
            <a:rPr lang="en-US" sz="1600" b="0" kern="1200" dirty="0"/>
            <a:t> excludes specific ranges unlike PRC-028, sample rate is higher than PRC-028 for future but lower for existing units</a:t>
          </a:r>
          <a:endParaRPr lang="en-US" sz="1600" kern="1200" dirty="0"/>
        </a:p>
      </dsp:txBody>
      <dsp:txXfrm>
        <a:off x="0" y="505803"/>
        <a:ext cx="11335791" cy="5542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C17874-D490-4375-B61E-3018346B75B7}">
      <dsp:nvSpPr>
        <dsp:cNvPr id="0" name=""/>
        <dsp:cNvSpPr/>
      </dsp:nvSpPr>
      <dsp:spPr>
        <a:xfrm>
          <a:off x="0" y="13189"/>
          <a:ext cx="10738282" cy="1157130"/>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baseline="0"/>
            <a:t>R4. </a:t>
          </a:r>
          <a:r>
            <a:rPr lang="en-US" sz="2300" b="0" i="0" kern="1200" baseline="0"/>
            <a:t>Each Generator Owner shall have continuous dynamic disturbance recording (DDR) data and storage to determine the following electrical quantities for each main power transformer(s) it owns:</a:t>
          </a:r>
          <a:r>
            <a:rPr lang="en-US" sz="2300" b="0" i="1" kern="1200" baseline="0"/>
            <a:t> </a:t>
          </a:r>
          <a:endParaRPr lang="en-US" sz="2300" kern="1200"/>
        </a:p>
      </dsp:txBody>
      <dsp:txXfrm>
        <a:off x="0" y="13189"/>
        <a:ext cx="10738282" cy="1157130"/>
      </dsp:txXfrm>
    </dsp:sp>
    <dsp:sp modelId="{0A7D77F5-6B74-47E5-A9AD-A73C3FE61DBA}">
      <dsp:nvSpPr>
        <dsp:cNvPr id="0" name=""/>
        <dsp:cNvSpPr/>
      </dsp:nvSpPr>
      <dsp:spPr>
        <a:xfrm>
          <a:off x="0" y="1170319"/>
          <a:ext cx="10738282" cy="1761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94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i="0" kern="1200" baseline="0" dirty="0"/>
            <a:t>4.1. </a:t>
          </a:r>
          <a:r>
            <a:rPr lang="en-US" sz="1800" b="0" i="0" kern="1200" baseline="0" dirty="0"/>
            <a:t>One phase-to-neutral or positive sequence voltage on high-side of the main power transformer(s)</a:t>
          </a:r>
          <a:endParaRPr lang="en-US" sz="1800" kern="1200" dirty="0"/>
        </a:p>
        <a:p>
          <a:pPr marL="171450" lvl="1" indent="-171450" algn="l" defTabSz="800100">
            <a:lnSpc>
              <a:spcPct val="90000"/>
            </a:lnSpc>
            <a:spcBef>
              <a:spcPct val="0"/>
            </a:spcBef>
            <a:spcAft>
              <a:spcPct val="20000"/>
            </a:spcAft>
            <a:buChar char="•"/>
          </a:pPr>
          <a:r>
            <a:rPr lang="en-US" sz="1800" b="1" i="0" kern="1200" baseline="0" dirty="0"/>
            <a:t>4.2. </a:t>
          </a:r>
          <a:r>
            <a:rPr lang="en-US" sz="1800" b="0" i="0" kern="1200" baseline="0" dirty="0"/>
            <a:t>The phase current for the same phase at the same voltage corresponding to the voltage in Requirement R4, Part 4.1, or the positive sequence current</a:t>
          </a:r>
          <a:endParaRPr lang="en-US" sz="1800" kern="1200" dirty="0"/>
        </a:p>
        <a:p>
          <a:pPr marL="171450" lvl="1" indent="-171450" algn="l" defTabSz="800100">
            <a:lnSpc>
              <a:spcPct val="90000"/>
            </a:lnSpc>
            <a:spcBef>
              <a:spcPct val="0"/>
            </a:spcBef>
            <a:spcAft>
              <a:spcPct val="20000"/>
            </a:spcAft>
            <a:buChar char="•"/>
          </a:pPr>
          <a:r>
            <a:rPr lang="en-US" sz="1800" b="1" i="0" kern="1200" baseline="0" dirty="0"/>
            <a:t>4.3. </a:t>
          </a:r>
          <a:r>
            <a:rPr lang="en-US" sz="1800" b="0" i="0" kern="1200" baseline="0" dirty="0"/>
            <a:t>Real Power and Reactive Power flows expressed on a three-phase basis corresponding to each main power transformer(s) where current measurements are required </a:t>
          </a:r>
          <a:endParaRPr lang="en-US" sz="1800" kern="1200" dirty="0"/>
        </a:p>
        <a:p>
          <a:pPr marL="171450" lvl="1" indent="-171450" algn="l" defTabSz="800100">
            <a:lnSpc>
              <a:spcPct val="90000"/>
            </a:lnSpc>
            <a:spcBef>
              <a:spcPct val="0"/>
            </a:spcBef>
            <a:spcAft>
              <a:spcPct val="20000"/>
            </a:spcAft>
            <a:buChar char="•"/>
          </a:pPr>
          <a:r>
            <a:rPr lang="en-US" sz="1800" b="1" i="0" kern="1200" baseline="0" dirty="0"/>
            <a:t>4.4. </a:t>
          </a:r>
          <a:r>
            <a:rPr lang="en-US" sz="1800" b="0" i="0" kern="1200" baseline="0" dirty="0"/>
            <a:t>Frequency of any one of the voltage(s) in Requirement R4, Part 4.1</a:t>
          </a:r>
          <a:endParaRPr lang="en-US" sz="1800" kern="1200" dirty="0"/>
        </a:p>
      </dsp:txBody>
      <dsp:txXfrm>
        <a:off x="0" y="1170319"/>
        <a:ext cx="10738282" cy="1761570"/>
      </dsp:txXfrm>
    </dsp:sp>
    <dsp:sp modelId="{5AB8074D-9357-49A7-AD7E-C2172D5C9DE9}">
      <dsp:nvSpPr>
        <dsp:cNvPr id="0" name=""/>
        <dsp:cNvSpPr/>
      </dsp:nvSpPr>
      <dsp:spPr>
        <a:xfrm>
          <a:off x="0" y="2931890"/>
          <a:ext cx="10738282" cy="1157130"/>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i="0" kern="1200" baseline="0"/>
            <a:t>R5. </a:t>
          </a:r>
          <a:r>
            <a:rPr lang="en-US" sz="2300" b="0" i="0" kern="1200" baseline="0"/>
            <a:t>Each Generator Owner responsible for DDR data for the electrical quantities identified in Requirement R4 shall have DDR data that meet the following: </a:t>
          </a:r>
          <a:endParaRPr lang="en-US" sz="2300" kern="1200"/>
        </a:p>
      </dsp:txBody>
      <dsp:txXfrm>
        <a:off x="0" y="2931890"/>
        <a:ext cx="10738282" cy="1157130"/>
      </dsp:txXfrm>
    </dsp:sp>
    <dsp:sp modelId="{6A734434-BC2D-4735-BD7C-F0F9E92B8665}">
      <dsp:nvSpPr>
        <dsp:cNvPr id="0" name=""/>
        <dsp:cNvSpPr/>
      </dsp:nvSpPr>
      <dsp:spPr>
        <a:xfrm>
          <a:off x="0" y="4089020"/>
          <a:ext cx="10738282"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94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i="0" kern="1200" baseline="0" dirty="0"/>
            <a:t>5.1. </a:t>
          </a:r>
          <a:r>
            <a:rPr lang="en-US" sz="1800" b="0" i="0" kern="1200" baseline="0" dirty="0"/>
            <a:t>Input sampling rate of at least 960 samples per second</a:t>
          </a:r>
          <a:endParaRPr lang="en-US" sz="1800" kern="1200" dirty="0"/>
        </a:p>
        <a:p>
          <a:pPr marL="171450" lvl="1" indent="-171450" algn="l" defTabSz="800100">
            <a:lnSpc>
              <a:spcPct val="90000"/>
            </a:lnSpc>
            <a:spcBef>
              <a:spcPct val="0"/>
            </a:spcBef>
            <a:spcAft>
              <a:spcPct val="20000"/>
            </a:spcAft>
            <a:buChar char="•"/>
          </a:pPr>
          <a:r>
            <a:rPr lang="en-US" sz="1800" b="1" i="0" kern="1200" baseline="0" dirty="0"/>
            <a:t>5.2. </a:t>
          </a:r>
          <a:r>
            <a:rPr lang="en-US" sz="1800" b="0" i="0" kern="1200" baseline="0" dirty="0"/>
            <a:t>Output recording rate of electrical quantities of at least 60 times per second </a:t>
          </a:r>
          <a:endParaRPr lang="en-US" sz="1800" kern="1200" dirty="0"/>
        </a:p>
      </dsp:txBody>
      <dsp:txXfrm>
        <a:off x="0" y="4089020"/>
        <a:ext cx="10738282" cy="61893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25143-0C5F-4D85-BC6A-F824A1324C94}">
      <dsp:nvSpPr>
        <dsp:cNvPr id="0" name=""/>
        <dsp:cNvSpPr/>
      </dsp:nvSpPr>
      <dsp:spPr>
        <a:xfrm>
          <a:off x="0" y="39141"/>
          <a:ext cx="11217250" cy="476190"/>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Key Takeaways</a:t>
          </a:r>
          <a:endParaRPr lang="en-US" sz="2200" kern="1200"/>
        </a:p>
      </dsp:txBody>
      <dsp:txXfrm>
        <a:off x="0" y="39141"/>
        <a:ext cx="11217250" cy="476190"/>
      </dsp:txXfrm>
    </dsp:sp>
    <dsp:sp modelId="{94000A45-507C-4ADE-96D3-048D688A14B2}">
      <dsp:nvSpPr>
        <dsp:cNvPr id="0" name=""/>
        <dsp:cNvSpPr/>
      </dsp:nvSpPr>
      <dsp:spPr>
        <a:xfrm>
          <a:off x="0" y="515332"/>
          <a:ext cx="1121725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14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IEEE-2800-2022:</a:t>
          </a:r>
          <a:r>
            <a:rPr lang="en-US" sz="1700" b="0" kern="1200" dirty="0"/>
            <a:t> measurement location is more general, but sample rate is the same as PRC-028, future units only</a:t>
          </a:r>
          <a:endParaRPr lang="en-US" sz="1700" kern="1200" dirty="0"/>
        </a:p>
        <a:p>
          <a:pPr marL="171450" lvl="1" indent="-171450" algn="l" defTabSz="755650">
            <a:lnSpc>
              <a:spcPct val="90000"/>
            </a:lnSpc>
            <a:spcBef>
              <a:spcPct val="0"/>
            </a:spcBef>
            <a:spcAft>
              <a:spcPct val="20000"/>
            </a:spcAft>
            <a:buChar char="•"/>
          </a:pPr>
          <a:r>
            <a:rPr lang="en-US" sz="1700" kern="1200" dirty="0"/>
            <a:t>NOGRR255:</a:t>
          </a:r>
          <a:r>
            <a:rPr lang="en-US" sz="1700" b="0" kern="1200" dirty="0"/>
            <a:t> excludes specific ranges unlike PRC-028, output rate is lower than PRC-028</a:t>
          </a:r>
          <a:endParaRPr lang="en-US" sz="1700" kern="1200" dirty="0"/>
        </a:p>
      </dsp:txBody>
      <dsp:txXfrm>
        <a:off x="0" y="515332"/>
        <a:ext cx="11217250" cy="5920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74ED14-A00E-4516-83BC-45F9917C8042}">
      <dsp:nvSpPr>
        <dsp:cNvPr id="0" name=""/>
        <dsp:cNvSpPr/>
      </dsp:nvSpPr>
      <dsp:spPr>
        <a:xfrm>
          <a:off x="0" y="20414"/>
          <a:ext cx="10955149" cy="562770"/>
        </a:xfrm>
        <a:prstGeom prst="rect">
          <a:avLst/>
        </a:prstGeom>
        <a:solidFill>
          <a:srgbClr val="00549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1" kern="1200"/>
            <a:t>Key Takeaways</a:t>
          </a:r>
          <a:endParaRPr lang="en-US" sz="2600" kern="1200"/>
        </a:p>
      </dsp:txBody>
      <dsp:txXfrm>
        <a:off x="0" y="20414"/>
        <a:ext cx="10955149" cy="562770"/>
      </dsp:txXfrm>
    </dsp:sp>
    <dsp:sp modelId="{B6DC7898-A3FD-4F9D-96B2-C10F3734E288}">
      <dsp:nvSpPr>
        <dsp:cNvPr id="0" name=""/>
        <dsp:cNvSpPr/>
      </dsp:nvSpPr>
      <dsp:spPr>
        <a:xfrm>
          <a:off x="0" y="583184"/>
          <a:ext cx="10955149" cy="6996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826"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IEEE-2800-2022:</a:t>
          </a:r>
          <a:r>
            <a:rPr lang="en-US" sz="2000" b="0" kern="1200" dirty="0"/>
            <a:t> requires higher accuracy</a:t>
          </a:r>
          <a:endParaRPr lang="en-US" sz="2000" kern="1200" dirty="0"/>
        </a:p>
        <a:p>
          <a:pPr marL="228600" lvl="1" indent="-228600" algn="l" defTabSz="889000">
            <a:lnSpc>
              <a:spcPct val="90000"/>
            </a:lnSpc>
            <a:spcBef>
              <a:spcPct val="0"/>
            </a:spcBef>
            <a:spcAft>
              <a:spcPct val="20000"/>
            </a:spcAft>
            <a:buChar char="•"/>
          </a:pPr>
          <a:r>
            <a:rPr lang="en-US" sz="2000" kern="1200" dirty="0"/>
            <a:t>NOGRR255:</a:t>
          </a:r>
          <a:r>
            <a:rPr lang="en-US" sz="2000" b="0" kern="1200" dirty="0"/>
            <a:t> requires higher accuracy</a:t>
          </a:r>
          <a:endParaRPr lang="en-US" sz="2000" kern="1200" dirty="0"/>
        </a:p>
      </dsp:txBody>
      <dsp:txXfrm>
        <a:off x="0" y="583184"/>
        <a:ext cx="10955149" cy="699660"/>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31A553-9838-4DEE-AB14-AE97DF77A9FF}" type="datetimeFigureOut">
              <a:rPr lang="en-US" smtClean="0"/>
              <a:t>4/11/2025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A551EC-B7D9-4B63-A02D-9BCA0E25A5D9}" type="slidenum">
              <a:rPr lang="en-US" smtClean="0"/>
              <a:t>‹#›</a:t>
            </a:fld>
            <a:endParaRPr lang="en-US"/>
          </a:p>
        </p:txBody>
      </p:sp>
    </p:spTree>
    <p:extLst>
      <p:ext uri="{BB962C8B-B14F-4D97-AF65-F5344CB8AC3E}">
        <p14:creationId xmlns:p14="http://schemas.microsoft.com/office/powerpoint/2010/main" val="2030638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50913" rtl="0" eaLnBrk="1" fontAlgn="base" latinLnBrk="0" hangingPunct="1">
              <a:lnSpc>
                <a:spcPct val="100000"/>
              </a:lnSpc>
              <a:spcBef>
                <a:spcPct val="0"/>
              </a:spcBef>
              <a:spcAft>
                <a:spcPct val="0"/>
              </a:spcAft>
              <a:buClrTx/>
              <a:buSzTx/>
              <a:buFontTx/>
              <a:buNone/>
              <a:tabLst/>
              <a:defRPr/>
            </a:pPr>
            <a:fld id="{B329C74D-B450-4B42-BEA1-F6B173EBC992}"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0913"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6858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D815-CAEF-4645-A05C-E88CA4CB5F2D}"/>
              </a:ext>
            </a:extLst>
          </p:cNvPr>
          <p:cNvSpPr>
            <a:spLocks noGrp="1"/>
          </p:cNvSpPr>
          <p:nvPr>
            <p:ph sz="half" idx="1"/>
          </p:nvPr>
        </p:nvSpPr>
        <p:spPr>
          <a:xfrm>
            <a:off x="838200" y="1016668"/>
            <a:ext cx="1043305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CDD144-7248-79F5-5A63-7BDB03B10FF1}"/>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CDC8377A-4A96-FA4C-4225-C4172B1521E0}"/>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4" name="Title Placeholder 15">
            <a:extLst>
              <a:ext uri="{FF2B5EF4-FFF2-40B4-BE49-F238E27FC236}">
                <a16:creationId xmlns:a16="http://schemas.microsoft.com/office/drawing/2014/main" id="{F7EBFB0F-4F7D-9C41-22E6-01C0007ADC1A}"/>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98859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AA691C-1E2A-07C7-BFD1-5860FCA1FEB9}"/>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5" name="Footer Placeholder 4">
            <a:extLst>
              <a:ext uri="{FF2B5EF4-FFF2-40B4-BE49-F238E27FC236}">
                <a16:creationId xmlns:a16="http://schemas.microsoft.com/office/drawing/2014/main" id="{1C87E1EF-8898-B926-3D46-D329D3F5A08C}"/>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3" name="Title Placeholder 15">
            <a:extLst>
              <a:ext uri="{FF2B5EF4-FFF2-40B4-BE49-F238E27FC236}">
                <a16:creationId xmlns:a16="http://schemas.microsoft.com/office/drawing/2014/main" id="{CF44091D-C0C4-39F9-3F7C-0EC56AF2890E}"/>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4190249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A1F0-8319-7BFE-63D2-5DB2B3976A32}"/>
              </a:ext>
            </a:extLst>
          </p:cNvPr>
          <p:cNvSpPr>
            <a:spLocks noGrp="1"/>
          </p:cNvSpPr>
          <p:nvPr>
            <p:ph type="title"/>
          </p:nvPr>
        </p:nvSpPr>
        <p:spPr>
          <a:xfrm>
            <a:off x="839788" y="830178"/>
            <a:ext cx="3932237" cy="1227221"/>
          </a:xfrm>
          <a:prstGeom prst="rect">
            <a:avLst/>
          </a:prstGeom>
        </p:spPr>
        <p:txBody>
          <a:bodyPr anchor="ctr" anchorCtr="0"/>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C86DBFC8-2C38-23A3-79E5-C68D01181C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379F93-01F5-8C36-5B29-62C12D9212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8995070-9CA7-A79A-6E1E-CE30D5750653}"/>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DD438EB3-AB0D-EA44-3BF9-3099D8E6190F}"/>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6" name="Title Placeholder 15">
            <a:extLst>
              <a:ext uri="{FF2B5EF4-FFF2-40B4-BE49-F238E27FC236}">
                <a16:creationId xmlns:a16="http://schemas.microsoft.com/office/drawing/2014/main" id="{57CFB243-48B8-5F73-B689-09E0570CED7C}"/>
              </a:ext>
            </a:extLst>
          </p:cNvPr>
          <p:cNvSpPr txBox="1">
            <a:spLocks/>
          </p:cNvSpPr>
          <p:nvPr userDrawn="1"/>
        </p:nvSpPr>
        <p:spPr>
          <a:xfrm>
            <a:off x="612648" y="73152"/>
            <a:ext cx="1005840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4064639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1120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D815-CAEF-4645-A05C-E88CA4CB5F2D}"/>
              </a:ext>
            </a:extLst>
          </p:cNvPr>
          <p:cNvSpPr>
            <a:spLocks noGrp="1"/>
          </p:cNvSpPr>
          <p:nvPr>
            <p:ph sz="half" idx="1"/>
          </p:nvPr>
        </p:nvSpPr>
        <p:spPr>
          <a:xfrm>
            <a:off x="838200" y="1016668"/>
            <a:ext cx="518160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9293D-BA07-15EE-3CAE-4EFDCE3E07A3}"/>
              </a:ext>
            </a:extLst>
          </p:cNvPr>
          <p:cNvSpPr>
            <a:spLocks noGrp="1"/>
          </p:cNvSpPr>
          <p:nvPr>
            <p:ph sz="half" idx="2"/>
          </p:nvPr>
        </p:nvSpPr>
        <p:spPr>
          <a:xfrm>
            <a:off x="6172200" y="1016668"/>
            <a:ext cx="518160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CDD144-7248-79F5-5A63-7BDB03B10FF1}"/>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CDC8377A-4A96-FA4C-4225-C4172B1521E0}"/>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5" name="Title Placeholder 15">
            <a:extLst>
              <a:ext uri="{FF2B5EF4-FFF2-40B4-BE49-F238E27FC236}">
                <a16:creationId xmlns:a16="http://schemas.microsoft.com/office/drawing/2014/main" id="{AB112BD4-546E-A4CB-97DC-7FB6F42D0E6F}"/>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082681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A0C8-A86A-C3F2-CBE7-E369B9CFABD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97FF6-F83C-726B-03A9-30B7A72E34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C00F2170-66A3-2422-3543-85D23ED45EA4}"/>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7" name="Footer Placeholder 4">
            <a:extLst>
              <a:ext uri="{FF2B5EF4-FFF2-40B4-BE49-F238E27FC236}">
                <a16:creationId xmlns:a16="http://schemas.microsoft.com/office/drawing/2014/main" id="{1A395AFD-DCBE-C9DA-1A68-B291CED30D8B}"/>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Tree>
    <p:extLst>
      <p:ext uri="{BB962C8B-B14F-4D97-AF65-F5344CB8AC3E}">
        <p14:creationId xmlns:p14="http://schemas.microsoft.com/office/powerpoint/2010/main" val="1883072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AA691C-1E2A-07C7-BFD1-5860FCA1FEB9}"/>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5" name="Footer Placeholder 4">
            <a:extLst>
              <a:ext uri="{FF2B5EF4-FFF2-40B4-BE49-F238E27FC236}">
                <a16:creationId xmlns:a16="http://schemas.microsoft.com/office/drawing/2014/main" id="{1C87E1EF-8898-B926-3D46-D329D3F5A08C}"/>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3" name="Title Placeholder 15">
            <a:extLst>
              <a:ext uri="{FF2B5EF4-FFF2-40B4-BE49-F238E27FC236}">
                <a16:creationId xmlns:a16="http://schemas.microsoft.com/office/drawing/2014/main" id="{CF44091D-C0C4-39F9-3F7C-0EC56AF2890E}"/>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100200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A1F0-8319-7BFE-63D2-5DB2B3976A32}"/>
              </a:ext>
            </a:extLst>
          </p:cNvPr>
          <p:cNvSpPr>
            <a:spLocks noGrp="1"/>
          </p:cNvSpPr>
          <p:nvPr>
            <p:ph type="title"/>
          </p:nvPr>
        </p:nvSpPr>
        <p:spPr>
          <a:xfrm>
            <a:off x="839788" y="830178"/>
            <a:ext cx="3932237" cy="1227221"/>
          </a:xfrm>
          <a:prstGeom prst="rect">
            <a:avLst/>
          </a:prstGeom>
        </p:spPr>
        <p:txBody>
          <a:bodyPr anchor="ctr" anchorCtr="0"/>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C86DBFC8-2C38-23A3-79E5-C68D01181C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379F93-01F5-8C36-5B29-62C12D9212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8995070-9CA7-A79A-6E1E-CE30D5750653}"/>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DD438EB3-AB0D-EA44-3BF9-3099D8E6190F}"/>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6" name="Title Placeholder 15">
            <a:extLst>
              <a:ext uri="{FF2B5EF4-FFF2-40B4-BE49-F238E27FC236}">
                <a16:creationId xmlns:a16="http://schemas.microsoft.com/office/drawing/2014/main" id="{57CFB243-48B8-5F73-B689-09E0570CED7C}"/>
              </a:ext>
            </a:extLst>
          </p:cNvPr>
          <p:cNvSpPr txBox="1">
            <a:spLocks/>
          </p:cNvSpPr>
          <p:nvPr userDrawn="1"/>
        </p:nvSpPr>
        <p:spPr>
          <a:xfrm>
            <a:off x="612648" y="73152"/>
            <a:ext cx="10058400" cy="6858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798972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19200" y="1066800"/>
            <a:ext cx="9753600" cy="4724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6">
            <a:extLst>
              <a:ext uri="{FF2B5EF4-FFF2-40B4-BE49-F238E27FC236}">
                <a16:creationId xmlns:a16="http://schemas.microsoft.com/office/drawing/2014/main" id="{283700E0-F664-5AE1-E118-2AC312607AC4}"/>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9" name="Footer Placeholder 4">
            <a:extLst>
              <a:ext uri="{FF2B5EF4-FFF2-40B4-BE49-F238E27FC236}">
                <a16:creationId xmlns:a16="http://schemas.microsoft.com/office/drawing/2014/main" id="{12A2774F-7FE6-812A-6489-885F167F73FD}"/>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Tree>
    <p:extLst>
      <p:ext uri="{BB962C8B-B14F-4D97-AF65-F5344CB8AC3E}">
        <p14:creationId xmlns:p14="http://schemas.microsoft.com/office/powerpoint/2010/main" val="34392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D815-CAEF-4645-A05C-E88CA4CB5F2D}"/>
              </a:ext>
            </a:extLst>
          </p:cNvPr>
          <p:cNvSpPr>
            <a:spLocks noGrp="1"/>
          </p:cNvSpPr>
          <p:nvPr>
            <p:ph sz="half" idx="1"/>
          </p:nvPr>
        </p:nvSpPr>
        <p:spPr>
          <a:xfrm>
            <a:off x="838200" y="1016668"/>
            <a:ext cx="1043305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CDD144-7248-79F5-5A63-7BDB03B10FF1}"/>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CDC8377A-4A96-FA4C-4225-C4172B1521E0}"/>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4" name="Title Placeholder 15">
            <a:extLst>
              <a:ext uri="{FF2B5EF4-FFF2-40B4-BE49-F238E27FC236}">
                <a16:creationId xmlns:a16="http://schemas.microsoft.com/office/drawing/2014/main" id="{F7EBFB0F-4F7D-9C41-22E6-01C0007ADC1A}"/>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02636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C3D815-CAEF-4645-A05C-E88CA4CB5F2D}"/>
              </a:ext>
            </a:extLst>
          </p:cNvPr>
          <p:cNvSpPr>
            <a:spLocks noGrp="1"/>
          </p:cNvSpPr>
          <p:nvPr>
            <p:ph sz="half" idx="1"/>
          </p:nvPr>
        </p:nvSpPr>
        <p:spPr>
          <a:xfrm>
            <a:off x="838200" y="1016668"/>
            <a:ext cx="518160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E9293D-BA07-15EE-3CAE-4EFDCE3E07A3}"/>
              </a:ext>
            </a:extLst>
          </p:cNvPr>
          <p:cNvSpPr>
            <a:spLocks noGrp="1"/>
          </p:cNvSpPr>
          <p:nvPr>
            <p:ph sz="half" idx="2"/>
          </p:nvPr>
        </p:nvSpPr>
        <p:spPr>
          <a:xfrm>
            <a:off x="6172200" y="1016668"/>
            <a:ext cx="5181600" cy="47211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8CCDD144-7248-79F5-5A63-7BDB03B10FF1}"/>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8" name="Footer Placeholder 4">
            <a:extLst>
              <a:ext uri="{FF2B5EF4-FFF2-40B4-BE49-F238E27FC236}">
                <a16:creationId xmlns:a16="http://schemas.microsoft.com/office/drawing/2014/main" id="{CDC8377A-4A96-FA4C-4225-C4172B1521E0}"/>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5" name="Title Placeholder 15">
            <a:extLst>
              <a:ext uri="{FF2B5EF4-FFF2-40B4-BE49-F238E27FC236}">
                <a16:creationId xmlns:a16="http://schemas.microsoft.com/office/drawing/2014/main" id="{AB112BD4-546E-A4CB-97DC-7FB6F42D0E6F}"/>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72224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A0C8-A86A-C3F2-CBE7-E369B9CFABD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697FF6-F83C-726B-03A9-30B7A72E34A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C00F2170-66A3-2422-3543-85D23ED45EA4}"/>
              </a:ext>
            </a:extLst>
          </p:cNvPr>
          <p:cNvSpPr>
            <a:spLocks noGrp="1"/>
          </p:cNvSpPr>
          <p:nvPr>
            <p:ph type="sldNum" sz="quarter" idx="12"/>
          </p:nvPr>
        </p:nvSpPr>
        <p:spPr>
          <a:xfrm>
            <a:off x="5826347" y="6202653"/>
            <a:ext cx="587542" cy="317316"/>
          </a:xfrm>
          <a:prstGeom prst="rect">
            <a:avLst/>
          </a:prstGeom>
        </p:spPr>
        <p:txBody>
          <a:bodyPr/>
          <a:lstStyle/>
          <a:p>
            <a:fld id="{C44477C9-3403-405D-862C-A60A11648DCE}" type="slidenum">
              <a:rPr lang="en-US" smtClean="0"/>
              <a:t>‹#›</a:t>
            </a:fld>
            <a:endParaRPr lang="en-US"/>
          </a:p>
        </p:txBody>
      </p:sp>
      <p:sp>
        <p:nvSpPr>
          <p:cNvPr id="7" name="Footer Placeholder 4">
            <a:extLst>
              <a:ext uri="{FF2B5EF4-FFF2-40B4-BE49-F238E27FC236}">
                <a16:creationId xmlns:a16="http://schemas.microsoft.com/office/drawing/2014/main" id="{1A395AFD-DCBE-C9DA-1A68-B291CED30D8B}"/>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Tree>
    <p:extLst>
      <p:ext uri="{BB962C8B-B14F-4D97-AF65-F5344CB8AC3E}">
        <p14:creationId xmlns:p14="http://schemas.microsoft.com/office/powerpoint/2010/main" val="2852998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8217A92-2B75-37C4-936C-9F0AF9CA0642}"/>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6" name="Slide Number Placeholder 5">
            <a:extLst>
              <a:ext uri="{FF2B5EF4-FFF2-40B4-BE49-F238E27FC236}">
                <a16:creationId xmlns:a16="http://schemas.microsoft.com/office/drawing/2014/main" id="{D7D99725-0379-6322-98E8-171EA02BED9B}"/>
              </a:ext>
            </a:extLst>
          </p:cNvPr>
          <p:cNvSpPr>
            <a:spLocks noGrp="1"/>
          </p:cNvSpPr>
          <p:nvPr>
            <p:ph type="sldNum" sz="quarter" idx="4"/>
          </p:nvPr>
        </p:nvSpPr>
        <p:spPr>
          <a:xfrm>
            <a:off x="5826347" y="6202653"/>
            <a:ext cx="587542" cy="317316"/>
          </a:xfrm>
          <a:prstGeom prst="rect">
            <a:avLst/>
          </a:prstGeom>
        </p:spPr>
        <p:txBody>
          <a:bodyPr vert="horz" lIns="91440" tIns="45720" rIns="91440" bIns="45720" rtlCol="0" anchor="ctr"/>
          <a:lstStyle>
            <a:lvl1pPr algn="ctr">
              <a:defRPr sz="1200">
                <a:solidFill>
                  <a:schemeClr val="tx1"/>
                </a:solidFill>
              </a:defRPr>
            </a:lvl1pPr>
          </a:lstStyle>
          <a:p>
            <a:r>
              <a:rPr lang="en-US" dirty="0"/>
              <a:t>&lt;#&gt;</a:t>
            </a:r>
          </a:p>
        </p:txBody>
      </p:sp>
      <p:cxnSp>
        <p:nvCxnSpPr>
          <p:cNvPr id="9" name="Straight Connector 8">
            <a:extLst>
              <a:ext uri="{FF2B5EF4-FFF2-40B4-BE49-F238E27FC236}">
                <a16:creationId xmlns:a16="http://schemas.microsoft.com/office/drawing/2014/main" id="{2A36EF4F-3A99-9D90-59C4-FB6ED68445D1}"/>
              </a:ext>
            </a:extLst>
          </p:cNvPr>
          <p:cNvCxnSpPr>
            <a:cxnSpLocks/>
          </p:cNvCxnSpPr>
          <p:nvPr userDrawn="1"/>
        </p:nvCxnSpPr>
        <p:spPr>
          <a:xfrm flipH="1">
            <a:off x="1927282" y="6367337"/>
            <a:ext cx="3899065"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0612E2-6924-038D-8EA2-B77B39D1623D}"/>
              </a:ext>
            </a:extLst>
          </p:cNvPr>
          <p:cNvCxnSpPr>
            <a:cxnSpLocks/>
          </p:cNvCxnSpPr>
          <p:nvPr userDrawn="1"/>
        </p:nvCxnSpPr>
        <p:spPr>
          <a:xfrm flipH="1">
            <a:off x="6400800" y="6367337"/>
            <a:ext cx="3473450"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8D19676-934E-0240-721B-3B90B96D1D76}"/>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4624" y="5940823"/>
            <a:ext cx="1716201" cy="840977"/>
          </a:xfrm>
          <a:prstGeom prst="rect">
            <a:avLst/>
          </a:prstGeom>
        </p:spPr>
      </p:pic>
      <p:sp>
        <p:nvSpPr>
          <p:cNvPr id="12" name="Rectangle 3">
            <a:extLst>
              <a:ext uri="{FF2B5EF4-FFF2-40B4-BE49-F238E27FC236}">
                <a16:creationId xmlns:a16="http://schemas.microsoft.com/office/drawing/2014/main" id="{5801B4F9-8087-5DAF-8F59-609288272DA7}"/>
              </a:ext>
            </a:extLst>
          </p:cNvPr>
          <p:cNvSpPr>
            <a:spLocks noGrp="1" noChangeArrowheads="1"/>
          </p:cNvSpPr>
          <p:nvPr>
            <p:ph type="body" idx="1"/>
          </p:nvPr>
        </p:nvSpPr>
        <p:spPr bwMode="auto">
          <a:xfrm>
            <a:off x="1219200" y="1066800"/>
            <a:ext cx="9753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Top Corners One Rounded and One Snipped 12">
            <a:extLst>
              <a:ext uri="{FF2B5EF4-FFF2-40B4-BE49-F238E27FC236}">
                <a16:creationId xmlns:a16="http://schemas.microsoft.com/office/drawing/2014/main" id="{27A1394E-EA8A-C14F-B824-10664427EB34}"/>
              </a:ext>
            </a:extLst>
          </p:cNvPr>
          <p:cNvSpPr/>
          <p:nvPr userDrawn="1"/>
        </p:nvSpPr>
        <p:spPr>
          <a:xfrm flipV="1">
            <a:off x="0" y="-2"/>
            <a:ext cx="12192000" cy="757505"/>
          </a:xfrm>
          <a:prstGeom prst="snipRoundRect">
            <a:avLst>
              <a:gd name="adj1" fmla="val 0"/>
              <a:gd name="adj2" fmla="val 0"/>
            </a:avLst>
          </a:prstGeom>
          <a:solidFill>
            <a:srgbClr val="6F8EC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Title Placeholder 15">
            <a:extLst>
              <a:ext uri="{FF2B5EF4-FFF2-40B4-BE49-F238E27FC236}">
                <a16:creationId xmlns:a16="http://schemas.microsoft.com/office/drawing/2014/main" id="{88810BCB-28E6-EE0A-17E1-98A14D572B92}"/>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19" name="Picture 18" descr="A picture containing text, sky&#10;&#10;Description automatically generated">
            <a:extLst>
              <a:ext uri="{FF2B5EF4-FFF2-40B4-BE49-F238E27FC236}">
                <a16:creationId xmlns:a16="http://schemas.microsoft.com/office/drawing/2014/main" id="{8B5FEB3C-8405-8D8C-C2B1-BB068109362B}"/>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000122" y="6167705"/>
            <a:ext cx="2038040" cy="399265"/>
          </a:xfrm>
          <a:prstGeom prst="rect">
            <a:avLst/>
          </a:prstGeom>
        </p:spPr>
      </p:pic>
      <p:sp>
        <p:nvSpPr>
          <p:cNvPr id="7" name="TextBox 6">
            <a:extLst>
              <a:ext uri="{FF2B5EF4-FFF2-40B4-BE49-F238E27FC236}">
                <a16:creationId xmlns:a16="http://schemas.microsoft.com/office/drawing/2014/main" id="{E4185ACE-1D9D-9430-5470-EAC6B8986E11}"/>
              </a:ext>
            </a:extLst>
          </p:cNvPr>
          <p:cNvSpPr txBox="1"/>
          <p:nvPr>
            <p:extLst>
              <p:ext uri="{1162E1C5-73C7-4A58-AE30-91384D911F3F}">
                <p184:classification xmlns:p184="http://schemas.microsoft.com/office/powerpoint/2018/4/main" val="hdr"/>
              </p:ext>
            </p:extLst>
          </p:nvPr>
        </p:nvSpPr>
        <p:spPr>
          <a:xfrm>
            <a:off x="11818938" y="63500"/>
            <a:ext cx="338137"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4196857948"/>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72" r:id="rId6"/>
  </p:sldLayoutIdLst>
  <p:hf hdr="0" dt="0"/>
  <p:txStyles>
    <p:titleStyle>
      <a:lvl1pPr algn="l" defTabSz="914400"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A36EF4F-3A99-9D90-59C4-FB6ED68445D1}"/>
              </a:ext>
            </a:extLst>
          </p:cNvPr>
          <p:cNvCxnSpPr>
            <a:cxnSpLocks/>
          </p:cNvCxnSpPr>
          <p:nvPr userDrawn="1"/>
        </p:nvCxnSpPr>
        <p:spPr>
          <a:xfrm flipH="1">
            <a:off x="1927282" y="6367337"/>
            <a:ext cx="3899065"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90612E2-6924-038D-8EA2-B77B39D1623D}"/>
              </a:ext>
            </a:extLst>
          </p:cNvPr>
          <p:cNvCxnSpPr>
            <a:cxnSpLocks/>
          </p:cNvCxnSpPr>
          <p:nvPr userDrawn="1"/>
        </p:nvCxnSpPr>
        <p:spPr>
          <a:xfrm flipH="1">
            <a:off x="6400800" y="6367337"/>
            <a:ext cx="4616450" cy="0"/>
          </a:xfrm>
          <a:prstGeom prst="line">
            <a:avLst/>
          </a:prstGeom>
          <a:ln w="38100">
            <a:solidFill>
              <a:srgbClr val="0055A2"/>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38D19676-934E-0240-721B-3B90B96D1D76}"/>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624" y="5940823"/>
            <a:ext cx="1716201" cy="840977"/>
          </a:xfrm>
          <a:prstGeom prst="rect">
            <a:avLst/>
          </a:prstGeom>
        </p:spPr>
      </p:pic>
      <p:sp>
        <p:nvSpPr>
          <p:cNvPr id="12" name="Rectangle 3">
            <a:extLst>
              <a:ext uri="{FF2B5EF4-FFF2-40B4-BE49-F238E27FC236}">
                <a16:creationId xmlns:a16="http://schemas.microsoft.com/office/drawing/2014/main" id="{5801B4F9-8087-5DAF-8F59-609288272DA7}"/>
              </a:ext>
            </a:extLst>
          </p:cNvPr>
          <p:cNvSpPr>
            <a:spLocks noGrp="1" noChangeArrowheads="1"/>
          </p:cNvSpPr>
          <p:nvPr>
            <p:ph type="body" idx="1"/>
          </p:nvPr>
        </p:nvSpPr>
        <p:spPr bwMode="auto">
          <a:xfrm>
            <a:off x="1219200" y="1066800"/>
            <a:ext cx="9753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Top Corners One Rounded and One Snipped 12">
            <a:extLst>
              <a:ext uri="{FF2B5EF4-FFF2-40B4-BE49-F238E27FC236}">
                <a16:creationId xmlns:a16="http://schemas.microsoft.com/office/drawing/2014/main" id="{27A1394E-EA8A-C14F-B824-10664427EB34}"/>
              </a:ext>
            </a:extLst>
          </p:cNvPr>
          <p:cNvSpPr/>
          <p:nvPr userDrawn="1"/>
        </p:nvSpPr>
        <p:spPr>
          <a:xfrm flipV="1">
            <a:off x="0" y="-2"/>
            <a:ext cx="12192000" cy="757505"/>
          </a:xfrm>
          <a:prstGeom prst="snipRoundRect">
            <a:avLst>
              <a:gd name="adj1" fmla="val 0"/>
              <a:gd name="adj2" fmla="val 0"/>
            </a:avLst>
          </a:prstGeom>
          <a:solidFill>
            <a:srgbClr val="6F8EC2"/>
          </a:solidFill>
          <a:ln w="25400" cap="flat" cmpd="sng" algn="ctr">
            <a:no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pic>
        <p:nvPicPr>
          <p:cNvPr id="4" name="Picture 3" descr="A blue circle with white dots in the shape of a texas map&#10;&#10;Description automatically generated">
            <a:extLst>
              <a:ext uri="{FF2B5EF4-FFF2-40B4-BE49-F238E27FC236}">
                <a16:creationId xmlns:a16="http://schemas.microsoft.com/office/drawing/2014/main" id="{746B79CC-C8C5-0EAD-B8EC-7B6CF35C4B2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194826" y="5988047"/>
            <a:ext cx="793753" cy="793753"/>
          </a:xfrm>
          <a:prstGeom prst="rect">
            <a:avLst/>
          </a:prstGeom>
        </p:spPr>
      </p:pic>
      <p:sp>
        <p:nvSpPr>
          <p:cNvPr id="16" name="Title Placeholder 15">
            <a:extLst>
              <a:ext uri="{FF2B5EF4-FFF2-40B4-BE49-F238E27FC236}">
                <a16:creationId xmlns:a16="http://schemas.microsoft.com/office/drawing/2014/main" id="{88810BCB-28E6-EE0A-17E1-98A14D572B92}"/>
              </a:ext>
            </a:extLst>
          </p:cNvPr>
          <p:cNvSpPr>
            <a:spLocks noGrp="1"/>
          </p:cNvSpPr>
          <p:nvPr>
            <p:ph type="title"/>
          </p:nvPr>
        </p:nvSpPr>
        <p:spPr>
          <a:xfrm>
            <a:off x="612648" y="73152"/>
            <a:ext cx="10058400" cy="685800"/>
          </a:xfrm>
          <a:prstGeom prst="rect">
            <a:avLst/>
          </a:prstGeom>
        </p:spPr>
        <p:txBody>
          <a:bodyPr vert="horz" lIns="91440" tIns="45720" rIns="91440" bIns="45720" rtlCol="0" anchor="ctr">
            <a:normAutofit/>
          </a:bodyPr>
          <a:lstStyle/>
          <a:p>
            <a:r>
              <a:rPr lang="en-US" dirty="0"/>
              <a:t>Click to edit Master title style</a:t>
            </a:r>
          </a:p>
        </p:txBody>
      </p:sp>
      <p:sp>
        <p:nvSpPr>
          <p:cNvPr id="2" name="Footer Placeholder 4">
            <a:extLst>
              <a:ext uri="{FF2B5EF4-FFF2-40B4-BE49-F238E27FC236}">
                <a16:creationId xmlns:a16="http://schemas.microsoft.com/office/drawing/2014/main" id="{6BC61AF9-E27F-DE21-F9D1-DBEEA4C03629}"/>
              </a:ext>
            </a:extLst>
          </p:cNvPr>
          <p:cNvSpPr>
            <a:spLocks noGrp="1"/>
          </p:cNvSpPr>
          <p:nvPr>
            <p:ph type="ftr" sz="quarter" idx="3"/>
          </p:nvPr>
        </p:nvSpPr>
        <p:spPr>
          <a:xfrm>
            <a:off x="4038600" y="6532022"/>
            <a:ext cx="4114800" cy="249908"/>
          </a:xfrm>
          <a:prstGeom prst="rect">
            <a:avLst/>
          </a:prstGeom>
        </p:spPr>
        <p:txBody>
          <a:bodyPr vert="horz" lIns="91440" tIns="45720" rIns="91440" bIns="45720" rtlCol="0" anchor="ctr"/>
          <a:lstStyle>
            <a:lvl1pPr algn="ctr">
              <a:defRPr sz="1000">
                <a:solidFill>
                  <a:schemeClr val="tx1"/>
                </a:solidFill>
              </a:defRPr>
            </a:lvl1pPr>
          </a:lstStyle>
          <a:p>
            <a:r>
              <a:rPr lang="en-US"/>
              <a:t>PRC-028 vs IEEE 2800-2022 vs NOGRR255</a:t>
            </a:r>
            <a:endParaRPr lang="en-US" dirty="0"/>
          </a:p>
        </p:txBody>
      </p:sp>
      <p:sp>
        <p:nvSpPr>
          <p:cNvPr id="3" name="Slide Number Placeholder 5">
            <a:extLst>
              <a:ext uri="{FF2B5EF4-FFF2-40B4-BE49-F238E27FC236}">
                <a16:creationId xmlns:a16="http://schemas.microsoft.com/office/drawing/2014/main" id="{0DAC8AF5-0C50-EF74-589B-42500CA60D79}"/>
              </a:ext>
            </a:extLst>
          </p:cNvPr>
          <p:cNvSpPr>
            <a:spLocks noGrp="1"/>
          </p:cNvSpPr>
          <p:nvPr>
            <p:ph type="sldNum" sz="quarter" idx="4"/>
          </p:nvPr>
        </p:nvSpPr>
        <p:spPr>
          <a:xfrm>
            <a:off x="5826347" y="6202653"/>
            <a:ext cx="587542" cy="317316"/>
          </a:xfrm>
          <a:prstGeom prst="rect">
            <a:avLst/>
          </a:prstGeom>
        </p:spPr>
        <p:txBody>
          <a:bodyPr vert="horz" lIns="91440" tIns="45720" rIns="91440" bIns="45720" rtlCol="0" anchor="ctr"/>
          <a:lstStyle>
            <a:lvl1pPr algn="ctr">
              <a:defRPr sz="1200">
                <a:solidFill>
                  <a:schemeClr val="tx1"/>
                </a:solidFill>
              </a:defRPr>
            </a:lvl1pPr>
          </a:lstStyle>
          <a:p>
            <a:r>
              <a:rPr lang="en-US" dirty="0"/>
              <a:t>&lt;#&gt;</a:t>
            </a:r>
          </a:p>
        </p:txBody>
      </p:sp>
      <p:sp>
        <p:nvSpPr>
          <p:cNvPr id="8" name="TextBox 7">
            <a:extLst>
              <a:ext uri="{FF2B5EF4-FFF2-40B4-BE49-F238E27FC236}">
                <a16:creationId xmlns:a16="http://schemas.microsoft.com/office/drawing/2014/main" id="{EDF58511-ECDD-3F57-8792-41DD2EE57A48}"/>
              </a:ext>
            </a:extLst>
          </p:cNvPr>
          <p:cNvSpPr txBox="1"/>
          <p:nvPr>
            <p:extLst>
              <p:ext uri="{1162E1C5-73C7-4A58-AE30-91384D911F3F}">
                <p184:classification xmlns:p184="http://schemas.microsoft.com/office/powerpoint/2018/4/main" val="hdr"/>
              </p:ext>
            </p:extLst>
          </p:nvPr>
        </p:nvSpPr>
        <p:spPr>
          <a:xfrm>
            <a:off x="11818938" y="63500"/>
            <a:ext cx="338137"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392340987"/>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69" r:id="rId3"/>
    <p:sldLayoutId id="2147483670" r:id="rId4"/>
    <p:sldLayoutId id="2147483671" r:id="rId5"/>
  </p:sldLayoutIdLst>
  <p:hf hdr="0" dt="0"/>
  <p:txStyles>
    <p:titleStyle>
      <a:lvl1pPr algn="l" defTabSz="914400" rtl="0" eaLnBrk="1" latinLnBrk="0" hangingPunct="1">
        <a:lnSpc>
          <a:spcPct val="90000"/>
        </a:lnSpc>
        <a:spcBef>
          <a:spcPct val="0"/>
        </a:spcBef>
        <a:buNone/>
        <a:defRPr sz="2400" kern="1200">
          <a:solidFill>
            <a:schemeClr val="bg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 picture containing text, sky&#10;&#10;Description automatically generated">
            <a:extLst>
              <a:ext uri="{FF2B5EF4-FFF2-40B4-BE49-F238E27FC236}">
                <a16:creationId xmlns:a16="http://schemas.microsoft.com/office/drawing/2014/main" id="{155EB47A-328B-74CC-9461-06034EF4BAB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00122" y="6167705"/>
            <a:ext cx="2038040" cy="399265"/>
          </a:xfrm>
          <a:prstGeom prst="rect">
            <a:avLst/>
          </a:prstGeom>
        </p:spPr>
      </p:pic>
      <p:sp>
        <p:nvSpPr>
          <p:cNvPr id="3" name="TextBox 2">
            <a:extLst>
              <a:ext uri="{FF2B5EF4-FFF2-40B4-BE49-F238E27FC236}">
                <a16:creationId xmlns:a16="http://schemas.microsoft.com/office/drawing/2014/main" id="{724246DC-0CBD-C69A-27CF-35202A170AFA}"/>
              </a:ext>
            </a:extLst>
          </p:cNvPr>
          <p:cNvSpPr txBox="1"/>
          <p:nvPr>
            <p:extLst>
              <p:ext uri="{1162E1C5-73C7-4A58-AE30-91384D911F3F}">
                <p184:classification xmlns:p184="http://schemas.microsoft.com/office/powerpoint/2018/4/main" val="hdr"/>
              </p:ext>
            </p:extLst>
          </p:nvPr>
        </p:nvSpPr>
        <p:spPr>
          <a:xfrm>
            <a:off x="11818938" y="63500"/>
            <a:ext cx="338137"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Public</a:t>
            </a:r>
          </a:p>
        </p:txBody>
      </p:sp>
    </p:spTree>
    <p:extLst>
      <p:ext uri="{BB962C8B-B14F-4D97-AF65-F5344CB8AC3E}">
        <p14:creationId xmlns:p14="http://schemas.microsoft.com/office/powerpoint/2010/main" val="3675002288"/>
      </p:ext>
    </p:extLst>
  </p:cSld>
  <p:clrMap bg1="lt1" tx1="dk1" bg2="lt2" tx2="dk2" accent1="accent1" accent2="accent2" accent3="accent3" accent4="accent4" accent5="accent5" accent6="accent6" hlink="hlink" folHlink="folHlink"/>
  <p:sldLayoutIdLst>
    <p:sldLayoutId id="214748365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8.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489AA006-7482-0455-E459-47B896A166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77"/>
          <a:stretch/>
        </p:blipFill>
        <p:spPr bwMode="auto">
          <a:xfrm>
            <a:off x="4424302" y="0"/>
            <a:ext cx="777722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7D79D81B-82A8-45FA-AFDA-CDA63C965ED3}"/>
              </a:ext>
            </a:extLst>
          </p:cNvPr>
          <p:cNvSpPr/>
          <p:nvPr/>
        </p:nvSpPr>
        <p:spPr>
          <a:xfrm>
            <a:off x="0" y="0"/>
            <a:ext cx="42767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4FF4069C-D4B7-3A8F-8F33-B917BFA5BB0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47578" y="2094019"/>
            <a:ext cx="3981567" cy="2669958"/>
          </a:xfrm>
          <a:prstGeom prst="rect">
            <a:avLst/>
          </a:prstGeom>
        </p:spPr>
      </p:pic>
      <p:sp>
        <p:nvSpPr>
          <p:cNvPr id="9" name="TextBox 8">
            <a:extLst>
              <a:ext uri="{FF2B5EF4-FFF2-40B4-BE49-F238E27FC236}">
                <a16:creationId xmlns:a16="http://schemas.microsoft.com/office/drawing/2014/main" id="{952AEEBD-8D91-F6E8-1FDA-F944C37E6C4D}"/>
              </a:ext>
            </a:extLst>
          </p:cNvPr>
          <p:cNvSpPr txBox="1"/>
          <p:nvPr/>
        </p:nvSpPr>
        <p:spPr>
          <a:xfrm>
            <a:off x="4805142" y="1198600"/>
            <a:ext cx="7015546" cy="4460796"/>
          </a:xfrm>
          <a:prstGeom prst="roundRect">
            <a:avLst/>
          </a:prstGeom>
          <a:solidFill>
            <a:srgbClr val="00549F">
              <a:alpha val="85000"/>
            </a:srgbClr>
          </a:solidFill>
          <a:effectLst>
            <a:outerShdw blurRad="50800" dist="38100" dir="2700000" algn="tl"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PRC-028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vs IEEE 2800-2022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vs NOGRR255</a:t>
            </a:r>
            <a:br>
              <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br>
            <a:endParaRPr kumimoji="0" lang="en-US" sz="40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Arial Black" panose="020B0A04020102020204" pitchFamily="34" charset="0"/>
              </a:rPr>
              <a:t>Eric Newnam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white"/>
                </a:solidFill>
                <a:latin typeface="Arial Black" panose="020B0A04020102020204" pitchFamily="34" charset="0"/>
              </a:rPr>
              <a:t>Reliability Engineer, III</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b="1" dirty="0">
              <a:solidFill>
                <a:prstClr val="white"/>
              </a:solidFill>
              <a:latin typeface="Arial Black" panose="020B0A040201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prstClr val="white"/>
                </a:solidFill>
                <a:latin typeface="Arial Black" panose="020B0A04020102020204" pitchFamily="34" charset="0"/>
              </a:rPr>
              <a:t>April 18, </a:t>
            </a:r>
            <a:r>
              <a:rPr lang="en-US" sz="2400" b="1" dirty="0">
                <a:solidFill>
                  <a:prstClr val="white"/>
                </a:solidFill>
                <a:latin typeface="Arial Black" panose="020B0A04020102020204" pitchFamily="34" charset="0"/>
              </a:rPr>
              <a:t>2025</a:t>
            </a:r>
          </a:p>
        </p:txBody>
      </p:sp>
    </p:spTree>
    <p:extLst>
      <p:ext uri="{BB962C8B-B14F-4D97-AF65-F5344CB8AC3E}">
        <p14:creationId xmlns:p14="http://schemas.microsoft.com/office/powerpoint/2010/main" val="3924327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2CACAC-03C8-376F-A4EF-EF391B40CD6B}"/>
              </a:ext>
            </a:extLst>
          </p:cNvPr>
          <p:cNvSpPr>
            <a:spLocks noGrp="1"/>
          </p:cNvSpPr>
          <p:nvPr>
            <p:ph sz="half" idx="1"/>
          </p:nvPr>
        </p:nvSpPr>
        <p:spPr>
          <a:xfrm>
            <a:off x="612648" y="1253879"/>
            <a:ext cx="5181600" cy="2095500"/>
          </a:xfrm>
        </p:spPr>
        <p:txBody>
          <a:bodyPr/>
          <a:lstStyle/>
          <a:p>
            <a:pPr marL="342900" indent="-342900">
              <a:buNone/>
            </a:pPr>
            <a:r>
              <a:rPr lang="en-US" sz="1600" b="1" i="0" u="none" strike="noStrike" baseline="0" dirty="0">
                <a:solidFill>
                  <a:srgbClr val="000000"/>
                </a:solidFill>
                <a:latin typeface="Calibri" panose="020F0502020204030204" pitchFamily="34" charset="0"/>
              </a:rPr>
              <a:t>R6. </a:t>
            </a:r>
            <a:r>
              <a:rPr lang="en-US" sz="1600" b="0" i="0" u="none" strike="noStrike" baseline="0" dirty="0">
                <a:solidFill>
                  <a:srgbClr val="000000"/>
                </a:solidFill>
                <a:latin typeface="Calibri" panose="020F0502020204030204" pitchFamily="34" charset="0"/>
              </a:rPr>
              <a:t>Each Generator Owner shall time synchronize all SER, FR, and DDR data to meet the following:</a:t>
            </a:r>
            <a:r>
              <a:rPr lang="en-US" sz="1600" b="0" i="1" u="none" strike="noStrike" baseline="0" dirty="0">
                <a:solidFill>
                  <a:srgbClr val="000000"/>
                </a:solidFill>
                <a:latin typeface="Calibri" panose="020F0502020204030204" pitchFamily="34" charset="0"/>
              </a:rPr>
              <a:t> </a:t>
            </a:r>
          </a:p>
          <a:p>
            <a:pPr marL="685800" indent="-342900">
              <a:buNone/>
            </a:pPr>
            <a:r>
              <a:rPr lang="en-US" sz="1400" b="1" i="0" u="none" strike="noStrike" baseline="0" dirty="0">
                <a:solidFill>
                  <a:srgbClr val="000000"/>
                </a:solidFill>
                <a:latin typeface="Calibri" panose="020F0502020204030204" pitchFamily="34" charset="0"/>
              </a:rPr>
              <a:t>6.1. </a:t>
            </a:r>
            <a:r>
              <a:rPr lang="en-US" sz="1400" b="0" i="0" u="none" strike="noStrike" baseline="0" dirty="0">
                <a:solidFill>
                  <a:srgbClr val="000000"/>
                </a:solidFill>
                <a:latin typeface="Calibri" panose="020F0502020204030204" pitchFamily="34" charset="0"/>
              </a:rPr>
              <a:t>Synchronization to Coordinated Universal Time (UTC) with or without a local time offset </a:t>
            </a:r>
          </a:p>
          <a:p>
            <a:pPr marL="685800" indent="-342900">
              <a:buNone/>
            </a:pPr>
            <a:r>
              <a:rPr lang="en-US" sz="1400" b="1" i="0" u="none" strike="noStrike" baseline="0" dirty="0">
                <a:solidFill>
                  <a:srgbClr val="000000"/>
                </a:solidFill>
                <a:latin typeface="Calibri" panose="020F0502020204030204" pitchFamily="34" charset="0"/>
              </a:rPr>
              <a:t>6.2. </a:t>
            </a:r>
            <a:r>
              <a:rPr lang="en-US" sz="1400" b="0" i="0" u="none" strike="noStrike" baseline="0" dirty="0">
                <a:solidFill>
                  <a:srgbClr val="000000"/>
                </a:solidFill>
                <a:latin typeface="Calibri" panose="020F0502020204030204" pitchFamily="34" charset="0"/>
              </a:rPr>
              <a:t>The IBR unit synchronized device clock accuracy within </a:t>
            </a:r>
            <a:r>
              <a:rPr lang="en-US" sz="1400" i="0" u="none" strike="noStrike" baseline="0" dirty="0">
                <a:solidFill>
                  <a:srgbClr val="000000"/>
                </a:solidFill>
                <a:latin typeface="Calibri" panose="020F0502020204030204" pitchFamily="34" charset="0"/>
              </a:rPr>
              <a:t>± 100 milliseconds of UTC</a:t>
            </a:r>
            <a:r>
              <a:rPr lang="en-US" sz="1400" b="0" i="0" u="none" strike="noStrike" baseline="0" dirty="0">
                <a:solidFill>
                  <a:srgbClr val="000000"/>
                </a:solidFill>
                <a:latin typeface="Calibri" panose="020F0502020204030204" pitchFamily="34" charset="0"/>
              </a:rPr>
              <a:t>. For all other devices, synchronized device clock accuracy within </a:t>
            </a:r>
            <a:r>
              <a:rPr lang="en-US" sz="1400" i="0" u="none" strike="noStrike" baseline="0" dirty="0">
                <a:solidFill>
                  <a:srgbClr val="000000"/>
                </a:solidFill>
                <a:latin typeface="Calibri" panose="020F0502020204030204" pitchFamily="34" charset="0"/>
              </a:rPr>
              <a:t>± 1 milliseconds of UTC</a:t>
            </a:r>
            <a:endParaRPr lang="en-US" sz="14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dirty="0"/>
          </a:p>
        </p:txBody>
      </p:sp>
      <p:sp>
        <p:nvSpPr>
          <p:cNvPr id="3" name="Content Placeholder 2">
            <a:extLst>
              <a:ext uri="{FF2B5EF4-FFF2-40B4-BE49-F238E27FC236}">
                <a16:creationId xmlns:a16="http://schemas.microsoft.com/office/drawing/2014/main" id="{00D78C87-1890-EE6D-5DCD-5820F0E21234}"/>
              </a:ext>
            </a:extLst>
          </p:cNvPr>
          <p:cNvSpPr>
            <a:spLocks noGrp="1"/>
          </p:cNvSpPr>
          <p:nvPr>
            <p:ph sz="half" idx="2"/>
          </p:nvPr>
        </p:nvSpPr>
        <p:spPr>
          <a:xfrm>
            <a:off x="6096000" y="945473"/>
            <a:ext cx="5575215" cy="3411662"/>
          </a:xfrm>
        </p:spPr>
        <p:txBody>
          <a:bodyPr/>
          <a:lstStyle/>
          <a:p>
            <a:pPr marL="0" indent="0" algn="ctr">
              <a:spcBef>
                <a:spcPts val="0"/>
              </a:spcBef>
              <a:buNone/>
            </a:pPr>
            <a:r>
              <a:rPr lang="en-US" sz="1600" b="0" dirty="0">
                <a:effectLst/>
                <a:ea typeface="Calibri" panose="020F0502020204030204" pitchFamily="34" charset="0"/>
              </a:rPr>
              <a:t>IEEE-2800-2022</a:t>
            </a:r>
          </a:p>
          <a:p>
            <a:pPr marL="0" indent="0">
              <a:spcBef>
                <a:spcPts val="0"/>
              </a:spcBef>
              <a:buNone/>
            </a:pPr>
            <a:r>
              <a:rPr lang="en-US" sz="1600" b="1" i="0" u="none" strike="noStrike" baseline="0" dirty="0">
                <a:latin typeface="Calibri" panose="020F0502020204030204" pitchFamily="34" charset="0"/>
                <a:ea typeface="Calibri" panose="020F0502020204030204" pitchFamily="34" charset="0"/>
                <a:cs typeface="Calibri" panose="020F0502020204030204" pitchFamily="34" charset="0"/>
              </a:rPr>
              <a:t>11. Measurement data for performance monitoring and validation</a:t>
            </a:r>
          </a:p>
          <a:p>
            <a:pPr marL="0" indent="0" algn="l">
              <a:spcBef>
                <a:spcPts val="0"/>
              </a:spcBef>
              <a:buNone/>
            </a:pPr>
            <a:r>
              <a:rPr lang="en-US" sz="1000" b="0" i="0" u="none" strike="noStrike" baseline="0" dirty="0">
                <a:latin typeface="Calibri" panose="020F0502020204030204" pitchFamily="34" charset="0"/>
                <a:ea typeface="Calibri" panose="020F0502020204030204" pitchFamily="34" charset="0"/>
                <a:cs typeface="Calibri" panose="020F0502020204030204" pitchFamily="34" charset="0"/>
              </a:rPr>
              <a:t>All </a:t>
            </a:r>
            <a:r>
              <a:rPr lang="en-US" sz="1000" b="0" i="1" u="none" strike="noStrike" baseline="0" dirty="0">
                <a:latin typeface="Calibri" panose="020F0502020204030204" pitchFamily="34" charset="0"/>
                <a:ea typeface="Calibri" panose="020F0502020204030204" pitchFamily="34" charset="0"/>
                <a:cs typeface="Calibri" panose="020F0502020204030204" pitchFamily="34" charset="0"/>
              </a:rPr>
              <a:t>IBR plant–</a:t>
            </a:r>
            <a:r>
              <a:rPr lang="en-US" sz="1000" b="0" i="0" u="none" strike="noStrike" baseline="0" dirty="0">
                <a:latin typeface="Calibri" panose="020F0502020204030204" pitchFamily="34" charset="0"/>
                <a:ea typeface="Calibri" panose="020F0502020204030204" pitchFamily="34" charset="0"/>
                <a:cs typeface="Calibri" panose="020F0502020204030204" pitchFamily="34" charset="0"/>
              </a:rPr>
              <a:t>level monitoring devices (sequence of event recorder, digital fault recorder, dynamic disturbance recorder, and power quality meter) shall be synchronized to </a:t>
            </a:r>
            <a:r>
              <a:rPr lang="en-US" sz="1000" i="0" u="none" strike="noStrike" baseline="0" dirty="0">
                <a:latin typeface="Calibri" panose="020F0502020204030204" pitchFamily="34" charset="0"/>
                <a:ea typeface="Calibri" panose="020F0502020204030204" pitchFamily="34" charset="0"/>
                <a:cs typeface="Calibri" panose="020F0502020204030204" pitchFamily="34" charset="0"/>
              </a:rPr>
              <a:t>UTC with ± 1 </a:t>
            </a:r>
            <a:r>
              <a:rPr lang="en-US" sz="1000" i="0" u="none" strike="noStrike" baseline="0" dirty="0" err="1">
                <a:latin typeface="Calibri" panose="020F0502020204030204" pitchFamily="34" charset="0"/>
                <a:ea typeface="Calibri" panose="020F0502020204030204" pitchFamily="34" charset="0"/>
                <a:cs typeface="Calibri" panose="020F0502020204030204" pitchFamily="34" charset="0"/>
              </a:rPr>
              <a:t>μs</a:t>
            </a:r>
            <a:r>
              <a:rPr lang="en-US" sz="1000" i="0" u="none" strike="noStrike" baseline="0" dirty="0">
                <a:latin typeface="Calibri" panose="020F0502020204030204" pitchFamily="34" charset="0"/>
                <a:ea typeface="Calibri" panose="020F0502020204030204" pitchFamily="34" charset="0"/>
                <a:cs typeface="Calibri" panose="020F0502020204030204" pitchFamily="34" charset="0"/>
              </a:rPr>
              <a:t> time accuracy</a:t>
            </a:r>
            <a:r>
              <a:rPr lang="en-US" sz="1000" b="0" i="0" u="none" strike="noStrike" baseline="0" dirty="0">
                <a:latin typeface="Calibri" panose="020F0502020204030204" pitchFamily="34" charset="0"/>
                <a:ea typeface="Calibri" panose="020F0502020204030204" pitchFamily="34" charset="0"/>
                <a:cs typeface="Calibri" panose="020F0502020204030204" pitchFamily="34" charset="0"/>
              </a:rPr>
              <a:t>, preferably using IEEE 1588–compliant devices, that implement either the IEEE C37.238 or IEC/IEEE 61850-9-3 application profiles intended for the utility industry.</a:t>
            </a:r>
          </a:p>
          <a:p>
            <a:pPr marL="0" indent="0" algn="l">
              <a:spcBef>
                <a:spcPts val="0"/>
              </a:spcBef>
              <a:buNone/>
            </a:pPr>
            <a:r>
              <a:rPr lang="en-US" sz="1000" b="0" i="0" u="none" strike="noStrike" baseline="0" dirty="0">
                <a:latin typeface="Calibri" panose="020F0502020204030204" pitchFamily="34" charset="0"/>
                <a:ea typeface="Calibri" panose="020F0502020204030204" pitchFamily="34" charset="0"/>
                <a:cs typeface="Calibri" panose="020F0502020204030204" pitchFamily="34" charset="0"/>
              </a:rPr>
              <a:t>The IBR unit–level monitoring devices shall be synchronized to UTC with </a:t>
            </a:r>
            <a:r>
              <a:rPr lang="en-US" sz="1000" i="0" u="none" strike="noStrike" baseline="0" dirty="0">
                <a:latin typeface="Calibri" panose="020F0502020204030204" pitchFamily="34" charset="0"/>
                <a:ea typeface="Calibri" panose="020F0502020204030204" pitchFamily="34" charset="0"/>
                <a:cs typeface="Calibri" panose="020F0502020204030204" pitchFamily="34" charset="0"/>
              </a:rPr>
              <a:t>± 100 </a:t>
            </a:r>
            <a:r>
              <a:rPr lang="en-US" sz="1000" i="0" u="none" strike="noStrike" baseline="0" dirty="0" err="1">
                <a:latin typeface="Calibri" panose="020F0502020204030204" pitchFamily="34" charset="0"/>
                <a:ea typeface="Calibri" panose="020F0502020204030204" pitchFamily="34" charset="0"/>
                <a:cs typeface="Calibri" panose="020F0502020204030204" pitchFamily="34" charset="0"/>
              </a:rPr>
              <a:t>μs</a:t>
            </a:r>
            <a:r>
              <a:rPr lang="en-US" sz="1000" i="0" u="none" strike="noStrike" baseline="0" dirty="0">
                <a:latin typeface="Calibri" panose="020F0502020204030204" pitchFamily="34" charset="0"/>
                <a:ea typeface="Calibri" panose="020F0502020204030204" pitchFamily="34" charset="0"/>
                <a:cs typeface="Calibri" panose="020F0502020204030204" pitchFamily="34" charset="0"/>
              </a:rPr>
              <a:t> time accuracy</a:t>
            </a:r>
            <a:r>
              <a:rPr lang="en-US" sz="1000" b="0" i="0" u="none" strike="noStrike" baseline="0" dirty="0">
                <a:latin typeface="Calibri" panose="020F0502020204030204" pitchFamily="34" charset="0"/>
                <a:ea typeface="Calibri" panose="020F0502020204030204" pitchFamily="34" charset="0"/>
                <a:cs typeface="Calibri" panose="020F0502020204030204" pitchFamily="34" charset="0"/>
              </a:rPr>
              <a:t>.</a:t>
            </a:r>
          </a:p>
          <a:p>
            <a:pPr marL="0" indent="0" algn="l">
              <a:spcBef>
                <a:spcPts val="0"/>
              </a:spcBef>
              <a:buNone/>
            </a:pPr>
            <a:endParaRPr lang="en-US" sz="14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0" indent="0" algn="l">
              <a:spcBef>
                <a:spcPts val="0"/>
              </a:spcBef>
              <a:buNone/>
            </a:pPr>
            <a:endParaRPr lang="en-US" sz="1400" b="0" i="0" u="none" strike="noStrike" baseline="0" dirty="0">
              <a:latin typeface="Calibri" panose="020F0502020204030204" pitchFamily="34" charset="0"/>
              <a:ea typeface="Calibri" panose="020F0502020204030204" pitchFamily="34" charset="0"/>
              <a:cs typeface="Calibri" panose="020F0502020204030204" pitchFamily="34" charset="0"/>
            </a:endParaRPr>
          </a:p>
          <a:p>
            <a:pPr marL="0" indent="0" algn="ctr">
              <a:spcBef>
                <a:spcPts val="0"/>
              </a:spcBef>
              <a:buNone/>
            </a:pPr>
            <a:r>
              <a:rPr lang="en-US" sz="1600" b="0" dirty="0">
                <a:solidFill>
                  <a:srgbClr val="000000"/>
                </a:solidFill>
                <a:latin typeface="Calibri" panose="020F0502020204030204" pitchFamily="34" charset="0"/>
              </a:rPr>
              <a:t>NOGRR255</a:t>
            </a:r>
          </a:p>
          <a:p>
            <a:pPr marL="0" indent="0" algn="l">
              <a:spcBef>
                <a:spcPts val="0"/>
              </a:spcBef>
              <a:buNone/>
            </a:pPr>
            <a:r>
              <a:rPr lang="en-US" sz="1400" b="0" dirty="0">
                <a:latin typeface="Calibri" panose="020F0502020204030204" pitchFamily="34" charset="0"/>
                <a:ea typeface="Calibri" panose="020F0502020204030204" pitchFamily="34" charset="0"/>
                <a:cs typeface="Calibri" panose="020F0502020204030204" pitchFamily="34" charset="0"/>
              </a:rPr>
              <a:t>6.1.4.1 Fault Recording and Sequence of Events Recording Equipment Requirements</a:t>
            </a:r>
          </a:p>
          <a:p>
            <a:pPr marL="0" indent="0" algn="l">
              <a:spcBef>
                <a:spcPts val="0"/>
              </a:spcBef>
              <a:buNone/>
            </a:pPr>
            <a:r>
              <a:rPr lang="en-US" sz="1000" b="0" dirty="0">
                <a:latin typeface="Calibri" panose="020F0502020204030204" pitchFamily="34" charset="0"/>
                <a:ea typeface="Calibri" panose="020F0502020204030204" pitchFamily="34" charset="0"/>
                <a:cs typeface="Calibri" panose="020F0502020204030204" pitchFamily="34" charset="0"/>
              </a:rPr>
              <a:t>(1) Required fault recording equipment shall be time synchronized with a Global Positioning System-based clock, or ERCOT approved alternative, with </a:t>
            </a:r>
            <a:r>
              <a:rPr lang="en-US" sz="1000" dirty="0">
                <a:latin typeface="Calibri" panose="020F0502020204030204" pitchFamily="34" charset="0"/>
                <a:ea typeface="Calibri" panose="020F0502020204030204" pitchFamily="34" charset="0"/>
                <a:cs typeface="Calibri" panose="020F0502020204030204" pitchFamily="34" charset="0"/>
              </a:rPr>
              <a:t>sub-cycle (&lt;1 microsecond)</a:t>
            </a:r>
            <a:r>
              <a:rPr lang="en-US" sz="1000" b="0" dirty="0">
                <a:latin typeface="Calibri" panose="020F0502020204030204" pitchFamily="34" charset="0"/>
                <a:ea typeface="Calibri" panose="020F0502020204030204" pitchFamily="34" charset="0"/>
                <a:cs typeface="Calibri" panose="020F0502020204030204" pitchFamily="34" charset="0"/>
              </a:rPr>
              <a:t> timing accuracy and performance of Coordinated Universal Time (UTC), with or without a local time offset for Central Prevailing Time (CPT).</a:t>
            </a:r>
          </a:p>
          <a:p>
            <a:pPr marL="0" indent="0" algn="l">
              <a:spcBef>
                <a:spcPts val="0"/>
              </a:spcBef>
              <a:buNone/>
            </a:pPr>
            <a:r>
              <a:rPr lang="en-US" sz="1000" b="0" dirty="0">
                <a:latin typeface="Calibri" panose="020F0502020204030204" pitchFamily="34" charset="0"/>
                <a:ea typeface="Calibri" panose="020F0502020204030204" pitchFamily="34" charset="0"/>
                <a:cs typeface="Calibri" panose="020F0502020204030204" pitchFamily="34" charset="0"/>
              </a:rPr>
              <a:t>(2) Required sequence of events recording equipment shall be time synchronized with a Global Positioning System-based clock, or ERCOT-approved alternative, with </a:t>
            </a:r>
            <a:r>
              <a:rPr lang="en-US" sz="1000" dirty="0">
                <a:latin typeface="Calibri" panose="020F0502020204030204" pitchFamily="34" charset="0"/>
                <a:ea typeface="Calibri" panose="020F0502020204030204" pitchFamily="34" charset="0"/>
                <a:cs typeface="Calibri" panose="020F0502020204030204" pitchFamily="34" charset="0"/>
              </a:rPr>
              <a:t>+/- 100 microseconds</a:t>
            </a:r>
            <a:r>
              <a:rPr lang="en-US" sz="1000" b="0" dirty="0">
                <a:latin typeface="Calibri" panose="020F0502020204030204" pitchFamily="34" charset="0"/>
                <a:ea typeface="Calibri" panose="020F0502020204030204" pitchFamily="34" charset="0"/>
                <a:cs typeface="Calibri" panose="020F0502020204030204" pitchFamily="34" charset="0"/>
              </a:rPr>
              <a:t> of Coordinated Universal Time (UTC), with or without a local time offset for Central Prevailing Time (CPT).</a:t>
            </a:r>
          </a:p>
          <a:p>
            <a:pPr marL="0" indent="0" algn="l">
              <a:buNone/>
            </a:pP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8A7035E3-C090-15CE-CF25-A3312084D8E7}"/>
              </a:ext>
            </a:extLst>
          </p:cNvPr>
          <p:cNvSpPr>
            <a:spLocks noGrp="1"/>
          </p:cNvSpPr>
          <p:nvPr>
            <p:ph type="sldNum" sz="quarter" idx="12"/>
          </p:nvPr>
        </p:nvSpPr>
        <p:spPr/>
        <p:txBody>
          <a:bodyPr/>
          <a:lstStyle/>
          <a:p>
            <a:fld id="{C44477C9-3403-405D-862C-A60A11648DCE}" type="slidenum">
              <a:rPr lang="en-US" smtClean="0"/>
              <a:t>10</a:t>
            </a:fld>
            <a:endParaRPr lang="en-US"/>
          </a:p>
        </p:txBody>
      </p:sp>
      <p:sp>
        <p:nvSpPr>
          <p:cNvPr id="5" name="Footer Placeholder 4">
            <a:extLst>
              <a:ext uri="{FF2B5EF4-FFF2-40B4-BE49-F238E27FC236}">
                <a16:creationId xmlns:a16="http://schemas.microsoft.com/office/drawing/2014/main" id="{884AC856-234E-35B9-826F-DE4670E6C3A1}"/>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62179166-EF53-96EE-C36C-5E020EDE5609}"/>
              </a:ext>
            </a:extLst>
          </p:cNvPr>
          <p:cNvSpPr>
            <a:spLocks noGrp="1"/>
          </p:cNvSpPr>
          <p:nvPr>
            <p:ph type="title"/>
          </p:nvPr>
        </p:nvSpPr>
        <p:spPr/>
        <p:txBody>
          <a:bodyPr/>
          <a:lstStyle/>
          <a:p>
            <a:r>
              <a:rPr lang="en-US" dirty="0"/>
              <a:t>R6 Time Synchronization</a:t>
            </a:r>
          </a:p>
        </p:txBody>
      </p:sp>
      <p:graphicFrame>
        <p:nvGraphicFramePr>
          <p:cNvPr id="8" name="Diagram 7">
            <a:extLst>
              <a:ext uri="{FF2B5EF4-FFF2-40B4-BE49-F238E27FC236}">
                <a16:creationId xmlns:a16="http://schemas.microsoft.com/office/drawing/2014/main" id="{DCB67AF1-0D06-C81F-6C15-5765C1AA9333}"/>
              </a:ext>
            </a:extLst>
          </p:cNvPr>
          <p:cNvGraphicFramePr/>
          <p:nvPr>
            <p:extLst>
              <p:ext uri="{D42A27DB-BD31-4B8C-83A1-F6EECF244321}">
                <p14:modId xmlns:p14="http://schemas.microsoft.com/office/powerpoint/2010/main" val="3229874931"/>
              </p:ext>
            </p:extLst>
          </p:nvPr>
        </p:nvGraphicFramePr>
        <p:xfrm>
          <a:off x="716066" y="4490072"/>
          <a:ext cx="10955149" cy="1303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55704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B56E31D0-A412-7321-3442-75006C1F0485}"/>
              </a:ext>
            </a:extLst>
          </p:cNvPr>
          <p:cNvGraphicFramePr>
            <a:graphicFrameLocks noGrp="1"/>
          </p:cNvGraphicFramePr>
          <p:nvPr>
            <p:ph sz="half" idx="1"/>
            <p:extLst>
              <p:ext uri="{D42A27DB-BD31-4B8C-83A1-F6EECF244321}">
                <p14:modId xmlns:p14="http://schemas.microsoft.com/office/powerpoint/2010/main" val="2914922025"/>
              </p:ext>
            </p:extLst>
          </p:nvPr>
        </p:nvGraphicFramePr>
        <p:xfrm>
          <a:off x="838200" y="1016668"/>
          <a:ext cx="10782670" cy="4721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06790C20-44E9-8115-87B6-18F633871929}"/>
              </a:ext>
            </a:extLst>
          </p:cNvPr>
          <p:cNvSpPr>
            <a:spLocks noGrp="1"/>
          </p:cNvSpPr>
          <p:nvPr>
            <p:ph type="sldNum" sz="quarter" idx="12"/>
          </p:nvPr>
        </p:nvSpPr>
        <p:spPr/>
        <p:txBody>
          <a:bodyPr/>
          <a:lstStyle/>
          <a:p>
            <a:fld id="{C44477C9-3403-405D-862C-A60A11648DCE}" type="slidenum">
              <a:rPr lang="en-US" smtClean="0"/>
              <a:t>11</a:t>
            </a:fld>
            <a:endParaRPr lang="en-US"/>
          </a:p>
        </p:txBody>
      </p:sp>
      <p:sp>
        <p:nvSpPr>
          <p:cNvPr id="5" name="Footer Placeholder 4">
            <a:extLst>
              <a:ext uri="{FF2B5EF4-FFF2-40B4-BE49-F238E27FC236}">
                <a16:creationId xmlns:a16="http://schemas.microsoft.com/office/drawing/2014/main" id="{A82B77A0-7D99-017D-8737-21653DCC9BD3}"/>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A93935F6-8960-7011-4F37-52DB173EFE19}"/>
              </a:ext>
            </a:extLst>
          </p:cNvPr>
          <p:cNvSpPr>
            <a:spLocks noGrp="1"/>
          </p:cNvSpPr>
          <p:nvPr>
            <p:ph type="title"/>
          </p:nvPr>
        </p:nvSpPr>
        <p:spPr/>
        <p:txBody>
          <a:bodyPr/>
          <a:lstStyle/>
          <a:p>
            <a:r>
              <a:rPr lang="en-US" dirty="0"/>
              <a:t>R7 Requested Data</a:t>
            </a:r>
          </a:p>
        </p:txBody>
      </p:sp>
    </p:spTree>
    <p:extLst>
      <p:ext uri="{BB962C8B-B14F-4D97-AF65-F5344CB8AC3E}">
        <p14:creationId xmlns:p14="http://schemas.microsoft.com/office/powerpoint/2010/main" val="3106455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213B1D-75A6-C3B2-F4E8-9789A11973E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F6EBF3D-ABE8-7DA0-9147-54317EF66A0B}"/>
              </a:ext>
            </a:extLst>
          </p:cNvPr>
          <p:cNvSpPr>
            <a:spLocks noGrp="1"/>
          </p:cNvSpPr>
          <p:nvPr>
            <p:ph type="sldNum" sz="quarter" idx="12"/>
          </p:nvPr>
        </p:nvSpPr>
        <p:spPr/>
        <p:txBody>
          <a:bodyPr/>
          <a:lstStyle/>
          <a:p>
            <a:fld id="{C44477C9-3403-405D-862C-A60A11648DCE}" type="slidenum">
              <a:rPr lang="en-US" smtClean="0"/>
              <a:t>12</a:t>
            </a:fld>
            <a:endParaRPr lang="en-US"/>
          </a:p>
        </p:txBody>
      </p:sp>
      <p:sp>
        <p:nvSpPr>
          <p:cNvPr id="5" name="Footer Placeholder 4">
            <a:extLst>
              <a:ext uri="{FF2B5EF4-FFF2-40B4-BE49-F238E27FC236}">
                <a16:creationId xmlns:a16="http://schemas.microsoft.com/office/drawing/2014/main" id="{9057A487-1CA8-BDF4-3E14-9005A89B6D87}"/>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F9E345E8-3350-7E44-F116-11F173635DB8}"/>
              </a:ext>
            </a:extLst>
          </p:cNvPr>
          <p:cNvSpPr>
            <a:spLocks noGrp="1"/>
          </p:cNvSpPr>
          <p:nvPr>
            <p:ph type="title"/>
          </p:nvPr>
        </p:nvSpPr>
        <p:spPr/>
        <p:txBody>
          <a:bodyPr/>
          <a:lstStyle/>
          <a:p>
            <a:r>
              <a:rPr lang="en-US" dirty="0"/>
              <a:t>R7 Requested Data</a:t>
            </a:r>
          </a:p>
        </p:txBody>
      </p:sp>
      <p:sp>
        <p:nvSpPr>
          <p:cNvPr id="10" name="Content Placeholder 1">
            <a:extLst>
              <a:ext uri="{FF2B5EF4-FFF2-40B4-BE49-F238E27FC236}">
                <a16:creationId xmlns:a16="http://schemas.microsoft.com/office/drawing/2014/main" id="{5B1FA364-C484-5FC1-B079-52210F727C07}"/>
              </a:ext>
            </a:extLst>
          </p:cNvPr>
          <p:cNvSpPr txBox="1">
            <a:spLocks/>
          </p:cNvSpPr>
          <p:nvPr/>
        </p:nvSpPr>
        <p:spPr bwMode="auto">
          <a:xfrm>
            <a:off x="5748571" y="1022094"/>
            <a:ext cx="6234545" cy="326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0" dirty="0">
                <a:solidFill>
                  <a:srgbClr val="000000"/>
                </a:solidFill>
                <a:latin typeface="Calibri" panose="020F0502020204030204" pitchFamily="34" charset="0"/>
              </a:rPr>
              <a:t>NOGRR255</a:t>
            </a:r>
          </a:p>
          <a:p>
            <a:pPr marL="517525" indent="-517525">
              <a:lnSpc>
                <a:spcPct val="100000"/>
              </a:lnSpc>
              <a:spcBef>
                <a:spcPts val="0"/>
              </a:spcBef>
              <a:buNone/>
            </a:pPr>
            <a:r>
              <a:rPr lang="en-US" sz="1400" b="0" dirty="0">
                <a:solidFill>
                  <a:srgbClr val="000000"/>
                </a:solidFill>
                <a:latin typeface="Calibri" panose="020F0502020204030204" pitchFamily="34" charset="0"/>
              </a:rPr>
              <a:t>6.1.2.4 Fault Recording and Sequence of Events Recording Data Retention and Reporting Requirements</a:t>
            </a:r>
          </a:p>
          <a:p>
            <a:pPr marL="685800" indent="-168275">
              <a:lnSpc>
                <a:spcPct val="100000"/>
              </a:lnSpc>
              <a:spcBef>
                <a:spcPts val="0"/>
              </a:spcBef>
              <a:buNone/>
            </a:pPr>
            <a:r>
              <a:rPr lang="en-US" sz="1100" b="0" dirty="0">
                <a:solidFill>
                  <a:srgbClr val="000000"/>
                </a:solidFill>
                <a:latin typeface="Calibri" panose="020F0502020204030204" pitchFamily="34" charset="0"/>
              </a:rPr>
              <a:t>(</a:t>
            </a:r>
            <a:r>
              <a:rPr lang="en-US" sz="1000" b="0" dirty="0">
                <a:solidFill>
                  <a:srgbClr val="000000"/>
                </a:solidFill>
                <a:latin typeface="Calibri" panose="020F0502020204030204" pitchFamily="34" charset="0"/>
              </a:rPr>
              <a:t>1) Each Transmission Facility owner and Generation Resource owner shall, upon request, provide to the requesting Entity fault recording and sequence of events recording data for the Transmission Elements identified in these requirements as follows:</a:t>
            </a:r>
          </a:p>
          <a:p>
            <a:pPr marL="860425" indent="-174625">
              <a:lnSpc>
                <a:spcPct val="100000"/>
              </a:lnSpc>
              <a:spcBef>
                <a:spcPts val="0"/>
              </a:spcBef>
              <a:buNone/>
            </a:pPr>
            <a:r>
              <a:rPr lang="en-US" sz="1000" b="0" dirty="0">
                <a:solidFill>
                  <a:srgbClr val="000000"/>
                </a:solidFill>
                <a:latin typeface="Calibri" panose="020F0502020204030204" pitchFamily="34" charset="0"/>
              </a:rPr>
              <a:t>(a) Data shall be maintained and retrievable for the maximum period of time the equipment allows and shall be retrievable for, at a minimum:</a:t>
            </a:r>
          </a:p>
          <a:p>
            <a:pPr marL="1028700" indent="-174625">
              <a:lnSpc>
                <a:spcPct val="100000"/>
              </a:lnSpc>
              <a:spcBef>
                <a:spcPts val="0"/>
              </a:spcBef>
              <a:buNone/>
            </a:pPr>
            <a:r>
              <a:rPr lang="en-US" sz="800" b="0" dirty="0">
                <a:solidFill>
                  <a:srgbClr val="000000"/>
                </a:solidFill>
                <a:latin typeface="Calibri" panose="020F0502020204030204" pitchFamily="34" charset="0"/>
              </a:rPr>
              <a:t>(</a:t>
            </a:r>
            <a:r>
              <a:rPr lang="en-US" sz="800" b="0" dirty="0" err="1">
                <a:solidFill>
                  <a:srgbClr val="000000"/>
                </a:solidFill>
                <a:latin typeface="Calibri" panose="020F0502020204030204" pitchFamily="34" charset="0"/>
              </a:rPr>
              <a:t>i</a:t>
            </a:r>
            <a:r>
              <a:rPr lang="en-US" sz="800" b="0" dirty="0">
                <a:solidFill>
                  <a:srgbClr val="000000"/>
                </a:solidFill>
                <a:latin typeface="Calibri" panose="020F0502020204030204" pitchFamily="34" charset="0"/>
              </a:rPr>
              <a:t>) </a:t>
            </a:r>
            <a:r>
              <a:rPr lang="en-US" sz="800" dirty="0">
                <a:solidFill>
                  <a:srgbClr val="000000"/>
                </a:solidFill>
                <a:latin typeface="Calibri" panose="020F0502020204030204" pitchFamily="34" charset="0"/>
              </a:rPr>
              <a:t>Thirty calendar days</a:t>
            </a:r>
            <a:r>
              <a:rPr lang="en-US" sz="800" b="0" dirty="0">
                <a:solidFill>
                  <a:srgbClr val="000000"/>
                </a:solidFill>
                <a:latin typeface="Calibri" panose="020F0502020204030204" pitchFamily="34" charset="0"/>
              </a:rPr>
              <a:t>, including the day the data was recorded, for fault recording and sequence of events recording equipment installed on or replaced after January 1, 2024;</a:t>
            </a:r>
          </a:p>
          <a:p>
            <a:pPr marL="1028700" indent="-174625">
              <a:lnSpc>
                <a:spcPct val="100000"/>
              </a:lnSpc>
              <a:spcBef>
                <a:spcPts val="0"/>
              </a:spcBef>
              <a:buNone/>
            </a:pPr>
            <a:r>
              <a:rPr lang="en-US" sz="800" b="0" dirty="0">
                <a:solidFill>
                  <a:srgbClr val="000000"/>
                </a:solidFill>
                <a:latin typeface="Calibri" panose="020F0502020204030204" pitchFamily="34" charset="0"/>
              </a:rPr>
              <a:t>(ii)  </a:t>
            </a:r>
            <a:r>
              <a:rPr lang="en-US" sz="800" dirty="0">
                <a:solidFill>
                  <a:srgbClr val="000000"/>
                </a:solidFill>
                <a:latin typeface="Calibri" panose="020F0502020204030204" pitchFamily="34" charset="0"/>
              </a:rPr>
              <a:t>Ten calendar days</a:t>
            </a:r>
            <a:r>
              <a:rPr lang="en-US" sz="800" b="0" dirty="0">
                <a:solidFill>
                  <a:srgbClr val="000000"/>
                </a:solidFill>
                <a:latin typeface="Calibri" panose="020F0502020204030204" pitchFamily="34" charset="0"/>
              </a:rPr>
              <a:t>, including the day the data was recorded, for fault recording and sequence of events recording equipment installed prior to January 1, 2024;</a:t>
            </a:r>
          </a:p>
          <a:p>
            <a:pPr marL="860425" indent="-174625">
              <a:lnSpc>
                <a:spcPct val="100000"/>
              </a:lnSpc>
              <a:spcBef>
                <a:spcPts val="0"/>
              </a:spcBef>
              <a:buNone/>
            </a:pPr>
            <a:r>
              <a:rPr lang="en-US" sz="1000" b="0" dirty="0">
                <a:solidFill>
                  <a:srgbClr val="000000"/>
                </a:solidFill>
                <a:latin typeface="Calibri" panose="020F0502020204030204" pitchFamily="34" charset="0"/>
              </a:rPr>
              <a:t>(b) Data subject to paragraph (1)(a) above will be provided within </a:t>
            </a:r>
            <a:r>
              <a:rPr lang="en-US" sz="1000" dirty="0">
                <a:solidFill>
                  <a:srgbClr val="000000"/>
                </a:solidFill>
                <a:latin typeface="Calibri" panose="020F0502020204030204" pitchFamily="34" charset="0"/>
              </a:rPr>
              <a:t>seven calendar days </a:t>
            </a:r>
            <a:r>
              <a:rPr lang="en-US" sz="1000" b="0" dirty="0">
                <a:solidFill>
                  <a:srgbClr val="000000"/>
                </a:solidFill>
                <a:latin typeface="Calibri" panose="020F0502020204030204" pitchFamily="34" charset="0"/>
              </a:rPr>
              <a:t>of request unless the requestor grants an extension;</a:t>
            </a:r>
          </a:p>
          <a:p>
            <a:pPr marL="517525" indent="-517525">
              <a:lnSpc>
                <a:spcPct val="100000"/>
              </a:lnSpc>
              <a:spcBef>
                <a:spcPts val="0"/>
              </a:spcBef>
              <a:buNone/>
            </a:pPr>
            <a:r>
              <a:rPr lang="en-US" sz="1400" b="0" dirty="0">
                <a:solidFill>
                  <a:srgbClr val="000000"/>
                </a:solidFill>
                <a:latin typeface="Calibri" panose="020F0502020204030204" pitchFamily="34" charset="0"/>
              </a:rPr>
              <a:t>6.1.3.1.4 Data Retention and Data Reporting Requirements</a:t>
            </a:r>
          </a:p>
          <a:p>
            <a:pPr marL="685800" indent="-168275">
              <a:lnSpc>
                <a:spcPct val="100000"/>
              </a:lnSpc>
              <a:spcBef>
                <a:spcPts val="0"/>
              </a:spcBef>
              <a:buNone/>
            </a:pPr>
            <a:r>
              <a:rPr lang="en-US" sz="1000" b="0" dirty="0">
                <a:solidFill>
                  <a:srgbClr val="000000"/>
                </a:solidFill>
                <a:latin typeface="Calibri" panose="020F0502020204030204" pitchFamily="34" charset="0"/>
              </a:rPr>
              <a:t>(2)	Each affected Market Participant shall provide to the requesting Entity, upon request, dynamic disturbance recording data to the requesting entity, as follows:</a:t>
            </a:r>
          </a:p>
          <a:p>
            <a:pPr marL="860425" indent="-168275">
              <a:lnSpc>
                <a:spcPct val="100000"/>
              </a:lnSpc>
              <a:spcBef>
                <a:spcPts val="0"/>
              </a:spcBef>
              <a:buNone/>
            </a:pPr>
            <a:r>
              <a:rPr lang="en-US" sz="800" b="0" dirty="0">
                <a:solidFill>
                  <a:srgbClr val="000000"/>
                </a:solidFill>
                <a:latin typeface="Calibri" panose="020F0502020204030204" pitchFamily="34" charset="0"/>
              </a:rPr>
              <a:t>(a)	Data must be retrievable for </a:t>
            </a:r>
            <a:r>
              <a:rPr lang="en-US" sz="800" dirty="0">
                <a:solidFill>
                  <a:srgbClr val="000000"/>
                </a:solidFill>
                <a:latin typeface="Calibri" panose="020F0502020204030204" pitchFamily="34" charset="0"/>
              </a:rPr>
              <a:t>ten calendar days</a:t>
            </a:r>
            <a:r>
              <a:rPr lang="en-US" sz="800" b="0" dirty="0">
                <a:solidFill>
                  <a:srgbClr val="000000"/>
                </a:solidFill>
                <a:latin typeface="Calibri" panose="020F0502020204030204" pitchFamily="34" charset="0"/>
              </a:rPr>
              <a:t>, including the day the data was recorded;</a:t>
            </a:r>
          </a:p>
          <a:p>
            <a:pPr marL="860425" indent="-168275">
              <a:lnSpc>
                <a:spcPct val="100000"/>
              </a:lnSpc>
              <a:spcBef>
                <a:spcPts val="0"/>
              </a:spcBef>
              <a:buNone/>
            </a:pPr>
            <a:r>
              <a:rPr lang="en-US" sz="800" b="0" dirty="0">
                <a:solidFill>
                  <a:srgbClr val="000000"/>
                </a:solidFill>
                <a:latin typeface="Calibri" panose="020F0502020204030204" pitchFamily="34" charset="0"/>
              </a:rPr>
              <a:t>(b)	Data subject to paragraph (2)(a) above within </a:t>
            </a:r>
            <a:r>
              <a:rPr lang="en-US" sz="800" dirty="0">
                <a:solidFill>
                  <a:srgbClr val="000000"/>
                </a:solidFill>
                <a:latin typeface="Calibri" panose="020F0502020204030204" pitchFamily="34" charset="0"/>
              </a:rPr>
              <a:t>seven calendar days </a:t>
            </a:r>
            <a:r>
              <a:rPr lang="en-US" sz="800" b="0" dirty="0">
                <a:solidFill>
                  <a:srgbClr val="000000"/>
                </a:solidFill>
                <a:latin typeface="Calibri" panose="020F0502020204030204" pitchFamily="34" charset="0"/>
              </a:rPr>
              <a:t>of a request unless the requestor grants an extension;</a:t>
            </a:r>
          </a:p>
          <a:p>
            <a:pPr marL="860425" indent="-168275">
              <a:lnSpc>
                <a:spcPct val="100000"/>
              </a:lnSpc>
              <a:spcBef>
                <a:spcPts val="0"/>
              </a:spcBef>
              <a:buNone/>
            </a:pPr>
            <a:r>
              <a:rPr lang="en-US" sz="800" b="0" dirty="0">
                <a:solidFill>
                  <a:srgbClr val="000000"/>
                </a:solidFill>
                <a:latin typeface="Calibri" panose="020F0502020204030204" pitchFamily="34" charset="0"/>
              </a:rPr>
              <a:t>(c)	Dynamic disturbance recording data in electronic files formatted in conformance with IEEE C37.111, revision C37.111-1999 or later;</a:t>
            </a:r>
          </a:p>
          <a:p>
            <a:pPr marL="860425" indent="-168275">
              <a:lnSpc>
                <a:spcPct val="100000"/>
              </a:lnSpc>
              <a:spcBef>
                <a:spcPts val="0"/>
              </a:spcBef>
              <a:buNone/>
            </a:pPr>
            <a:r>
              <a:rPr lang="en-US" sz="800" b="0" dirty="0">
                <a:solidFill>
                  <a:srgbClr val="000000"/>
                </a:solidFill>
                <a:latin typeface="Calibri" panose="020F0502020204030204" pitchFamily="34" charset="0"/>
              </a:rPr>
              <a:t>(d)	Data files named in conformance with IEEE C37.232, revision C37.232-2011 or later.</a:t>
            </a:r>
          </a:p>
          <a:p>
            <a:pPr marL="0" indent="0">
              <a:buNone/>
            </a:pPr>
            <a:endParaRPr lang="en-US" sz="1800" b="0" dirty="0">
              <a:solidFill>
                <a:srgbClr val="000000"/>
              </a:solidFill>
              <a:latin typeface="Calibri" panose="020F0502020204030204" pitchFamily="34" charset="0"/>
            </a:endParaRPr>
          </a:p>
        </p:txBody>
      </p:sp>
      <p:graphicFrame>
        <p:nvGraphicFramePr>
          <p:cNvPr id="2" name="Diagram 1">
            <a:extLst>
              <a:ext uri="{FF2B5EF4-FFF2-40B4-BE49-F238E27FC236}">
                <a16:creationId xmlns:a16="http://schemas.microsoft.com/office/drawing/2014/main" id="{28D3CFC5-1105-9FD9-317B-A81EF87647CC}"/>
              </a:ext>
            </a:extLst>
          </p:cNvPr>
          <p:cNvGraphicFramePr/>
          <p:nvPr>
            <p:extLst>
              <p:ext uri="{D42A27DB-BD31-4B8C-83A1-F6EECF244321}">
                <p14:modId xmlns:p14="http://schemas.microsoft.com/office/powerpoint/2010/main" val="598504932"/>
              </p:ext>
            </p:extLst>
          </p:nvPr>
        </p:nvGraphicFramePr>
        <p:xfrm>
          <a:off x="420356" y="4575576"/>
          <a:ext cx="11562760" cy="126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Content Placeholder 6">
            <a:extLst>
              <a:ext uri="{FF2B5EF4-FFF2-40B4-BE49-F238E27FC236}">
                <a16:creationId xmlns:a16="http://schemas.microsoft.com/office/drawing/2014/main" id="{073BBBE3-AC40-0877-CD2A-7F8E33318418}"/>
              </a:ext>
            </a:extLst>
          </p:cNvPr>
          <p:cNvGraphicFramePr>
            <a:graphicFrameLocks/>
          </p:cNvGraphicFramePr>
          <p:nvPr>
            <p:extLst>
              <p:ext uri="{D42A27DB-BD31-4B8C-83A1-F6EECF244321}">
                <p14:modId xmlns:p14="http://schemas.microsoft.com/office/powerpoint/2010/main" val="4130184816"/>
              </p:ext>
            </p:extLst>
          </p:nvPr>
        </p:nvGraphicFramePr>
        <p:xfrm>
          <a:off x="420356" y="1537206"/>
          <a:ext cx="5207060" cy="2640949"/>
        </p:xfrm>
        <a:graphic>
          <a:graphicData uri="http://schemas.openxmlformats.org/drawingml/2006/table">
            <a:tbl>
              <a:tblPr firstRow="1">
                <a:tableStyleId>{5C22544A-7EE6-4342-B048-85BDC9FD1C3A}</a:tableStyleId>
              </a:tblPr>
              <a:tblGrid>
                <a:gridCol w="4336358">
                  <a:extLst>
                    <a:ext uri="{9D8B030D-6E8A-4147-A177-3AD203B41FA5}">
                      <a16:colId xmlns:a16="http://schemas.microsoft.com/office/drawing/2014/main" val="745970701"/>
                    </a:ext>
                  </a:extLst>
                </a:gridCol>
                <a:gridCol w="870702">
                  <a:extLst>
                    <a:ext uri="{9D8B030D-6E8A-4147-A177-3AD203B41FA5}">
                      <a16:colId xmlns:a16="http://schemas.microsoft.com/office/drawing/2014/main" val="4128443749"/>
                    </a:ext>
                  </a:extLst>
                </a:gridCol>
              </a:tblGrid>
              <a:tr h="606454">
                <a:tc>
                  <a:txBody>
                    <a:bodyPr/>
                    <a:lstStyle/>
                    <a:p>
                      <a:pPr algn="ctr" fontAlgn="ctr"/>
                      <a:r>
                        <a:rPr lang="en-US" sz="1100" u="none" strike="noStrike" dirty="0">
                          <a:effectLst/>
                        </a:rPr>
                        <a:t>Provision data type</a:t>
                      </a:r>
                      <a:endParaRPr lang="en-US" sz="1100" b="1" i="0" u="none" strike="noStrike" dirty="0">
                        <a:solidFill>
                          <a:srgbClr val="000000"/>
                        </a:solidFill>
                        <a:effectLst/>
                        <a:latin typeface="Calibri" panose="020F0502020204030204" pitchFamily="34" charset="0"/>
                      </a:endParaRPr>
                    </a:p>
                  </a:txBody>
                  <a:tcPr marL="4788" marR="4788" marT="4788" marB="0" anchor="ctr">
                    <a:solidFill>
                      <a:srgbClr val="00549F"/>
                    </a:solidFill>
                  </a:tcPr>
                </a:tc>
                <a:tc>
                  <a:txBody>
                    <a:bodyPr/>
                    <a:lstStyle/>
                    <a:p>
                      <a:pPr marL="0" algn="ctr" defTabSz="914400" rtl="0" eaLnBrk="1" fontAlgn="ctr" latinLnBrk="0" hangingPunct="1"/>
                      <a:r>
                        <a:rPr lang="en-US" sz="1100" b="1" u="none" strike="noStrike" kern="1200" dirty="0">
                          <a:solidFill>
                            <a:schemeClr val="lt1"/>
                          </a:solidFill>
                          <a:effectLst/>
                          <a:latin typeface="+mn-lt"/>
                          <a:ea typeface="+mn-ea"/>
                          <a:cs typeface="+mn-cs"/>
                        </a:rPr>
                        <a:t>Retention</a:t>
                      </a:r>
                    </a:p>
                  </a:txBody>
                  <a:tcPr marL="6350" marR="6350" marT="6350" marB="0" anchor="ctr">
                    <a:solidFill>
                      <a:srgbClr val="00549F"/>
                    </a:solidFill>
                  </a:tcPr>
                </a:tc>
                <a:extLst>
                  <a:ext uri="{0D108BD9-81ED-4DB2-BD59-A6C34878D82A}">
                    <a16:rowId xmlns:a16="http://schemas.microsoft.com/office/drawing/2014/main" val="136049063"/>
                  </a:ext>
                </a:extLst>
              </a:tr>
              <a:tr h="687332">
                <a:tc>
                  <a:txBody>
                    <a:bodyPr/>
                    <a:lstStyle/>
                    <a:p>
                      <a:pPr algn="ctr" fontAlgn="ctr"/>
                      <a:r>
                        <a:rPr lang="en-US" sz="1100" u="none" strike="noStrike" dirty="0">
                          <a:effectLst/>
                        </a:rPr>
                        <a:t>Sequence of events recording (SER) data (tabular log file, time tag shall have an accuracy of one millisecond or less)</a:t>
                      </a:r>
                      <a:endParaRPr lang="en-US" sz="1100" b="0" i="0" u="none" strike="noStrike" dirty="0">
                        <a:solidFill>
                          <a:srgbClr val="000000"/>
                        </a:solidFill>
                        <a:effectLst/>
                        <a:latin typeface="Calibri" panose="020F0502020204030204" pitchFamily="34" charset="0"/>
                      </a:endParaRPr>
                    </a:p>
                  </a:txBody>
                  <a:tcPr marL="4788" marR="4788" marT="4788" marB="0" anchor="ctr"/>
                </a:tc>
                <a:tc>
                  <a:txBody>
                    <a:bodyPr/>
                    <a:lstStyle/>
                    <a:p>
                      <a:pPr algn="ctr" fontAlgn="ctr"/>
                      <a:r>
                        <a:rPr lang="en-US" sz="1100" b="0" i="0" u="none" strike="noStrike">
                          <a:solidFill>
                            <a:srgbClr val="000000"/>
                          </a:solidFill>
                          <a:effectLst/>
                          <a:latin typeface="Calibri" panose="020F0502020204030204" pitchFamily="34" charset="0"/>
                        </a:rPr>
                        <a:t>90 days</a:t>
                      </a:r>
                    </a:p>
                  </a:txBody>
                  <a:tcPr marL="6350" marR="6350" marT="6350" marB="0" anchor="ctr"/>
                </a:tc>
                <a:extLst>
                  <a:ext uri="{0D108BD9-81ED-4DB2-BD59-A6C34878D82A}">
                    <a16:rowId xmlns:a16="http://schemas.microsoft.com/office/drawing/2014/main" val="1044395187"/>
                  </a:ext>
                </a:extLst>
              </a:tr>
              <a:tr h="659831">
                <a:tc>
                  <a:txBody>
                    <a:bodyPr/>
                    <a:lstStyle/>
                    <a:p>
                      <a:pPr algn="ctr" fontAlgn="ctr"/>
                      <a:r>
                        <a:rPr lang="en-US" sz="1100" u="none" strike="noStrike" dirty="0">
                          <a:effectLst/>
                        </a:rPr>
                        <a:t>Digital fault recording (DFR) data (COMTRADE format and tabular log file)</a:t>
                      </a:r>
                      <a:endParaRPr lang="en-US" sz="1100" b="0" i="0" u="none" strike="noStrike" dirty="0">
                        <a:solidFill>
                          <a:srgbClr val="000000"/>
                        </a:solidFill>
                        <a:effectLst/>
                        <a:latin typeface="Calibri" panose="020F0502020204030204" pitchFamily="34" charset="0"/>
                      </a:endParaRPr>
                    </a:p>
                  </a:txBody>
                  <a:tcPr marL="4788" marR="4788" marT="4788" marB="0" anchor="ctr"/>
                </a:tc>
                <a:tc>
                  <a:txBody>
                    <a:bodyPr/>
                    <a:lstStyle/>
                    <a:p>
                      <a:pPr algn="ctr" fontAlgn="ctr"/>
                      <a:r>
                        <a:rPr lang="en-US" sz="1100" b="0" i="0" u="none" strike="noStrike" dirty="0">
                          <a:solidFill>
                            <a:srgbClr val="000000"/>
                          </a:solidFill>
                          <a:effectLst/>
                          <a:latin typeface="Calibri" panose="020F0502020204030204" pitchFamily="34" charset="0"/>
                        </a:rPr>
                        <a:t>90 days</a:t>
                      </a:r>
                    </a:p>
                  </a:txBody>
                  <a:tcPr marL="6350" marR="6350" marT="6350" marB="0" anchor="ctr"/>
                </a:tc>
                <a:extLst>
                  <a:ext uri="{0D108BD9-81ED-4DB2-BD59-A6C34878D82A}">
                    <a16:rowId xmlns:a16="http://schemas.microsoft.com/office/drawing/2014/main" val="1533401838"/>
                  </a:ext>
                </a:extLst>
              </a:tr>
              <a:tr h="687332">
                <a:tc>
                  <a:txBody>
                    <a:bodyPr/>
                    <a:lstStyle/>
                    <a:p>
                      <a:pPr algn="ctr" fontAlgn="ctr"/>
                      <a:r>
                        <a:rPr lang="en-US" sz="1100" u="none" strike="noStrike" dirty="0">
                          <a:effectLst/>
                        </a:rPr>
                        <a:t>Dynamic disturbance recorder (DDR) data (COMTRADE format and tabular log file)</a:t>
                      </a:r>
                      <a:endParaRPr lang="en-US" sz="1100" b="0" i="0" u="none" strike="noStrike" dirty="0">
                        <a:solidFill>
                          <a:srgbClr val="000000"/>
                        </a:solidFill>
                        <a:effectLst/>
                        <a:latin typeface="Calibri" panose="020F0502020204030204" pitchFamily="34" charset="0"/>
                      </a:endParaRPr>
                    </a:p>
                  </a:txBody>
                  <a:tcPr marL="4788" marR="4788" marT="4788" marB="0" anchor="ctr"/>
                </a:tc>
                <a:tc>
                  <a:txBody>
                    <a:bodyPr/>
                    <a:lstStyle/>
                    <a:p>
                      <a:pPr algn="ctr" fontAlgn="ctr"/>
                      <a:r>
                        <a:rPr lang="en-US" sz="1100" b="0" i="0" u="none" strike="noStrike" dirty="0">
                          <a:solidFill>
                            <a:srgbClr val="000000"/>
                          </a:solidFill>
                          <a:effectLst/>
                          <a:latin typeface="Calibri" panose="020F0502020204030204" pitchFamily="34" charset="0"/>
                        </a:rPr>
                        <a:t>1 year</a:t>
                      </a:r>
                    </a:p>
                  </a:txBody>
                  <a:tcPr marL="6350" marR="6350" marT="6350" marB="0" anchor="ctr"/>
                </a:tc>
                <a:extLst>
                  <a:ext uri="{0D108BD9-81ED-4DB2-BD59-A6C34878D82A}">
                    <a16:rowId xmlns:a16="http://schemas.microsoft.com/office/drawing/2014/main" val="1343727002"/>
                  </a:ext>
                </a:extLst>
              </a:tr>
            </a:tbl>
          </a:graphicData>
        </a:graphic>
      </p:graphicFrame>
      <p:sp>
        <p:nvSpPr>
          <p:cNvPr id="11" name="TextBox 10">
            <a:extLst>
              <a:ext uri="{FF2B5EF4-FFF2-40B4-BE49-F238E27FC236}">
                <a16:creationId xmlns:a16="http://schemas.microsoft.com/office/drawing/2014/main" id="{33AD73B9-4295-470C-6810-0F74BD65DC8A}"/>
              </a:ext>
            </a:extLst>
          </p:cNvPr>
          <p:cNvSpPr txBox="1"/>
          <p:nvPr/>
        </p:nvSpPr>
        <p:spPr>
          <a:xfrm>
            <a:off x="1748529" y="980909"/>
            <a:ext cx="2296652" cy="523220"/>
          </a:xfrm>
          <a:prstGeom prst="rect">
            <a:avLst/>
          </a:prstGeom>
          <a:noFill/>
        </p:spPr>
        <p:txBody>
          <a:bodyPr wrap="square">
            <a:spAutoFit/>
          </a:bodyPr>
          <a:lstStyle/>
          <a:p>
            <a:pPr marL="0" marR="0" algn="ctr">
              <a:spcBef>
                <a:spcPts val="0"/>
              </a:spcBef>
              <a:spcAft>
                <a:spcPts val="0"/>
              </a:spcAft>
            </a:pPr>
            <a:r>
              <a:rPr lang="en-US" sz="1600" dirty="0">
                <a:effectLst/>
                <a:ea typeface="Calibri" panose="020F0502020204030204" pitchFamily="34" charset="0"/>
              </a:rPr>
              <a:t>IEEE-2800-2022</a:t>
            </a:r>
          </a:p>
          <a:p>
            <a:pPr marL="0" marR="0" algn="ctr">
              <a:spcBef>
                <a:spcPts val="0"/>
              </a:spcBef>
              <a:spcAft>
                <a:spcPts val="0"/>
              </a:spcAft>
            </a:pPr>
            <a:r>
              <a:rPr lang="en-US" sz="1200" i="0" u="none" strike="noStrike" baseline="0" dirty="0">
                <a:latin typeface="Arial-BoldMT"/>
              </a:rPr>
              <a:t>Table 19—Measurement data</a:t>
            </a:r>
            <a:r>
              <a:rPr lang="en-US" sz="1200" dirty="0">
                <a:effectLst/>
                <a:ea typeface="Calibri" panose="020F0502020204030204" pitchFamily="34" charset="0"/>
              </a:rPr>
              <a:t> </a:t>
            </a:r>
          </a:p>
        </p:txBody>
      </p:sp>
    </p:spTree>
    <p:extLst>
      <p:ext uri="{BB962C8B-B14F-4D97-AF65-F5344CB8AC3E}">
        <p14:creationId xmlns:p14="http://schemas.microsoft.com/office/powerpoint/2010/main" val="1002578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F4CB207-9BEF-34F7-4D0F-BDFC366D4D8C}"/>
              </a:ext>
            </a:extLst>
          </p:cNvPr>
          <p:cNvSpPr>
            <a:spLocks noGrp="1"/>
          </p:cNvSpPr>
          <p:nvPr>
            <p:ph sz="half" idx="1"/>
          </p:nvPr>
        </p:nvSpPr>
        <p:spPr>
          <a:xfrm>
            <a:off x="644747" y="1214894"/>
            <a:ext cx="5181600" cy="1918364"/>
          </a:xfrm>
        </p:spPr>
        <p:txBody>
          <a:bodyPr/>
          <a:lstStyle/>
          <a:p>
            <a:pPr marL="342900" indent="-342900">
              <a:buNone/>
            </a:pPr>
            <a:r>
              <a:rPr lang="en-US" sz="1600" b="1" i="0" u="none" strike="noStrike" baseline="0" dirty="0">
                <a:solidFill>
                  <a:srgbClr val="000000"/>
                </a:solidFill>
                <a:latin typeface="Calibri" panose="020F0502020204030204" pitchFamily="34" charset="0"/>
              </a:rPr>
              <a:t>R8. </a:t>
            </a:r>
            <a:r>
              <a:rPr lang="en-US" sz="1600" b="0" i="0" u="none" strike="noStrike" baseline="0" dirty="0">
                <a:solidFill>
                  <a:srgbClr val="000000"/>
                </a:solidFill>
                <a:latin typeface="Calibri" panose="020F0502020204030204" pitchFamily="34" charset="0"/>
              </a:rPr>
              <a:t>Each Generator Owner shall, upon the discovery of a failure of the recording capability for the SER, FR, or DDR data: </a:t>
            </a:r>
          </a:p>
          <a:p>
            <a:pPr marL="517525" indent="-174625">
              <a:buNone/>
            </a:pPr>
            <a:r>
              <a:rPr lang="en-US" sz="1400" b="0" i="0" u="none" strike="noStrike" baseline="0" dirty="0">
                <a:solidFill>
                  <a:srgbClr val="000000"/>
                </a:solidFill>
                <a:latin typeface="Calibri" panose="020F0502020204030204" pitchFamily="34" charset="0"/>
              </a:rPr>
              <a:t>• Restore the recording capability within 90 calendar days, or </a:t>
            </a:r>
          </a:p>
          <a:p>
            <a:pPr marL="517525" indent="-174625">
              <a:buNone/>
            </a:pPr>
            <a:r>
              <a:rPr lang="en-US" sz="1400" b="0" i="0" u="none" strike="noStrike" baseline="0" dirty="0">
                <a:solidFill>
                  <a:srgbClr val="000000"/>
                </a:solidFill>
                <a:latin typeface="Calibri" panose="020F0502020204030204" pitchFamily="34" charset="0"/>
              </a:rPr>
              <a:t>• Submit a Corrective Action Plan (CAP) to the Regional Entity within 90 calendar days and then implement it according to CAP timeline. </a:t>
            </a:r>
          </a:p>
          <a:p>
            <a:endParaRPr lang="en-US" sz="2400" dirty="0">
              <a:solidFill>
                <a:schemeClr val="bg1"/>
              </a:solidFill>
              <a:latin typeface="Arial Black" panose="020B0A04020102020204" pitchFamily="34" charset="0"/>
              <a:ea typeface="+mj-ea"/>
              <a:cs typeface="+mj-cs"/>
            </a:endParaRPr>
          </a:p>
        </p:txBody>
      </p:sp>
      <p:sp>
        <p:nvSpPr>
          <p:cNvPr id="3" name="Content Placeholder 2">
            <a:extLst>
              <a:ext uri="{FF2B5EF4-FFF2-40B4-BE49-F238E27FC236}">
                <a16:creationId xmlns:a16="http://schemas.microsoft.com/office/drawing/2014/main" id="{02DBDC5B-F860-C335-2856-93D7334FDE03}"/>
              </a:ext>
            </a:extLst>
          </p:cNvPr>
          <p:cNvSpPr>
            <a:spLocks noGrp="1"/>
          </p:cNvSpPr>
          <p:nvPr>
            <p:ph sz="half" idx="2"/>
          </p:nvPr>
        </p:nvSpPr>
        <p:spPr>
          <a:xfrm>
            <a:off x="5826347" y="939035"/>
            <a:ext cx="5548893" cy="3536891"/>
          </a:xfrm>
        </p:spPr>
        <p:txBody>
          <a:bodyPr/>
          <a:lstStyle/>
          <a:p>
            <a:pPr marL="0" indent="0" algn="ctr">
              <a:lnSpc>
                <a:spcPct val="100000"/>
              </a:lnSpc>
              <a:spcBef>
                <a:spcPts val="0"/>
              </a:spcBef>
              <a:buNone/>
            </a:pPr>
            <a:r>
              <a:rPr lang="en-US" sz="1400" b="0" dirty="0">
                <a:solidFill>
                  <a:srgbClr val="000000"/>
                </a:solidFill>
                <a:latin typeface="Calibri" panose="020F0502020204030204" pitchFamily="34" charset="0"/>
              </a:rPr>
              <a:t>NOGRR255</a:t>
            </a:r>
          </a:p>
          <a:p>
            <a:pPr marL="0" indent="0">
              <a:lnSpc>
                <a:spcPct val="100000"/>
              </a:lnSpc>
              <a:spcBef>
                <a:spcPts val="0"/>
              </a:spcBef>
              <a:buNone/>
            </a:pPr>
            <a:r>
              <a:rPr lang="en-US" sz="1400" dirty="0"/>
              <a:t>6.1.5 Maintenance and Testing Requirements</a:t>
            </a:r>
            <a:endParaRPr lang="en-US" sz="1600" dirty="0"/>
          </a:p>
          <a:p>
            <a:pPr marL="571500">
              <a:lnSpc>
                <a:spcPct val="100000"/>
              </a:lnSpc>
              <a:spcBef>
                <a:spcPts val="0"/>
              </a:spcBef>
              <a:buNone/>
            </a:pPr>
            <a:r>
              <a:rPr lang="en-US" sz="1000" b="0" dirty="0"/>
              <a:t>(1) Each Market Participant with dynamic disturbance recording, phasor measurement recording, fault recording, or sequence of events recording equipment identified by Section 6.1.2, Section 6.1.3, and Section 6.1.4, shall maintain and test recording equipment as follows:</a:t>
            </a:r>
          </a:p>
          <a:p>
            <a:pPr marL="800100">
              <a:lnSpc>
                <a:spcPct val="100000"/>
              </a:lnSpc>
              <a:spcBef>
                <a:spcPts val="0"/>
              </a:spcBef>
              <a:buNone/>
            </a:pPr>
            <a:r>
              <a:rPr lang="en-US" sz="1000" b="0" dirty="0"/>
              <a:t>(a) Calibrate the recording devices at installation and when records from the equipment indicate a calibration problem;  </a:t>
            </a:r>
          </a:p>
          <a:p>
            <a:pPr marL="800100">
              <a:lnSpc>
                <a:spcPct val="100000"/>
              </a:lnSpc>
              <a:spcBef>
                <a:spcPts val="0"/>
              </a:spcBef>
              <a:buNone/>
            </a:pPr>
            <a:r>
              <a:rPr lang="en-US" sz="1000" b="0" dirty="0"/>
              <a:t>(b) Maintain phasor measurement recording equipment to ensure a minimum availability of good data quality of at least 95% on a rolling 30-day basis if transmitted to an ERCOT phasor data concentrator via a communication link;</a:t>
            </a:r>
          </a:p>
          <a:p>
            <a:pPr marL="800100">
              <a:lnSpc>
                <a:spcPct val="100000"/>
              </a:lnSpc>
              <a:spcBef>
                <a:spcPts val="0"/>
              </a:spcBef>
              <a:buNone/>
            </a:pPr>
            <a:r>
              <a:rPr lang="en-US" sz="1000" b="0" dirty="0"/>
              <a:t>(c)  Maintain phasor measurement recording equipment to ensure data stored locally is available upon request by verifying data availability and quality at least once every 30 calendar days or institute an automated notification system to detect when the equipment ceases recording required data or fails to timely refresh the data.</a:t>
            </a:r>
          </a:p>
          <a:p>
            <a:pPr marL="571500">
              <a:lnSpc>
                <a:spcPct val="100000"/>
              </a:lnSpc>
              <a:spcBef>
                <a:spcPts val="0"/>
              </a:spcBef>
              <a:buNone/>
            </a:pPr>
            <a:r>
              <a:rPr lang="en-US" sz="1000" b="0" dirty="0"/>
              <a:t>(2) Each Market Participant with dynamic disturbance recording equipment, phasor measurement recording, fault recording, or sequence of events recording equipment identified by Section 6.1.2, Section 6.1.3, and Section 6.1.4 shall, within </a:t>
            </a:r>
            <a:r>
              <a:rPr lang="en-US" sz="1000" dirty="0"/>
              <a:t>30 calendar days</a:t>
            </a:r>
            <a:r>
              <a:rPr lang="en-US" sz="1000" b="0" dirty="0"/>
              <a:t> of the discovery of a failure of the required data production, either:</a:t>
            </a:r>
          </a:p>
          <a:p>
            <a:pPr marL="800100">
              <a:lnSpc>
                <a:spcPct val="100000"/>
              </a:lnSpc>
              <a:spcBef>
                <a:spcPts val="0"/>
              </a:spcBef>
              <a:buNone/>
            </a:pPr>
            <a:r>
              <a:rPr lang="en-US" sz="1000" b="0" dirty="0"/>
              <a:t>(a) Restore the recording capability, or</a:t>
            </a:r>
          </a:p>
          <a:p>
            <a:pPr marL="800100">
              <a:lnSpc>
                <a:spcPct val="100000"/>
              </a:lnSpc>
              <a:spcBef>
                <a:spcPts val="0"/>
              </a:spcBef>
              <a:buNone/>
            </a:pPr>
            <a:r>
              <a:rPr lang="en-US" sz="1000" b="0" dirty="0"/>
              <a:t>(b) Notify and submit to ERCOT a plan and timeline for the equipment to have recording capabilities restored.</a:t>
            </a:r>
          </a:p>
          <a:p>
            <a:pPr marL="0" indent="0">
              <a:lnSpc>
                <a:spcPct val="100000"/>
              </a:lnSpc>
              <a:spcBef>
                <a:spcPts val="0"/>
              </a:spcBef>
              <a:buNone/>
            </a:pPr>
            <a:endParaRPr lang="en-US" sz="1600" dirty="0"/>
          </a:p>
        </p:txBody>
      </p:sp>
      <p:sp>
        <p:nvSpPr>
          <p:cNvPr id="4" name="Slide Number Placeholder 3">
            <a:extLst>
              <a:ext uri="{FF2B5EF4-FFF2-40B4-BE49-F238E27FC236}">
                <a16:creationId xmlns:a16="http://schemas.microsoft.com/office/drawing/2014/main" id="{33B42A2C-57CE-F4BC-DDBA-DE04E2717B13}"/>
              </a:ext>
            </a:extLst>
          </p:cNvPr>
          <p:cNvSpPr>
            <a:spLocks noGrp="1"/>
          </p:cNvSpPr>
          <p:nvPr>
            <p:ph type="sldNum" sz="quarter" idx="12"/>
          </p:nvPr>
        </p:nvSpPr>
        <p:spPr/>
        <p:txBody>
          <a:bodyPr/>
          <a:lstStyle/>
          <a:p>
            <a:fld id="{C44477C9-3403-405D-862C-A60A11648DCE}" type="slidenum">
              <a:rPr lang="en-US" smtClean="0"/>
              <a:t>13</a:t>
            </a:fld>
            <a:endParaRPr lang="en-US"/>
          </a:p>
        </p:txBody>
      </p:sp>
      <p:sp>
        <p:nvSpPr>
          <p:cNvPr id="5" name="Footer Placeholder 4">
            <a:extLst>
              <a:ext uri="{FF2B5EF4-FFF2-40B4-BE49-F238E27FC236}">
                <a16:creationId xmlns:a16="http://schemas.microsoft.com/office/drawing/2014/main" id="{EB3885CD-64F1-EF50-E82A-2014CF29541F}"/>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0BBDEE97-58AA-EA48-D953-22AEB44F0453}"/>
              </a:ext>
            </a:extLst>
          </p:cNvPr>
          <p:cNvSpPr>
            <a:spLocks noGrp="1"/>
          </p:cNvSpPr>
          <p:nvPr>
            <p:ph type="title"/>
          </p:nvPr>
        </p:nvSpPr>
        <p:spPr/>
        <p:txBody>
          <a:bodyPr/>
          <a:lstStyle/>
          <a:p>
            <a:r>
              <a:rPr lang="en-US" dirty="0"/>
              <a:t>R8 Failure Of The Recording Capability</a:t>
            </a:r>
          </a:p>
        </p:txBody>
      </p:sp>
      <p:graphicFrame>
        <p:nvGraphicFramePr>
          <p:cNvPr id="8" name="Diagram 7">
            <a:extLst>
              <a:ext uri="{FF2B5EF4-FFF2-40B4-BE49-F238E27FC236}">
                <a16:creationId xmlns:a16="http://schemas.microsoft.com/office/drawing/2014/main" id="{B42FEBE3-0EC5-B872-B842-1F77AA7900D7}"/>
              </a:ext>
            </a:extLst>
          </p:cNvPr>
          <p:cNvGraphicFramePr/>
          <p:nvPr>
            <p:extLst>
              <p:ext uri="{D42A27DB-BD31-4B8C-83A1-F6EECF244321}">
                <p14:modId xmlns:p14="http://schemas.microsoft.com/office/powerpoint/2010/main" val="2151433969"/>
              </p:ext>
            </p:extLst>
          </p:nvPr>
        </p:nvGraphicFramePr>
        <p:xfrm>
          <a:off x="612648" y="4475926"/>
          <a:ext cx="11005987" cy="13654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3625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FE982B-ECE9-53DB-2E6C-28CD5F277D36}"/>
              </a:ext>
            </a:extLst>
          </p:cNvPr>
          <p:cNvSpPr/>
          <p:nvPr/>
        </p:nvSpPr>
        <p:spPr>
          <a:xfrm>
            <a:off x="3099219" y="2395537"/>
            <a:ext cx="7178256" cy="2066925"/>
          </a:xfrm>
          <a:prstGeom prst="rect">
            <a:avLst/>
          </a:prstGeom>
          <a:solidFill>
            <a:srgbClr val="0054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69D8A720-F9DB-C901-3892-A7FE6565DCA4}"/>
              </a:ext>
            </a:extLst>
          </p:cNvPr>
          <p:cNvSpPr>
            <a:spLocks noGrp="1"/>
          </p:cNvSpPr>
          <p:nvPr>
            <p:ph sz="half" idx="1"/>
          </p:nvPr>
        </p:nvSpPr>
        <p:spPr>
          <a:xfrm>
            <a:off x="4642038" y="2674330"/>
            <a:ext cx="5181600" cy="1509337"/>
          </a:xfrm>
        </p:spPr>
        <p:txBody>
          <a:bodyPr/>
          <a:lstStyle/>
          <a:p>
            <a:pPr marL="0" indent="0">
              <a:buNone/>
            </a:pPr>
            <a:r>
              <a:rPr lang="en-US" dirty="0">
                <a:solidFill>
                  <a:schemeClr val="bg1"/>
                </a:solidFill>
              </a:rPr>
              <a:t>Eric Newnam</a:t>
            </a:r>
          </a:p>
          <a:p>
            <a:pPr marL="0" indent="0">
              <a:buNone/>
            </a:pPr>
            <a:r>
              <a:rPr lang="en-US" dirty="0">
                <a:solidFill>
                  <a:schemeClr val="bg1"/>
                </a:solidFill>
              </a:rPr>
              <a:t>(512) 583-4945</a:t>
            </a:r>
          </a:p>
          <a:p>
            <a:pPr marL="0" indent="0">
              <a:buNone/>
            </a:pPr>
            <a:r>
              <a:rPr lang="en-US" dirty="0">
                <a:solidFill>
                  <a:schemeClr val="bg1"/>
                </a:solidFill>
              </a:rPr>
              <a:t>Eric.Newnam@texasre.org</a:t>
            </a:r>
          </a:p>
        </p:txBody>
      </p:sp>
      <p:sp>
        <p:nvSpPr>
          <p:cNvPr id="4" name="Slide Number Placeholder 3">
            <a:extLst>
              <a:ext uri="{FF2B5EF4-FFF2-40B4-BE49-F238E27FC236}">
                <a16:creationId xmlns:a16="http://schemas.microsoft.com/office/drawing/2014/main" id="{8570AB58-A986-B92F-C4CE-64D197AA85F1}"/>
              </a:ext>
            </a:extLst>
          </p:cNvPr>
          <p:cNvSpPr>
            <a:spLocks noGrp="1"/>
          </p:cNvSpPr>
          <p:nvPr>
            <p:ph type="sldNum" sz="quarter" idx="12"/>
          </p:nvPr>
        </p:nvSpPr>
        <p:spPr/>
        <p:txBody>
          <a:bodyPr/>
          <a:lstStyle/>
          <a:p>
            <a:fld id="{C44477C9-3403-405D-862C-A60A11648DCE}" type="slidenum">
              <a:rPr lang="en-US" smtClean="0"/>
              <a:t>14</a:t>
            </a:fld>
            <a:endParaRPr lang="en-US"/>
          </a:p>
        </p:txBody>
      </p:sp>
      <p:sp>
        <p:nvSpPr>
          <p:cNvPr id="5" name="Footer Placeholder 4">
            <a:extLst>
              <a:ext uri="{FF2B5EF4-FFF2-40B4-BE49-F238E27FC236}">
                <a16:creationId xmlns:a16="http://schemas.microsoft.com/office/drawing/2014/main" id="{293A097C-3BDB-4CDF-DCEB-B0256BC017E8}"/>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458CDAC2-AEB2-3CC2-87A5-0BEE77C3E508}"/>
              </a:ext>
            </a:extLst>
          </p:cNvPr>
          <p:cNvSpPr>
            <a:spLocks noGrp="1"/>
          </p:cNvSpPr>
          <p:nvPr>
            <p:ph type="title"/>
          </p:nvPr>
        </p:nvSpPr>
        <p:spPr/>
        <p:txBody>
          <a:bodyPr/>
          <a:lstStyle/>
          <a:p>
            <a:r>
              <a:rPr lang="en-US" dirty="0"/>
              <a:t>Contact</a:t>
            </a:r>
          </a:p>
        </p:txBody>
      </p:sp>
      <p:pic>
        <p:nvPicPr>
          <p:cNvPr id="2050" name="Picture 2">
            <a:extLst>
              <a:ext uri="{FF2B5EF4-FFF2-40B4-BE49-F238E27FC236}">
                <a16:creationId xmlns:a16="http://schemas.microsoft.com/office/drawing/2014/main" id="{F1775920-FA72-ABEA-8F0F-59A2DAD0306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b="20069"/>
          <a:stretch/>
        </p:blipFill>
        <p:spPr bwMode="auto">
          <a:xfrm>
            <a:off x="1731010" y="2061972"/>
            <a:ext cx="2736418" cy="2734056"/>
          </a:xfrm>
          <a:prstGeom prst="ellipse">
            <a:avLst/>
          </a:prstGeom>
          <a:ln w="38100" cap="rnd">
            <a:solidFill>
              <a:srgbClr val="00549F"/>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52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E747D16-F0E0-46EC-BD9F-75839815476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85000"/>
                    </a14:imgEffect>
                  </a14:imgLayer>
                </a14:imgProps>
              </a:ext>
              <a:ext uri="{28A0092B-C50C-407E-A947-70E740481C1C}">
                <a14:useLocalDpi xmlns:a14="http://schemas.microsoft.com/office/drawing/2010/main" val="0"/>
              </a:ext>
            </a:extLst>
          </a:blip>
          <a:srcRect b="15667"/>
          <a:stretch/>
        </p:blipFill>
        <p:spPr>
          <a:xfrm>
            <a:off x="0" y="-1"/>
            <a:ext cx="12192000" cy="6858001"/>
          </a:xfrm>
          <a:prstGeom prst="rect">
            <a:avLst/>
          </a:prstGeom>
        </p:spPr>
      </p:pic>
      <p:sp>
        <p:nvSpPr>
          <p:cNvPr id="7" name="TextBox 6">
            <a:extLst>
              <a:ext uri="{FF2B5EF4-FFF2-40B4-BE49-F238E27FC236}">
                <a16:creationId xmlns:a16="http://schemas.microsoft.com/office/drawing/2014/main" id="{39D1E964-BDEB-47FE-8E06-7780CB29604A}"/>
              </a:ext>
            </a:extLst>
          </p:cNvPr>
          <p:cNvSpPr txBox="1"/>
          <p:nvPr/>
        </p:nvSpPr>
        <p:spPr>
          <a:xfrm>
            <a:off x="3760068" y="2867143"/>
            <a:ext cx="4875064" cy="1123712"/>
          </a:xfrm>
          <a:prstGeom prst="roundRect">
            <a:avLst/>
          </a:prstGeom>
          <a:solidFill>
            <a:srgbClr val="161645">
              <a:alpha val="74902"/>
            </a:srgbClr>
          </a:solidFill>
          <a:ln w="76200">
            <a:solidFill>
              <a:srgbClr val="6F8EC2"/>
            </a:solidFill>
          </a:ln>
          <a:effectLst>
            <a:outerShdw blurRad="50800" dist="38100" dir="2700000" algn="tl" rotWithShape="0">
              <a:prstClr val="black">
                <a:alpha val="40000"/>
              </a:prstClr>
            </a:outerShdw>
          </a:effectLst>
        </p:spPr>
        <p:txBody>
          <a:bodyPr wrap="square" rtlCol="0">
            <a:spAutoFit/>
          </a:bodyPr>
          <a:lstStyle/>
          <a:p>
            <a:pPr algn="ctr"/>
            <a:r>
              <a:rPr lang="en-US" sz="6000" b="1" dirty="0">
                <a:solidFill>
                  <a:schemeClr val="bg1"/>
                </a:solidFill>
              </a:rPr>
              <a:t>Questions?</a:t>
            </a:r>
          </a:p>
        </p:txBody>
      </p:sp>
      <p:sp>
        <p:nvSpPr>
          <p:cNvPr id="5" name="Rectangle: Rounded Corners 4">
            <a:extLst>
              <a:ext uri="{FF2B5EF4-FFF2-40B4-BE49-F238E27FC236}">
                <a16:creationId xmlns:a16="http://schemas.microsoft.com/office/drawing/2014/main" id="{323E77C0-BA5C-4769-9DA7-239F33CCBDA8}"/>
              </a:ext>
            </a:extLst>
          </p:cNvPr>
          <p:cNvSpPr/>
          <p:nvPr/>
        </p:nvSpPr>
        <p:spPr>
          <a:xfrm>
            <a:off x="228600" y="5562600"/>
            <a:ext cx="4191006" cy="1066800"/>
          </a:xfrm>
          <a:prstGeom prst="round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8A2BF85-2574-4A73-9642-880D35EC2F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201" y="5719038"/>
            <a:ext cx="3841756" cy="864704"/>
          </a:xfrm>
          <a:prstGeom prst="rect">
            <a:avLst/>
          </a:prstGeom>
        </p:spPr>
      </p:pic>
    </p:spTree>
    <p:extLst>
      <p:ext uri="{BB962C8B-B14F-4D97-AF65-F5344CB8AC3E}">
        <p14:creationId xmlns:p14="http://schemas.microsoft.com/office/powerpoint/2010/main" val="3918806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42CF9BA5-D6DA-C38E-7BA6-2EF00DA2F81D}"/>
              </a:ext>
            </a:extLst>
          </p:cNvPr>
          <p:cNvGraphicFramePr>
            <a:graphicFrameLocks noGrp="1"/>
          </p:cNvGraphicFramePr>
          <p:nvPr>
            <p:ph sz="half" idx="1"/>
            <p:extLst>
              <p:ext uri="{D42A27DB-BD31-4B8C-83A1-F6EECF244321}">
                <p14:modId xmlns:p14="http://schemas.microsoft.com/office/powerpoint/2010/main" val="2567730147"/>
              </p:ext>
            </p:extLst>
          </p:nvPr>
        </p:nvGraphicFramePr>
        <p:xfrm>
          <a:off x="768732" y="1015932"/>
          <a:ext cx="10702771" cy="4721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7FA4ABEC-BCCD-8914-CFC0-42047E16730A}"/>
              </a:ext>
            </a:extLst>
          </p:cNvPr>
          <p:cNvSpPr>
            <a:spLocks noGrp="1"/>
          </p:cNvSpPr>
          <p:nvPr>
            <p:ph type="sldNum" sz="quarter" idx="12"/>
          </p:nvPr>
        </p:nvSpPr>
        <p:spPr/>
        <p:txBody>
          <a:bodyPr/>
          <a:lstStyle/>
          <a:p>
            <a:fld id="{C44477C9-3403-405D-862C-A60A11648DCE}" type="slidenum">
              <a:rPr lang="en-US" smtClean="0"/>
              <a:t>2</a:t>
            </a:fld>
            <a:endParaRPr lang="en-US"/>
          </a:p>
        </p:txBody>
      </p:sp>
      <p:sp>
        <p:nvSpPr>
          <p:cNvPr id="5" name="Footer Placeholder 4">
            <a:extLst>
              <a:ext uri="{FF2B5EF4-FFF2-40B4-BE49-F238E27FC236}">
                <a16:creationId xmlns:a16="http://schemas.microsoft.com/office/drawing/2014/main" id="{2AB94781-7177-3726-0EF3-003F3856B059}"/>
              </a:ext>
            </a:extLst>
          </p:cNvPr>
          <p:cNvSpPr>
            <a:spLocks noGrp="1"/>
          </p:cNvSpPr>
          <p:nvPr>
            <p:ph type="ftr" sz="quarter" idx="3"/>
          </p:nvPr>
        </p:nvSpPr>
        <p:spPr/>
        <p:txBody>
          <a:bodyPr/>
          <a:lstStyle/>
          <a:p>
            <a:r>
              <a:rPr lang="en-US" dirty="0"/>
              <a:t>PRC-028 vs IEEE 2800-2022 vs NOGRR255</a:t>
            </a:r>
          </a:p>
        </p:txBody>
      </p:sp>
      <p:sp>
        <p:nvSpPr>
          <p:cNvPr id="6" name="Title 5">
            <a:extLst>
              <a:ext uri="{FF2B5EF4-FFF2-40B4-BE49-F238E27FC236}">
                <a16:creationId xmlns:a16="http://schemas.microsoft.com/office/drawing/2014/main" id="{AAB6CDA4-454A-8C64-5FA6-4F29D43D9A83}"/>
              </a:ext>
            </a:extLst>
          </p:cNvPr>
          <p:cNvSpPr>
            <a:spLocks noGrp="1"/>
          </p:cNvSpPr>
          <p:nvPr>
            <p:ph type="title"/>
          </p:nvPr>
        </p:nvSpPr>
        <p:spPr/>
        <p:txBody>
          <a:bodyPr>
            <a:normAutofit/>
          </a:bodyPr>
          <a:lstStyle/>
          <a:p>
            <a:r>
              <a:rPr lang="en-US" dirty="0"/>
              <a:t>R1 Sequence of Event Recording Data</a:t>
            </a:r>
          </a:p>
        </p:txBody>
      </p:sp>
    </p:spTree>
    <p:extLst>
      <p:ext uri="{BB962C8B-B14F-4D97-AF65-F5344CB8AC3E}">
        <p14:creationId xmlns:p14="http://schemas.microsoft.com/office/powerpoint/2010/main" val="339662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AE387-4100-6053-AB8B-3EBD0F4C56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12BD89-BB62-D069-4259-40DDD4A7B198}"/>
              </a:ext>
            </a:extLst>
          </p:cNvPr>
          <p:cNvSpPr>
            <a:spLocks noGrp="1"/>
          </p:cNvSpPr>
          <p:nvPr>
            <p:ph sz="half" idx="2"/>
          </p:nvPr>
        </p:nvSpPr>
        <p:spPr/>
        <p:txBody>
          <a:bodyPr/>
          <a:lstStyle/>
          <a:p>
            <a:endParaRPr lang="en-US" sz="1800" b="0" i="0" u="none" strike="noStrike" baseline="0" dirty="0">
              <a:solidFill>
                <a:srgbClr val="000000"/>
              </a:solidFill>
              <a:latin typeface="Calibri" panose="020F0502020204030204" pitchFamily="34" charset="0"/>
            </a:endParaRPr>
          </a:p>
          <a:p>
            <a:pPr lvl="1"/>
            <a:endParaRPr lang="en-US" sz="14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A6EC43DC-00DC-E300-EA4D-6CC0E8F7FCF9}"/>
              </a:ext>
            </a:extLst>
          </p:cNvPr>
          <p:cNvSpPr>
            <a:spLocks noGrp="1"/>
          </p:cNvSpPr>
          <p:nvPr>
            <p:ph type="sldNum" sz="quarter" idx="12"/>
          </p:nvPr>
        </p:nvSpPr>
        <p:spPr/>
        <p:txBody>
          <a:bodyPr/>
          <a:lstStyle/>
          <a:p>
            <a:fld id="{C44477C9-3403-405D-862C-A60A11648DCE}" type="slidenum">
              <a:rPr lang="en-US" smtClean="0"/>
              <a:t>3</a:t>
            </a:fld>
            <a:endParaRPr lang="en-US"/>
          </a:p>
        </p:txBody>
      </p:sp>
      <p:sp>
        <p:nvSpPr>
          <p:cNvPr id="5" name="Footer Placeholder 4">
            <a:extLst>
              <a:ext uri="{FF2B5EF4-FFF2-40B4-BE49-F238E27FC236}">
                <a16:creationId xmlns:a16="http://schemas.microsoft.com/office/drawing/2014/main" id="{8B20D8D9-F5F7-2977-3420-0495FCED707C}"/>
              </a:ext>
            </a:extLst>
          </p:cNvPr>
          <p:cNvSpPr>
            <a:spLocks noGrp="1"/>
          </p:cNvSpPr>
          <p:nvPr>
            <p:ph type="ftr" sz="quarter" idx="3"/>
          </p:nvPr>
        </p:nvSpPr>
        <p:spPr/>
        <p:txBody>
          <a:bodyPr/>
          <a:lstStyle/>
          <a:p>
            <a:r>
              <a:rPr lang="en-US" dirty="0"/>
              <a:t>PRC-028 vs IEEE </a:t>
            </a:r>
            <a:r>
              <a:rPr lang="en-US"/>
              <a:t>2800-2022 vs </a:t>
            </a:r>
            <a:r>
              <a:rPr lang="en-US" dirty="0"/>
              <a:t>NOGRR255</a:t>
            </a:r>
          </a:p>
        </p:txBody>
      </p:sp>
      <p:sp>
        <p:nvSpPr>
          <p:cNvPr id="6" name="Title 5">
            <a:extLst>
              <a:ext uri="{FF2B5EF4-FFF2-40B4-BE49-F238E27FC236}">
                <a16:creationId xmlns:a16="http://schemas.microsoft.com/office/drawing/2014/main" id="{5DE269E1-D29C-B5B7-29D0-5207C4E70D8D}"/>
              </a:ext>
            </a:extLst>
          </p:cNvPr>
          <p:cNvSpPr>
            <a:spLocks noGrp="1"/>
          </p:cNvSpPr>
          <p:nvPr>
            <p:ph type="title"/>
          </p:nvPr>
        </p:nvSpPr>
        <p:spPr/>
        <p:txBody>
          <a:bodyPr>
            <a:normAutofit/>
          </a:bodyPr>
          <a:lstStyle/>
          <a:p>
            <a:r>
              <a:rPr lang="en-US" dirty="0"/>
              <a:t>R1 Sequence of Event Recording Data</a:t>
            </a:r>
          </a:p>
        </p:txBody>
      </p:sp>
      <p:sp>
        <p:nvSpPr>
          <p:cNvPr id="15" name="Content Placeholder 1">
            <a:extLst>
              <a:ext uri="{FF2B5EF4-FFF2-40B4-BE49-F238E27FC236}">
                <a16:creationId xmlns:a16="http://schemas.microsoft.com/office/drawing/2014/main" id="{9967ECA7-8A97-344F-E0FC-1473E6581D63}"/>
              </a:ext>
            </a:extLst>
          </p:cNvPr>
          <p:cNvSpPr txBox="1">
            <a:spLocks/>
          </p:cNvSpPr>
          <p:nvPr/>
        </p:nvSpPr>
        <p:spPr bwMode="auto">
          <a:xfrm>
            <a:off x="6900860" y="1041642"/>
            <a:ext cx="5014036" cy="332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0" dirty="0">
                <a:solidFill>
                  <a:srgbClr val="000000"/>
                </a:solidFill>
                <a:latin typeface="Calibri" panose="020F0502020204030204" pitchFamily="34" charset="0"/>
              </a:rPr>
              <a:t>NOGRR255</a:t>
            </a:r>
          </a:p>
          <a:p>
            <a:pPr marL="0" indent="0">
              <a:lnSpc>
                <a:spcPct val="100000"/>
              </a:lnSpc>
              <a:spcBef>
                <a:spcPts val="0"/>
              </a:spcBef>
              <a:buNone/>
            </a:pPr>
            <a:r>
              <a:rPr lang="en-US" sz="1600" b="0" dirty="0">
                <a:solidFill>
                  <a:srgbClr val="000000"/>
                </a:solidFill>
                <a:latin typeface="Calibri" panose="020F0502020204030204" pitchFamily="34" charset="0"/>
              </a:rPr>
              <a:t>6.1.4.1.1 Sequence of Events Recording Data Requirements</a:t>
            </a:r>
          </a:p>
          <a:p>
            <a:pPr marL="1028700">
              <a:lnSpc>
                <a:spcPct val="100000"/>
              </a:lnSpc>
              <a:spcBef>
                <a:spcPts val="0"/>
              </a:spcBef>
              <a:buNone/>
            </a:pPr>
            <a:r>
              <a:rPr lang="en-US" sz="1400" b="0" dirty="0">
                <a:solidFill>
                  <a:srgbClr val="000000"/>
                </a:solidFill>
                <a:latin typeface="Calibri" panose="020F0502020204030204" pitchFamily="34" charset="0"/>
              </a:rPr>
              <a:t>(1) Generation Resource owners and ESR owners shall have sequence of events data for:</a:t>
            </a:r>
          </a:p>
          <a:p>
            <a:pPr marL="1257300">
              <a:lnSpc>
                <a:spcPct val="100000"/>
              </a:lnSpc>
              <a:spcBef>
                <a:spcPts val="0"/>
              </a:spcBef>
              <a:buNone/>
            </a:pPr>
            <a:r>
              <a:rPr lang="en-US" sz="1400" b="0" dirty="0">
                <a:solidFill>
                  <a:srgbClr val="000000"/>
                </a:solidFill>
                <a:latin typeface="Calibri" panose="020F0502020204030204" pitchFamily="34" charset="0"/>
              </a:rPr>
              <a:t>(a) All circuit breaker positions;</a:t>
            </a:r>
          </a:p>
          <a:p>
            <a:pPr marL="1257300">
              <a:lnSpc>
                <a:spcPct val="100000"/>
              </a:lnSpc>
              <a:spcBef>
                <a:spcPts val="0"/>
              </a:spcBef>
              <a:buNone/>
            </a:pPr>
            <a:r>
              <a:rPr lang="en-US" sz="1400" b="0" dirty="0">
                <a:solidFill>
                  <a:srgbClr val="000000"/>
                </a:solidFill>
                <a:latin typeface="Calibri" panose="020F0502020204030204" pitchFamily="34" charset="0"/>
              </a:rPr>
              <a:t>(b) For at least one IBR unit connected to the last 10% of each collector feeder length:</a:t>
            </a:r>
          </a:p>
          <a:p>
            <a:pPr marL="1485900">
              <a:lnSpc>
                <a:spcPct val="100000"/>
              </a:lnSpc>
              <a:spcBef>
                <a:spcPts val="0"/>
              </a:spcBef>
              <a:buNone/>
            </a:pPr>
            <a:r>
              <a:rPr lang="en-US" sz="1000" b="0" dirty="0">
                <a:solidFill>
                  <a:srgbClr val="000000"/>
                </a:solidFill>
                <a:latin typeface="Calibri" panose="020F0502020204030204" pitchFamily="34" charset="0"/>
              </a:rPr>
              <a:t>(</a:t>
            </a:r>
            <a:r>
              <a:rPr lang="en-US" sz="1000" b="0" dirty="0" err="1">
                <a:solidFill>
                  <a:srgbClr val="000000"/>
                </a:solidFill>
                <a:latin typeface="Calibri" panose="020F0502020204030204" pitchFamily="34" charset="0"/>
              </a:rPr>
              <a:t>i</a:t>
            </a:r>
            <a:r>
              <a:rPr lang="en-US" sz="1000" b="0" dirty="0">
                <a:solidFill>
                  <a:srgbClr val="000000"/>
                </a:solidFill>
                <a:latin typeface="Calibri" panose="020F0502020204030204" pitchFamily="34" charset="0"/>
              </a:rPr>
              <a:t>) All fault codes;</a:t>
            </a:r>
          </a:p>
          <a:p>
            <a:pPr marL="1485900">
              <a:lnSpc>
                <a:spcPct val="100000"/>
              </a:lnSpc>
              <a:spcBef>
                <a:spcPts val="0"/>
              </a:spcBef>
              <a:buNone/>
            </a:pPr>
            <a:r>
              <a:rPr lang="en-US" sz="1000" b="0" dirty="0">
                <a:solidFill>
                  <a:srgbClr val="000000"/>
                </a:solidFill>
                <a:latin typeface="Calibri" panose="020F0502020204030204" pitchFamily="34" charset="0"/>
              </a:rPr>
              <a:t>(ii) All Fault alarms;</a:t>
            </a:r>
          </a:p>
          <a:p>
            <a:pPr marL="1485900">
              <a:lnSpc>
                <a:spcPct val="100000"/>
              </a:lnSpc>
              <a:spcBef>
                <a:spcPts val="0"/>
              </a:spcBef>
              <a:buNone/>
            </a:pPr>
            <a:r>
              <a:rPr lang="en-US" sz="1000" b="0" dirty="0">
                <a:solidFill>
                  <a:srgbClr val="000000"/>
                </a:solidFill>
                <a:latin typeface="Calibri" panose="020F0502020204030204" pitchFamily="34" charset="0"/>
              </a:rPr>
              <a:t>(iii) Change of operating mode;</a:t>
            </a:r>
          </a:p>
          <a:p>
            <a:pPr marL="1428750" indent="-171450">
              <a:lnSpc>
                <a:spcPct val="100000"/>
              </a:lnSpc>
              <a:spcBef>
                <a:spcPts val="0"/>
              </a:spcBef>
              <a:buNone/>
            </a:pPr>
            <a:r>
              <a:rPr lang="en-US" sz="1000" b="0" dirty="0">
                <a:solidFill>
                  <a:srgbClr val="000000"/>
                </a:solidFill>
                <a:latin typeface="Calibri" panose="020F0502020204030204" pitchFamily="34" charset="0"/>
              </a:rPr>
              <a:t>(iv) High and low voltage ride-through;</a:t>
            </a:r>
          </a:p>
          <a:p>
            <a:pPr marL="1485900">
              <a:lnSpc>
                <a:spcPct val="100000"/>
              </a:lnSpc>
              <a:spcBef>
                <a:spcPts val="0"/>
              </a:spcBef>
              <a:buNone/>
            </a:pPr>
            <a:r>
              <a:rPr lang="en-US" sz="1000" b="0" dirty="0">
                <a:solidFill>
                  <a:srgbClr val="000000"/>
                </a:solidFill>
                <a:latin typeface="Calibri"/>
                <a:ea typeface="Calibri"/>
                <a:cs typeface="Calibri"/>
              </a:rPr>
              <a:t>(v) High and low frequency ride-through; and</a:t>
            </a:r>
          </a:p>
          <a:p>
            <a:pPr marL="1485900">
              <a:lnSpc>
                <a:spcPct val="100000"/>
              </a:lnSpc>
              <a:spcBef>
                <a:spcPts val="0"/>
              </a:spcBef>
              <a:buNone/>
            </a:pPr>
            <a:r>
              <a:rPr lang="en-US" sz="1000" b="0" dirty="0">
                <a:solidFill>
                  <a:srgbClr val="000000"/>
                </a:solidFill>
                <a:latin typeface="Calibri" panose="020F0502020204030204" pitchFamily="34" charset="0"/>
              </a:rPr>
              <a:t>(vi) Control system command values, reference values, and feedback signals.</a:t>
            </a:r>
          </a:p>
          <a:p>
            <a:endParaRPr lang="en-US" sz="1800" b="0" dirty="0">
              <a:solidFill>
                <a:srgbClr val="000000"/>
              </a:solidFill>
              <a:latin typeface="Calibri" panose="020F0502020204030204" pitchFamily="34" charset="0"/>
            </a:endParaRPr>
          </a:p>
          <a:p>
            <a:endParaRPr lang="en-US" sz="1800" b="0" dirty="0">
              <a:solidFill>
                <a:srgbClr val="000000"/>
              </a:solidFill>
              <a:latin typeface="Calibri" panose="020F0502020204030204" pitchFamily="34" charset="0"/>
            </a:endParaRPr>
          </a:p>
        </p:txBody>
      </p:sp>
      <p:graphicFrame>
        <p:nvGraphicFramePr>
          <p:cNvPr id="16" name="Table 15">
            <a:extLst>
              <a:ext uri="{FF2B5EF4-FFF2-40B4-BE49-F238E27FC236}">
                <a16:creationId xmlns:a16="http://schemas.microsoft.com/office/drawing/2014/main" id="{7ED6AB8D-A692-591C-8316-FFFD35E07E6F}"/>
              </a:ext>
            </a:extLst>
          </p:cNvPr>
          <p:cNvGraphicFramePr>
            <a:graphicFrameLocks noGrp="1"/>
          </p:cNvGraphicFramePr>
          <p:nvPr>
            <p:extLst>
              <p:ext uri="{D42A27DB-BD31-4B8C-83A1-F6EECF244321}">
                <p14:modId xmlns:p14="http://schemas.microsoft.com/office/powerpoint/2010/main" val="4194352888"/>
              </p:ext>
            </p:extLst>
          </p:nvPr>
        </p:nvGraphicFramePr>
        <p:xfrm>
          <a:off x="593937" y="1342077"/>
          <a:ext cx="6031452" cy="2664289"/>
        </p:xfrm>
        <a:graphic>
          <a:graphicData uri="http://schemas.openxmlformats.org/drawingml/2006/table">
            <a:tbl>
              <a:tblPr firstRow="1">
                <a:tableStyleId>{5C22544A-7EE6-4342-B048-85BDC9FD1C3A}</a:tableStyleId>
              </a:tblPr>
              <a:tblGrid>
                <a:gridCol w="757920">
                  <a:extLst>
                    <a:ext uri="{9D8B030D-6E8A-4147-A177-3AD203B41FA5}">
                      <a16:colId xmlns:a16="http://schemas.microsoft.com/office/drawing/2014/main" val="511178042"/>
                    </a:ext>
                  </a:extLst>
                </a:gridCol>
                <a:gridCol w="2776383">
                  <a:extLst>
                    <a:ext uri="{9D8B030D-6E8A-4147-A177-3AD203B41FA5}">
                      <a16:colId xmlns:a16="http://schemas.microsoft.com/office/drawing/2014/main" val="272905193"/>
                    </a:ext>
                  </a:extLst>
                </a:gridCol>
                <a:gridCol w="662184">
                  <a:extLst>
                    <a:ext uri="{9D8B030D-6E8A-4147-A177-3AD203B41FA5}">
                      <a16:colId xmlns:a16="http://schemas.microsoft.com/office/drawing/2014/main" val="113969173"/>
                    </a:ext>
                  </a:extLst>
                </a:gridCol>
                <a:gridCol w="504144">
                  <a:extLst>
                    <a:ext uri="{9D8B030D-6E8A-4147-A177-3AD203B41FA5}">
                      <a16:colId xmlns:a16="http://schemas.microsoft.com/office/drawing/2014/main" val="276177478"/>
                    </a:ext>
                  </a:extLst>
                </a:gridCol>
                <a:gridCol w="501098">
                  <a:extLst>
                    <a:ext uri="{9D8B030D-6E8A-4147-A177-3AD203B41FA5}">
                      <a16:colId xmlns:a16="http://schemas.microsoft.com/office/drawing/2014/main" val="4053912648"/>
                    </a:ext>
                  </a:extLst>
                </a:gridCol>
                <a:gridCol w="829723">
                  <a:extLst>
                    <a:ext uri="{9D8B030D-6E8A-4147-A177-3AD203B41FA5}">
                      <a16:colId xmlns:a16="http://schemas.microsoft.com/office/drawing/2014/main" val="3233644443"/>
                    </a:ext>
                  </a:extLst>
                </a:gridCol>
              </a:tblGrid>
              <a:tr h="452514">
                <a:tc>
                  <a:txBody>
                    <a:bodyPr/>
                    <a:lstStyle/>
                    <a:p>
                      <a:pPr algn="ctr" fontAlgn="ctr"/>
                      <a:r>
                        <a:rPr lang="en-US" sz="900" u="none" strike="noStrike" dirty="0">
                          <a:effectLst/>
                        </a:rPr>
                        <a:t>Provision Data Type</a:t>
                      </a:r>
                      <a:endParaRPr lang="en-US" sz="900" b="1" i="0" u="none" strike="noStrike" dirty="0">
                        <a:solidFill>
                          <a:srgbClr val="000000"/>
                        </a:solidFill>
                        <a:effectLst/>
                        <a:latin typeface="Calibri" panose="020F0502020204030204" pitchFamily="34" charset="0"/>
                      </a:endParaRPr>
                    </a:p>
                  </a:txBody>
                  <a:tcPr marL="3589" marR="3589" marT="3589" marB="0" anchor="ctr">
                    <a:solidFill>
                      <a:srgbClr val="00549F"/>
                    </a:solidFill>
                  </a:tcPr>
                </a:tc>
                <a:tc>
                  <a:txBody>
                    <a:bodyPr/>
                    <a:lstStyle/>
                    <a:p>
                      <a:pPr algn="ctr" fontAlgn="ctr"/>
                      <a:r>
                        <a:rPr lang="en-US" sz="900" u="none" strike="noStrike">
                          <a:effectLst/>
                        </a:rPr>
                        <a:t>Measurement/data points (as applicable)</a:t>
                      </a:r>
                      <a:endParaRPr lang="en-US" sz="900" b="1" i="0" u="none" strike="noStrike">
                        <a:solidFill>
                          <a:srgbClr val="000000"/>
                        </a:solidFill>
                        <a:effectLst/>
                        <a:latin typeface="Calibri" panose="020F0502020204030204" pitchFamily="34" charset="0"/>
                      </a:endParaRPr>
                    </a:p>
                  </a:txBody>
                  <a:tcPr marL="3589" marR="3589" marT="3589" marB="0" anchor="ctr">
                    <a:solidFill>
                      <a:srgbClr val="00549F"/>
                    </a:solidFill>
                  </a:tcPr>
                </a:tc>
                <a:tc>
                  <a:txBody>
                    <a:bodyPr/>
                    <a:lstStyle/>
                    <a:p>
                      <a:pPr algn="ctr" fontAlgn="ctr"/>
                      <a:r>
                        <a:rPr lang="en-US" sz="900" u="none" strike="noStrike" dirty="0">
                          <a:effectLst/>
                        </a:rPr>
                        <a:t>Recording</a:t>
                      </a:r>
                      <a:br>
                        <a:rPr lang="en-US" sz="900" u="none" strike="noStrike" dirty="0">
                          <a:effectLst/>
                        </a:rPr>
                      </a:br>
                      <a:r>
                        <a:rPr lang="en-US" sz="900" u="none" strike="noStrike" dirty="0">
                          <a:effectLst/>
                        </a:rPr>
                        <a:t>Rate</a:t>
                      </a:r>
                      <a:endParaRPr lang="en-US" sz="900" b="1" i="0" u="none" strike="noStrike" dirty="0">
                        <a:solidFill>
                          <a:srgbClr val="000000"/>
                        </a:solidFill>
                        <a:effectLst/>
                        <a:latin typeface="Calibri" panose="020F0502020204030204" pitchFamily="34" charset="0"/>
                      </a:endParaRPr>
                    </a:p>
                  </a:txBody>
                  <a:tcPr marL="3589" marR="3589" marT="3589" marB="0" anchor="ctr">
                    <a:solidFill>
                      <a:srgbClr val="00549F"/>
                    </a:solidFill>
                  </a:tcPr>
                </a:tc>
                <a:tc>
                  <a:txBody>
                    <a:bodyPr/>
                    <a:lstStyle/>
                    <a:p>
                      <a:pPr algn="ctr" fontAlgn="ctr"/>
                      <a:r>
                        <a:rPr lang="en-US" sz="900" u="none" strike="noStrike">
                          <a:effectLst/>
                        </a:rPr>
                        <a:t>Retention</a:t>
                      </a:r>
                      <a:endParaRPr lang="en-US" sz="900" b="1" i="0" u="none" strike="noStrike">
                        <a:solidFill>
                          <a:srgbClr val="000000"/>
                        </a:solidFill>
                        <a:effectLst/>
                        <a:latin typeface="Calibri" panose="020F0502020204030204" pitchFamily="34" charset="0"/>
                      </a:endParaRPr>
                    </a:p>
                  </a:txBody>
                  <a:tcPr marL="3589" marR="3589" marT="3589" marB="0" anchor="ctr">
                    <a:solidFill>
                      <a:srgbClr val="00549F"/>
                    </a:solidFill>
                  </a:tcPr>
                </a:tc>
                <a:tc>
                  <a:txBody>
                    <a:bodyPr/>
                    <a:lstStyle/>
                    <a:p>
                      <a:pPr algn="ctr" fontAlgn="ctr"/>
                      <a:r>
                        <a:rPr lang="en-US" sz="900" u="none" strike="noStrike">
                          <a:effectLst/>
                        </a:rPr>
                        <a:t>Duration</a:t>
                      </a:r>
                      <a:endParaRPr lang="en-US" sz="900" b="1" i="0" u="none" strike="noStrike">
                        <a:solidFill>
                          <a:srgbClr val="000000"/>
                        </a:solidFill>
                        <a:effectLst/>
                        <a:latin typeface="Calibri" panose="020F0502020204030204" pitchFamily="34" charset="0"/>
                      </a:endParaRPr>
                    </a:p>
                  </a:txBody>
                  <a:tcPr marL="3589" marR="3589" marT="3589" marB="0" anchor="ctr">
                    <a:solidFill>
                      <a:srgbClr val="00549F"/>
                    </a:solidFill>
                  </a:tcPr>
                </a:tc>
                <a:tc>
                  <a:txBody>
                    <a:bodyPr/>
                    <a:lstStyle/>
                    <a:p>
                      <a:pPr algn="ctr" fontAlgn="ctr"/>
                      <a:r>
                        <a:rPr lang="en-US" sz="900" u="none" strike="noStrike" dirty="0">
                          <a:effectLst/>
                        </a:rPr>
                        <a:t>Measurement (as applicable)</a:t>
                      </a:r>
                      <a:endParaRPr lang="en-US" sz="900" b="1" i="0" u="none" strike="noStrike" dirty="0">
                        <a:solidFill>
                          <a:srgbClr val="000000"/>
                        </a:solidFill>
                        <a:effectLst/>
                        <a:latin typeface="Calibri" panose="020F0502020204030204" pitchFamily="34" charset="0"/>
                      </a:endParaRPr>
                    </a:p>
                  </a:txBody>
                  <a:tcPr marL="3589" marR="3589" marT="3589" marB="0" anchor="ctr">
                    <a:solidFill>
                      <a:srgbClr val="00549F"/>
                    </a:solidFill>
                  </a:tcPr>
                </a:tc>
                <a:extLst>
                  <a:ext uri="{0D108BD9-81ED-4DB2-BD59-A6C34878D82A}">
                    <a16:rowId xmlns:a16="http://schemas.microsoft.com/office/drawing/2014/main" val="2854549310"/>
                  </a:ext>
                </a:extLst>
              </a:tr>
              <a:tr h="2211775">
                <a:tc>
                  <a:txBody>
                    <a:bodyPr/>
                    <a:lstStyle/>
                    <a:p>
                      <a:pPr algn="ctr" fontAlgn="ctr"/>
                      <a:r>
                        <a:rPr lang="en-US" sz="900" u="none" strike="noStrike">
                          <a:effectLst/>
                        </a:rPr>
                        <a:t>Sequence of events</a:t>
                      </a:r>
                      <a:br>
                        <a:rPr lang="en-US" sz="900" u="none" strike="noStrike">
                          <a:effectLst/>
                        </a:rPr>
                      </a:br>
                      <a:r>
                        <a:rPr lang="en-US" sz="900" u="none" strike="noStrike">
                          <a:effectLst/>
                        </a:rPr>
                        <a:t>recording (SER) data</a:t>
                      </a:r>
                      <a:br>
                        <a:rPr lang="en-US" sz="900" u="none" strike="noStrike">
                          <a:effectLst/>
                        </a:rPr>
                      </a:br>
                      <a:r>
                        <a:rPr lang="en-US" sz="900" u="none" strike="noStrike">
                          <a:effectLst/>
                        </a:rPr>
                        <a:t>(tabular log file, time tag</a:t>
                      </a:r>
                      <a:br>
                        <a:rPr lang="en-US" sz="900" u="none" strike="noStrike">
                          <a:effectLst/>
                        </a:rPr>
                      </a:br>
                      <a:r>
                        <a:rPr lang="en-US" sz="900" u="none" strike="noStrike">
                          <a:effectLst/>
                        </a:rPr>
                        <a:t>shall have an accuracy of one</a:t>
                      </a:r>
                      <a:br>
                        <a:rPr lang="en-US" sz="900" u="none" strike="noStrike">
                          <a:effectLst/>
                        </a:rPr>
                      </a:br>
                      <a:r>
                        <a:rPr lang="en-US" sz="900" u="none" strike="noStrike">
                          <a:effectLst/>
                        </a:rPr>
                        <a:t>millisecond or less)</a:t>
                      </a:r>
                      <a:endParaRPr lang="en-US" sz="900" b="0" i="0" u="none" strike="noStrike">
                        <a:solidFill>
                          <a:srgbClr val="000000"/>
                        </a:solidFill>
                        <a:effectLst/>
                        <a:latin typeface="Calibri" panose="020F0502020204030204" pitchFamily="34" charset="0"/>
                      </a:endParaRPr>
                    </a:p>
                  </a:txBody>
                  <a:tcPr marL="3589" marR="3589" marT="3589" marB="0" anchor="ctr"/>
                </a:tc>
                <a:tc>
                  <a:txBody>
                    <a:bodyPr/>
                    <a:lstStyle/>
                    <a:p>
                      <a:pPr algn="ctr" fontAlgn="ctr"/>
                      <a:r>
                        <a:rPr lang="en-US" sz="900" u="none" strike="noStrike" dirty="0">
                          <a:effectLst/>
                        </a:rPr>
                        <a:t>SER devices should be sized to capture and store hundreds or thousands of event records and logs. SER event records can be triggered for many different reasons but at minimum, shall include the following:</a:t>
                      </a:r>
                    </a:p>
                    <a:p>
                      <a:pPr algn="l" fontAlgn="ctr"/>
                      <a:br>
                        <a:rPr lang="en-US" sz="900" u="none" strike="noStrike" dirty="0">
                          <a:effectLst/>
                        </a:rPr>
                      </a:br>
                      <a:r>
                        <a:rPr lang="en-US" sz="900" u="none" strike="noStrike" dirty="0">
                          <a:effectLst/>
                        </a:rPr>
                        <a:t>- Event date/time stamp (synchronized to common</a:t>
                      </a:r>
                      <a:br>
                        <a:rPr lang="en-US" sz="900" u="none" strike="noStrike" dirty="0">
                          <a:effectLst/>
                        </a:rPr>
                      </a:br>
                      <a:r>
                        <a:rPr lang="en-US" sz="900" u="none" strike="noStrike" dirty="0">
                          <a:effectLst/>
                        </a:rPr>
                        <a:t>reference, e.g., Coordinated Universal Time [UTC])</a:t>
                      </a:r>
                      <a:br>
                        <a:rPr lang="en-US" sz="900" u="none" strike="noStrike" dirty="0">
                          <a:effectLst/>
                        </a:rPr>
                      </a:br>
                      <a:r>
                        <a:rPr lang="en-US" sz="900" u="none" strike="noStrike" dirty="0">
                          <a:effectLst/>
                        </a:rPr>
                        <a:t>- Event type (status changes, synchronization status,</a:t>
                      </a:r>
                      <a:br>
                        <a:rPr lang="en-US" sz="900" u="none" strike="noStrike" dirty="0">
                          <a:effectLst/>
                        </a:rPr>
                      </a:br>
                      <a:r>
                        <a:rPr lang="en-US" sz="900" u="none" strike="noStrike" dirty="0">
                          <a:effectLst/>
                        </a:rPr>
                        <a:t>configuration change, etc.)</a:t>
                      </a:r>
                      <a:br>
                        <a:rPr lang="en-US" sz="900" u="none" strike="noStrike" dirty="0">
                          <a:effectLst/>
                        </a:rPr>
                      </a:br>
                      <a:r>
                        <a:rPr lang="en-US" sz="900" u="none" strike="noStrike" dirty="0">
                          <a:effectLst/>
                        </a:rPr>
                        <a:t>- Sequence number (for potential overwriting)</a:t>
                      </a:r>
                      <a:endParaRPr lang="en-US" sz="900" b="0" i="0" u="none" strike="noStrike" dirty="0">
                        <a:solidFill>
                          <a:srgbClr val="000000"/>
                        </a:solidFill>
                        <a:effectLst/>
                        <a:latin typeface="Calibri" panose="020F0502020204030204" pitchFamily="34" charset="0"/>
                      </a:endParaRPr>
                    </a:p>
                  </a:txBody>
                  <a:tcPr marL="3589" marR="3589" marT="3589" marB="0" anchor="ctr"/>
                </a:tc>
                <a:tc>
                  <a:txBody>
                    <a:bodyPr/>
                    <a:lstStyle/>
                    <a:p>
                      <a:pPr algn="ctr" fontAlgn="ctr"/>
                      <a:r>
                        <a:rPr lang="en-US" sz="900" u="none" strike="noStrike" dirty="0">
                          <a:effectLst/>
                        </a:rPr>
                        <a:t>Static, as</a:t>
                      </a:r>
                      <a:br>
                        <a:rPr lang="en-US" sz="900" u="none" strike="noStrike" dirty="0">
                          <a:effectLst/>
                        </a:rPr>
                      </a:br>
                      <a:r>
                        <a:rPr lang="en-US" sz="900" u="none" strike="noStrike" dirty="0">
                          <a:effectLst/>
                        </a:rPr>
                        <a:t>changed</a:t>
                      </a:r>
                      <a:endParaRPr lang="en-US" sz="900" b="0" i="0" u="none" strike="noStrike" dirty="0">
                        <a:solidFill>
                          <a:srgbClr val="000000"/>
                        </a:solidFill>
                        <a:effectLst/>
                        <a:latin typeface="Calibri" panose="020F0502020204030204" pitchFamily="34" charset="0"/>
                      </a:endParaRPr>
                    </a:p>
                  </a:txBody>
                  <a:tcPr marL="3589" marR="3589" marT="3589" marB="0" anchor="ctr"/>
                </a:tc>
                <a:tc>
                  <a:txBody>
                    <a:bodyPr/>
                    <a:lstStyle/>
                    <a:p>
                      <a:pPr algn="ctr" fontAlgn="ctr"/>
                      <a:r>
                        <a:rPr lang="en-US" sz="900" u="none" strike="noStrike">
                          <a:effectLst/>
                        </a:rPr>
                        <a:t>90 days</a:t>
                      </a:r>
                      <a:endParaRPr lang="en-US" sz="900" b="0" i="0" u="none" strike="noStrike">
                        <a:solidFill>
                          <a:srgbClr val="000000"/>
                        </a:solidFill>
                        <a:effectLst/>
                        <a:latin typeface="Calibri" panose="020F0502020204030204" pitchFamily="34" charset="0"/>
                      </a:endParaRPr>
                    </a:p>
                  </a:txBody>
                  <a:tcPr marL="3589" marR="3589" marT="3589" marB="0" anchor="ctr"/>
                </a:tc>
                <a:tc>
                  <a:txBody>
                    <a:bodyPr/>
                    <a:lstStyle/>
                    <a:p>
                      <a:pPr algn="ctr" fontAlgn="ctr"/>
                      <a:r>
                        <a:rPr lang="en-US" sz="900" u="none" strike="noStrike" dirty="0">
                          <a:effectLst/>
                        </a:rPr>
                        <a:t>NA</a:t>
                      </a:r>
                      <a:endParaRPr lang="en-US" sz="900" b="0" i="0" u="none" strike="noStrike" dirty="0">
                        <a:solidFill>
                          <a:srgbClr val="000000"/>
                        </a:solidFill>
                        <a:effectLst/>
                        <a:latin typeface="Calibri" panose="020F0502020204030204" pitchFamily="34" charset="0"/>
                      </a:endParaRPr>
                    </a:p>
                  </a:txBody>
                  <a:tcPr marL="3589" marR="3589" marT="3589" marB="0" anchor="ctr"/>
                </a:tc>
                <a:tc>
                  <a:txBody>
                    <a:bodyPr/>
                    <a:lstStyle/>
                    <a:p>
                      <a:pPr algn="ctr" fontAlgn="ctr"/>
                      <a:r>
                        <a:rPr lang="en-US" sz="900" u="none" strike="noStrike" dirty="0">
                          <a:effectLst/>
                        </a:rPr>
                        <a:t>Not applicable</a:t>
                      </a:r>
                      <a:endParaRPr lang="en-US" sz="900" b="0" i="0" u="none" strike="noStrike" dirty="0">
                        <a:solidFill>
                          <a:srgbClr val="000000"/>
                        </a:solidFill>
                        <a:effectLst/>
                        <a:latin typeface="Calibri" panose="020F0502020204030204" pitchFamily="34" charset="0"/>
                      </a:endParaRPr>
                    </a:p>
                  </a:txBody>
                  <a:tcPr marL="3589" marR="3589" marT="3589" marB="0" anchor="ctr"/>
                </a:tc>
                <a:extLst>
                  <a:ext uri="{0D108BD9-81ED-4DB2-BD59-A6C34878D82A}">
                    <a16:rowId xmlns:a16="http://schemas.microsoft.com/office/drawing/2014/main" val="1435318902"/>
                  </a:ext>
                </a:extLst>
              </a:tr>
            </a:tbl>
          </a:graphicData>
        </a:graphic>
      </p:graphicFrame>
      <p:graphicFrame>
        <p:nvGraphicFramePr>
          <p:cNvPr id="7" name="Content Placeholder 6">
            <a:extLst>
              <a:ext uri="{FF2B5EF4-FFF2-40B4-BE49-F238E27FC236}">
                <a16:creationId xmlns:a16="http://schemas.microsoft.com/office/drawing/2014/main" id="{491450C8-9CCF-412B-EE85-9FD09B05CDAC}"/>
              </a:ext>
            </a:extLst>
          </p:cNvPr>
          <p:cNvGraphicFramePr>
            <a:graphicFrameLocks noGrp="1"/>
          </p:cNvGraphicFramePr>
          <p:nvPr>
            <p:ph sz="half" idx="1"/>
            <p:extLst>
              <p:ext uri="{D42A27DB-BD31-4B8C-83A1-F6EECF244321}">
                <p14:modId xmlns:p14="http://schemas.microsoft.com/office/powerpoint/2010/main" val="2521952558"/>
              </p:ext>
            </p:extLst>
          </p:nvPr>
        </p:nvGraphicFramePr>
        <p:xfrm>
          <a:off x="593937" y="4055018"/>
          <a:ext cx="11310183" cy="17913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B1D08CB6-D69C-7E3B-81BE-97C2D7D98B0F}"/>
              </a:ext>
            </a:extLst>
          </p:cNvPr>
          <p:cNvSpPr txBox="1"/>
          <p:nvPr/>
        </p:nvSpPr>
        <p:spPr>
          <a:xfrm>
            <a:off x="2094775" y="820609"/>
            <a:ext cx="2296652" cy="523220"/>
          </a:xfrm>
          <a:prstGeom prst="rect">
            <a:avLst/>
          </a:prstGeom>
          <a:noFill/>
        </p:spPr>
        <p:txBody>
          <a:bodyPr wrap="square">
            <a:spAutoFit/>
          </a:bodyPr>
          <a:lstStyle/>
          <a:p>
            <a:pPr marL="0" marR="0" algn="ctr">
              <a:spcBef>
                <a:spcPts val="0"/>
              </a:spcBef>
              <a:spcAft>
                <a:spcPts val="0"/>
              </a:spcAft>
            </a:pPr>
            <a:r>
              <a:rPr lang="en-US" sz="1600" dirty="0">
                <a:effectLst/>
                <a:ea typeface="Calibri" panose="020F0502020204030204" pitchFamily="34" charset="0"/>
              </a:rPr>
              <a:t>IEEE-2800-2022</a:t>
            </a:r>
          </a:p>
          <a:p>
            <a:pPr marL="0" marR="0" algn="ctr">
              <a:spcBef>
                <a:spcPts val="0"/>
              </a:spcBef>
              <a:spcAft>
                <a:spcPts val="0"/>
              </a:spcAft>
            </a:pPr>
            <a:r>
              <a:rPr lang="en-US" sz="1200" i="0" u="none" strike="noStrike" baseline="0" dirty="0">
                <a:latin typeface="Arial-BoldMT"/>
              </a:rPr>
              <a:t>Table 19—Measurement data</a:t>
            </a:r>
            <a:r>
              <a:rPr lang="en-US" sz="1200" dirty="0">
                <a:effectLst/>
                <a:ea typeface="Calibri" panose="020F0502020204030204" pitchFamily="34" charset="0"/>
              </a:rPr>
              <a:t> </a:t>
            </a:r>
          </a:p>
        </p:txBody>
      </p:sp>
    </p:spTree>
    <p:extLst>
      <p:ext uri="{BB962C8B-B14F-4D97-AF65-F5344CB8AC3E}">
        <p14:creationId xmlns:p14="http://schemas.microsoft.com/office/powerpoint/2010/main" val="3676415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9366F0CE-4D1F-725C-B2C6-4C1081035710}"/>
              </a:ext>
            </a:extLst>
          </p:cNvPr>
          <p:cNvGraphicFramePr>
            <a:graphicFrameLocks noGrp="1"/>
          </p:cNvGraphicFramePr>
          <p:nvPr>
            <p:ph sz="half" idx="1"/>
            <p:extLst>
              <p:ext uri="{D42A27DB-BD31-4B8C-83A1-F6EECF244321}">
                <p14:modId xmlns:p14="http://schemas.microsoft.com/office/powerpoint/2010/main" val="3914364848"/>
              </p:ext>
            </p:extLst>
          </p:nvPr>
        </p:nvGraphicFramePr>
        <p:xfrm>
          <a:off x="755416" y="1068430"/>
          <a:ext cx="10729404" cy="4721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D72B37E-993E-920E-3A22-6C2BB252E378}"/>
              </a:ext>
            </a:extLst>
          </p:cNvPr>
          <p:cNvSpPr>
            <a:spLocks noGrp="1"/>
          </p:cNvSpPr>
          <p:nvPr>
            <p:ph type="sldNum" sz="quarter" idx="12"/>
          </p:nvPr>
        </p:nvSpPr>
        <p:spPr/>
        <p:txBody>
          <a:bodyPr/>
          <a:lstStyle/>
          <a:p>
            <a:fld id="{C44477C9-3403-405D-862C-A60A11648DCE}" type="slidenum">
              <a:rPr lang="en-US" smtClean="0"/>
              <a:t>4</a:t>
            </a:fld>
            <a:endParaRPr lang="en-US"/>
          </a:p>
        </p:txBody>
      </p:sp>
      <p:sp>
        <p:nvSpPr>
          <p:cNvPr id="5" name="Footer Placeholder 4">
            <a:extLst>
              <a:ext uri="{FF2B5EF4-FFF2-40B4-BE49-F238E27FC236}">
                <a16:creationId xmlns:a16="http://schemas.microsoft.com/office/drawing/2014/main" id="{69F95FB7-7982-AC43-5225-DD3F6B9E6915}"/>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6733E2E4-85E9-76BF-EAA4-DAD1514AECB9}"/>
              </a:ext>
            </a:extLst>
          </p:cNvPr>
          <p:cNvSpPr>
            <a:spLocks noGrp="1"/>
          </p:cNvSpPr>
          <p:nvPr>
            <p:ph type="title"/>
          </p:nvPr>
        </p:nvSpPr>
        <p:spPr/>
        <p:txBody>
          <a:bodyPr/>
          <a:lstStyle/>
          <a:p>
            <a:r>
              <a:rPr lang="en-US" dirty="0"/>
              <a:t>R2 Fault Recording Data</a:t>
            </a:r>
          </a:p>
        </p:txBody>
      </p:sp>
    </p:spTree>
    <p:extLst>
      <p:ext uri="{BB962C8B-B14F-4D97-AF65-F5344CB8AC3E}">
        <p14:creationId xmlns:p14="http://schemas.microsoft.com/office/powerpoint/2010/main" val="39564618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D7303-5C9B-E943-6347-ECE64DFC3B36}"/>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77D218FF-8387-BC54-C98D-1D7B11CD9053}"/>
              </a:ext>
            </a:extLst>
          </p:cNvPr>
          <p:cNvSpPr txBox="1"/>
          <p:nvPr/>
        </p:nvSpPr>
        <p:spPr>
          <a:xfrm>
            <a:off x="2094775" y="820609"/>
            <a:ext cx="2296652" cy="523220"/>
          </a:xfrm>
          <a:prstGeom prst="rect">
            <a:avLst/>
          </a:prstGeom>
          <a:noFill/>
        </p:spPr>
        <p:txBody>
          <a:bodyPr wrap="square">
            <a:spAutoFit/>
          </a:bodyPr>
          <a:lstStyle/>
          <a:p>
            <a:pPr marL="0" marR="0" algn="ctr">
              <a:spcBef>
                <a:spcPts val="0"/>
              </a:spcBef>
              <a:spcAft>
                <a:spcPts val="0"/>
              </a:spcAft>
            </a:pPr>
            <a:r>
              <a:rPr lang="en-US" sz="1600" dirty="0">
                <a:effectLst/>
                <a:ea typeface="Calibri" panose="020F0502020204030204" pitchFamily="34" charset="0"/>
              </a:rPr>
              <a:t>IEEE-2800-2022</a:t>
            </a:r>
          </a:p>
          <a:p>
            <a:pPr marL="0" marR="0" algn="ctr">
              <a:spcBef>
                <a:spcPts val="0"/>
              </a:spcBef>
              <a:spcAft>
                <a:spcPts val="0"/>
              </a:spcAft>
            </a:pPr>
            <a:r>
              <a:rPr lang="en-US" sz="1200" i="0" u="none" strike="noStrike" baseline="0" dirty="0">
                <a:latin typeface="Arial-BoldMT"/>
              </a:rPr>
              <a:t>Table 19—Measurement data</a:t>
            </a:r>
            <a:r>
              <a:rPr lang="en-US" sz="1200" dirty="0">
                <a:effectLst/>
                <a:ea typeface="Calibri" panose="020F0502020204030204" pitchFamily="34" charset="0"/>
              </a:rPr>
              <a:t> </a:t>
            </a:r>
          </a:p>
        </p:txBody>
      </p:sp>
      <p:graphicFrame>
        <p:nvGraphicFramePr>
          <p:cNvPr id="7" name="Content Placeholder 6">
            <a:extLst>
              <a:ext uri="{FF2B5EF4-FFF2-40B4-BE49-F238E27FC236}">
                <a16:creationId xmlns:a16="http://schemas.microsoft.com/office/drawing/2014/main" id="{9B7274F5-6C40-EF77-6EAA-5C5CB935E16F}"/>
              </a:ext>
            </a:extLst>
          </p:cNvPr>
          <p:cNvGraphicFramePr>
            <a:graphicFrameLocks noGrp="1"/>
          </p:cNvGraphicFramePr>
          <p:nvPr>
            <p:ph sz="half" idx="2"/>
            <p:extLst>
              <p:ext uri="{D42A27DB-BD31-4B8C-83A1-F6EECF244321}">
                <p14:modId xmlns:p14="http://schemas.microsoft.com/office/powerpoint/2010/main" val="1434169715"/>
              </p:ext>
            </p:extLst>
          </p:nvPr>
        </p:nvGraphicFramePr>
        <p:xfrm>
          <a:off x="368387" y="1374519"/>
          <a:ext cx="6441485" cy="2772038"/>
        </p:xfrm>
        <a:graphic>
          <a:graphicData uri="http://schemas.openxmlformats.org/drawingml/2006/table">
            <a:tbl>
              <a:tblPr firstRow="1">
                <a:tableStyleId>{5C22544A-7EE6-4342-B048-85BDC9FD1C3A}</a:tableStyleId>
              </a:tblPr>
              <a:tblGrid>
                <a:gridCol w="787930">
                  <a:extLst>
                    <a:ext uri="{9D8B030D-6E8A-4147-A177-3AD203B41FA5}">
                      <a16:colId xmlns:a16="http://schemas.microsoft.com/office/drawing/2014/main" val="3603250097"/>
                    </a:ext>
                  </a:extLst>
                </a:gridCol>
                <a:gridCol w="3157479">
                  <a:extLst>
                    <a:ext uri="{9D8B030D-6E8A-4147-A177-3AD203B41FA5}">
                      <a16:colId xmlns:a16="http://schemas.microsoft.com/office/drawing/2014/main" val="1723341322"/>
                    </a:ext>
                  </a:extLst>
                </a:gridCol>
                <a:gridCol w="644148">
                  <a:extLst>
                    <a:ext uri="{9D8B030D-6E8A-4147-A177-3AD203B41FA5}">
                      <a16:colId xmlns:a16="http://schemas.microsoft.com/office/drawing/2014/main" val="1685274664"/>
                    </a:ext>
                  </a:extLst>
                </a:gridCol>
                <a:gridCol w="431350">
                  <a:extLst>
                    <a:ext uri="{9D8B030D-6E8A-4147-A177-3AD203B41FA5}">
                      <a16:colId xmlns:a16="http://schemas.microsoft.com/office/drawing/2014/main" val="2589890460"/>
                    </a:ext>
                  </a:extLst>
                </a:gridCol>
                <a:gridCol w="649899">
                  <a:extLst>
                    <a:ext uri="{9D8B030D-6E8A-4147-A177-3AD203B41FA5}">
                      <a16:colId xmlns:a16="http://schemas.microsoft.com/office/drawing/2014/main" val="1571783489"/>
                    </a:ext>
                  </a:extLst>
                </a:gridCol>
                <a:gridCol w="770679">
                  <a:extLst>
                    <a:ext uri="{9D8B030D-6E8A-4147-A177-3AD203B41FA5}">
                      <a16:colId xmlns:a16="http://schemas.microsoft.com/office/drawing/2014/main" val="1340813111"/>
                    </a:ext>
                  </a:extLst>
                </a:gridCol>
              </a:tblGrid>
              <a:tr h="440886">
                <a:tc>
                  <a:txBody>
                    <a:bodyPr/>
                    <a:lstStyle/>
                    <a:p>
                      <a:pPr algn="ctr" fontAlgn="ctr"/>
                      <a:r>
                        <a:rPr lang="en-US" sz="800" u="none" strike="noStrike" dirty="0">
                          <a:effectLst/>
                        </a:rPr>
                        <a:t>Provision Data Type</a:t>
                      </a:r>
                      <a:endParaRPr lang="en-US" sz="800" b="1" i="0" u="none" strike="noStrike" dirty="0">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800" u="none" strike="noStrike" dirty="0">
                          <a:effectLst/>
                        </a:rPr>
                        <a:t>Measurement/Data Points (as applicable)</a:t>
                      </a:r>
                      <a:endParaRPr lang="en-US" sz="800" b="1" i="0" u="none" strike="noStrike" dirty="0">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800" u="none" strike="noStrike" dirty="0">
                          <a:effectLst/>
                        </a:rPr>
                        <a:t>Recording</a:t>
                      </a:r>
                      <a:br>
                        <a:rPr lang="en-US" sz="800" u="none" strike="noStrike" dirty="0">
                          <a:effectLst/>
                        </a:rPr>
                      </a:br>
                      <a:r>
                        <a:rPr lang="en-US" sz="800" u="none" strike="noStrike" dirty="0">
                          <a:effectLst/>
                        </a:rPr>
                        <a:t>Rate</a:t>
                      </a:r>
                      <a:endParaRPr lang="en-US" sz="800" b="1" i="0" u="none" strike="noStrike" dirty="0">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800" u="none" strike="noStrike">
                          <a:effectLst/>
                        </a:rPr>
                        <a:t>Retention</a:t>
                      </a:r>
                      <a:endParaRPr lang="en-US" sz="800" b="1" i="0" u="none" strike="noStrike">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800" u="none" strike="noStrike">
                          <a:effectLst/>
                        </a:rPr>
                        <a:t>Duration</a:t>
                      </a:r>
                      <a:endParaRPr lang="en-US" sz="800" b="1" i="0" u="none" strike="noStrike">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800" u="none" strike="noStrike" dirty="0">
                          <a:effectLst/>
                        </a:rPr>
                        <a:t>Measurement (as</a:t>
                      </a:r>
                      <a:br>
                        <a:rPr lang="en-US" sz="800" u="none" strike="noStrike" dirty="0">
                          <a:effectLst/>
                        </a:rPr>
                      </a:br>
                      <a:r>
                        <a:rPr lang="en-US" sz="800" u="none" strike="noStrike" dirty="0">
                          <a:effectLst/>
                        </a:rPr>
                        <a:t>applicable)</a:t>
                      </a:r>
                      <a:endParaRPr lang="en-US" sz="800" b="1" i="0" u="none" strike="noStrike" dirty="0">
                        <a:solidFill>
                          <a:srgbClr val="000000"/>
                        </a:solidFill>
                        <a:effectLst/>
                        <a:latin typeface="Calibri" panose="020F0502020204030204" pitchFamily="34" charset="0"/>
                      </a:endParaRPr>
                    </a:p>
                  </a:txBody>
                  <a:tcPr marL="3427" marR="3427" marT="3427" marB="0" anchor="ctr">
                    <a:solidFill>
                      <a:srgbClr val="00549F"/>
                    </a:solidFill>
                  </a:tcPr>
                </a:tc>
                <a:extLst>
                  <a:ext uri="{0D108BD9-81ED-4DB2-BD59-A6C34878D82A}">
                    <a16:rowId xmlns:a16="http://schemas.microsoft.com/office/drawing/2014/main" val="3153187589"/>
                  </a:ext>
                </a:extLst>
              </a:tr>
              <a:tr h="2331152">
                <a:tc>
                  <a:txBody>
                    <a:bodyPr/>
                    <a:lstStyle/>
                    <a:p>
                      <a:pPr algn="ctr" fontAlgn="ctr"/>
                      <a:r>
                        <a:rPr lang="en-US" sz="900" u="none" strike="noStrike">
                          <a:effectLst/>
                        </a:rPr>
                        <a:t>Digital fault recording</a:t>
                      </a:r>
                      <a:br>
                        <a:rPr lang="en-US" sz="900" u="none" strike="noStrike">
                          <a:effectLst/>
                        </a:rPr>
                      </a:br>
                      <a:r>
                        <a:rPr lang="en-US" sz="900" u="none" strike="noStrike">
                          <a:effectLst/>
                        </a:rPr>
                        <a:t>(DFR) data</a:t>
                      </a:r>
                      <a:br>
                        <a:rPr lang="en-US" sz="900" u="none" strike="noStrike">
                          <a:effectLst/>
                        </a:rPr>
                      </a:br>
                      <a:r>
                        <a:rPr lang="en-US" sz="900" u="none" strike="noStrike">
                          <a:effectLst/>
                        </a:rPr>
                        <a:t>(COMTRADE format and</a:t>
                      </a:r>
                      <a:br>
                        <a:rPr lang="en-US" sz="900" u="none" strike="noStrike">
                          <a:effectLst/>
                        </a:rPr>
                      </a:br>
                      <a:r>
                        <a:rPr lang="en-US" sz="900" u="none" strike="noStrike">
                          <a:effectLst/>
                        </a:rPr>
                        <a:t>tabular log file)</a:t>
                      </a:r>
                      <a:endParaRPr lang="en-US" sz="900" b="0" i="0" u="none" strike="noStrike">
                        <a:solidFill>
                          <a:srgbClr val="000000"/>
                        </a:solidFill>
                        <a:effectLst/>
                        <a:latin typeface="Calibri" panose="020F0502020204030204" pitchFamily="34" charset="0"/>
                      </a:endParaRPr>
                    </a:p>
                  </a:txBody>
                  <a:tcPr marL="3427" marR="3427" marT="3427" marB="0" anchor="ctr"/>
                </a:tc>
                <a:tc>
                  <a:txBody>
                    <a:bodyPr/>
                    <a:lstStyle/>
                    <a:p>
                      <a:pPr algn="l" fontAlgn="ctr"/>
                      <a:r>
                        <a:rPr lang="en-US" sz="900" u="none" strike="noStrike" dirty="0">
                          <a:effectLst/>
                        </a:rPr>
                        <a:t>This data shall be captured for at least the plant-level (e.g., at the point of measurement) response to BPS events. It is typically high resolution (kHz) point-on-wave data (transient) and triggered based on configured settings. Data points shall include:</a:t>
                      </a:r>
                    </a:p>
                    <a:p>
                      <a:pPr algn="l" fontAlgn="ctr"/>
                      <a:br>
                        <a:rPr lang="en-US" sz="900" u="none" strike="noStrike" dirty="0">
                          <a:effectLst/>
                        </a:rPr>
                      </a:br>
                      <a:r>
                        <a:rPr lang="en-US" sz="900" u="none" strike="noStrike" dirty="0">
                          <a:effectLst/>
                        </a:rPr>
                        <a:t>- Time stamp</a:t>
                      </a:r>
                      <a:br>
                        <a:rPr lang="en-US" sz="900" u="none" strike="noStrike" dirty="0">
                          <a:effectLst/>
                        </a:rPr>
                      </a:br>
                      <a:r>
                        <a:rPr lang="en-US" sz="900" u="none" strike="noStrike" dirty="0">
                          <a:effectLst/>
                        </a:rPr>
                        <a:t>- Phase-to-ground voltage for each phase</a:t>
                      </a:r>
                      <a:br>
                        <a:rPr lang="en-US" sz="900" u="none" strike="noStrike" dirty="0">
                          <a:effectLst/>
                        </a:rPr>
                      </a:br>
                      <a:r>
                        <a:rPr lang="en-US" sz="900" u="none" strike="noStrike" dirty="0">
                          <a:effectLst/>
                        </a:rPr>
                        <a:t>- Bus frequency (as measured/calculated by the recording device)</a:t>
                      </a:r>
                      <a:br>
                        <a:rPr lang="en-US" sz="900" u="none" strike="noStrike" dirty="0">
                          <a:effectLst/>
                        </a:rPr>
                      </a:br>
                      <a:r>
                        <a:rPr lang="en-US" sz="900" u="none" strike="noStrike" dirty="0">
                          <a:effectLst/>
                        </a:rPr>
                        <a:t>- Each phase current and residual or neutral current</a:t>
                      </a:r>
                      <a:br>
                        <a:rPr lang="en-US" sz="900" u="none" strike="noStrike" dirty="0">
                          <a:effectLst/>
                        </a:rPr>
                      </a:br>
                      <a:r>
                        <a:rPr lang="en-US" sz="900" u="none" strike="noStrike" dirty="0">
                          <a:effectLst/>
                        </a:rPr>
                        <a:t>- Calculated active and reactive power output</a:t>
                      </a:r>
                      <a:br>
                        <a:rPr lang="en-US" sz="900" u="none" strike="noStrike" dirty="0">
                          <a:effectLst/>
                        </a:rPr>
                      </a:br>
                      <a:r>
                        <a:rPr lang="en-US" sz="900" u="none" strike="noStrike" dirty="0">
                          <a:effectLst/>
                        </a:rPr>
                        <a:t>- If applicable, dynamic reactive device voltage, frequency, current, and power output</a:t>
                      </a:r>
                      <a:br>
                        <a:rPr lang="en-US" sz="900" u="none" strike="noStrike" dirty="0">
                          <a:effectLst/>
                        </a:rPr>
                      </a:br>
                      <a:r>
                        <a:rPr lang="en-US" sz="900" u="none" strike="noStrike" dirty="0">
                          <a:effectLst/>
                        </a:rPr>
                        <a:t>- Applicable binary status</a:t>
                      </a:r>
                      <a:endParaRPr lang="en-US" sz="900" b="0" i="0" u="none" strike="noStrike" dirty="0">
                        <a:solidFill>
                          <a:srgbClr val="000000"/>
                        </a:solidFill>
                        <a:effectLst/>
                        <a:latin typeface="Calibri" panose="020F0502020204030204" pitchFamily="34" charset="0"/>
                      </a:endParaRPr>
                    </a:p>
                  </a:txBody>
                  <a:tcPr marL="3427" marR="3427" marT="3427" marB="0" anchor="ctr"/>
                </a:tc>
                <a:tc>
                  <a:txBody>
                    <a:bodyPr/>
                    <a:lstStyle/>
                    <a:p>
                      <a:pPr algn="ctr" fontAlgn="ctr"/>
                      <a:r>
                        <a:rPr lang="en-US" sz="900" u="none" strike="noStrike" dirty="0">
                          <a:effectLst/>
                        </a:rPr>
                        <a:t>≥ 128</a:t>
                      </a:r>
                      <a:br>
                        <a:rPr lang="en-US" sz="900" u="none" strike="noStrike" dirty="0">
                          <a:effectLst/>
                        </a:rPr>
                      </a:br>
                      <a:r>
                        <a:rPr lang="en-US" sz="900" u="none" strike="noStrike" dirty="0">
                          <a:effectLst/>
                        </a:rPr>
                        <a:t>samples per</a:t>
                      </a:r>
                      <a:br>
                        <a:rPr lang="en-US" sz="900" u="none" strike="noStrike" dirty="0">
                          <a:effectLst/>
                        </a:rPr>
                      </a:br>
                      <a:r>
                        <a:rPr lang="en-US" sz="900" u="none" strike="noStrike" dirty="0">
                          <a:effectLst/>
                        </a:rPr>
                        <a:t>cycle,</a:t>
                      </a:r>
                      <a:br>
                        <a:rPr lang="en-US" sz="900" u="none" strike="noStrike" dirty="0">
                          <a:effectLst/>
                        </a:rPr>
                      </a:br>
                      <a:r>
                        <a:rPr lang="en-US" sz="900" u="none" strike="noStrike" dirty="0">
                          <a:effectLst/>
                        </a:rPr>
                        <a:t>triggered</a:t>
                      </a:r>
                      <a:endParaRPr lang="en-US" sz="900" b="0" i="0" u="none" strike="noStrike" dirty="0">
                        <a:solidFill>
                          <a:srgbClr val="000000"/>
                        </a:solidFill>
                        <a:effectLst/>
                        <a:latin typeface="Calibri" panose="020F0502020204030204" pitchFamily="34" charset="0"/>
                      </a:endParaRPr>
                    </a:p>
                  </a:txBody>
                  <a:tcPr marL="3427" marR="3427" marT="3427" marB="0" anchor="ctr"/>
                </a:tc>
                <a:tc>
                  <a:txBody>
                    <a:bodyPr/>
                    <a:lstStyle/>
                    <a:p>
                      <a:pPr algn="ctr" fontAlgn="ctr"/>
                      <a:r>
                        <a:rPr lang="en-US" sz="900" u="none" strike="noStrike">
                          <a:effectLst/>
                        </a:rPr>
                        <a:t>90 days</a:t>
                      </a:r>
                      <a:endParaRPr lang="en-US" sz="900" b="0" i="0" u="none" strike="noStrike">
                        <a:solidFill>
                          <a:srgbClr val="000000"/>
                        </a:solidFill>
                        <a:effectLst/>
                        <a:latin typeface="Calibri" panose="020F0502020204030204" pitchFamily="34" charset="0"/>
                      </a:endParaRPr>
                    </a:p>
                  </a:txBody>
                  <a:tcPr marL="3427" marR="3427" marT="3427" marB="0" anchor="ctr"/>
                </a:tc>
                <a:tc>
                  <a:txBody>
                    <a:bodyPr/>
                    <a:lstStyle/>
                    <a:p>
                      <a:pPr algn="ctr" fontAlgn="ctr"/>
                      <a:r>
                        <a:rPr lang="en-US" sz="900" u="none" strike="noStrike" dirty="0">
                          <a:effectLst/>
                        </a:rPr>
                        <a:t>5 s COMTRADE data, (split between pre-fault and post-fault data needs to be mutually agreed upon with the TS owner/TS operator)</a:t>
                      </a:r>
                      <a:endParaRPr lang="en-US" sz="900" b="0" i="0" u="none" strike="noStrike" dirty="0">
                        <a:solidFill>
                          <a:srgbClr val="000000"/>
                        </a:solidFill>
                        <a:effectLst/>
                        <a:latin typeface="Calibri" panose="020F0502020204030204" pitchFamily="34" charset="0"/>
                      </a:endParaRPr>
                    </a:p>
                  </a:txBody>
                  <a:tcPr marL="3427" marR="3427" marT="3427" marB="0" anchor="ctr"/>
                </a:tc>
                <a:tc>
                  <a:txBody>
                    <a:bodyPr/>
                    <a:lstStyle/>
                    <a:p>
                      <a:pPr algn="ctr" fontAlgn="ctr"/>
                      <a:r>
                        <a:rPr lang="en-US" sz="900" u="none" strike="noStrike" dirty="0">
                          <a:effectLst/>
                        </a:rPr>
                        <a:t>Subclause 4.4,</a:t>
                      </a:r>
                      <a:br>
                        <a:rPr lang="en-US" sz="900" u="none" strike="noStrike" dirty="0">
                          <a:effectLst/>
                        </a:rPr>
                      </a:br>
                      <a:r>
                        <a:rPr lang="en-US" sz="900" u="none" strike="noStrike" dirty="0">
                          <a:effectLst/>
                        </a:rPr>
                        <a:t>Table 2</a:t>
                      </a:r>
                      <a:endParaRPr lang="en-US" sz="900" b="0" i="0" u="none" strike="noStrike" dirty="0">
                        <a:solidFill>
                          <a:srgbClr val="000000"/>
                        </a:solidFill>
                        <a:effectLst/>
                        <a:latin typeface="Calibri" panose="020F0502020204030204" pitchFamily="34" charset="0"/>
                      </a:endParaRPr>
                    </a:p>
                  </a:txBody>
                  <a:tcPr marL="3427" marR="3427" marT="3427" marB="0" anchor="ctr"/>
                </a:tc>
                <a:extLst>
                  <a:ext uri="{0D108BD9-81ED-4DB2-BD59-A6C34878D82A}">
                    <a16:rowId xmlns:a16="http://schemas.microsoft.com/office/drawing/2014/main" val="4075921835"/>
                  </a:ext>
                </a:extLst>
              </a:tr>
            </a:tbl>
          </a:graphicData>
        </a:graphic>
      </p:graphicFrame>
      <p:sp>
        <p:nvSpPr>
          <p:cNvPr id="4" name="Slide Number Placeholder 3">
            <a:extLst>
              <a:ext uri="{FF2B5EF4-FFF2-40B4-BE49-F238E27FC236}">
                <a16:creationId xmlns:a16="http://schemas.microsoft.com/office/drawing/2014/main" id="{FEDADC6A-4FE1-92FE-D6BA-7319B69F36C4}"/>
              </a:ext>
            </a:extLst>
          </p:cNvPr>
          <p:cNvSpPr>
            <a:spLocks noGrp="1"/>
          </p:cNvSpPr>
          <p:nvPr>
            <p:ph type="sldNum" sz="quarter" idx="12"/>
          </p:nvPr>
        </p:nvSpPr>
        <p:spPr/>
        <p:txBody>
          <a:bodyPr/>
          <a:lstStyle/>
          <a:p>
            <a:fld id="{C44477C9-3403-405D-862C-A60A11648DCE}" type="slidenum">
              <a:rPr lang="en-US" smtClean="0"/>
              <a:t>5</a:t>
            </a:fld>
            <a:endParaRPr lang="en-US"/>
          </a:p>
        </p:txBody>
      </p:sp>
      <p:sp>
        <p:nvSpPr>
          <p:cNvPr id="5" name="Footer Placeholder 4">
            <a:extLst>
              <a:ext uri="{FF2B5EF4-FFF2-40B4-BE49-F238E27FC236}">
                <a16:creationId xmlns:a16="http://schemas.microsoft.com/office/drawing/2014/main" id="{9C3240C7-048F-E63D-E615-2339CFAA424B}"/>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E040695D-6E05-229D-2856-2412154FF2C2}"/>
              </a:ext>
            </a:extLst>
          </p:cNvPr>
          <p:cNvSpPr>
            <a:spLocks noGrp="1"/>
          </p:cNvSpPr>
          <p:nvPr>
            <p:ph type="title"/>
          </p:nvPr>
        </p:nvSpPr>
        <p:spPr/>
        <p:txBody>
          <a:bodyPr/>
          <a:lstStyle/>
          <a:p>
            <a:r>
              <a:rPr lang="en-US" dirty="0"/>
              <a:t>R2 Fault Recording Data</a:t>
            </a:r>
          </a:p>
        </p:txBody>
      </p:sp>
      <p:sp>
        <p:nvSpPr>
          <p:cNvPr id="10" name="Content Placeholder 1">
            <a:extLst>
              <a:ext uri="{FF2B5EF4-FFF2-40B4-BE49-F238E27FC236}">
                <a16:creationId xmlns:a16="http://schemas.microsoft.com/office/drawing/2014/main" id="{923342C7-1C55-11C9-10B4-821DDF508BDC}"/>
              </a:ext>
            </a:extLst>
          </p:cNvPr>
          <p:cNvSpPr txBox="1">
            <a:spLocks/>
          </p:cNvSpPr>
          <p:nvPr/>
        </p:nvSpPr>
        <p:spPr bwMode="auto">
          <a:xfrm>
            <a:off x="6962272" y="945472"/>
            <a:ext cx="4861341" cy="313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0" dirty="0">
                <a:solidFill>
                  <a:srgbClr val="000000"/>
                </a:solidFill>
                <a:latin typeface="Calibri" panose="020F0502020204030204" pitchFamily="34" charset="0"/>
              </a:rPr>
              <a:t>NOGRR255</a:t>
            </a:r>
          </a:p>
          <a:p>
            <a:pPr marL="0" indent="0">
              <a:lnSpc>
                <a:spcPct val="100000"/>
              </a:lnSpc>
              <a:spcBef>
                <a:spcPts val="0"/>
              </a:spcBef>
              <a:buNone/>
            </a:pPr>
            <a:r>
              <a:rPr lang="en-US" sz="1600" b="0" dirty="0">
                <a:solidFill>
                  <a:srgbClr val="000000"/>
                </a:solidFill>
                <a:latin typeface="Calibri" panose="020F0502020204030204" pitchFamily="34" charset="0"/>
              </a:rPr>
              <a:t>6.1.2.1 Fault Recording Requirements</a:t>
            </a:r>
          </a:p>
          <a:p>
            <a:pPr marL="800100">
              <a:lnSpc>
                <a:spcPct val="100000"/>
              </a:lnSpc>
              <a:spcBef>
                <a:spcPts val="0"/>
              </a:spcBef>
              <a:buNone/>
            </a:pPr>
            <a:r>
              <a:rPr lang="en-US" sz="1400" b="0" dirty="0">
                <a:solidFill>
                  <a:srgbClr val="000000"/>
                </a:solidFill>
                <a:latin typeface="Calibri" panose="020F0502020204030204" pitchFamily="34" charset="0"/>
              </a:rPr>
              <a:t>(1) Fault recording equipment shall meet the following requirements: </a:t>
            </a:r>
          </a:p>
          <a:p>
            <a:pPr marL="1028700">
              <a:lnSpc>
                <a:spcPct val="100000"/>
              </a:lnSpc>
              <a:spcBef>
                <a:spcPts val="0"/>
              </a:spcBef>
              <a:buNone/>
            </a:pPr>
            <a:r>
              <a:rPr lang="en-US" sz="1000" b="0" dirty="0">
                <a:solidFill>
                  <a:srgbClr val="000000"/>
                </a:solidFill>
                <a:latin typeface="Calibri" panose="020F0502020204030204" pitchFamily="34" charset="0"/>
              </a:rPr>
              <a:t>(a) Triggering for at least the following:</a:t>
            </a:r>
          </a:p>
          <a:p>
            <a:pPr marL="1200150" indent="-171450">
              <a:lnSpc>
                <a:spcPct val="100000"/>
              </a:lnSpc>
              <a:spcBef>
                <a:spcPts val="0"/>
              </a:spcBef>
              <a:buNone/>
            </a:pPr>
            <a:r>
              <a:rPr lang="en-US" sz="1000" b="0" dirty="0">
                <a:solidFill>
                  <a:srgbClr val="000000"/>
                </a:solidFill>
                <a:latin typeface="Calibri" panose="020F0502020204030204" pitchFamily="34" charset="0"/>
              </a:rPr>
              <a:t>(</a:t>
            </a:r>
            <a:r>
              <a:rPr lang="en-US" sz="1000" b="0" dirty="0" err="1">
                <a:solidFill>
                  <a:srgbClr val="000000"/>
                </a:solidFill>
                <a:latin typeface="Calibri" panose="020F0502020204030204" pitchFamily="34" charset="0"/>
              </a:rPr>
              <a:t>i</a:t>
            </a:r>
            <a:r>
              <a:rPr lang="en-US" sz="1000" b="0" dirty="0">
                <a:solidFill>
                  <a:srgbClr val="000000"/>
                </a:solidFill>
                <a:latin typeface="Calibri" panose="020F0502020204030204" pitchFamily="34" charset="0"/>
              </a:rPr>
              <a:t>) Neutral (residual) overcurrent of .02 </a:t>
            </a:r>
            <a:r>
              <a:rPr lang="en-US" sz="1000" b="0" dirty="0" err="1">
                <a:solidFill>
                  <a:srgbClr val="000000"/>
                </a:solidFill>
                <a:latin typeface="Calibri" panose="020F0502020204030204" pitchFamily="34" charset="0"/>
              </a:rPr>
              <a:t>p.u</a:t>
            </a:r>
            <a:r>
              <a:rPr lang="en-US" sz="1000" b="0" dirty="0">
                <a:solidFill>
                  <a:srgbClr val="000000"/>
                </a:solidFill>
                <a:latin typeface="Calibri" panose="020F0502020204030204" pitchFamily="34" charset="0"/>
              </a:rPr>
              <a:t>. or less of rated current transformer current transformer secondary current; </a:t>
            </a:r>
          </a:p>
          <a:p>
            <a:pPr marL="1200150" indent="-171450">
              <a:lnSpc>
                <a:spcPct val="100000"/>
              </a:lnSpc>
              <a:spcBef>
                <a:spcPts val="0"/>
              </a:spcBef>
              <a:buNone/>
            </a:pPr>
            <a:r>
              <a:rPr lang="en-US" sz="1000" b="0" dirty="0">
                <a:solidFill>
                  <a:srgbClr val="000000"/>
                </a:solidFill>
                <a:latin typeface="Calibri" panose="020F0502020204030204" pitchFamily="34" charset="0"/>
              </a:rPr>
              <a:t>(ii) Phase under-voltage below .9 </a:t>
            </a:r>
            <a:r>
              <a:rPr lang="en-US" sz="1000" b="0" dirty="0" err="1">
                <a:solidFill>
                  <a:srgbClr val="000000"/>
                </a:solidFill>
                <a:latin typeface="Calibri" panose="020F0502020204030204" pitchFamily="34" charset="0"/>
              </a:rPr>
              <a:t>p.u</a:t>
            </a:r>
            <a:r>
              <a:rPr lang="en-US" sz="1000" b="0" dirty="0">
                <a:solidFill>
                  <a:srgbClr val="000000"/>
                </a:solidFill>
                <a:latin typeface="Calibri" panose="020F0502020204030204" pitchFamily="34" charset="0"/>
              </a:rPr>
              <a:t>. for two cycles or longer;</a:t>
            </a:r>
          </a:p>
          <a:p>
            <a:pPr marL="1200150" indent="-171450">
              <a:lnSpc>
                <a:spcPct val="100000"/>
              </a:lnSpc>
              <a:spcBef>
                <a:spcPts val="0"/>
              </a:spcBef>
              <a:buNone/>
            </a:pPr>
            <a:r>
              <a:rPr lang="en-US" sz="1000" b="0" dirty="0">
                <a:solidFill>
                  <a:srgbClr val="000000"/>
                </a:solidFill>
                <a:latin typeface="Calibri" panose="020F0502020204030204" pitchFamily="34" charset="0"/>
              </a:rPr>
              <a:t>(iii) Phase over-voltage greater than 1.1 </a:t>
            </a:r>
            <a:r>
              <a:rPr lang="en-US" sz="1000" b="0" dirty="0" err="1">
                <a:solidFill>
                  <a:srgbClr val="000000"/>
                </a:solidFill>
                <a:latin typeface="Calibri" panose="020F0502020204030204" pitchFamily="34" charset="0"/>
              </a:rPr>
              <a:t>p.u</a:t>
            </a:r>
            <a:r>
              <a:rPr lang="en-US" sz="1000" b="0" dirty="0">
                <a:solidFill>
                  <a:srgbClr val="000000"/>
                </a:solidFill>
                <a:latin typeface="Calibri" panose="020F0502020204030204" pitchFamily="34" charset="0"/>
              </a:rPr>
              <a:t>. for two cycles or longer;</a:t>
            </a:r>
          </a:p>
          <a:p>
            <a:pPr marL="1200150" indent="-171450">
              <a:lnSpc>
                <a:spcPct val="100000"/>
              </a:lnSpc>
              <a:spcBef>
                <a:spcPts val="0"/>
              </a:spcBef>
              <a:buNone/>
            </a:pPr>
            <a:r>
              <a:rPr lang="en-US" sz="1000" b="0" dirty="0">
                <a:solidFill>
                  <a:srgbClr val="000000"/>
                </a:solidFill>
                <a:latin typeface="Calibri" panose="020F0502020204030204" pitchFamily="34" charset="0"/>
              </a:rPr>
              <a:t>(iv) Phase overcurrent of 1.5 </a:t>
            </a:r>
            <a:r>
              <a:rPr lang="en-US" sz="1000" b="0" dirty="0" err="1">
                <a:solidFill>
                  <a:srgbClr val="000000"/>
                </a:solidFill>
                <a:latin typeface="Calibri" panose="020F0502020204030204" pitchFamily="34" charset="0"/>
              </a:rPr>
              <a:t>p.u</a:t>
            </a:r>
            <a:r>
              <a:rPr lang="en-US" sz="1000" b="0" dirty="0">
                <a:solidFill>
                  <a:srgbClr val="000000"/>
                </a:solidFill>
                <a:latin typeface="Calibri" panose="020F0502020204030204" pitchFamily="34" charset="0"/>
              </a:rPr>
              <a:t>. or less of rated current transformer secondary current or protective relay tripping for all protection groups;</a:t>
            </a:r>
          </a:p>
          <a:p>
            <a:pPr marL="1200150" indent="-171450">
              <a:lnSpc>
                <a:spcPct val="100000"/>
              </a:lnSpc>
              <a:spcBef>
                <a:spcPts val="0"/>
              </a:spcBef>
              <a:buNone/>
            </a:pPr>
            <a:r>
              <a:rPr lang="en-US" sz="1000" b="0" dirty="0">
                <a:solidFill>
                  <a:srgbClr val="000000"/>
                </a:solidFill>
                <a:latin typeface="Calibri" panose="020F0502020204030204" pitchFamily="34" charset="0"/>
              </a:rPr>
              <a:t>(v) Frequency below 59.3 Hz or above 60.6 Hz; and</a:t>
            </a:r>
          </a:p>
          <a:p>
            <a:pPr marL="1200150" indent="-171450">
              <a:lnSpc>
                <a:spcPct val="100000"/>
              </a:lnSpc>
              <a:spcBef>
                <a:spcPts val="0"/>
              </a:spcBef>
              <a:buNone/>
            </a:pPr>
            <a:r>
              <a:rPr lang="en-US" sz="1000" b="0" dirty="0">
                <a:solidFill>
                  <a:srgbClr val="000000"/>
                </a:solidFill>
                <a:latin typeface="Calibri" panose="020F0502020204030204" pitchFamily="34" charset="0"/>
              </a:rPr>
              <a:t>(vi) Frequency rate of change for low frequency of -0.08125 Hz/sec or high    frequency of 0.125 Hz/sec.</a:t>
            </a:r>
          </a:p>
          <a:p>
            <a:pPr marL="1028700">
              <a:lnSpc>
                <a:spcPct val="100000"/>
              </a:lnSpc>
              <a:spcBef>
                <a:spcPts val="0"/>
              </a:spcBef>
              <a:buNone/>
            </a:pPr>
            <a:r>
              <a:rPr lang="en-US" sz="1000" b="0" dirty="0">
                <a:solidFill>
                  <a:srgbClr val="000000"/>
                </a:solidFill>
                <a:latin typeface="Calibri" panose="020F0502020204030204" pitchFamily="34" charset="0"/>
              </a:rPr>
              <a:t>(b) Minimum recording rate of 16 samples per cycle; and</a:t>
            </a:r>
          </a:p>
          <a:p>
            <a:pPr marL="1028700">
              <a:lnSpc>
                <a:spcPct val="100000"/>
              </a:lnSpc>
              <a:spcBef>
                <a:spcPts val="0"/>
              </a:spcBef>
              <a:buNone/>
            </a:pPr>
            <a:r>
              <a:rPr lang="en-US" sz="1000" b="0" dirty="0">
                <a:solidFill>
                  <a:srgbClr val="000000"/>
                </a:solidFill>
                <a:latin typeface="Calibri" panose="020F0502020204030204" pitchFamily="34" charset="0"/>
              </a:rPr>
              <a:t>(c) A single record or multiple records that include a pre-trigger record length of at least two cycles and a total record length of at least 60 cycles for the same trigger point.</a:t>
            </a:r>
          </a:p>
          <a:p>
            <a:endParaRPr lang="en-US" sz="1800" b="0" dirty="0">
              <a:solidFill>
                <a:srgbClr val="000000"/>
              </a:solidFill>
              <a:latin typeface="Calibri" panose="020F0502020204030204" pitchFamily="34" charset="0"/>
            </a:endParaRPr>
          </a:p>
          <a:p>
            <a:endParaRPr lang="en-US" sz="1800" b="0" dirty="0">
              <a:solidFill>
                <a:srgbClr val="000000"/>
              </a:solidFill>
              <a:latin typeface="Calibri" panose="020F0502020204030204" pitchFamily="34" charset="0"/>
            </a:endParaRPr>
          </a:p>
        </p:txBody>
      </p:sp>
      <p:graphicFrame>
        <p:nvGraphicFramePr>
          <p:cNvPr id="2" name="Diagram 1">
            <a:extLst>
              <a:ext uri="{FF2B5EF4-FFF2-40B4-BE49-F238E27FC236}">
                <a16:creationId xmlns:a16="http://schemas.microsoft.com/office/drawing/2014/main" id="{773EDC44-6D93-259D-3E69-B763CAF44D13}"/>
              </a:ext>
            </a:extLst>
          </p:cNvPr>
          <p:cNvGraphicFramePr/>
          <p:nvPr>
            <p:extLst>
              <p:ext uri="{D42A27DB-BD31-4B8C-83A1-F6EECF244321}">
                <p14:modId xmlns:p14="http://schemas.microsoft.com/office/powerpoint/2010/main" val="2631030072"/>
              </p:ext>
            </p:extLst>
          </p:nvPr>
        </p:nvGraphicFramePr>
        <p:xfrm>
          <a:off x="348772" y="4270829"/>
          <a:ext cx="11474841" cy="13555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7627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0D5E54-38B0-D4E4-F940-7697F921B02C}"/>
              </a:ext>
            </a:extLst>
          </p:cNvPr>
          <p:cNvSpPr>
            <a:spLocks noGrp="1"/>
          </p:cNvSpPr>
          <p:nvPr>
            <p:ph sz="half" idx="2"/>
          </p:nvPr>
        </p:nvSpPr>
        <p:spPr>
          <a:xfrm>
            <a:off x="6161265" y="1016042"/>
            <a:ext cx="5407695" cy="4721140"/>
          </a:xfrm>
        </p:spPr>
        <p:txBody>
          <a:bodyPr/>
          <a:lstStyle/>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D0D0654-05AB-5A6E-F045-63ABA09BA7AF}"/>
              </a:ext>
            </a:extLst>
          </p:cNvPr>
          <p:cNvSpPr>
            <a:spLocks noGrp="1"/>
          </p:cNvSpPr>
          <p:nvPr>
            <p:ph type="sldNum" sz="quarter" idx="12"/>
          </p:nvPr>
        </p:nvSpPr>
        <p:spPr/>
        <p:txBody>
          <a:bodyPr/>
          <a:lstStyle/>
          <a:p>
            <a:fld id="{C44477C9-3403-405D-862C-A60A11648DCE}" type="slidenum">
              <a:rPr lang="en-US" smtClean="0"/>
              <a:t>6</a:t>
            </a:fld>
            <a:endParaRPr lang="en-US"/>
          </a:p>
        </p:txBody>
      </p:sp>
      <p:sp>
        <p:nvSpPr>
          <p:cNvPr id="5" name="Footer Placeholder 4">
            <a:extLst>
              <a:ext uri="{FF2B5EF4-FFF2-40B4-BE49-F238E27FC236}">
                <a16:creationId xmlns:a16="http://schemas.microsoft.com/office/drawing/2014/main" id="{33A9DD32-B7AA-659C-1817-2DAAF144FC84}"/>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1885883B-6AC6-CF99-9261-4EF0BDE6100E}"/>
              </a:ext>
            </a:extLst>
          </p:cNvPr>
          <p:cNvSpPr>
            <a:spLocks noGrp="1"/>
          </p:cNvSpPr>
          <p:nvPr>
            <p:ph type="title"/>
          </p:nvPr>
        </p:nvSpPr>
        <p:spPr/>
        <p:txBody>
          <a:bodyPr/>
          <a:lstStyle/>
          <a:p>
            <a:r>
              <a:rPr lang="en-US" dirty="0"/>
              <a:t>R3 Digital Fault Recording Data Specifications</a:t>
            </a:r>
          </a:p>
        </p:txBody>
      </p:sp>
      <p:graphicFrame>
        <p:nvGraphicFramePr>
          <p:cNvPr id="7" name="Content Placeholder 6">
            <a:extLst>
              <a:ext uri="{FF2B5EF4-FFF2-40B4-BE49-F238E27FC236}">
                <a16:creationId xmlns:a16="http://schemas.microsoft.com/office/drawing/2014/main" id="{ED2A4D9D-D5B6-1A86-BFE2-609E01C58A38}"/>
              </a:ext>
            </a:extLst>
          </p:cNvPr>
          <p:cNvGraphicFramePr>
            <a:graphicFrameLocks noGrp="1"/>
          </p:cNvGraphicFramePr>
          <p:nvPr>
            <p:ph sz="half" idx="1"/>
            <p:extLst>
              <p:ext uri="{D42A27DB-BD31-4B8C-83A1-F6EECF244321}">
                <p14:modId xmlns:p14="http://schemas.microsoft.com/office/powerpoint/2010/main" val="4020786390"/>
              </p:ext>
            </p:extLst>
          </p:nvPr>
        </p:nvGraphicFramePr>
        <p:xfrm>
          <a:off x="838200" y="1016668"/>
          <a:ext cx="10730760" cy="4721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97779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5976BA-0EE5-5EC4-3296-5ED60313786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FDBC4A-ED84-CE4C-F02D-28F957EE595C}"/>
              </a:ext>
            </a:extLst>
          </p:cNvPr>
          <p:cNvSpPr>
            <a:spLocks noGrp="1"/>
          </p:cNvSpPr>
          <p:nvPr>
            <p:ph sz="half" idx="2"/>
          </p:nvPr>
        </p:nvSpPr>
        <p:spPr>
          <a:xfrm>
            <a:off x="6161265" y="1016042"/>
            <a:ext cx="5407695" cy="3714613"/>
          </a:xfrm>
        </p:spPr>
        <p:txBody>
          <a:bodyPr/>
          <a:lstStyle/>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F6E6BE4-CD95-8233-7378-B622699A9BE8}"/>
              </a:ext>
            </a:extLst>
          </p:cNvPr>
          <p:cNvSpPr>
            <a:spLocks noGrp="1"/>
          </p:cNvSpPr>
          <p:nvPr>
            <p:ph type="sldNum" sz="quarter" idx="12"/>
          </p:nvPr>
        </p:nvSpPr>
        <p:spPr/>
        <p:txBody>
          <a:bodyPr/>
          <a:lstStyle/>
          <a:p>
            <a:fld id="{C44477C9-3403-405D-862C-A60A11648DCE}" type="slidenum">
              <a:rPr lang="en-US" smtClean="0"/>
              <a:t>7</a:t>
            </a:fld>
            <a:endParaRPr lang="en-US"/>
          </a:p>
        </p:txBody>
      </p:sp>
      <p:sp>
        <p:nvSpPr>
          <p:cNvPr id="5" name="Footer Placeholder 4">
            <a:extLst>
              <a:ext uri="{FF2B5EF4-FFF2-40B4-BE49-F238E27FC236}">
                <a16:creationId xmlns:a16="http://schemas.microsoft.com/office/drawing/2014/main" id="{2770B332-74E8-CDD4-6AD3-A9111E7EF807}"/>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2BBAAB35-C11B-50B9-F478-D9952EDEAA38}"/>
              </a:ext>
            </a:extLst>
          </p:cNvPr>
          <p:cNvSpPr>
            <a:spLocks noGrp="1"/>
          </p:cNvSpPr>
          <p:nvPr>
            <p:ph type="title"/>
          </p:nvPr>
        </p:nvSpPr>
        <p:spPr/>
        <p:txBody>
          <a:bodyPr/>
          <a:lstStyle/>
          <a:p>
            <a:r>
              <a:rPr lang="en-US" dirty="0"/>
              <a:t>R3 Digital Fault Recording Data Specifications</a:t>
            </a:r>
          </a:p>
        </p:txBody>
      </p:sp>
      <p:graphicFrame>
        <p:nvGraphicFramePr>
          <p:cNvPr id="13" name="Table 12">
            <a:extLst>
              <a:ext uri="{FF2B5EF4-FFF2-40B4-BE49-F238E27FC236}">
                <a16:creationId xmlns:a16="http://schemas.microsoft.com/office/drawing/2014/main" id="{A2958CDA-2D9B-647B-A351-DD21242840E5}"/>
              </a:ext>
            </a:extLst>
          </p:cNvPr>
          <p:cNvGraphicFramePr>
            <a:graphicFrameLocks noGrp="1"/>
          </p:cNvGraphicFramePr>
          <p:nvPr>
            <p:extLst>
              <p:ext uri="{D42A27DB-BD31-4B8C-83A1-F6EECF244321}">
                <p14:modId xmlns:p14="http://schemas.microsoft.com/office/powerpoint/2010/main" val="1929013559"/>
              </p:ext>
            </p:extLst>
          </p:nvPr>
        </p:nvGraphicFramePr>
        <p:xfrm>
          <a:off x="233680" y="1341120"/>
          <a:ext cx="6224894" cy="3057338"/>
        </p:xfrm>
        <a:graphic>
          <a:graphicData uri="http://schemas.openxmlformats.org/drawingml/2006/table">
            <a:tbl>
              <a:tblPr firstRow="1">
                <a:tableStyleId>{5C22544A-7EE6-4342-B048-85BDC9FD1C3A}</a:tableStyleId>
              </a:tblPr>
              <a:tblGrid>
                <a:gridCol w="782228">
                  <a:extLst>
                    <a:ext uri="{9D8B030D-6E8A-4147-A177-3AD203B41FA5}">
                      <a16:colId xmlns:a16="http://schemas.microsoft.com/office/drawing/2014/main" val="4162096563"/>
                    </a:ext>
                  </a:extLst>
                </a:gridCol>
                <a:gridCol w="3024606">
                  <a:extLst>
                    <a:ext uri="{9D8B030D-6E8A-4147-A177-3AD203B41FA5}">
                      <a16:colId xmlns:a16="http://schemas.microsoft.com/office/drawing/2014/main" val="1478079578"/>
                    </a:ext>
                  </a:extLst>
                </a:gridCol>
                <a:gridCol w="617656">
                  <a:extLst>
                    <a:ext uri="{9D8B030D-6E8A-4147-A177-3AD203B41FA5}">
                      <a16:colId xmlns:a16="http://schemas.microsoft.com/office/drawing/2014/main" val="1436696324"/>
                    </a:ext>
                  </a:extLst>
                </a:gridCol>
                <a:gridCol w="441183">
                  <a:extLst>
                    <a:ext uri="{9D8B030D-6E8A-4147-A177-3AD203B41FA5}">
                      <a16:colId xmlns:a16="http://schemas.microsoft.com/office/drawing/2014/main" val="1675640611"/>
                    </a:ext>
                  </a:extLst>
                </a:gridCol>
                <a:gridCol w="670598">
                  <a:extLst>
                    <a:ext uri="{9D8B030D-6E8A-4147-A177-3AD203B41FA5}">
                      <a16:colId xmlns:a16="http://schemas.microsoft.com/office/drawing/2014/main" val="2573753688"/>
                    </a:ext>
                  </a:extLst>
                </a:gridCol>
                <a:gridCol w="688623">
                  <a:extLst>
                    <a:ext uri="{9D8B030D-6E8A-4147-A177-3AD203B41FA5}">
                      <a16:colId xmlns:a16="http://schemas.microsoft.com/office/drawing/2014/main" val="490489229"/>
                    </a:ext>
                  </a:extLst>
                </a:gridCol>
              </a:tblGrid>
              <a:tr h="359076">
                <a:tc>
                  <a:txBody>
                    <a:bodyPr/>
                    <a:lstStyle/>
                    <a:p>
                      <a:pPr algn="ctr" fontAlgn="ctr"/>
                      <a:r>
                        <a:rPr lang="en-US" sz="800" u="none" strike="noStrike" dirty="0">
                          <a:effectLst/>
                        </a:rPr>
                        <a:t>Provision Data Type</a:t>
                      </a:r>
                      <a:endParaRPr lang="en-US" sz="800" b="1" i="0" u="none" strike="noStrike" dirty="0">
                        <a:solidFill>
                          <a:srgbClr val="000000"/>
                        </a:solidFill>
                        <a:effectLst/>
                        <a:latin typeface="Calibri" panose="020F0502020204030204" pitchFamily="34" charset="0"/>
                      </a:endParaRPr>
                    </a:p>
                  </a:txBody>
                  <a:tcPr marL="3359" marR="3359" marT="3359" marB="0" anchor="ctr">
                    <a:solidFill>
                      <a:srgbClr val="00549F"/>
                    </a:solidFill>
                  </a:tcPr>
                </a:tc>
                <a:tc>
                  <a:txBody>
                    <a:bodyPr/>
                    <a:lstStyle/>
                    <a:p>
                      <a:pPr algn="ctr" fontAlgn="ctr"/>
                      <a:r>
                        <a:rPr lang="en-US" sz="800" u="none" strike="noStrike" dirty="0">
                          <a:effectLst/>
                        </a:rPr>
                        <a:t>Measurement/Data Points (as applicable)</a:t>
                      </a:r>
                      <a:endParaRPr lang="en-US" sz="800" b="1" i="0" u="none" strike="noStrike" dirty="0">
                        <a:solidFill>
                          <a:srgbClr val="000000"/>
                        </a:solidFill>
                        <a:effectLst/>
                        <a:latin typeface="Calibri" panose="020F0502020204030204" pitchFamily="34" charset="0"/>
                      </a:endParaRPr>
                    </a:p>
                  </a:txBody>
                  <a:tcPr marL="3359" marR="3359" marT="3359" marB="0" anchor="ctr">
                    <a:solidFill>
                      <a:srgbClr val="00549F"/>
                    </a:solidFill>
                  </a:tcPr>
                </a:tc>
                <a:tc>
                  <a:txBody>
                    <a:bodyPr/>
                    <a:lstStyle/>
                    <a:p>
                      <a:pPr algn="ctr" fontAlgn="ctr"/>
                      <a:r>
                        <a:rPr lang="en-US" sz="800" u="none" strike="noStrike" dirty="0">
                          <a:effectLst/>
                        </a:rPr>
                        <a:t>Recording Rate</a:t>
                      </a:r>
                      <a:endParaRPr lang="en-US" sz="800" b="1" i="0" u="none" strike="noStrike" dirty="0">
                        <a:solidFill>
                          <a:srgbClr val="000000"/>
                        </a:solidFill>
                        <a:effectLst/>
                        <a:latin typeface="Calibri" panose="020F0502020204030204" pitchFamily="34" charset="0"/>
                      </a:endParaRPr>
                    </a:p>
                  </a:txBody>
                  <a:tcPr marL="3359" marR="3359" marT="3359" marB="0" anchor="ctr">
                    <a:solidFill>
                      <a:srgbClr val="00549F"/>
                    </a:solidFill>
                  </a:tcPr>
                </a:tc>
                <a:tc>
                  <a:txBody>
                    <a:bodyPr/>
                    <a:lstStyle/>
                    <a:p>
                      <a:pPr algn="ctr" fontAlgn="ctr"/>
                      <a:r>
                        <a:rPr lang="en-US" sz="800" u="none" strike="noStrike" dirty="0">
                          <a:effectLst/>
                        </a:rPr>
                        <a:t>Retention</a:t>
                      </a:r>
                      <a:endParaRPr lang="en-US" sz="800" b="1" i="0" u="none" strike="noStrike" dirty="0">
                        <a:solidFill>
                          <a:srgbClr val="000000"/>
                        </a:solidFill>
                        <a:effectLst/>
                        <a:latin typeface="Calibri" panose="020F0502020204030204" pitchFamily="34" charset="0"/>
                      </a:endParaRPr>
                    </a:p>
                  </a:txBody>
                  <a:tcPr marL="3359" marR="3359" marT="3359" marB="0" anchor="ctr">
                    <a:solidFill>
                      <a:srgbClr val="00549F"/>
                    </a:solidFill>
                  </a:tcPr>
                </a:tc>
                <a:tc>
                  <a:txBody>
                    <a:bodyPr/>
                    <a:lstStyle/>
                    <a:p>
                      <a:pPr algn="ctr" fontAlgn="ctr"/>
                      <a:r>
                        <a:rPr lang="en-US" sz="800" u="none" strike="noStrike">
                          <a:effectLst/>
                        </a:rPr>
                        <a:t>Duration</a:t>
                      </a:r>
                      <a:endParaRPr lang="en-US" sz="800" b="1" i="0" u="none" strike="noStrike">
                        <a:solidFill>
                          <a:srgbClr val="000000"/>
                        </a:solidFill>
                        <a:effectLst/>
                        <a:latin typeface="Calibri" panose="020F0502020204030204" pitchFamily="34" charset="0"/>
                      </a:endParaRPr>
                    </a:p>
                  </a:txBody>
                  <a:tcPr marL="3359" marR="3359" marT="3359" marB="0" anchor="ctr">
                    <a:solidFill>
                      <a:srgbClr val="00549F"/>
                    </a:solidFill>
                  </a:tcPr>
                </a:tc>
                <a:tc>
                  <a:txBody>
                    <a:bodyPr/>
                    <a:lstStyle/>
                    <a:p>
                      <a:pPr algn="ctr" fontAlgn="ctr"/>
                      <a:r>
                        <a:rPr lang="en-US" sz="800" u="none" strike="noStrike" dirty="0">
                          <a:effectLst/>
                        </a:rPr>
                        <a:t>Measurement (as</a:t>
                      </a:r>
                      <a:br>
                        <a:rPr lang="en-US" sz="800" u="none" strike="noStrike" dirty="0">
                          <a:effectLst/>
                        </a:rPr>
                      </a:br>
                      <a:r>
                        <a:rPr lang="en-US" sz="800" u="none" strike="noStrike" dirty="0">
                          <a:effectLst/>
                        </a:rPr>
                        <a:t>applicable)</a:t>
                      </a:r>
                      <a:endParaRPr lang="en-US" sz="800" b="1" i="0" u="none" strike="noStrike" dirty="0">
                        <a:solidFill>
                          <a:srgbClr val="000000"/>
                        </a:solidFill>
                        <a:effectLst/>
                        <a:latin typeface="Calibri" panose="020F0502020204030204" pitchFamily="34" charset="0"/>
                      </a:endParaRPr>
                    </a:p>
                  </a:txBody>
                  <a:tcPr marL="3359" marR="3359" marT="3359" marB="0" anchor="ctr">
                    <a:solidFill>
                      <a:srgbClr val="00549F"/>
                    </a:solidFill>
                  </a:tcPr>
                </a:tc>
                <a:extLst>
                  <a:ext uri="{0D108BD9-81ED-4DB2-BD59-A6C34878D82A}">
                    <a16:rowId xmlns:a16="http://schemas.microsoft.com/office/drawing/2014/main" val="560881533"/>
                  </a:ext>
                </a:extLst>
              </a:tr>
              <a:tr h="2688219">
                <a:tc>
                  <a:txBody>
                    <a:bodyPr/>
                    <a:lstStyle/>
                    <a:p>
                      <a:pPr algn="ctr" fontAlgn="ctr"/>
                      <a:r>
                        <a:rPr lang="en-US" sz="1000" u="none" strike="noStrike" dirty="0">
                          <a:effectLst/>
                        </a:rPr>
                        <a:t>Digital fault recording</a:t>
                      </a:r>
                      <a:br>
                        <a:rPr lang="en-US" sz="1000" u="none" strike="noStrike" dirty="0">
                          <a:effectLst/>
                        </a:rPr>
                      </a:br>
                      <a:r>
                        <a:rPr lang="en-US" sz="1000" u="none" strike="noStrike" dirty="0">
                          <a:effectLst/>
                        </a:rPr>
                        <a:t>(DFR) data</a:t>
                      </a:r>
                      <a:br>
                        <a:rPr lang="en-US" sz="1000" u="none" strike="noStrike" dirty="0">
                          <a:effectLst/>
                        </a:rPr>
                      </a:br>
                      <a:r>
                        <a:rPr lang="en-US" sz="1000" u="none" strike="noStrike" dirty="0">
                          <a:effectLst/>
                        </a:rPr>
                        <a:t>(COMTRADE format and</a:t>
                      </a:r>
                      <a:br>
                        <a:rPr lang="en-US" sz="1000" u="none" strike="noStrike" dirty="0">
                          <a:effectLst/>
                        </a:rPr>
                      </a:br>
                      <a:r>
                        <a:rPr lang="en-US" sz="1000" u="none" strike="noStrike" dirty="0">
                          <a:effectLst/>
                        </a:rPr>
                        <a:t>tabular log file)</a:t>
                      </a:r>
                      <a:endParaRPr lang="en-US" sz="1000" b="0" i="0" u="none" strike="noStrike" dirty="0">
                        <a:solidFill>
                          <a:srgbClr val="000000"/>
                        </a:solidFill>
                        <a:effectLst/>
                        <a:latin typeface="Calibri" panose="020F0502020204030204" pitchFamily="34" charset="0"/>
                      </a:endParaRPr>
                    </a:p>
                  </a:txBody>
                  <a:tcPr marL="3359" marR="3359" marT="3359" marB="0" anchor="ctr"/>
                </a:tc>
                <a:tc>
                  <a:txBody>
                    <a:bodyPr/>
                    <a:lstStyle/>
                    <a:p>
                      <a:pPr algn="l" fontAlgn="ctr"/>
                      <a:r>
                        <a:rPr lang="en-US" sz="1000" u="none" strike="noStrike" dirty="0">
                          <a:effectLst/>
                        </a:rPr>
                        <a:t>This data shall be captured for at least the plant-level (e.g., at the point of measurement) response to BPS events. It is typically high resolution (kHz) point-on-wave data (transient) and triggered based on configured settings. Data points shall include:</a:t>
                      </a:r>
                    </a:p>
                    <a:p>
                      <a:pPr algn="l" fontAlgn="ctr"/>
                      <a:br>
                        <a:rPr lang="en-US" sz="1000" u="none" strike="noStrike" dirty="0">
                          <a:effectLst/>
                        </a:rPr>
                      </a:br>
                      <a:r>
                        <a:rPr lang="en-US" sz="1000" u="none" strike="noStrike" dirty="0">
                          <a:effectLst/>
                        </a:rPr>
                        <a:t>- Time stamp</a:t>
                      </a:r>
                      <a:br>
                        <a:rPr lang="en-US" sz="1000" u="none" strike="noStrike" dirty="0">
                          <a:effectLst/>
                        </a:rPr>
                      </a:br>
                      <a:r>
                        <a:rPr lang="en-US" sz="1000" u="none" strike="noStrike" dirty="0">
                          <a:effectLst/>
                        </a:rPr>
                        <a:t>- Phase-to-ground voltage for each phase</a:t>
                      </a:r>
                      <a:br>
                        <a:rPr lang="en-US" sz="1000" u="none" strike="noStrike" dirty="0">
                          <a:effectLst/>
                        </a:rPr>
                      </a:br>
                      <a:r>
                        <a:rPr lang="en-US" sz="1000" u="none" strike="noStrike" dirty="0">
                          <a:effectLst/>
                        </a:rPr>
                        <a:t>- Bus frequency (as measured/calculated by the recording device)</a:t>
                      </a:r>
                      <a:br>
                        <a:rPr lang="en-US" sz="1000" u="none" strike="noStrike" dirty="0">
                          <a:effectLst/>
                        </a:rPr>
                      </a:br>
                      <a:r>
                        <a:rPr lang="en-US" sz="1000" u="none" strike="noStrike" dirty="0">
                          <a:effectLst/>
                        </a:rPr>
                        <a:t>- Each phase current and residual or neutral current</a:t>
                      </a:r>
                      <a:br>
                        <a:rPr lang="en-US" sz="1000" u="none" strike="noStrike" dirty="0">
                          <a:effectLst/>
                        </a:rPr>
                      </a:br>
                      <a:r>
                        <a:rPr lang="en-US" sz="1000" u="none" strike="noStrike" dirty="0">
                          <a:effectLst/>
                        </a:rPr>
                        <a:t>- Calculated active and reactive power output</a:t>
                      </a:r>
                      <a:br>
                        <a:rPr lang="en-US" sz="1000" u="none" strike="noStrike" dirty="0">
                          <a:effectLst/>
                        </a:rPr>
                      </a:br>
                      <a:r>
                        <a:rPr lang="en-US" sz="1000" u="none" strike="noStrike" dirty="0">
                          <a:effectLst/>
                        </a:rPr>
                        <a:t>- If applicable, dynamic reactive device voltage, frequency, current, and power output</a:t>
                      </a:r>
                      <a:br>
                        <a:rPr lang="en-US" sz="1000" u="none" strike="noStrike" dirty="0">
                          <a:effectLst/>
                        </a:rPr>
                      </a:br>
                      <a:r>
                        <a:rPr lang="en-US" sz="1000" u="none" strike="noStrike" dirty="0">
                          <a:effectLst/>
                        </a:rPr>
                        <a:t>- Applicable binary status</a:t>
                      </a:r>
                      <a:endParaRPr lang="en-US" sz="1000" b="0" i="0" u="none" strike="noStrike" dirty="0">
                        <a:solidFill>
                          <a:srgbClr val="000000"/>
                        </a:solidFill>
                        <a:effectLst/>
                        <a:latin typeface="Calibri" panose="020F0502020204030204" pitchFamily="34" charset="0"/>
                      </a:endParaRPr>
                    </a:p>
                  </a:txBody>
                  <a:tcPr marL="3359" marR="3359" marT="3359" marB="0" anchor="ctr"/>
                </a:tc>
                <a:tc>
                  <a:txBody>
                    <a:bodyPr/>
                    <a:lstStyle/>
                    <a:p>
                      <a:pPr algn="ctr" fontAlgn="ctr"/>
                      <a:r>
                        <a:rPr lang="en-US" sz="1000" u="none" strike="noStrike" dirty="0">
                          <a:effectLst/>
                        </a:rPr>
                        <a:t>≥ 128</a:t>
                      </a:r>
                      <a:br>
                        <a:rPr lang="en-US" sz="1000" u="none" strike="noStrike" dirty="0">
                          <a:effectLst/>
                        </a:rPr>
                      </a:br>
                      <a:r>
                        <a:rPr lang="en-US" sz="1000" u="none" strike="noStrike" dirty="0">
                          <a:effectLst/>
                        </a:rPr>
                        <a:t>samples per</a:t>
                      </a:r>
                      <a:br>
                        <a:rPr lang="en-US" sz="1000" u="none" strike="noStrike" dirty="0">
                          <a:effectLst/>
                        </a:rPr>
                      </a:br>
                      <a:r>
                        <a:rPr lang="en-US" sz="1000" u="none" strike="noStrike" dirty="0">
                          <a:effectLst/>
                        </a:rPr>
                        <a:t>cycle,</a:t>
                      </a:r>
                      <a:br>
                        <a:rPr lang="en-US" sz="1000" u="none" strike="noStrike" dirty="0">
                          <a:effectLst/>
                        </a:rPr>
                      </a:br>
                      <a:r>
                        <a:rPr lang="en-US" sz="1000" u="none" strike="noStrike" dirty="0">
                          <a:effectLst/>
                        </a:rPr>
                        <a:t>triggered</a:t>
                      </a:r>
                      <a:endParaRPr lang="en-US" sz="1000" b="0" i="0" u="none" strike="noStrike" dirty="0">
                        <a:solidFill>
                          <a:srgbClr val="000000"/>
                        </a:solidFill>
                        <a:effectLst/>
                        <a:latin typeface="Calibri" panose="020F0502020204030204" pitchFamily="34" charset="0"/>
                      </a:endParaRPr>
                    </a:p>
                  </a:txBody>
                  <a:tcPr marL="3359" marR="3359" marT="3359" marB="0" anchor="ctr"/>
                </a:tc>
                <a:tc>
                  <a:txBody>
                    <a:bodyPr/>
                    <a:lstStyle/>
                    <a:p>
                      <a:pPr algn="ctr" fontAlgn="ctr"/>
                      <a:r>
                        <a:rPr lang="en-US" sz="1000" u="none" strike="noStrike" dirty="0">
                          <a:effectLst/>
                        </a:rPr>
                        <a:t>90 days</a:t>
                      </a:r>
                      <a:endParaRPr lang="en-US" sz="1000" b="0" i="0" u="none" strike="noStrike" dirty="0">
                        <a:solidFill>
                          <a:srgbClr val="000000"/>
                        </a:solidFill>
                        <a:effectLst/>
                        <a:latin typeface="Calibri" panose="020F0502020204030204" pitchFamily="34" charset="0"/>
                      </a:endParaRPr>
                    </a:p>
                  </a:txBody>
                  <a:tcPr marL="3359" marR="3359" marT="3359" marB="0" anchor="ctr"/>
                </a:tc>
                <a:tc>
                  <a:txBody>
                    <a:bodyPr/>
                    <a:lstStyle/>
                    <a:p>
                      <a:pPr algn="ctr" fontAlgn="ctr"/>
                      <a:r>
                        <a:rPr lang="en-US" sz="1000" u="none" strike="noStrike" dirty="0">
                          <a:effectLst/>
                        </a:rPr>
                        <a:t>5 s COMTRADE data, (split between pre-fault and post-fault data needs to be mutually agreed upon with the TS owner/TS operator)</a:t>
                      </a:r>
                      <a:endParaRPr lang="en-US" sz="1000" b="0" i="0" u="none" strike="noStrike" dirty="0">
                        <a:solidFill>
                          <a:srgbClr val="000000"/>
                        </a:solidFill>
                        <a:effectLst/>
                        <a:latin typeface="Calibri" panose="020F0502020204030204" pitchFamily="34" charset="0"/>
                      </a:endParaRPr>
                    </a:p>
                  </a:txBody>
                  <a:tcPr marL="3359" marR="3359" marT="3359" marB="0" anchor="ctr"/>
                </a:tc>
                <a:tc>
                  <a:txBody>
                    <a:bodyPr/>
                    <a:lstStyle/>
                    <a:p>
                      <a:pPr algn="ctr" fontAlgn="ctr"/>
                      <a:r>
                        <a:rPr lang="en-US" sz="1000" u="none" strike="noStrike" dirty="0">
                          <a:effectLst/>
                        </a:rPr>
                        <a:t>Subclause 4.4,</a:t>
                      </a:r>
                      <a:br>
                        <a:rPr lang="en-US" sz="1000" u="none" strike="noStrike" dirty="0">
                          <a:effectLst/>
                        </a:rPr>
                      </a:br>
                      <a:r>
                        <a:rPr lang="en-US" sz="1000" u="none" strike="noStrike" dirty="0">
                          <a:effectLst/>
                        </a:rPr>
                        <a:t>Table 2</a:t>
                      </a:r>
                      <a:endParaRPr lang="en-US" sz="1000" b="0" i="0" u="none" strike="noStrike" dirty="0">
                        <a:solidFill>
                          <a:srgbClr val="000000"/>
                        </a:solidFill>
                        <a:effectLst/>
                        <a:latin typeface="Calibri" panose="020F0502020204030204" pitchFamily="34" charset="0"/>
                      </a:endParaRPr>
                    </a:p>
                  </a:txBody>
                  <a:tcPr marL="3359" marR="3359" marT="3359" marB="0" anchor="ctr"/>
                </a:tc>
                <a:extLst>
                  <a:ext uri="{0D108BD9-81ED-4DB2-BD59-A6C34878D82A}">
                    <a16:rowId xmlns:a16="http://schemas.microsoft.com/office/drawing/2014/main" val="3610563256"/>
                  </a:ext>
                </a:extLst>
              </a:tr>
            </a:tbl>
          </a:graphicData>
        </a:graphic>
      </p:graphicFrame>
      <p:sp>
        <p:nvSpPr>
          <p:cNvPr id="16" name="Content Placeholder 1">
            <a:extLst>
              <a:ext uri="{FF2B5EF4-FFF2-40B4-BE49-F238E27FC236}">
                <a16:creationId xmlns:a16="http://schemas.microsoft.com/office/drawing/2014/main" id="{FB4D3E7E-3335-6D09-4EF8-A1E382485133}"/>
              </a:ext>
            </a:extLst>
          </p:cNvPr>
          <p:cNvSpPr txBox="1">
            <a:spLocks/>
          </p:cNvSpPr>
          <p:nvPr/>
        </p:nvSpPr>
        <p:spPr bwMode="auto">
          <a:xfrm>
            <a:off x="6521673" y="771005"/>
            <a:ext cx="5047287" cy="3530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0" dirty="0">
                <a:solidFill>
                  <a:srgbClr val="000000"/>
                </a:solidFill>
                <a:latin typeface="Calibri" panose="020F0502020204030204" pitchFamily="34" charset="0"/>
              </a:rPr>
              <a:t>NOGRR255</a:t>
            </a:r>
          </a:p>
          <a:p>
            <a:pPr marL="914400" indent="-914400">
              <a:lnSpc>
                <a:spcPct val="100000"/>
              </a:lnSpc>
              <a:spcBef>
                <a:spcPts val="0"/>
              </a:spcBef>
              <a:buNone/>
            </a:pPr>
            <a:r>
              <a:rPr lang="en-US" sz="1600" b="0" dirty="0">
                <a:solidFill>
                  <a:srgbClr val="000000"/>
                </a:solidFill>
                <a:latin typeface="Calibri" panose="020F0502020204030204" pitchFamily="34" charset="0"/>
              </a:rPr>
              <a:t>6.1.4.1.2 Fault Recording Data and Triggering Requirements</a:t>
            </a:r>
          </a:p>
          <a:p>
            <a:pPr>
              <a:lnSpc>
                <a:spcPct val="100000"/>
              </a:lnSpc>
              <a:spcBef>
                <a:spcPts val="0"/>
              </a:spcBef>
              <a:buNone/>
            </a:pPr>
            <a:r>
              <a:rPr lang="en-US" sz="1400" b="0" dirty="0">
                <a:solidFill>
                  <a:srgbClr val="000000"/>
                </a:solidFill>
                <a:latin typeface="Calibri" panose="020F0502020204030204" pitchFamily="34" charset="0"/>
              </a:rPr>
              <a:t>(2) Fault recording equipment shall meet the following requirements for both Generation Resource or ESR level and individual IBR unit level as described in paragraph (1) above: </a:t>
            </a:r>
          </a:p>
          <a:p>
            <a:pPr marL="457200" indent="0">
              <a:lnSpc>
                <a:spcPct val="100000"/>
              </a:lnSpc>
              <a:spcBef>
                <a:spcPts val="0"/>
              </a:spcBef>
              <a:buNone/>
            </a:pPr>
            <a:r>
              <a:rPr lang="en-US" sz="1000" b="0" dirty="0">
                <a:solidFill>
                  <a:srgbClr val="000000"/>
                </a:solidFill>
                <a:latin typeface="Calibri" panose="020F0502020204030204" pitchFamily="34" charset="0"/>
              </a:rPr>
              <a:t>(a) Triggering for at least the following:</a:t>
            </a:r>
          </a:p>
          <a:p>
            <a:pPr marL="857250" indent="-171450">
              <a:lnSpc>
                <a:spcPct val="100000"/>
              </a:lnSpc>
              <a:spcBef>
                <a:spcPts val="0"/>
              </a:spcBef>
              <a:buNone/>
            </a:pPr>
            <a:r>
              <a:rPr lang="en-US" sz="1100" b="0" dirty="0">
                <a:solidFill>
                  <a:srgbClr val="000000"/>
                </a:solidFill>
                <a:latin typeface="Calibri" panose="020F0502020204030204" pitchFamily="34" charset="0"/>
              </a:rPr>
              <a:t>(</a:t>
            </a:r>
            <a:r>
              <a:rPr lang="en-US" sz="1000" b="0" dirty="0" err="1">
                <a:solidFill>
                  <a:srgbClr val="000000"/>
                </a:solidFill>
                <a:latin typeface="Calibri" panose="020F0502020204030204" pitchFamily="34" charset="0"/>
              </a:rPr>
              <a:t>i</a:t>
            </a:r>
            <a:r>
              <a:rPr lang="en-US" sz="1000" b="0" dirty="0">
                <a:solidFill>
                  <a:srgbClr val="000000"/>
                </a:solidFill>
                <a:latin typeface="Calibri" panose="020F0502020204030204" pitchFamily="34" charset="0"/>
              </a:rPr>
              <a:t>) Neutral (residual) overcurrent of 0.2 </a:t>
            </a:r>
            <a:r>
              <a:rPr lang="en-US" sz="1000" b="0" dirty="0" err="1">
                <a:solidFill>
                  <a:srgbClr val="000000"/>
                </a:solidFill>
                <a:latin typeface="Calibri" panose="020F0502020204030204" pitchFamily="34" charset="0"/>
              </a:rPr>
              <a:t>p.u</a:t>
            </a:r>
            <a:r>
              <a:rPr lang="en-US" sz="1000" b="0" dirty="0">
                <a:solidFill>
                  <a:srgbClr val="000000"/>
                </a:solidFill>
                <a:latin typeface="Calibri" panose="020F0502020204030204" pitchFamily="34" charset="0"/>
              </a:rPr>
              <a:t>. or less of rated current transformer secondary current;</a:t>
            </a:r>
          </a:p>
          <a:p>
            <a:pPr marL="857250" indent="-171450">
              <a:lnSpc>
                <a:spcPct val="100000"/>
              </a:lnSpc>
              <a:spcBef>
                <a:spcPts val="0"/>
              </a:spcBef>
              <a:buNone/>
            </a:pPr>
            <a:r>
              <a:rPr lang="en-US" sz="1000" b="0" dirty="0">
                <a:solidFill>
                  <a:srgbClr val="000000"/>
                </a:solidFill>
                <a:latin typeface="Calibri" panose="020F0502020204030204" pitchFamily="34" charset="0"/>
              </a:rPr>
              <a:t>(ii) Phase under-voltage below 0.9 </a:t>
            </a:r>
            <a:r>
              <a:rPr lang="en-US" sz="1000" b="0" dirty="0" err="1">
                <a:solidFill>
                  <a:srgbClr val="000000"/>
                </a:solidFill>
                <a:latin typeface="Calibri" panose="020F0502020204030204" pitchFamily="34" charset="0"/>
              </a:rPr>
              <a:t>p.u</a:t>
            </a:r>
            <a:r>
              <a:rPr lang="en-US" sz="1000" b="0" dirty="0">
                <a:solidFill>
                  <a:srgbClr val="000000"/>
                </a:solidFill>
                <a:latin typeface="Calibri" panose="020F0502020204030204" pitchFamily="34" charset="0"/>
              </a:rPr>
              <a:t>. for two cycles or longer; </a:t>
            </a:r>
          </a:p>
          <a:p>
            <a:pPr marL="857250" indent="-171450">
              <a:lnSpc>
                <a:spcPct val="100000"/>
              </a:lnSpc>
              <a:spcBef>
                <a:spcPts val="0"/>
              </a:spcBef>
              <a:buNone/>
            </a:pPr>
            <a:r>
              <a:rPr lang="en-US" sz="1000" b="0" dirty="0">
                <a:solidFill>
                  <a:srgbClr val="000000"/>
                </a:solidFill>
                <a:latin typeface="Calibri" panose="020F0502020204030204" pitchFamily="34" charset="0"/>
              </a:rPr>
              <a:t>(iii)  Phase over-voltage greater than 1.1 </a:t>
            </a:r>
            <a:r>
              <a:rPr lang="en-US" sz="1000" b="0" dirty="0" err="1">
                <a:solidFill>
                  <a:srgbClr val="000000"/>
                </a:solidFill>
                <a:latin typeface="Calibri" panose="020F0502020204030204" pitchFamily="34" charset="0"/>
              </a:rPr>
              <a:t>p.u</a:t>
            </a:r>
            <a:r>
              <a:rPr lang="en-US" sz="1000" b="0" dirty="0">
                <a:solidFill>
                  <a:srgbClr val="000000"/>
                </a:solidFill>
                <a:latin typeface="Calibri" panose="020F0502020204030204" pitchFamily="34" charset="0"/>
              </a:rPr>
              <a:t>. for two cycles or longer;</a:t>
            </a:r>
          </a:p>
          <a:p>
            <a:pPr marL="857250" indent="-171450">
              <a:lnSpc>
                <a:spcPct val="100000"/>
              </a:lnSpc>
              <a:spcBef>
                <a:spcPts val="0"/>
              </a:spcBef>
              <a:buNone/>
            </a:pPr>
            <a:r>
              <a:rPr lang="en-US" sz="1000" b="0" dirty="0">
                <a:solidFill>
                  <a:srgbClr val="000000"/>
                </a:solidFill>
                <a:latin typeface="Calibri" panose="020F0502020204030204" pitchFamily="34" charset="0"/>
              </a:rPr>
              <a:t>(iv). Phase overcurrent of  1.5 </a:t>
            </a:r>
            <a:r>
              <a:rPr lang="en-US" sz="1000" b="0" dirty="0" err="1">
                <a:solidFill>
                  <a:srgbClr val="000000"/>
                </a:solidFill>
                <a:latin typeface="Calibri" panose="020F0502020204030204" pitchFamily="34" charset="0"/>
              </a:rPr>
              <a:t>p.u</a:t>
            </a:r>
            <a:r>
              <a:rPr lang="en-US" sz="1000" b="0" dirty="0">
                <a:solidFill>
                  <a:srgbClr val="000000"/>
                </a:solidFill>
                <a:latin typeface="Calibri" panose="020F0502020204030204" pitchFamily="34" charset="0"/>
              </a:rPr>
              <a:t>. or less of rated current transformer secondary current or protective relay tripping for all protection groups;</a:t>
            </a:r>
          </a:p>
          <a:p>
            <a:pPr marL="857250" indent="-171450">
              <a:lnSpc>
                <a:spcPct val="100000"/>
              </a:lnSpc>
              <a:spcBef>
                <a:spcPts val="0"/>
              </a:spcBef>
              <a:buNone/>
            </a:pPr>
            <a:r>
              <a:rPr lang="en-US" sz="1000" b="0" dirty="0">
                <a:solidFill>
                  <a:srgbClr val="000000"/>
                </a:solidFill>
                <a:latin typeface="Calibri" panose="020F0502020204030204" pitchFamily="34" charset="0"/>
              </a:rPr>
              <a:t>(v) Frequency below 59.3 Hz or above 60.6 Hz; and</a:t>
            </a:r>
          </a:p>
          <a:p>
            <a:pPr marL="857250" indent="-171450">
              <a:lnSpc>
                <a:spcPct val="100000"/>
              </a:lnSpc>
              <a:spcBef>
                <a:spcPts val="0"/>
              </a:spcBef>
              <a:buNone/>
            </a:pPr>
            <a:r>
              <a:rPr lang="en-US" sz="1000" b="0" dirty="0">
                <a:solidFill>
                  <a:srgbClr val="000000"/>
                </a:solidFill>
                <a:latin typeface="Calibri" panose="020F0502020204030204" pitchFamily="34" charset="0"/>
              </a:rPr>
              <a:t>(vi)  Frequency rate of change for low frequency of -0.08125 Hz/sec or high frequency of 0.125 Hz/sec;</a:t>
            </a:r>
          </a:p>
          <a:p>
            <a:pPr marL="457200" indent="0">
              <a:lnSpc>
                <a:spcPct val="100000"/>
              </a:lnSpc>
              <a:spcBef>
                <a:spcPts val="0"/>
              </a:spcBef>
              <a:buNone/>
            </a:pPr>
            <a:r>
              <a:rPr lang="en-US" sz="1000" b="0" dirty="0">
                <a:solidFill>
                  <a:srgbClr val="000000"/>
                </a:solidFill>
                <a:latin typeface="Calibri" panose="020F0502020204030204" pitchFamily="34" charset="0"/>
              </a:rPr>
              <a:t>(b) Minimum recording rate of:</a:t>
            </a:r>
          </a:p>
          <a:p>
            <a:pPr marL="800100" indent="-171450">
              <a:lnSpc>
                <a:spcPct val="100000"/>
              </a:lnSpc>
              <a:spcBef>
                <a:spcPts val="0"/>
              </a:spcBef>
              <a:buNone/>
            </a:pPr>
            <a:r>
              <a:rPr lang="en-US" sz="1000" b="0" dirty="0">
                <a:solidFill>
                  <a:srgbClr val="000000"/>
                </a:solidFill>
                <a:latin typeface="Calibri" panose="020F0502020204030204" pitchFamily="34" charset="0"/>
              </a:rPr>
              <a:t>(</a:t>
            </a:r>
            <a:r>
              <a:rPr lang="en-US" sz="1000" b="0" dirty="0" err="1">
                <a:solidFill>
                  <a:srgbClr val="000000"/>
                </a:solidFill>
                <a:latin typeface="Calibri" panose="020F0502020204030204" pitchFamily="34" charset="0"/>
              </a:rPr>
              <a:t>i</a:t>
            </a:r>
            <a:r>
              <a:rPr lang="en-US" sz="1000" b="0" dirty="0">
                <a:solidFill>
                  <a:srgbClr val="000000"/>
                </a:solidFill>
                <a:latin typeface="Calibri" panose="020F0502020204030204" pitchFamily="34" charset="0"/>
              </a:rPr>
              <a:t>)  </a:t>
            </a:r>
            <a:r>
              <a:rPr lang="en-US" sz="1000" dirty="0">
                <a:solidFill>
                  <a:srgbClr val="000000"/>
                </a:solidFill>
                <a:latin typeface="Calibri" panose="020F0502020204030204" pitchFamily="34" charset="0"/>
              </a:rPr>
              <a:t>128 samples per cycle </a:t>
            </a:r>
            <a:r>
              <a:rPr lang="en-US" sz="1000" b="0" dirty="0">
                <a:solidFill>
                  <a:srgbClr val="000000"/>
                </a:solidFill>
                <a:latin typeface="Calibri" panose="020F0502020204030204" pitchFamily="34" charset="0"/>
              </a:rPr>
              <a:t>for any Fault recording equipment installed on or replaced after January 1, 2024; </a:t>
            </a:r>
          </a:p>
          <a:p>
            <a:pPr marL="800100" indent="-171450">
              <a:lnSpc>
                <a:spcPct val="100000"/>
              </a:lnSpc>
              <a:spcBef>
                <a:spcPts val="0"/>
              </a:spcBef>
              <a:buNone/>
            </a:pPr>
            <a:r>
              <a:rPr lang="en-US" sz="1000" b="0" dirty="0">
                <a:solidFill>
                  <a:srgbClr val="000000"/>
                </a:solidFill>
                <a:latin typeface="Calibri" panose="020F0502020204030204" pitchFamily="34" charset="0"/>
              </a:rPr>
              <a:t>(ii)  </a:t>
            </a:r>
            <a:r>
              <a:rPr lang="en-US" sz="1000" dirty="0">
                <a:solidFill>
                  <a:srgbClr val="000000"/>
                </a:solidFill>
                <a:latin typeface="Calibri" panose="020F0502020204030204" pitchFamily="34" charset="0"/>
              </a:rPr>
              <a:t>16 samples per cycle </a:t>
            </a:r>
            <a:r>
              <a:rPr lang="en-US" sz="1000" b="0" dirty="0">
                <a:solidFill>
                  <a:srgbClr val="000000"/>
                </a:solidFill>
                <a:latin typeface="Calibri" panose="020F0502020204030204" pitchFamily="34" charset="0"/>
              </a:rPr>
              <a:t>for any Fault recording equipment installed prior to January 1, 2024, but set as close to </a:t>
            </a:r>
            <a:r>
              <a:rPr lang="en-US" sz="1000" dirty="0">
                <a:solidFill>
                  <a:srgbClr val="000000"/>
                </a:solidFill>
                <a:latin typeface="Calibri" panose="020F0502020204030204" pitchFamily="34" charset="0"/>
              </a:rPr>
              <a:t>128 samples per cycle </a:t>
            </a:r>
            <a:r>
              <a:rPr lang="en-US" sz="1000" b="0" dirty="0">
                <a:solidFill>
                  <a:srgbClr val="000000"/>
                </a:solidFill>
                <a:latin typeface="Calibri" panose="020F0502020204030204" pitchFamily="34" charset="0"/>
              </a:rPr>
              <a:t>as the equipment allows; and</a:t>
            </a:r>
          </a:p>
          <a:p>
            <a:pPr marL="0" indent="0">
              <a:buNone/>
            </a:pPr>
            <a:endParaRPr lang="en-US" sz="1800" b="0" dirty="0">
              <a:solidFill>
                <a:srgbClr val="000000"/>
              </a:solidFill>
              <a:latin typeface="Calibri" panose="020F0502020204030204" pitchFamily="34" charset="0"/>
            </a:endParaRPr>
          </a:p>
          <a:p>
            <a:endParaRPr lang="en-US" sz="1800" b="0" dirty="0">
              <a:solidFill>
                <a:srgbClr val="000000"/>
              </a:solidFill>
              <a:latin typeface="Calibri" panose="020F0502020204030204" pitchFamily="34" charset="0"/>
            </a:endParaRPr>
          </a:p>
        </p:txBody>
      </p:sp>
      <p:graphicFrame>
        <p:nvGraphicFramePr>
          <p:cNvPr id="2" name="Diagram 1">
            <a:extLst>
              <a:ext uri="{FF2B5EF4-FFF2-40B4-BE49-F238E27FC236}">
                <a16:creationId xmlns:a16="http://schemas.microsoft.com/office/drawing/2014/main" id="{10D6F68A-2E5F-CE6D-D937-4F3198534D81}"/>
              </a:ext>
            </a:extLst>
          </p:cNvPr>
          <p:cNvGraphicFramePr/>
          <p:nvPr>
            <p:extLst>
              <p:ext uri="{D42A27DB-BD31-4B8C-83A1-F6EECF244321}">
                <p14:modId xmlns:p14="http://schemas.microsoft.com/office/powerpoint/2010/main" val="931618666"/>
              </p:ext>
            </p:extLst>
          </p:nvPr>
        </p:nvGraphicFramePr>
        <p:xfrm>
          <a:off x="233169" y="4742707"/>
          <a:ext cx="11335791" cy="11113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03FC3B4B-8B3A-6969-A0C5-B6C051ECB388}"/>
              </a:ext>
            </a:extLst>
          </p:cNvPr>
          <p:cNvSpPr txBox="1"/>
          <p:nvPr/>
        </p:nvSpPr>
        <p:spPr>
          <a:xfrm>
            <a:off x="2094775" y="820609"/>
            <a:ext cx="2296652" cy="523220"/>
          </a:xfrm>
          <a:prstGeom prst="rect">
            <a:avLst/>
          </a:prstGeom>
          <a:noFill/>
        </p:spPr>
        <p:txBody>
          <a:bodyPr wrap="square">
            <a:spAutoFit/>
          </a:bodyPr>
          <a:lstStyle/>
          <a:p>
            <a:pPr marL="0" marR="0" algn="ctr">
              <a:spcBef>
                <a:spcPts val="0"/>
              </a:spcBef>
              <a:spcAft>
                <a:spcPts val="0"/>
              </a:spcAft>
            </a:pPr>
            <a:r>
              <a:rPr lang="en-US" sz="1600" dirty="0">
                <a:effectLst/>
                <a:ea typeface="Calibri" panose="020F0502020204030204" pitchFamily="34" charset="0"/>
              </a:rPr>
              <a:t>IEEE-2800-2022</a:t>
            </a:r>
          </a:p>
          <a:p>
            <a:pPr marL="0" marR="0" algn="ctr">
              <a:spcBef>
                <a:spcPts val="0"/>
              </a:spcBef>
              <a:spcAft>
                <a:spcPts val="0"/>
              </a:spcAft>
            </a:pPr>
            <a:r>
              <a:rPr lang="en-US" sz="1200" i="0" u="none" strike="noStrike" baseline="0" dirty="0">
                <a:latin typeface="Arial-BoldMT"/>
              </a:rPr>
              <a:t>Table 19—Measurement data</a:t>
            </a:r>
            <a:r>
              <a:rPr lang="en-US" sz="1200" dirty="0">
                <a:effectLst/>
                <a:ea typeface="Calibri" panose="020F0502020204030204" pitchFamily="34" charset="0"/>
              </a:rPr>
              <a:t> </a:t>
            </a:r>
          </a:p>
        </p:txBody>
      </p:sp>
    </p:spTree>
    <p:extLst>
      <p:ext uri="{BB962C8B-B14F-4D97-AF65-F5344CB8AC3E}">
        <p14:creationId xmlns:p14="http://schemas.microsoft.com/office/powerpoint/2010/main" val="3157099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A2F5BE9D-63AB-C62D-AF36-DB175CDCE3A1}"/>
              </a:ext>
            </a:extLst>
          </p:cNvPr>
          <p:cNvGraphicFramePr>
            <a:graphicFrameLocks noGrp="1"/>
          </p:cNvGraphicFramePr>
          <p:nvPr>
            <p:ph sz="half" idx="1"/>
            <p:extLst>
              <p:ext uri="{D42A27DB-BD31-4B8C-83A1-F6EECF244321}">
                <p14:modId xmlns:p14="http://schemas.microsoft.com/office/powerpoint/2010/main" val="3828704923"/>
              </p:ext>
            </p:extLst>
          </p:nvPr>
        </p:nvGraphicFramePr>
        <p:xfrm>
          <a:off x="838200" y="1016668"/>
          <a:ext cx="10738282" cy="4721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4048C2F5-06D9-BE40-2084-61111696B7A4}"/>
              </a:ext>
            </a:extLst>
          </p:cNvPr>
          <p:cNvSpPr>
            <a:spLocks noGrp="1"/>
          </p:cNvSpPr>
          <p:nvPr>
            <p:ph type="sldNum" sz="quarter" idx="12"/>
          </p:nvPr>
        </p:nvSpPr>
        <p:spPr/>
        <p:txBody>
          <a:bodyPr/>
          <a:lstStyle/>
          <a:p>
            <a:fld id="{C44477C9-3403-405D-862C-A60A11648DCE}" type="slidenum">
              <a:rPr lang="en-US" smtClean="0"/>
              <a:t>8</a:t>
            </a:fld>
            <a:endParaRPr lang="en-US"/>
          </a:p>
        </p:txBody>
      </p:sp>
      <p:sp>
        <p:nvSpPr>
          <p:cNvPr id="5" name="Footer Placeholder 4">
            <a:extLst>
              <a:ext uri="{FF2B5EF4-FFF2-40B4-BE49-F238E27FC236}">
                <a16:creationId xmlns:a16="http://schemas.microsoft.com/office/drawing/2014/main" id="{3FAEA7F9-0834-60E1-6D62-2CD9D9CEF527}"/>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2DDB920F-6B24-D258-158F-D3E6309A7B44}"/>
              </a:ext>
            </a:extLst>
          </p:cNvPr>
          <p:cNvSpPr>
            <a:spLocks noGrp="1"/>
          </p:cNvSpPr>
          <p:nvPr>
            <p:ph type="title"/>
          </p:nvPr>
        </p:nvSpPr>
        <p:spPr/>
        <p:txBody>
          <a:bodyPr/>
          <a:lstStyle/>
          <a:p>
            <a:r>
              <a:rPr lang="en-US" sz="2400" dirty="0"/>
              <a:t>R4 </a:t>
            </a:r>
            <a:r>
              <a:rPr lang="en-US" dirty="0"/>
              <a:t>&amp; R5</a:t>
            </a:r>
            <a:r>
              <a:rPr lang="en-US" sz="2400" dirty="0"/>
              <a:t> Dynamic Disturbance Recording Data</a:t>
            </a:r>
            <a:endParaRPr lang="en-US" dirty="0"/>
          </a:p>
        </p:txBody>
      </p:sp>
    </p:spTree>
    <p:extLst>
      <p:ext uri="{BB962C8B-B14F-4D97-AF65-F5344CB8AC3E}">
        <p14:creationId xmlns:p14="http://schemas.microsoft.com/office/powerpoint/2010/main" val="3313458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768214-2424-3767-36C9-33B18DF44144}"/>
            </a:ext>
          </a:extLst>
        </p:cNvPr>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0EEE1C6F-DEB1-CF8C-382A-A9C4D31898C9}"/>
              </a:ext>
            </a:extLst>
          </p:cNvPr>
          <p:cNvGraphicFramePr>
            <a:graphicFrameLocks noGrp="1"/>
          </p:cNvGraphicFramePr>
          <p:nvPr>
            <p:ph sz="half" idx="2"/>
            <p:extLst>
              <p:ext uri="{D42A27DB-BD31-4B8C-83A1-F6EECF244321}">
                <p14:modId xmlns:p14="http://schemas.microsoft.com/office/powerpoint/2010/main" val="1952528158"/>
              </p:ext>
            </p:extLst>
          </p:nvPr>
        </p:nvGraphicFramePr>
        <p:xfrm>
          <a:off x="612646" y="1309703"/>
          <a:ext cx="5972637" cy="3313162"/>
        </p:xfrm>
        <a:graphic>
          <a:graphicData uri="http://schemas.openxmlformats.org/drawingml/2006/table">
            <a:tbl>
              <a:tblPr firstRow="1">
                <a:tableStyleId>{5C22544A-7EE6-4342-B048-85BDC9FD1C3A}</a:tableStyleId>
              </a:tblPr>
              <a:tblGrid>
                <a:gridCol w="750530">
                  <a:extLst>
                    <a:ext uri="{9D8B030D-6E8A-4147-A177-3AD203B41FA5}">
                      <a16:colId xmlns:a16="http://schemas.microsoft.com/office/drawing/2014/main" val="1642894585"/>
                    </a:ext>
                  </a:extLst>
                </a:gridCol>
                <a:gridCol w="2749309">
                  <a:extLst>
                    <a:ext uri="{9D8B030D-6E8A-4147-A177-3AD203B41FA5}">
                      <a16:colId xmlns:a16="http://schemas.microsoft.com/office/drawing/2014/main" val="1981910835"/>
                    </a:ext>
                  </a:extLst>
                </a:gridCol>
                <a:gridCol w="764315">
                  <a:extLst>
                    <a:ext uri="{9D8B030D-6E8A-4147-A177-3AD203B41FA5}">
                      <a16:colId xmlns:a16="http://schemas.microsoft.com/office/drawing/2014/main" val="1711191011"/>
                    </a:ext>
                  </a:extLst>
                </a:gridCol>
                <a:gridCol w="521368">
                  <a:extLst>
                    <a:ext uri="{9D8B030D-6E8A-4147-A177-3AD203B41FA5}">
                      <a16:colId xmlns:a16="http://schemas.microsoft.com/office/drawing/2014/main" val="1675169245"/>
                    </a:ext>
                  </a:extLst>
                </a:gridCol>
                <a:gridCol w="457200">
                  <a:extLst>
                    <a:ext uri="{9D8B030D-6E8A-4147-A177-3AD203B41FA5}">
                      <a16:colId xmlns:a16="http://schemas.microsoft.com/office/drawing/2014/main" val="925231722"/>
                    </a:ext>
                  </a:extLst>
                </a:gridCol>
                <a:gridCol w="729915">
                  <a:extLst>
                    <a:ext uri="{9D8B030D-6E8A-4147-A177-3AD203B41FA5}">
                      <a16:colId xmlns:a16="http://schemas.microsoft.com/office/drawing/2014/main" val="4277225380"/>
                    </a:ext>
                  </a:extLst>
                </a:gridCol>
              </a:tblGrid>
              <a:tr h="294008">
                <a:tc>
                  <a:txBody>
                    <a:bodyPr/>
                    <a:lstStyle/>
                    <a:p>
                      <a:pPr algn="ctr" fontAlgn="ctr"/>
                      <a:r>
                        <a:rPr lang="en-US" sz="900" u="none" strike="noStrike" dirty="0">
                          <a:effectLst/>
                        </a:rPr>
                        <a:t>Provision Data Type</a:t>
                      </a:r>
                      <a:endParaRPr lang="en-US" sz="900" b="1" i="0" u="none" strike="noStrike" dirty="0">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900" u="none" strike="noStrike">
                          <a:effectLst/>
                        </a:rPr>
                        <a:t>Measurement/data points (as applicable)</a:t>
                      </a:r>
                      <a:endParaRPr lang="en-US" sz="900" b="1" i="0" u="none" strike="noStrike">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900" u="none" strike="noStrike" dirty="0">
                          <a:effectLst/>
                        </a:rPr>
                        <a:t>Recording</a:t>
                      </a:r>
                      <a:br>
                        <a:rPr lang="en-US" sz="900" u="none" strike="noStrike" dirty="0">
                          <a:effectLst/>
                        </a:rPr>
                      </a:br>
                      <a:r>
                        <a:rPr lang="en-US" sz="900" u="none" strike="noStrike" dirty="0">
                          <a:effectLst/>
                        </a:rPr>
                        <a:t>Rate</a:t>
                      </a:r>
                      <a:endParaRPr lang="en-US" sz="900" b="1" i="0" u="none" strike="noStrike" dirty="0">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900" u="none" strike="noStrike">
                          <a:effectLst/>
                        </a:rPr>
                        <a:t>Retention</a:t>
                      </a:r>
                      <a:endParaRPr lang="en-US" sz="900" b="1" i="0" u="none" strike="noStrike">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900" u="none" strike="noStrike">
                          <a:effectLst/>
                        </a:rPr>
                        <a:t>Duration</a:t>
                      </a:r>
                      <a:endParaRPr lang="en-US" sz="900" b="1" i="0" u="none" strike="noStrike">
                        <a:solidFill>
                          <a:srgbClr val="000000"/>
                        </a:solidFill>
                        <a:effectLst/>
                        <a:latin typeface="Calibri" panose="020F0502020204030204" pitchFamily="34" charset="0"/>
                      </a:endParaRPr>
                    </a:p>
                  </a:txBody>
                  <a:tcPr marL="3427" marR="3427" marT="3427" marB="0" anchor="ctr">
                    <a:solidFill>
                      <a:srgbClr val="00549F"/>
                    </a:solidFill>
                  </a:tcPr>
                </a:tc>
                <a:tc>
                  <a:txBody>
                    <a:bodyPr/>
                    <a:lstStyle/>
                    <a:p>
                      <a:pPr algn="ctr" fontAlgn="ctr"/>
                      <a:r>
                        <a:rPr lang="en-US" sz="900" u="none" strike="noStrike" dirty="0">
                          <a:effectLst/>
                        </a:rPr>
                        <a:t>Measurement (as</a:t>
                      </a:r>
                      <a:br>
                        <a:rPr lang="en-US" sz="900" u="none" strike="noStrike" dirty="0">
                          <a:effectLst/>
                        </a:rPr>
                      </a:br>
                      <a:r>
                        <a:rPr lang="en-US" sz="900" u="none" strike="noStrike" dirty="0">
                          <a:effectLst/>
                        </a:rPr>
                        <a:t>applicable)</a:t>
                      </a:r>
                      <a:endParaRPr lang="en-US" sz="900" b="1" i="0" u="none" strike="noStrike" dirty="0">
                        <a:solidFill>
                          <a:srgbClr val="000000"/>
                        </a:solidFill>
                        <a:effectLst/>
                        <a:latin typeface="Calibri" panose="020F0502020204030204" pitchFamily="34" charset="0"/>
                      </a:endParaRPr>
                    </a:p>
                  </a:txBody>
                  <a:tcPr marL="3427" marR="3427" marT="3427" marB="0" anchor="ctr">
                    <a:solidFill>
                      <a:srgbClr val="00549F"/>
                    </a:solidFill>
                  </a:tcPr>
                </a:tc>
                <a:extLst>
                  <a:ext uri="{0D108BD9-81ED-4DB2-BD59-A6C34878D82A}">
                    <a16:rowId xmlns:a16="http://schemas.microsoft.com/office/drawing/2014/main" val="239366058"/>
                  </a:ext>
                </a:extLst>
              </a:tr>
              <a:tr h="2898255">
                <a:tc>
                  <a:txBody>
                    <a:bodyPr/>
                    <a:lstStyle/>
                    <a:p>
                      <a:pPr algn="ctr" fontAlgn="ctr"/>
                      <a:r>
                        <a:rPr lang="en-US" sz="1000" u="none" strike="noStrike" dirty="0">
                          <a:effectLst/>
                        </a:rPr>
                        <a:t>Dynamic disturbance</a:t>
                      </a:r>
                      <a:br>
                        <a:rPr lang="en-US" sz="1000" u="none" strike="noStrike" dirty="0">
                          <a:effectLst/>
                        </a:rPr>
                      </a:br>
                      <a:r>
                        <a:rPr lang="en-US" sz="1000" u="none" strike="noStrike" dirty="0">
                          <a:effectLst/>
                        </a:rPr>
                        <a:t>recorder (DDR) data</a:t>
                      </a:r>
                      <a:br>
                        <a:rPr lang="en-US" sz="1000" u="none" strike="noStrike" dirty="0">
                          <a:effectLst/>
                        </a:rPr>
                      </a:br>
                      <a:r>
                        <a:rPr lang="en-US" sz="1000" u="none" strike="noStrike" dirty="0">
                          <a:effectLst/>
                        </a:rPr>
                        <a:t>(COMTRADE format and</a:t>
                      </a:r>
                      <a:br>
                        <a:rPr lang="en-US" sz="1000" u="none" strike="noStrike" dirty="0">
                          <a:effectLst/>
                        </a:rPr>
                      </a:br>
                      <a:r>
                        <a:rPr lang="en-US" sz="1000" u="none" strike="noStrike" dirty="0">
                          <a:effectLst/>
                        </a:rPr>
                        <a:t>tabular log file)</a:t>
                      </a:r>
                      <a:endParaRPr lang="en-US" sz="1000" b="0" i="0" u="none" strike="noStrike" dirty="0">
                        <a:solidFill>
                          <a:srgbClr val="000000"/>
                        </a:solidFill>
                        <a:effectLst/>
                        <a:latin typeface="Calibri" panose="020F0502020204030204" pitchFamily="34" charset="0"/>
                      </a:endParaRPr>
                    </a:p>
                  </a:txBody>
                  <a:tcPr marL="3427" marR="3427" marT="3427" marB="0" anchor="ctr"/>
                </a:tc>
                <a:tc>
                  <a:txBody>
                    <a:bodyPr/>
                    <a:lstStyle/>
                    <a:p>
                      <a:pPr algn="l" fontAlgn="ctr"/>
                      <a:r>
                        <a:rPr lang="en-US" sz="1000" u="none" strike="noStrike" dirty="0">
                          <a:effectLst/>
                        </a:rPr>
                        <a:t>A DDR shall capture the specified plant-level data continuously at the point of measurement. This data can be used for multiple purposes including event analysis and disturbance-based model verification. Data points shall include:</a:t>
                      </a:r>
                      <a:br>
                        <a:rPr lang="en-US" sz="1000" u="none" strike="noStrike" dirty="0">
                          <a:effectLst/>
                        </a:rPr>
                      </a:br>
                      <a:endParaRPr lang="en-US" sz="1000" u="none" strike="noStrike" dirty="0">
                        <a:effectLst/>
                      </a:endParaRPr>
                    </a:p>
                    <a:p>
                      <a:pPr algn="l" fontAlgn="ctr"/>
                      <a:r>
                        <a:rPr lang="en-US" sz="1000" u="none" strike="noStrike" dirty="0">
                          <a:effectLst/>
                        </a:rPr>
                        <a:t>- Time stamp</a:t>
                      </a:r>
                      <a:br>
                        <a:rPr lang="en-US" sz="1000" u="none" strike="noStrike" dirty="0">
                          <a:effectLst/>
                        </a:rPr>
                      </a:br>
                      <a:r>
                        <a:rPr lang="en-US" sz="1000" u="none" strike="noStrike" dirty="0">
                          <a:effectLst/>
                        </a:rPr>
                        <a:t>- Bus voltage phasor (phase quantities and positive-sequence)</a:t>
                      </a:r>
                      <a:br>
                        <a:rPr lang="en-US" sz="1000" u="none" strike="noStrike" dirty="0">
                          <a:effectLst/>
                        </a:rPr>
                      </a:br>
                      <a:r>
                        <a:rPr lang="en-US" sz="1000" u="none" strike="noStrike" dirty="0">
                          <a:effectLst/>
                        </a:rPr>
                        <a:t>- Bus frequency</a:t>
                      </a:r>
                      <a:br>
                        <a:rPr lang="en-US" sz="1000" u="none" strike="noStrike" dirty="0">
                          <a:effectLst/>
                        </a:rPr>
                      </a:br>
                      <a:r>
                        <a:rPr lang="en-US" sz="1000" u="none" strike="noStrike" dirty="0">
                          <a:effectLst/>
                        </a:rPr>
                        <a:t>- Current phasor (phase quantities and positive-sequence)</a:t>
                      </a:r>
                      <a:br>
                        <a:rPr lang="en-US" sz="1000" u="none" strike="noStrike" dirty="0">
                          <a:effectLst/>
                        </a:rPr>
                      </a:br>
                      <a:r>
                        <a:rPr lang="en-US" sz="1000" u="none" strike="noStrike" dirty="0">
                          <a:effectLst/>
                        </a:rPr>
                        <a:t>- Calculated active and reactive power output</a:t>
                      </a:r>
                      <a:endParaRPr lang="en-US" sz="1000" b="0" i="0" u="none" strike="noStrike" dirty="0">
                        <a:solidFill>
                          <a:srgbClr val="000000"/>
                        </a:solidFill>
                        <a:effectLst/>
                        <a:latin typeface="Calibri" panose="020F0502020204030204" pitchFamily="34" charset="0"/>
                      </a:endParaRPr>
                    </a:p>
                  </a:txBody>
                  <a:tcPr marL="3427" marR="3427" marT="3427" marB="0" anchor="ctr"/>
                </a:tc>
                <a:tc>
                  <a:txBody>
                    <a:bodyPr/>
                    <a:lstStyle/>
                    <a:p>
                      <a:pPr algn="ctr" fontAlgn="ctr"/>
                      <a:r>
                        <a:rPr lang="en-US" sz="1000" u="none" strike="noStrike" dirty="0">
                          <a:effectLst/>
                        </a:rPr>
                        <a:t>Input: ≥ 960</a:t>
                      </a:r>
                      <a:br>
                        <a:rPr lang="en-US" sz="1000" u="none" strike="noStrike" dirty="0">
                          <a:effectLst/>
                        </a:rPr>
                      </a:br>
                      <a:r>
                        <a:rPr lang="en-US" sz="1000" u="none" strike="noStrike" dirty="0">
                          <a:effectLst/>
                        </a:rPr>
                        <a:t>samples per second</a:t>
                      </a:r>
                      <a:br>
                        <a:rPr lang="en-US" sz="1000" u="none" strike="noStrike" dirty="0">
                          <a:effectLst/>
                        </a:rPr>
                      </a:br>
                      <a:r>
                        <a:rPr lang="en-US" sz="1000" u="none" strike="noStrike" dirty="0">
                          <a:effectLst/>
                        </a:rPr>
                        <a:t>output: ≥ 60</a:t>
                      </a:r>
                      <a:br>
                        <a:rPr lang="en-US" sz="1000" u="none" strike="noStrike" dirty="0">
                          <a:effectLst/>
                        </a:rPr>
                      </a:br>
                      <a:r>
                        <a:rPr lang="en-US" sz="1000" u="none" strike="noStrike" dirty="0">
                          <a:effectLst/>
                        </a:rPr>
                        <a:t>times</a:t>
                      </a:r>
                      <a:br>
                        <a:rPr lang="en-US" sz="1000" u="none" strike="noStrike" dirty="0">
                          <a:effectLst/>
                        </a:rPr>
                      </a:br>
                      <a:r>
                        <a:rPr lang="en-US" sz="1000" u="none" strike="noStrike" dirty="0">
                          <a:effectLst/>
                        </a:rPr>
                        <a:t>(records) per second,</a:t>
                      </a:r>
                      <a:br>
                        <a:rPr lang="en-US" sz="1000" u="none" strike="noStrike" dirty="0">
                          <a:effectLst/>
                        </a:rPr>
                      </a:br>
                      <a:r>
                        <a:rPr lang="en-US" sz="1000" u="none" strike="noStrike" dirty="0">
                          <a:effectLst/>
                        </a:rPr>
                        <a:t>continuous</a:t>
                      </a:r>
                      <a:r>
                        <a:rPr lang="en-US" sz="1000" u="none" strike="noStrike" baseline="30000" dirty="0">
                          <a:effectLst/>
                        </a:rPr>
                        <a:t>149</a:t>
                      </a:r>
                      <a:endParaRPr lang="en-US" sz="1000" b="0" i="0" u="none" strike="noStrike" dirty="0">
                        <a:solidFill>
                          <a:srgbClr val="000000"/>
                        </a:solidFill>
                        <a:effectLst/>
                        <a:latin typeface="Calibri" panose="020F0502020204030204" pitchFamily="34" charset="0"/>
                      </a:endParaRPr>
                    </a:p>
                  </a:txBody>
                  <a:tcPr marL="3427" marR="3427" marT="3427" marB="0" anchor="ctr"/>
                </a:tc>
                <a:tc>
                  <a:txBody>
                    <a:bodyPr/>
                    <a:lstStyle/>
                    <a:p>
                      <a:pPr algn="ctr" fontAlgn="ctr"/>
                      <a:r>
                        <a:rPr lang="en-US" sz="1000" u="none" strike="noStrike" dirty="0">
                          <a:effectLst/>
                        </a:rPr>
                        <a:t>1 year</a:t>
                      </a:r>
                      <a:endParaRPr lang="en-US" sz="1000" b="0" i="0" u="none" strike="noStrike" dirty="0">
                        <a:solidFill>
                          <a:srgbClr val="000000"/>
                        </a:solidFill>
                        <a:effectLst/>
                        <a:latin typeface="Calibri" panose="020F0502020204030204" pitchFamily="34" charset="0"/>
                      </a:endParaRPr>
                    </a:p>
                  </a:txBody>
                  <a:tcPr marL="3427" marR="3427" marT="3427" marB="0" anchor="ctr"/>
                </a:tc>
                <a:tc>
                  <a:txBody>
                    <a:bodyPr/>
                    <a:lstStyle/>
                    <a:p>
                      <a:pPr algn="l" fontAlgn="ctr"/>
                      <a:r>
                        <a:rPr lang="en-US" sz="1000" u="none" strike="noStrike">
                          <a:effectLst/>
                        </a:rPr>
                        <a:t>NA</a:t>
                      </a:r>
                      <a:r>
                        <a:rPr lang="en-US" sz="1000" u="none" strike="noStrike" baseline="30000">
                          <a:effectLst/>
                        </a:rPr>
                        <a:t>149</a:t>
                      </a:r>
                      <a:endParaRPr lang="en-US" sz="1000" b="0" i="0" u="none" strike="noStrike">
                        <a:solidFill>
                          <a:srgbClr val="000000"/>
                        </a:solidFill>
                        <a:effectLst/>
                        <a:latin typeface="Calibri" panose="020F0502020204030204" pitchFamily="34" charset="0"/>
                      </a:endParaRPr>
                    </a:p>
                  </a:txBody>
                  <a:tcPr marL="3427" marR="3427" marT="3427" marB="0" anchor="ctr"/>
                </a:tc>
                <a:tc>
                  <a:txBody>
                    <a:bodyPr/>
                    <a:lstStyle/>
                    <a:p>
                      <a:pPr algn="ctr" fontAlgn="ctr"/>
                      <a:r>
                        <a:rPr lang="en-US" sz="1000" u="none" strike="noStrike" dirty="0">
                          <a:effectLst/>
                        </a:rPr>
                        <a:t>Subclause 4.4,</a:t>
                      </a:r>
                      <a:br>
                        <a:rPr lang="en-US" sz="1000" u="none" strike="noStrike" dirty="0">
                          <a:effectLst/>
                        </a:rPr>
                      </a:br>
                      <a:r>
                        <a:rPr lang="en-US" sz="1000" u="none" strike="noStrike" dirty="0">
                          <a:effectLst/>
                        </a:rPr>
                        <a:t>Table 2</a:t>
                      </a:r>
                      <a:endParaRPr lang="en-US" sz="1000" b="0" i="0" u="none" strike="noStrike" dirty="0">
                        <a:solidFill>
                          <a:srgbClr val="000000"/>
                        </a:solidFill>
                        <a:effectLst/>
                        <a:latin typeface="Calibri" panose="020F0502020204030204" pitchFamily="34" charset="0"/>
                      </a:endParaRPr>
                    </a:p>
                  </a:txBody>
                  <a:tcPr marL="3427" marR="3427" marT="3427" marB="0" anchor="ctr"/>
                </a:tc>
                <a:extLst>
                  <a:ext uri="{0D108BD9-81ED-4DB2-BD59-A6C34878D82A}">
                    <a16:rowId xmlns:a16="http://schemas.microsoft.com/office/drawing/2014/main" val="139104277"/>
                  </a:ext>
                </a:extLst>
              </a:tr>
            </a:tbl>
          </a:graphicData>
        </a:graphic>
      </p:graphicFrame>
      <p:sp>
        <p:nvSpPr>
          <p:cNvPr id="4" name="Slide Number Placeholder 3">
            <a:extLst>
              <a:ext uri="{FF2B5EF4-FFF2-40B4-BE49-F238E27FC236}">
                <a16:creationId xmlns:a16="http://schemas.microsoft.com/office/drawing/2014/main" id="{C7695CAB-A763-0F2A-DEEE-32BA7D906E7A}"/>
              </a:ext>
            </a:extLst>
          </p:cNvPr>
          <p:cNvSpPr>
            <a:spLocks noGrp="1"/>
          </p:cNvSpPr>
          <p:nvPr>
            <p:ph type="sldNum" sz="quarter" idx="12"/>
          </p:nvPr>
        </p:nvSpPr>
        <p:spPr/>
        <p:txBody>
          <a:bodyPr/>
          <a:lstStyle/>
          <a:p>
            <a:fld id="{C44477C9-3403-405D-862C-A60A11648DCE}" type="slidenum">
              <a:rPr lang="en-US" smtClean="0"/>
              <a:t>9</a:t>
            </a:fld>
            <a:endParaRPr lang="en-US"/>
          </a:p>
        </p:txBody>
      </p:sp>
      <p:sp>
        <p:nvSpPr>
          <p:cNvPr id="5" name="Footer Placeholder 4">
            <a:extLst>
              <a:ext uri="{FF2B5EF4-FFF2-40B4-BE49-F238E27FC236}">
                <a16:creationId xmlns:a16="http://schemas.microsoft.com/office/drawing/2014/main" id="{96C72B72-96A0-3A42-4DD8-75FE96075573}"/>
              </a:ext>
            </a:extLst>
          </p:cNvPr>
          <p:cNvSpPr>
            <a:spLocks noGrp="1"/>
          </p:cNvSpPr>
          <p:nvPr>
            <p:ph type="ftr" sz="quarter" idx="3"/>
          </p:nvPr>
        </p:nvSpPr>
        <p:spPr/>
        <p:txBody>
          <a:bodyPr/>
          <a:lstStyle/>
          <a:p>
            <a:r>
              <a:rPr lang="en-US"/>
              <a:t>PRC-028 vs IEEE 2800-2022 vs NOGRR255</a:t>
            </a:r>
            <a:endParaRPr lang="en-US" dirty="0"/>
          </a:p>
        </p:txBody>
      </p:sp>
      <p:sp>
        <p:nvSpPr>
          <p:cNvPr id="6" name="Title 5">
            <a:extLst>
              <a:ext uri="{FF2B5EF4-FFF2-40B4-BE49-F238E27FC236}">
                <a16:creationId xmlns:a16="http://schemas.microsoft.com/office/drawing/2014/main" id="{09D98501-8E33-269E-5765-D0024A0642CE}"/>
              </a:ext>
            </a:extLst>
          </p:cNvPr>
          <p:cNvSpPr>
            <a:spLocks noGrp="1"/>
          </p:cNvSpPr>
          <p:nvPr>
            <p:ph type="title"/>
          </p:nvPr>
        </p:nvSpPr>
        <p:spPr/>
        <p:txBody>
          <a:bodyPr/>
          <a:lstStyle/>
          <a:p>
            <a:r>
              <a:rPr lang="en-US" sz="2400" dirty="0"/>
              <a:t>R4 </a:t>
            </a:r>
            <a:r>
              <a:rPr lang="en-US" dirty="0"/>
              <a:t>&amp; R5</a:t>
            </a:r>
            <a:r>
              <a:rPr lang="en-US" sz="2400" dirty="0"/>
              <a:t> Dynamic Disturbance Recording Data</a:t>
            </a:r>
            <a:endParaRPr lang="en-US" dirty="0"/>
          </a:p>
        </p:txBody>
      </p:sp>
      <p:sp>
        <p:nvSpPr>
          <p:cNvPr id="9" name="Content Placeholder 1">
            <a:extLst>
              <a:ext uri="{FF2B5EF4-FFF2-40B4-BE49-F238E27FC236}">
                <a16:creationId xmlns:a16="http://schemas.microsoft.com/office/drawing/2014/main" id="{960D7B04-C6F1-291F-1295-21AC222476A5}"/>
              </a:ext>
            </a:extLst>
          </p:cNvPr>
          <p:cNvSpPr txBox="1">
            <a:spLocks/>
          </p:cNvSpPr>
          <p:nvPr/>
        </p:nvSpPr>
        <p:spPr bwMode="auto">
          <a:xfrm>
            <a:off x="6654074" y="820609"/>
            <a:ext cx="5181601" cy="3264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defTabSz="914400" rtl="0" eaLnBrk="1" latinLnBrk="0" hangingPunct="1">
              <a:lnSpc>
                <a:spcPct val="90000"/>
              </a:lnSpc>
              <a:spcBef>
                <a:spcPts val="1000"/>
              </a:spcBef>
              <a:buClr>
                <a:srgbClr val="00549F"/>
              </a:buClr>
              <a:buFont typeface="Wingdings" panose="05000000000000000000" pitchFamily="2" charset="2"/>
              <a:buChar char="q"/>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6F8EC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00549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6F8EC2"/>
              </a:buClr>
              <a:buFont typeface="Wingdings" panose="05000000000000000000"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00549F"/>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0" dirty="0">
                <a:solidFill>
                  <a:srgbClr val="000000"/>
                </a:solidFill>
                <a:latin typeface="Calibri" panose="020F0502020204030204" pitchFamily="34" charset="0"/>
              </a:rPr>
              <a:t>NOGRR255</a:t>
            </a:r>
          </a:p>
          <a:p>
            <a:pPr marL="0" indent="0">
              <a:lnSpc>
                <a:spcPct val="100000"/>
              </a:lnSpc>
              <a:spcBef>
                <a:spcPts val="0"/>
              </a:spcBef>
              <a:buNone/>
            </a:pPr>
            <a:r>
              <a:rPr lang="en-US" sz="1600" b="0" dirty="0">
                <a:solidFill>
                  <a:srgbClr val="000000"/>
                </a:solidFill>
                <a:latin typeface="Calibri" panose="020F0502020204030204" pitchFamily="34" charset="0"/>
              </a:rPr>
              <a:t>6.1.3.1 Dynamic Disturbance Recording Equipment Requirements</a:t>
            </a:r>
          </a:p>
          <a:p>
            <a:pPr marL="0" indent="0">
              <a:lnSpc>
                <a:spcPct val="100000"/>
              </a:lnSpc>
              <a:spcBef>
                <a:spcPts val="0"/>
              </a:spcBef>
              <a:buNone/>
            </a:pPr>
            <a:r>
              <a:rPr lang="en-US" sz="1600" b="0" dirty="0">
                <a:solidFill>
                  <a:srgbClr val="000000"/>
                </a:solidFill>
                <a:latin typeface="Calibri" panose="020F0502020204030204" pitchFamily="34" charset="0"/>
              </a:rPr>
              <a:t>6.1.3.1.1 Recording and Triggering Requirements</a:t>
            </a:r>
          </a:p>
          <a:p>
            <a:pPr marL="685800" indent="0">
              <a:lnSpc>
                <a:spcPct val="100000"/>
              </a:lnSpc>
              <a:spcBef>
                <a:spcPts val="0"/>
              </a:spcBef>
              <a:buNone/>
            </a:pPr>
            <a:r>
              <a:rPr lang="en-US" sz="1400" b="0" dirty="0">
                <a:solidFill>
                  <a:srgbClr val="000000"/>
                </a:solidFill>
                <a:latin typeface="Calibri" panose="020F0502020204030204" pitchFamily="34" charset="0"/>
              </a:rPr>
              <a:t>(1) Dynamic disturbance recording equipment shall:</a:t>
            </a:r>
          </a:p>
          <a:p>
            <a:pPr marL="1089025" indent="-174625">
              <a:lnSpc>
                <a:spcPct val="100000"/>
              </a:lnSpc>
              <a:spcBef>
                <a:spcPts val="0"/>
              </a:spcBef>
              <a:buNone/>
            </a:pPr>
            <a:r>
              <a:rPr lang="en-US" sz="1100" b="0" dirty="0">
                <a:solidFill>
                  <a:srgbClr val="000000"/>
                </a:solidFill>
                <a:latin typeface="Calibri" panose="020F0502020204030204" pitchFamily="34" charset="0"/>
              </a:rPr>
              <a:t>(a) Have either continuous data recording or triggering for at least the following:</a:t>
            </a:r>
          </a:p>
          <a:p>
            <a:pPr marL="1257300" indent="-168275">
              <a:lnSpc>
                <a:spcPct val="100000"/>
              </a:lnSpc>
              <a:spcBef>
                <a:spcPts val="0"/>
              </a:spcBef>
              <a:buNone/>
            </a:pPr>
            <a:r>
              <a:rPr lang="en-US" sz="1100" b="0" dirty="0">
                <a:solidFill>
                  <a:srgbClr val="000000"/>
                </a:solidFill>
                <a:latin typeface="Calibri" panose="020F0502020204030204" pitchFamily="34" charset="0"/>
              </a:rPr>
              <a:t>(</a:t>
            </a:r>
            <a:r>
              <a:rPr lang="en-US" sz="1100" b="0" dirty="0" err="1">
                <a:solidFill>
                  <a:srgbClr val="000000"/>
                </a:solidFill>
                <a:latin typeface="Calibri" panose="020F0502020204030204" pitchFamily="34" charset="0"/>
              </a:rPr>
              <a:t>i</a:t>
            </a:r>
            <a:r>
              <a:rPr lang="en-US" sz="1100" b="0" dirty="0">
                <a:solidFill>
                  <a:srgbClr val="000000"/>
                </a:solidFill>
                <a:latin typeface="Calibri" panose="020F0502020204030204" pitchFamily="34" charset="0"/>
              </a:rPr>
              <a:t>) Neutral (residual) overcurrent of 0.2 </a:t>
            </a:r>
            <a:r>
              <a:rPr lang="en-US" sz="1100" b="0" dirty="0" err="1">
                <a:solidFill>
                  <a:srgbClr val="000000"/>
                </a:solidFill>
                <a:latin typeface="Calibri" panose="020F0502020204030204" pitchFamily="34" charset="0"/>
              </a:rPr>
              <a:t>p.u</a:t>
            </a:r>
            <a:r>
              <a:rPr lang="en-US" sz="1100" b="0" dirty="0">
                <a:solidFill>
                  <a:srgbClr val="000000"/>
                </a:solidFill>
                <a:latin typeface="Calibri" panose="020F0502020204030204" pitchFamily="34" charset="0"/>
              </a:rPr>
              <a:t>. or less of rated current transformer secondary current,</a:t>
            </a:r>
          </a:p>
          <a:p>
            <a:pPr marL="1257300" indent="-168275">
              <a:lnSpc>
                <a:spcPct val="100000"/>
              </a:lnSpc>
              <a:spcBef>
                <a:spcPts val="0"/>
              </a:spcBef>
              <a:buNone/>
            </a:pPr>
            <a:r>
              <a:rPr lang="en-US" sz="1100" b="0" dirty="0">
                <a:solidFill>
                  <a:srgbClr val="000000"/>
                </a:solidFill>
                <a:latin typeface="Calibri" panose="020F0502020204030204" pitchFamily="34" charset="0"/>
              </a:rPr>
              <a:t>(ii) Phase under-voltage below 0.9 </a:t>
            </a:r>
            <a:r>
              <a:rPr lang="en-US" sz="1100" b="0" dirty="0" err="1">
                <a:solidFill>
                  <a:srgbClr val="000000"/>
                </a:solidFill>
                <a:latin typeface="Calibri" panose="020F0502020204030204" pitchFamily="34" charset="0"/>
              </a:rPr>
              <a:t>p.u</a:t>
            </a:r>
            <a:r>
              <a:rPr lang="en-US" sz="1100" b="0" dirty="0">
                <a:solidFill>
                  <a:srgbClr val="000000"/>
                </a:solidFill>
                <a:latin typeface="Calibri" panose="020F0502020204030204" pitchFamily="34" charset="0"/>
              </a:rPr>
              <a:t>. for two cycles or longer; </a:t>
            </a:r>
          </a:p>
          <a:p>
            <a:pPr marL="1257300" indent="-168275">
              <a:lnSpc>
                <a:spcPct val="100000"/>
              </a:lnSpc>
              <a:spcBef>
                <a:spcPts val="0"/>
              </a:spcBef>
              <a:buNone/>
            </a:pPr>
            <a:r>
              <a:rPr lang="en-US" sz="1100" b="0" dirty="0">
                <a:solidFill>
                  <a:srgbClr val="000000"/>
                </a:solidFill>
                <a:latin typeface="Calibri" panose="020F0502020204030204" pitchFamily="34" charset="0"/>
              </a:rPr>
              <a:t>(iii) Phase over-voltage greater than 1.1 </a:t>
            </a:r>
            <a:r>
              <a:rPr lang="en-US" sz="1100" b="0" dirty="0" err="1">
                <a:solidFill>
                  <a:srgbClr val="000000"/>
                </a:solidFill>
                <a:latin typeface="Calibri" panose="020F0502020204030204" pitchFamily="34" charset="0"/>
              </a:rPr>
              <a:t>p.u</a:t>
            </a:r>
            <a:r>
              <a:rPr lang="en-US" sz="1100" b="0" dirty="0">
                <a:solidFill>
                  <a:srgbClr val="000000"/>
                </a:solidFill>
                <a:latin typeface="Calibri" panose="020F0502020204030204" pitchFamily="34" charset="0"/>
              </a:rPr>
              <a:t>. for two cycles or longer;</a:t>
            </a:r>
          </a:p>
          <a:p>
            <a:pPr marL="1257300" indent="-168275">
              <a:lnSpc>
                <a:spcPct val="100000"/>
              </a:lnSpc>
              <a:spcBef>
                <a:spcPts val="0"/>
              </a:spcBef>
              <a:buNone/>
            </a:pPr>
            <a:r>
              <a:rPr lang="en-US" sz="1100" b="0" dirty="0">
                <a:solidFill>
                  <a:srgbClr val="000000"/>
                </a:solidFill>
                <a:latin typeface="Calibri" panose="020F0502020204030204" pitchFamily="34" charset="0"/>
              </a:rPr>
              <a:t>(iv) Phase overcurrent of 1.5 </a:t>
            </a:r>
            <a:r>
              <a:rPr lang="en-US" sz="1100" b="0" dirty="0" err="1">
                <a:solidFill>
                  <a:srgbClr val="000000"/>
                </a:solidFill>
                <a:latin typeface="Calibri" panose="020F0502020204030204" pitchFamily="34" charset="0"/>
              </a:rPr>
              <a:t>p.u</a:t>
            </a:r>
            <a:r>
              <a:rPr lang="en-US" sz="1100" b="0" dirty="0">
                <a:solidFill>
                  <a:srgbClr val="000000"/>
                </a:solidFill>
                <a:latin typeface="Calibri" panose="020F0502020204030204" pitchFamily="34" charset="0"/>
              </a:rPr>
              <a:t>. or less of rated current transformer secondary current or protective relay tripping for all protection groups;</a:t>
            </a:r>
          </a:p>
          <a:p>
            <a:pPr marL="1257300" indent="-168275">
              <a:lnSpc>
                <a:spcPct val="100000"/>
              </a:lnSpc>
              <a:spcBef>
                <a:spcPts val="0"/>
              </a:spcBef>
              <a:buNone/>
            </a:pPr>
            <a:r>
              <a:rPr lang="en-US" sz="1100" b="0" dirty="0">
                <a:solidFill>
                  <a:srgbClr val="000000"/>
                </a:solidFill>
                <a:latin typeface="Calibri" panose="020F0502020204030204" pitchFamily="34" charset="0"/>
              </a:rPr>
              <a:t>(v) Frequency below 59.3 Hz or above 60.6 Hz; and</a:t>
            </a:r>
          </a:p>
          <a:p>
            <a:pPr marL="1257300" indent="-168275">
              <a:lnSpc>
                <a:spcPct val="100000"/>
              </a:lnSpc>
              <a:spcBef>
                <a:spcPts val="0"/>
              </a:spcBef>
              <a:buNone/>
            </a:pPr>
            <a:r>
              <a:rPr lang="en-US" sz="1100" b="0" dirty="0">
                <a:solidFill>
                  <a:srgbClr val="000000"/>
                </a:solidFill>
                <a:latin typeface="Calibri" panose="020F0502020204030204" pitchFamily="34" charset="0"/>
              </a:rPr>
              <a:t>(vi) Frequency rate of change for low frequency of -0.08125 Hz/sec or high frequency of 0.125 Hz/sec;</a:t>
            </a:r>
          </a:p>
          <a:p>
            <a:pPr marL="914400" indent="0">
              <a:lnSpc>
                <a:spcPct val="100000"/>
              </a:lnSpc>
              <a:spcBef>
                <a:spcPts val="0"/>
              </a:spcBef>
              <a:buNone/>
            </a:pPr>
            <a:r>
              <a:rPr lang="en-US" sz="1100" b="0" dirty="0">
                <a:solidFill>
                  <a:srgbClr val="000000"/>
                </a:solidFill>
                <a:latin typeface="Calibri" panose="020F0502020204030204" pitchFamily="34" charset="0"/>
              </a:rPr>
              <a:t>(b) Triggered record lengths of at least three minutes;</a:t>
            </a:r>
          </a:p>
          <a:p>
            <a:pPr marL="914400" indent="0">
              <a:lnSpc>
                <a:spcPct val="100000"/>
              </a:lnSpc>
              <a:spcBef>
                <a:spcPts val="0"/>
              </a:spcBef>
              <a:buNone/>
            </a:pPr>
            <a:r>
              <a:rPr lang="en-US" sz="1100" b="0" dirty="0">
                <a:solidFill>
                  <a:srgbClr val="000000"/>
                </a:solidFill>
                <a:latin typeface="Calibri" panose="020F0502020204030204" pitchFamily="34" charset="0"/>
              </a:rPr>
              <a:t>(c) A minimum output recording rate of </a:t>
            </a:r>
            <a:r>
              <a:rPr lang="en-US" sz="1100" dirty="0">
                <a:solidFill>
                  <a:srgbClr val="000000"/>
                </a:solidFill>
                <a:latin typeface="Calibri" panose="020F0502020204030204" pitchFamily="34" charset="0"/>
              </a:rPr>
              <a:t>30 samples </a:t>
            </a:r>
            <a:r>
              <a:rPr lang="en-US" sz="1100" b="0" dirty="0">
                <a:solidFill>
                  <a:srgbClr val="000000"/>
                </a:solidFill>
                <a:latin typeface="Calibri" panose="020F0502020204030204" pitchFamily="34" charset="0"/>
              </a:rPr>
              <a:t>per second; and</a:t>
            </a:r>
          </a:p>
          <a:p>
            <a:pPr marL="914400" indent="0">
              <a:lnSpc>
                <a:spcPct val="100000"/>
              </a:lnSpc>
              <a:spcBef>
                <a:spcPts val="0"/>
              </a:spcBef>
              <a:buNone/>
            </a:pPr>
            <a:r>
              <a:rPr lang="en-US" sz="1100" b="0" dirty="0">
                <a:solidFill>
                  <a:srgbClr val="000000"/>
                </a:solidFill>
                <a:latin typeface="Calibri" panose="020F0502020204030204" pitchFamily="34" charset="0"/>
              </a:rPr>
              <a:t>(d) A minimum input sampling rate of </a:t>
            </a:r>
            <a:r>
              <a:rPr lang="en-US" sz="1100" dirty="0">
                <a:solidFill>
                  <a:srgbClr val="000000"/>
                </a:solidFill>
                <a:latin typeface="Calibri" panose="020F0502020204030204" pitchFamily="34" charset="0"/>
              </a:rPr>
              <a:t>960 samples </a:t>
            </a:r>
            <a:r>
              <a:rPr lang="en-US" sz="1100" b="0" dirty="0">
                <a:solidFill>
                  <a:srgbClr val="000000"/>
                </a:solidFill>
                <a:latin typeface="Calibri" panose="020F0502020204030204" pitchFamily="34" charset="0"/>
              </a:rPr>
              <a:t>per second.</a:t>
            </a:r>
          </a:p>
          <a:p>
            <a:endParaRPr lang="en-US" sz="1800" b="0" dirty="0">
              <a:solidFill>
                <a:srgbClr val="000000"/>
              </a:solidFill>
              <a:latin typeface="Calibri" panose="020F0502020204030204" pitchFamily="34" charset="0"/>
            </a:endParaRPr>
          </a:p>
        </p:txBody>
      </p:sp>
      <p:graphicFrame>
        <p:nvGraphicFramePr>
          <p:cNvPr id="2" name="Diagram 1">
            <a:extLst>
              <a:ext uri="{FF2B5EF4-FFF2-40B4-BE49-F238E27FC236}">
                <a16:creationId xmlns:a16="http://schemas.microsoft.com/office/drawing/2014/main" id="{722159EF-2820-BF98-CEF2-44DA93A3FD4B}"/>
              </a:ext>
            </a:extLst>
          </p:cNvPr>
          <p:cNvGraphicFramePr/>
          <p:nvPr>
            <p:extLst>
              <p:ext uri="{D42A27DB-BD31-4B8C-83A1-F6EECF244321}">
                <p14:modId xmlns:p14="http://schemas.microsoft.com/office/powerpoint/2010/main" val="2423307443"/>
              </p:ext>
            </p:extLst>
          </p:nvPr>
        </p:nvGraphicFramePr>
        <p:xfrm>
          <a:off x="618425" y="4766051"/>
          <a:ext cx="11217250" cy="11464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05580A0A-E576-3201-613D-0C790F33108D}"/>
              </a:ext>
            </a:extLst>
          </p:cNvPr>
          <p:cNvSpPr txBox="1"/>
          <p:nvPr/>
        </p:nvSpPr>
        <p:spPr>
          <a:xfrm>
            <a:off x="2094775" y="820609"/>
            <a:ext cx="2296652" cy="523220"/>
          </a:xfrm>
          <a:prstGeom prst="rect">
            <a:avLst/>
          </a:prstGeom>
          <a:noFill/>
        </p:spPr>
        <p:txBody>
          <a:bodyPr wrap="square">
            <a:spAutoFit/>
          </a:bodyPr>
          <a:lstStyle/>
          <a:p>
            <a:pPr marL="0" marR="0" algn="ctr">
              <a:spcBef>
                <a:spcPts val="0"/>
              </a:spcBef>
              <a:spcAft>
                <a:spcPts val="0"/>
              </a:spcAft>
            </a:pPr>
            <a:r>
              <a:rPr lang="en-US" sz="1600" dirty="0">
                <a:effectLst/>
                <a:ea typeface="Calibri" panose="020F0502020204030204" pitchFamily="34" charset="0"/>
              </a:rPr>
              <a:t>IEEE-2800-2022</a:t>
            </a:r>
          </a:p>
          <a:p>
            <a:pPr marL="0" marR="0" algn="ctr">
              <a:spcBef>
                <a:spcPts val="0"/>
              </a:spcBef>
              <a:spcAft>
                <a:spcPts val="0"/>
              </a:spcAft>
            </a:pPr>
            <a:r>
              <a:rPr lang="en-US" sz="1200" i="0" u="none" strike="noStrike" baseline="0" dirty="0">
                <a:latin typeface="Arial-BoldMT"/>
              </a:rPr>
              <a:t>Table 19—Measurement data</a:t>
            </a:r>
            <a:r>
              <a:rPr lang="en-US" sz="1200" dirty="0">
                <a:effectLst/>
                <a:ea typeface="Calibri" panose="020F0502020204030204" pitchFamily="34" charset="0"/>
              </a:rPr>
              <a:t> </a:t>
            </a:r>
          </a:p>
        </p:txBody>
      </p:sp>
    </p:spTree>
    <p:extLst>
      <p:ext uri="{BB962C8B-B14F-4D97-AF65-F5344CB8AC3E}">
        <p14:creationId xmlns:p14="http://schemas.microsoft.com/office/powerpoint/2010/main" val="3441319636"/>
      </p:ext>
    </p:extLst>
  </p:cSld>
  <p:clrMapOvr>
    <a:masterClrMapping/>
  </p:clrMapOvr>
</p:sld>
</file>

<file path=ppt/theme/theme1.xml><?xml version="1.0" encoding="utf-8"?>
<a:theme xmlns:a="http://schemas.openxmlformats.org/drawingml/2006/main" name="Texas RE - 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as RE Powerpoint Presentation.potx" id="{4FEBC769-DBCF-4356-952D-02CD9780215B}" vid="{2ABA518E-A3AB-4AE6-9296-BDEAC928116F}"/>
    </a:ext>
  </a:extLst>
</a:theme>
</file>

<file path=ppt/theme/theme2.xml><?xml version="1.0" encoding="utf-8"?>
<a:theme xmlns:a="http://schemas.openxmlformats.org/drawingml/2006/main" name="1_Texas RE - Even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as RE Powerpoint Presentation.potx" id="{4FEBC769-DBCF-4356-952D-02CD9780215B}" vid="{56C1F024-46BE-4381-8CC2-8EAD403CEF97}"/>
    </a:ext>
  </a:extLst>
</a:theme>
</file>

<file path=ppt/theme/theme3.xml><?xml version="1.0" encoding="utf-8"?>
<a:theme xmlns:a="http://schemas.openxmlformats.org/drawingml/2006/main" name="Texas RE 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xas RE Powerpoint Presentation.potx" id="{4FEBC769-DBCF-4356-952D-02CD9780215B}" vid="{8DA199A7-5369-4E27-8D1E-18ADB03CB53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5a5cd70-a075-4fa2-8131-8b0810fd69fb">
      <Terms xmlns="http://schemas.microsoft.com/office/infopath/2007/PartnerControls"/>
    </lcf76f155ced4ddcb4097134ff3c332f>
    <TaxCatchAll xmlns="425c5fea-1558-471a-bce3-1c7b820c4204"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69663AF21113488A1C9EAC47C6DA22" ma:contentTypeVersion="12" ma:contentTypeDescription="Create a new document." ma:contentTypeScope="" ma:versionID="70ad988eea95ff7821b6faa48f04b093">
  <xsd:schema xmlns:xsd="http://www.w3.org/2001/XMLSchema" xmlns:xs="http://www.w3.org/2001/XMLSchema" xmlns:p="http://schemas.microsoft.com/office/2006/metadata/properties" xmlns:ns2="b5a5cd70-a075-4fa2-8131-8b0810fd69fb" xmlns:ns3="425c5fea-1558-471a-bce3-1c7b820c4204" targetNamespace="http://schemas.microsoft.com/office/2006/metadata/properties" ma:root="true" ma:fieldsID="a1e0854a31c822ddcfd03383cf949dd6" ns2:_="" ns3:_="">
    <xsd:import namespace="b5a5cd70-a075-4fa2-8131-8b0810fd69fb"/>
    <xsd:import namespace="425c5fea-1558-471a-bce3-1c7b820c420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a5cd70-a075-4fa2-8131-8b0810fd69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1ac2f40-38b9-4b71-8045-c3d7465e724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5c5fea-1558-471a-bce3-1c7b820c420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ad8fdac-a183-49b5-be2f-8081bf3758fb}" ma:internalName="TaxCatchAll" ma:showField="CatchAllData" ma:web="425c5fea-1558-471a-bce3-1c7b820c420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9556EB-BD69-47DB-A76A-4D8B0AD8F2C3}">
  <ds:schemaRefs>
    <ds:schemaRef ds:uri="425c5fea-1558-471a-bce3-1c7b820c4204"/>
    <ds:schemaRef ds:uri="b5a5cd70-a075-4fa2-8131-8b0810fd69f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E955DE7-04FD-441F-B87B-2D2EDF9B4D9D}">
  <ds:schemaRefs>
    <ds:schemaRef ds:uri="http://schemas.microsoft.com/sharepoint/v3/contenttype/forms"/>
  </ds:schemaRefs>
</ds:datastoreItem>
</file>

<file path=customXml/itemProps3.xml><?xml version="1.0" encoding="utf-8"?>
<ds:datastoreItem xmlns:ds="http://schemas.openxmlformats.org/officeDocument/2006/customXml" ds:itemID="{2C509079-A1B1-4540-A3E5-D05D2C776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a5cd70-a075-4fa2-8131-8b0810fd69fb"/>
    <ds:schemaRef ds:uri="425c5fea-1558-471a-bce3-1c7b820c420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c320555-a3c7-42d0-9dcd-6de8a7db8b85}" enabled="1" method="Privileged" siteId="{96f651d6-8bad-42d3-91ff-396eeaaeb703}" removed="0"/>
</clbl:labelList>
</file>

<file path=docProps/app.xml><?xml version="1.0" encoding="utf-8"?>
<Properties xmlns="http://schemas.openxmlformats.org/officeDocument/2006/extended-properties" xmlns:vt="http://schemas.openxmlformats.org/officeDocument/2006/docPropsVTypes">
  <Template>Texas RE Powerpoint Presentation - Widescreen</Template>
  <TotalTime>927</TotalTime>
  <Words>3823</Words>
  <Application>Microsoft Office PowerPoint</Application>
  <PresentationFormat>Widescreen</PresentationFormat>
  <Paragraphs>297</Paragraphs>
  <Slides>15</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Arial</vt:lpstr>
      <vt:lpstr>Arial Black</vt:lpstr>
      <vt:lpstr>Arial-BoldMT</vt:lpstr>
      <vt:lpstr>Calibri</vt:lpstr>
      <vt:lpstr>Courier New</vt:lpstr>
      <vt:lpstr>Wingdings</vt:lpstr>
      <vt:lpstr>Texas RE - Default</vt:lpstr>
      <vt:lpstr>1_Texas RE - Event</vt:lpstr>
      <vt:lpstr>Texas RE Blank</vt:lpstr>
      <vt:lpstr>PowerPoint Presentation</vt:lpstr>
      <vt:lpstr>R1 Sequence of Event Recording Data</vt:lpstr>
      <vt:lpstr>R1 Sequence of Event Recording Data</vt:lpstr>
      <vt:lpstr>R2 Fault Recording Data</vt:lpstr>
      <vt:lpstr>R2 Fault Recording Data</vt:lpstr>
      <vt:lpstr>R3 Digital Fault Recording Data Specifications</vt:lpstr>
      <vt:lpstr>R3 Digital Fault Recording Data Specifications</vt:lpstr>
      <vt:lpstr>R4 &amp; R5 Dynamic Disturbance Recording Data</vt:lpstr>
      <vt:lpstr>R4 &amp; R5 Dynamic Disturbance Recording Data</vt:lpstr>
      <vt:lpstr>R6 Time Synchronization</vt:lpstr>
      <vt:lpstr>R7 Requested Data</vt:lpstr>
      <vt:lpstr>R7 Requested Data</vt:lpstr>
      <vt:lpstr>R8 Failure Of The Recording Capability</vt:lpstr>
      <vt:lpstr>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Newnam, Eric</dc:creator>
  <cp:lastModifiedBy>Newnam, Eric</cp:lastModifiedBy>
  <cp:revision>12</cp:revision>
  <dcterms:created xsi:type="dcterms:W3CDTF">2025-04-02T15:12:59Z</dcterms:created>
  <dcterms:modified xsi:type="dcterms:W3CDTF">2025-04-11T18:56:02Z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0x0101007069663AF21113488A1C9EAC47C6DA22</vt:lpwstr>
  </property>
  <property fmtid="{D5CDD505-2E9C-101B-9397-08002B2CF9AE}" pid="4" name="ClassificationContentMarkingHeaderLocations">
    <vt:lpwstr>Texas RE - Default:7\1_Texas RE - Event:8\Texas RE Blank:3</vt:lpwstr>
  </property>
  <property fmtid="{D5CDD505-2E9C-101B-9397-08002B2CF9AE}" pid="5" name="ClassificationContentMarkingHeaderText">
    <vt:lpwstr>Public</vt:lpwstr>
  </property>
</Properties>
</file>