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67" r:id="rId7"/>
    <p:sldId id="272" r:id="rId8"/>
    <p:sldId id="271" r:id="rId9"/>
    <p:sldId id="273" r:id="rId10"/>
    <p:sldId id="274" r:id="rId11"/>
    <p:sldId id="27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6449" autoAdjust="0"/>
  </p:normalViewPr>
  <p:slideViewPr>
    <p:cSldViewPr showGuides="1">
      <p:cViewPr varScale="1">
        <p:scale>
          <a:sx n="82" d="100"/>
          <a:sy n="82" d="100"/>
        </p:scale>
        <p:origin x="1411"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4/13/2025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4/13/2025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539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D4D01A-DB41-CE7A-8676-09D35FBF37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67C356-340B-9F45-A21E-7567583D67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4B3FE9-3B16-360C-089A-9C45E1C1A1B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C3F3A1A-C776-CF07-3064-9DDFC390A2E3}"/>
              </a:ext>
            </a:extLst>
          </p:cNvPr>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160605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F6B8D1-1290-C5C6-47E7-9A30E835F4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1C39EF-A3F5-BDCA-9052-A2255A04C91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F7B6F7-C058-2467-251D-1C8652E763C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2701AE1-52DB-9C97-F422-1C89CD96ED44}"/>
              </a:ext>
            </a:extLst>
          </p:cNvPr>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674953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when AS insufficiency occurs in DAM, two notices are sent. One is automated and one </a:t>
            </a:r>
            <a:r>
              <a:rPr lang="en-US"/>
              <a:t>is manual.</a:t>
            </a:r>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936492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813447"/>
            <a:ext cx="5029200" cy="2308324"/>
          </a:xfrm>
          <a:prstGeom prst="rect">
            <a:avLst/>
          </a:prstGeom>
          <a:noFill/>
        </p:spPr>
        <p:txBody>
          <a:bodyPr wrap="square" rtlCol="0">
            <a:spAutoFit/>
          </a:bodyPr>
          <a:lstStyle/>
          <a:p>
            <a:r>
              <a:rPr lang="en-US" b="1" dirty="0">
                <a:solidFill>
                  <a:schemeClr val="tx2"/>
                </a:solidFill>
              </a:rPr>
              <a:t>Day-Ahead Market PTP and PTPLO Submission Activity</a:t>
            </a:r>
          </a:p>
          <a:p>
            <a:endParaRPr lang="en-US" dirty="0">
              <a:solidFill>
                <a:schemeClr val="tx2"/>
              </a:solidFill>
            </a:endParaRPr>
          </a:p>
          <a:p>
            <a:r>
              <a:rPr lang="en-US" dirty="0">
                <a:solidFill>
                  <a:schemeClr val="tx2"/>
                </a:solidFill>
              </a:rPr>
              <a:t>April 14, 2025</a:t>
            </a:r>
          </a:p>
          <a:p>
            <a:endParaRPr lang="en-US" dirty="0">
              <a:solidFill>
                <a:schemeClr val="tx2"/>
              </a:solidFill>
            </a:endParaRPr>
          </a:p>
          <a:p>
            <a:endParaRPr lang="en-US" dirty="0">
              <a:solidFill>
                <a:schemeClr val="tx2"/>
              </a:solidFill>
            </a:endParaRPr>
          </a:p>
          <a:p>
            <a:r>
              <a:rPr lang="en-US" dirty="0">
                <a:solidFill>
                  <a:schemeClr val="tx2"/>
                </a:solidFill>
              </a:rPr>
              <a:t>Curry Holden</a:t>
            </a:r>
          </a:p>
          <a:p>
            <a:r>
              <a:rPr lang="en-US" dirty="0">
                <a:solidFill>
                  <a:schemeClr val="tx2"/>
                </a:solidFill>
              </a:rPr>
              <a:t>Day-Ahead Market Supervisor</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rPr>
              <a:t>Background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Content Placeholder 4">
            <a:extLst>
              <a:ext uri="{FF2B5EF4-FFF2-40B4-BE49-F238E27FC236}">
                <a16:creationId xmlns:a16="http://schemas.microsoft.com/office/drawing/2014/main" id="{63CEFDBD-4396-FFEA-A961-90A338FB0692}"/>
              </a:ext>
            </a:extLst>
          </p:cNvPr>
          <p:cNvSpPr>
            <a:spLocks noGrp="1"/>
          </p:cNvSpPr>
          <p:nvPr>
            <p:ph idx="1"/>
          </p:nvPr>
        </p:nvSpPr>
        <p:spPr>
          <a:xfrm>
            <a:off x="266700" y="1249758"/>
            <a:ext cx="8534400" cy="4823621"/>
          </a:xfrm>
        </p:spPr>
        <p:txBody>
          <a:bodyPr/>
          <a:lstStyle/>
          <a:p>
            <a:r>
              <a:rPr lang="en-US" sz="2200" dirty="0"/>
              <a:t>Point-to-Point (PTP) Obligation Bids and Point-to-Point with Links to an Option (PTPLO) interval records have been identified as a particularly strenuous product for the DAM optimization engine to solve for.</a:t>
            </a:r>
          </a:p>
          <a:p>
            <a:endParaRPr lang="en-US" sz="2200" dirty="0"/>
          </a:p>
          <a:p>
            <a:r>
              <a:rPr lang="en-US" sz="2200" dirty="0"/>
              <a:t>In 2021, ERCOT communicated to WMWG regarding DAM delays.</a:t>
            </a:r>
          </a:p>
          <a:p>
            <a:endParaRPr lang="en-US" sz="2200" dirty="0"/>
          </a:p>
          <a:p>
            <a:r>
              <a:rPr lang="en-US" sz="2200" dirty="0"/>
              <a:t>During analysis, it was determined that high volumes of PTP interval records were causing increased optimization engine execution times. Therefore, we’ve decided to bring our observations to CMWG and provide an update.</a:t>
            </a:r>
          </a:p>
          <a:p>
            <a:endParaRPr lang="en-US" dirty="0"/>
          </a:p>
          <a:p>
            <a:pPr>
              <a:buFont typeface="Wingdings" panose="05000000000000000000" pitchFamily="2" charset="2"/>
              <a:buChar char="§"/>
            </a:pPr>
            <a:endParaRPr lang="en-US"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319092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42816-CE8D-F5BE-0581-3F3A404751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7A8514-E29F-9BD7-47AD-C7D1147A8568}"/>
              </a:ext>
            </a:extLst>
          </p:cNvPr>
          <p:cNvSpPr>
            <a:spLocks noGrp="1"/>
          </p:cNvSpPr>
          <p:nvPr>
            <p:ph type="title"/>
          </p:nvPr>
        </p:nvSpPr>
        <p:spPr>
          <a:xfrm>
            <a:off x="381000" y="243682"/>
            <a:ext cx="8458200" cy="518318"/>
          </a:xfrm>
        </p:spPr>
        <p:txBody>
          <a:bodyPr/>
          <a:lstStyle/>
          <a:p>
            <a:r>
              <a:rPr lang="en-US" b="1" dirty="0">
                <a:solidFill>
                  <a:schemeClr val="accent1"/>
                </a:solidFill>
              </a:rPr>
              <a:t>Background: Continued</a:t>
            </a:r>
          </a:p>
        </p:txBody>
      </p:sp>
      <p:sp>
        <p:nvSpPr>
          <p:cNvPr id="4" name="Slide Number Placeholder 3">
            <a:extLst>
              <a:ext uri="{FF2B5EF4-FFF2-40B4-BE49-F238E27FC236}">
                <a16:creationId xmlns:a16="http://schemas.microsoft.com/office/drawing/2014/main" id="{0E16F463-1FC3-9608-10CF-0B2000F3CDB7}"/>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4">
            <a:extLst>
              <a:ext uri="{FF2B5EF4-FFF2-40B4-BE49-F238E27FC236}">
                <a16:creationId xmlns:a16="http://schemas.microsoft.com/office/drawing/2014/main" id="{9E6DA7BE-9AFB-997C-AB54-6F4E0197F0B6}"/>
              </a:ext>
            </a:extLst>
          </p:cNvPr>
          <p:cNvSpPr>
            <a:spLocks noGrp="1"/>
          </p:cNvSpPr>
          <p:nvPr>
            <p:ph idx="1"/>
          </p:nvPr>
        </p:nvSpPr>
        <p:spPr>
          <a:xfrm>
            <a:off x="304800" y="990600"/>
            <a:ext cx="8534400" cy="5257800"/>
          </a:xfrm>
        </p:spPr>
        <p:txBody>
          <a:bodyPr/>
          <a:lstStyle/>
          <a:p>
            <a:r>
              <a:rPr lang="en-US" sz="2000" dirty="0"/>
              <a:t>ERCOT performed studies to determine the impact of PTPs on the performance. As analysis continued, we discovered that unawarded PTPs may have an outsized impact on performance.</a:t>
            </a:r>
          </a:p>
          <a:p>
            <a:endParaRPr lang="en-US" sz="2000" dirty="0"/>
          </a:p>
          <a:p>
            <a:r>
              <a:rPr lang="en-US" sz="2000" dirty="0"/>
              <a:t>A PTP submission fee for unawarded PTPs was proposed. The IMM has also recommended a PTP fee since the 2020 State of the Market report.</a:t>
            </a:r>
          </a:p>
          <a:p>
            <a:endParaRPr lang="en-US" sz="2000" dirty="0"/>
          </a:p>
          <a:p>
            <a:r>
              <a:rPr lang="en-US" sz="2000" dirty="0"/>
              <a:t>This issue was deprioritized shortly thereafter due to</a:t>
            </a:r>
          </a:p>
          <a:p>
            <a:pPr lvl="1"/>
            <a:r>
              <a:rPr lang="en-US" sz="1800" dirty="0"/>
              <a:t>Winter Storm Uri impacts</a:t>
            </a:r>
          </a:p>
          <a:p>
            <a:pPr lvl="1"/>
            <a:r>
              <a:rPr lang="en-US" sz="1800" dirty="0"/>
              <a:t>DAM operations’ process changes that improved execution times</a:t>
            </a:r>
          </a:p>
          <a:p>
            <a:pPr lvl="1"/>
            <a:r>
              <a:rPr lang="en-US" sz="1800" dirty="0"/>
              <a:t>DAM engine hardware updates that improved execution times</a:t>
            </a:r>
          </a:p>
          <a:p>
            <a:pPr lvl="1"/>
            <a:r>
              <a:rPr lang="en-US" sz="1800" dirty="0"/>
              <a:t>SCR 814 allows ERCOT to limit PTP submission activity per counterparty.</a:t>
            </a:r>
          </a:p>
          <a:p>
            <a:pPr lvl="1"/>
            <a:endParaRPr lang="en-US" sz="2000" dirty="0"/>
          </a:p>
          <a:p>
            <a:pPr marL="0" indent="0">
              <a:buNone/>
            </a:pPr>
            <a:r>
              <a:rPr lang="en-US" sz="1200" dirty="0"/>
              <a:t>Note: In this discussion, PTPs and PTPLOs (aka CRRs) are lumped together because the DAM optimization engine models them identically. ERCOT is not implying that any changes should be made to current PTPLO practices. Historically, about 20-30 PTP interval records are submitted for each PTPLO interval record.</a:t>
            </a:r>
          </a:p>
          <a:p>
            <a:endParaRPr lang="en-US" sz="2200" dirty="0"/>
          </a:p>
          <a:p>
            <a:endParaRPr lang="en-US" dirty="0"/>
          </a:p>
          <a:p>
            <a:endParaRPr lang="en-US" dirty="0"/>
          </a:p>
          <a:p>
            <a:endParaRPr lang="en-US" dirty="0"/>
          </a:p>
          <a:p>
            <a:pPr>
              <a:buFont typeface="Wingdings" panose="05000000000000000000" pitchFamily="2" charset="2"/>
              <a:buChar char="§"/>
            </a:pPr>
            <a:endParaRPr lang="en-US"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2256351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FDBDF-66F1-5004-DA1F-15443EAC9B2B}"/>
              </a:ext>
            </a:extLst>
          </p:cNvPr>
          <p:cNvSpPr>
            <a:spLocks noGrp="1"/>
          </p:cNvSpPr>
          <p:nvPr>
            <p:ph type="title"/>
          </p:nvPr>
        </p:nvSpPr>
        <p:spPr/>
        <p:txBody>
          <a:bodyPr/>
          <a:lstStyle/>
          <a:p>
            <a:r>
              <a:rPr lang="en-US" dirty="0"/>
              <a:t>Historical PTP Counts</a:t>
            </a:r>
          </a:p>
        </p:txBody>
      </p:sp>
      <p:sp>
        <p:nvSpPr>
          <p:cNvPr id="3" name="Content Placeholder 2">
            <a:extLst>
              <a:ext uri="{FF2B5EF4-FFF2-40B4-BE49-F238E27FC236}">
                <a16:creationId xmlns:a16="http://schemas.microsoft.com/office/drawing/2014/main" id="{960BA832-0048-03F3-CBC9-DC7A865E82B6}"/>
              </a:ext>
            </a:extLst>
          </p:cNvPr>
          <p:cNvSpPr>
            <a:spLocks noGrp="1"/>
          </p:cNvSpPr>
          <p:nvPr>
            <p:ph idx="1"/>
          </p:nvPr>
        </p:nvSpPr>
        <p:spPr/>
        <p:txBody>
          <a:bodyPr/>
          <a:lstStyle/>
          <a:p>
            <a:r>
              <a:rPr lang="en-US" sz="2200" dirty="0"/>
              <a:t>DAM PTP/CRR interval (hourly) record submission counts continue to break records.</a:t>
            </a:r>
          </a:p>
          <a:p>
            <a:endParaRPr lang="en-US" dirty="0"/>
          </a:p>
          <a:p>
            <a:pPr marL="0" indent="0" algn="ctr">
              <a:buNone/>
            </a:pPr>
            <a:r>
              <a:rPr lang="en-US" sz="1400" dirty="0">
                <a:solidFill>
                  <a:srgbClr val="5B6770"/>
                </a:solidFill>
              </a:rPr>
              <a:t>OD vs PTP/CRR interval count 2010-2025</a:t>
            </a:r>
          </a:p>
          <a:p>
            <a:pPr marL="0" indent="0" algn="ctr">
              <a:buNone/>
            </a:pPr>
            <a:endParaRPr lang="en-US" sz="1600" dirty="0"/>
          </a:p>
        </p:txBody>
      </p:sp>
      <p:sp>
        <p:nvSpPr>
          <p:cNvPr id="4" name="Slide Number Placeholder 3">
            <a:extLst>
              <a:ext uri="{FF2B5EF4-FFF2-40B4-BE49-F238E27FC236}">
                <a16:creationId xmlns:a16="http://schemas.microsoft.com/office/drawing/2014/main" id="{93BB70ED-4297-6470-BBE7-7634EB003CC6}"/>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6" name="Picture 5">
            <a:extLst>
              <a:ext uri="{FF2B5EF4-FFF2-40B4-BE49-F238E27FC236}">
                <a16:creationId xmlns:a16="http://schemas.microsoft.com/office/drawing/2014/main" id="{5856A58A-0385-1EEC-8BA8-47BFDA7D6300}"/>
              </a:ext>
            </a:extLst>
          </p:cNvPr>
          <p:cNvPicPr>
            <a:picLocks noChangeAspect="1"/>
          </p:cNvPicPr>
          <p:nvPr/>
        </p:nvPicPr>
        <p:blipFill>
          <a:blip r:embed="rId2"/>
          <a:stretch>
            <a:fillRect/>
          </a:stretch>
        </p:blipFill>
        <p:spPr>
          <a:xfrm>
            <a:off x="1233905" y="2442909"/>
            <a:ext cx="6676190" cy="3419048"/>
          </a:xfrm>
          <a:prstGeom prst="rect">
            <a:avLst/>
          </a:prstGeom>
        </p:spPr>
      </p:pic>
    </p:spTree>
    <p:extLst>
      <p:ext uri="{BB962C8B-B14F-4D97-AF65-F5344CB8AC3E}">
        <p14:creationId xmlns:p14="http://schemas.microsoft.com/office/powerpoint/2010/main" val="285726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FB78F-829B-7C08-3503-7C8796AE3B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01840A-A533-DA5B-8501-92A28BFD663D}"/>
              </a:ext>
            </a:extLst>
          </p:cNvPr>
          <p:cNvSpPr>
            <a:spLocks noGrp="1"/>
          </p:cNvSpPr>
          <p:nvPr>
            <p:ph type="title"/>
          </p:nvPr>
        </p:nvSpPr>
        <p:spPr>
          <a:xfrm>
            <a:off x="381000" y="243682"/>
            <a:ext cx="8458200" cy="518318"/>
          </a:xfrm>
        </p:spPr>
        <p:txBody>
          <a:bodyPr/>
          <a:lstStyle/>
          <a:p>
            <a:r>
              <a:rPr lang="en-US" dirty="0"/>
              <a:t>Looking Forward</a:t>
            </a:r>
            <a:endParaRPr lang="en-US" b="1" dirty="0">
              <a:solidFill>
                <a:schemeClr val="accent1"/>
              </a:solidFill>
            </a:endParaRPr>
          </a:p>
        </p:txBody>
      </p:sp>
      <p:sp>
        <p:nvSpPr>
          <p:cNvPr id="4" name="Slide Number Placeholder 3">
            <a:extLst>
              <a:ext uri="{FF2B5EF4-FFF2-40B4-BE49-F238E27FC236}">
                <a16:creationId xmlns:a16="http://schemas.microsoft.com/office/drawing/2014/main" id="{1EE572C7-AD4B-1379-A72C-FF807DBEA3E3}"/>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4">
            <a:extLst>
              <a:ext uri="{FF2B5EF4-FFF2-40B4-BE49-F238E27FC236}">
                <a16:creationId xmlns:a16="http://schemas.microsoft.com/office/drawing/2014/main" id="{13509782-5216-7F82-237F-8DC8132B67D5}"/>
              </a:ext>
            </a:extLst>
          </p:cNvPr>
          <p:cNvSpPr>
            <a:spLocks noGrp="1"/>
          </p:cNvSpPr>
          <p:nvPr>
            <p:ph idx="1"/>
          </p:nvPr>
        </p:nvSpPr>
        <p:spPr/>
        <p:txBody>
          <a:bodyPr/>
          <a:lstStyle/>
          <a:p>
            <a:r>
              <a:rPr lang="en-US" sz="2200" dirty="0"/>
              <a:t>Further process and hardware improvements offer diminishing returns, as the underlying issue remains unresolved.</a:t>
            </a:r>
          </a:p>
          <a:p>
            <a:pPr marL="0" indent="0">
              <a:buNone/>
            </a:pPr>
            <a:endParaRPr lang="en-US" sz="2200" dirty="0"/>
          </a:p>
          <a:p>
            <a:r>
              <a:rPr lang="en-US" sz="2200" dirty="0"/>
              <a:t>Without additional measures to manage PTP submission volume, we may be forced to lower the number of PTP interval  submissions allowed per counterparty (currently set to 10,000).</a:t>
            </a:r>
          </a:p>
          <a:p>
            <a:endParaRPr lang="en-US" sz="2200" dirty="0"/>
          </a:p>
          <a:p>
            <a:r>
              <a:rPr lang="en-US" sz="2200" dirty="0"/>
              <a:t>This is a hard cutoff and doesn’t necessarily assign appropriate value to PTP submissions.</a:t>
            </a:r>
          </a:p>
          <a:p>
            <a:endParaRPr lang="en-US" sz="2000" dirty="0"/>
          </a:p>
          <a:p>
            <a:endParaRPr lang="en-US" sz="2200" dirty="0"/>
          </a:p>
          <a:p>
            <a:endParaRPr lang="en-US" dirty="0"/>
          </a:p>
          <a:p>
            <a:endParaRPr lang="en-US" dirty="0"/>
          </a:p>
          <a:p>
            <a:endParaRPr lang="en-US" dirty="0"/>
          </a:p>
          <a:p>
            <a:pPr>
              <a:buFont typeface="Wingdings" panose="05000000000000000000" pitchFamily="2" charset="2"/>
              <a:buChar char="§"/>
            </a:pPr>
            <a:endParaRPr lang="en-US"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1295357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A7961B-3EB9-E6CE-F52A-852A644AB9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8A8455-5A4F-2586-0E31-F6BB089DCE72}"/>
              </a:ext>
            </a:extLst>
          </p:cNvPr>
          <p:cNvSpPr>
            <a:spLocks noGrp="1"/>
          </p:cNvSpPr>
          <p:nvPr>
            <p:ph type="title"/>
          </p:nvPr>
        </p:nvSpPr>
        <p:spPr/>
        <p:txBody>
          <a:bodyPr/>
          <a:lstStyle/>
          <a:p>
            <a:r>
              <a:rPr lang="en-US" dirty="0"/>
              <a:t>Historical PTP Counts</a:t>
            </a:r>
          </a:p>
        </p:txBody>
      </p:sp>
      <p:sp>
        <p:nvSpPr>
          <p:cNvPr id="3" name="Content Placeholder 2">
            <a:extLst>
              <a:ext uri="{FF2B5EF4-FFF2-40B4-BE49-F238E27FC236}">
                <a16:creationId xmlns:a16="http://schemas.microsoft.com/office/drawing/2014/main" id="{3ADDB1A3-0CE9-8547-E5F9-39E53D6A3D60}"/>
              </a:ext>
            </a:extLst>
          </p:cNvPr>
          <p:cNvSpPr>
            <a:spLocks noGrp="1"/>
          </p:cNvSpPr>
          <p:nvPr>
            <p:ph idx="1"/>
          </p:nvPr>
        </p:nvSpPr>
        <p:spPr/>
        <p:txBody>
          <a:bodyPr/>
          <a:lstStyle/>
          <a:p>
            <a:r>
              <a:rPr lang="en-US" sz="2200" dirty="0"/>
              <a:t>Performance concerns are beginning to reemerge, making late solutions postings and DAM aborts more likely.</a:t>
            </a:r>
          </a:p>
          <a:p>
            <a:pPr marL="0" indent="0" algn="ctr">
              <a:buNone/>
            </a:pPr>
            <a:endParaRPr lang="en-US" sz="1800" dirty="0"/>
          </a:p>
          <a:p>
            <a:pPr marL="0" indent="0" algn="ctr">
              <a:buNone/>
            </a:pPr>
            <a:endParaRPr lang="en-US" sz="1800" dirty="0"/>
          </a:p>
          <a:p>
            <a:pPr marL="0" indent="0" algn="ctr">
              <a:buNone/>
            </a:pPr>
            <a:r>
              <a:rPr lang="en-US" sz="1400" dirty="0">
                <a:solidFill>
                  <a:srgbClr val="5B6770"/>
                </a:solidFill>
              </a:rPr>
              <a:t>Execution time vs PTP/CRR interval count 2021-2025</a:t>
            </a:r>
          </a:p>
        </p:txBody>
      </p:sp>
      <p:sp>
        <p:nvSpPr>
          <p:cNvPr id="4" name="Slide Number Placeholder 3">
            <a:extLst>
              <a:ext uri="{FF2B5EF4-FFF2-40B4-BE49-F238E27FC236}">
                <a16:creationId xmlns:a16="http://schemas.microsoft.com/office/drawing/2014/main" id="{CFC3A8B0-8216-9FFE-5DF4-E1D58702BEEE}"/>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8" name="Picture 7">
            <a:extLst>
              <a:ext uri="{FF2B5EF4-FFF2-40B4-BE49-F238E27FC236}">
                <a16:creationId xmlns:a16="http://schemas.microsoft.com/office/drawing/2014/main" id="{AFF4F0DC-50FD-6BBE-A270-26C43CE1809A}"/>
              </a:ext>
            </a:extLst>
          </p:cNvPr>
          <p:cNvPicPr>
            <a:picLocks noChangeAspect="1"/>
          </p:cNvPicPr>
          <p:nvPr/>
        </p:nvPicPr>
        <p:blipFill>
          <a:blip r:embed="rId2"/>
          <a:stretch>
            <a:fillRect/>
          </a:stretch>
        </p:blipFill>
        <p:spPr>
          <a:xfrm>
            <a:off x="1095809" y="2785678"/>
            <a:ext cx="6952381" cy="3257143"/>
          </a:xfrm>
          <a:prstGeom prst="rect">
            <a:avLst/>
          </a:prstGeom>
        </p:spPr>
      </p:pic>
    </p:spTree>
    <p:extLst>
      <p:ext uri="{BB962C8B-B14F-4D97-AF65-F5344CB8AC3E}">
        <p14:creationId xmlns:p14="http://schemas.microsoft.com/office/powerpoint/2010/main" val="2111396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E8294-3C52-FDC2-F7FE-0997800FF78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B024EA6E-6D46-7D72-3EDB-31142AF96B9E}"/>
              </a:ext>
            </a:extLst>
          </p:cNvPr>
          <p:cNvSpPr>
            <a:spLocks noGrp="1"/>
          </p:cNvSpPr>
          <p:nvPr>
            <p:ph idx="1"/>
          </p:nvPr>
        </p:nvSpPr>
        <p:spPr/>
        <p:txBody>
          <a:bodyPr/>
          <a:lstStyle/>
          <a:p>
            <a:r>
              <a:rPr lang="en-US" sz="2200" dirty="0">
                <a:solidFill>
                  <a:schemeClr val="tx1">
                    <a:lumMod val="65000"/>
                    <a:lumOff val="35000"/>
                  </a:schemeClr>
                </a:solidFill>
              </a:rPr>
              <a:t>ERCOT will:</a:t>
            </a:r>
          </a:p>
          <a:p>
            <a:pPr lvl="1"/>
            <a:r>
              <a:rPr lang="en-US" sz="2000" dirty="0">
                <a:solidFill>
                  <a:schemeClr val="tx1">
                    <a:lumMod val="65000"/>
                    <a:lumOff val="35000"/>
                  </a:schemeClr>
                </a:solidFill>
              </a:rPr>
              <a:t>Re-evaluate correlation of unawarded PTPs vs execution time.</a:t>
            </a:r>
          </a:p>
          <a:p>
            <a:pPr lvl="1"/>
            <a:r>
              <a:rPr lang="en-US" sz="2000" dirty="0">
                <a:solidFill>
                  <a:schemeClr val="tx1">
                    <a:lumMod val="65000"/>
                    <a:lumOff val="35000"/>
                  </a:schemeClr>
                </a:solidFill>
              </a:rPr>
              <a:t>Analyze submission activity to make informed suggestions regarding fee structure.</a:t>
            </a:r>
          </a:p>
          <a:p>
            <a:endParaRPr lang="en-US" sz="2200" dirty="0">
              <a:solidFill>
                <a:schemeClr val="tx1">
                  <a:lumMod val="65000"/>
                  <a:lumOff val="35000"/>
                </a:schemeClr>
              </a:solidFill>
            </a:endParaRPr>
          </a:p>
          <a:p>
            <a:r>
              <a:rPr lang="en-US" sz="2200" dirty="0">
                <a:solidFill>
                  <a:schemeClr val="tx1">
                    <a:lumMod val="65000"/>
                    <a:lumOff val="35000"/>
                  </a:schemeClr>
                </a:solidFill>
              </a:rPr>
              <a:t>Any questions or concerns?</a:t>
            </a:r>
          </a:p>
          <a:p>
            <a:endParaRPr lang="en-US" sz="2200" dirty="0"/>
          </a:p>
          <a:p>
            <a:pPr marL="0" indent="0">
              <a:buNone/>
            </a:pPr>
            <a:endParaRPr lang="en-US" sz="2000" dirty="0"/>
          </a:p>
        </p:txBody>
      </p:sp>
      <p:sp>
        <p:nvSpPr>
          <p:cNvPr id="4" name="Slide Number Placeholder 3">
            <a:extLst>
              <a:ext uri="{FF2B5EF4-FFF2-40B4-BE49-F238E27FC236}">
                <a16:creationId xmlns:a16="http://schemas.microsoft.com/office/drawing/2014/main" id="{BF7BCA20-104C-3ADE-0D51-815826B9EE93}"/>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78859146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3924</TotalTime>
  <Words>437</Words>
  <Application>Microsoft Office PowerPoint</Application>
  <PresentationFormat>On-screen Show (4:3)</PresentationFormat>
  <Paragraphs>68</Paragraphs>
  <Slides>7</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Wingdings</vt:lpstr>
      <vt:lpstr>1_Custom Design</vt:lpstr>
      <vt:lpstr>Office Theme</vt:lpstr>
      <vt:lpstr>PowerPoint Presentation</vt:lpstr>
      <vt:lpstr>Background</vt:lpstr>
      <vt:lpstr>Background: Continued</vt:lpstr>
      <vt:lpstr>Historical PTP Counts</vt:lpstr>
      <vt:lpstr>Looking Forward</vt:lpstr>
      <vt:lpstr>Historical PTP Counts</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Moreno, Alfredo</cp:lastModifiedBy>
  <cp:revision>125</cp:revision>
  <cp:lastPrinted>2016-01-21T20:53:15Z</cp:lastPrinted>
  <dcterms:created xsi:type="dcterms:W3CDTF">2016-01-21T15:20:31Z</dcterms:created>
  <dcterms:modified xsi:type="dcterms:W3CDTF">2025-04-13T13:13:20Z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2024-02-14T17:40:30Z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76bc3c7d-6ee2-4c14-9620-5c6cd72d3214</vt:lpwstr>
  </property>
  <property fmtid="{D5CDD505-2E9C-101B-9397-08002B2CF9AE}" pid="9" name="MSIP_Label_7084cbda-52b8-46fb-a7b7-cb5bd465ed85_ContentBits">
    <vt:lpwstr>0</vt:lpwstr>
  </property>
</Properties>
</file>