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356" r:id="rId11"/>
    <p:sldId id="357" r:id="rId12"/>
    <p:sldId id="314" r:id="rId13"/>
    <p:sldId id="347" r:id="rId14"/>
    <p:sldId id="295" r:id="rId15"/>
    <p:sldId id="355" r:id="rId16"/>
    <p:sldId id="343" r:id="rId17"/>
    <p:sldId id="351" r:id="rId18"/>
    <p:sldId id="344" r:id="rId19"/>
    <p:sldId id="341" r:id="rId20"/>
    <p:sldId id="345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4130" autoAdjust="0"/>
  </p:normalViewPr>
  <p:slideViewPr>
    <p:cSldViewPr showGuides="1">
      <p:cViewPr varScale="1">
        <p:scale>
          <a:sx n="123" d="100"/>
          <a:sy n="123" d="100"/>
        </p:scale>
        <p:origin x="12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April 17,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February 2024 - February 2025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C4FF309-62CD-1FF5-72F8-2A14BB5D03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140683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3846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February 2024 - February 2025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2444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8D0D543-5C68-F7DD-4733-51B6AAAAC4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193343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February 2024 - February 2025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3237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3B99D6E-409B-5B53-D469-834933BCE7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712" y="1066800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February 2024 - February 2025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0190DA4-FC81-D000-68C0-E8EAEE4EA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90600"/>
            <a:ext cx="8077200" cy="296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February 2024 - February 2025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4B25A7B-F832-577F-6672-51667E1A6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066800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February 2024 - February 2025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864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D59D5B8-D66E-528E-66B2-E2FDE6EC9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255550"/>
            <a:ext cx="8139546" cy="24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Highlights: February</a:t>
            </a:r>
            <a:r>
              <a:rPr lang="en-US" sz="1800" dirty="0">
                <a:cs typeface="Times New Roman" panose="02020603050405020304" pitchFamily="18" charset="0"/>
              </a:rPr>
              <a:t> 2024 – </a:t>
            </a:r>
            <a:r>
              <a:rPr lang="en-US" sz="1800" dirty="0">
                <a:latin typeface="+mn-lt"/>
                <a:cs typeface="Times New Roman" panose="02020603050405020304" pitchFamily="18" charset="0"/>
              </a:rPr>
              <a:t>March</a:t>
            </a:r>
            <a:r>
              <a:rPr lang="en-US" sz="1800" dirty="0">
                <a:cs typeface="Times New Roman" panose="02020603050405020304" pitchFamily="18" charset="0"/>
              </a:rPr>
              <a:t> 2025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Market-wide average Total Potential Exposure (TPE) remained flat at $1.84 billion in March  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Both real-time prices and forward adjustment factors were slightly lower in March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Average Discretionary Collateral decreased from $4.53 billion in February to $4.10 billion in March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No unusual collateral call activity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pPr algn="just"/>
            <a:r>
              <a:rPr lang="en-US" sz="1600" dirty="0">
                <a:cs typeface="Times New Roman" panose="02020603050405020304" pitchFamily="18" charset="0"/>
              </a:rPr>
              <a:t>TPE and Forward Adjustment Factors: March 2024 – March 2025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0A05F7-19E6-A8CA-2621-223C69FF6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76400"/>
            <a:ext cx="7847770" cy="340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HB_NORT:H March 2024 – March 2025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5D61F4-A8C6-1076-15F0-0479BF555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595" y="1873750"/>
            <a:ext cx="7839805" cy="338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7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(TPE):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March 2024 – March 2025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" y="5486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E1564B-5D8E-25FB-8CBB-46854A842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184" y="1508248"/>
            <a:ext cx="8032616" cy="374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81587"/>
          </a:xfrm>
        </p:spPr>
        <p:txBody>
          <a:bodyPr/>
          <a:lstStyle/>
          <a:p>
            <a:r>
              <a:rPr lang="en-US" sz="1600" dirty="0"/>
              <a:t>Issuer Credit Limits vs Total LC Amounts Per Issuer: End-March 2025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7284" y="51816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As of March 31, 2025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There are a total of 36 banks that have issued LCs.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CF0989-EBC5-2670-721A-7C09B9425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284" y="1981200"/>
            <a:ext cx="8175716" cy="277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February 2025 – March 2025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DB0269-E759-04F8-8FF6-CAF4DD3B9C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83" y="1904999"/>
            <a:ext cx="8210417" cy="317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March 2023 - March 2025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2AECD4-FDA0-5CC0-5426-68BF4867E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39" y="1804690"/>
            <a:ext cx="8001000" cy="348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- March 2025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E1323F-CB63-E63F-BAE7-0BD352151E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670151"/>
            <a:ext cx="7109996" cy="381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187470</TotalTime>
  <Words>787</Words>
  <Application>Microsoft Office PowerPoint</Application>
  <PresentationFormat>On-screen Show (4:3)</PresentationFormat>
  <Paragraphs>141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Highlights: February 2024 – March 2025</vt:lpstr>
      <vt:lpstr>TPE and Forward Adjustment Factors: March 2024 – March 2025 </vt:lpstr>
      <vt:lpstr>TPE/Real-Time &amp; Day-Ahead Daily Average Settlement Point Prices for HB_NORT:H March 2024 – March 2025 </vt:lpstr>
      <vt:lpstr>Available Credit by Type Compared to Total Potential Exposure (TPE):  March 2024 – March 2025</vt:lpstr>
      <vt:lpstr>Issuer Credit Limits vs Total LC Amounts Per Issuer: End-March 2025</vt:lpstr>
      <vt:lpstr>Discretionary Collateral February 2025 – March 2025</vt:lpstr>
      <vt:lpstr>Discretionary Collateral by Market Segment March 2023 - March 2025</vt:lpstr>
      <vt:lpstr>TPE and Discretionary Collateral by Market Segment - March 2025</vt:lpstr>
      <vt:lpstr>TPEA Coverage of Settlements February 2024 - February 2025 </vt:lpstr>
      <vt:lpstr>TPEA Coverage of Settlements February 2024 - February 2025 </vt:lpstr>
      <vt:lpstr>TPEA Coverage of Settlements February 2024 - February 2025</vt:lpstr>
      <vt:lpstr>TPEA Coverage of Settlements February 2024 - February 2025</vt:lpstr>
      <vt:lpstr>TPEA Coverage of Settlements February 2024 - February 2025</vt:lpstr>
      <vt:lpstr>TPEA Coverage of Settlements February 2024 - February 2025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1201</cp:revision>
  <cp:lastPrinted>2019-06-18T19:02:16Z</cp:lastPrinted>
  <dcterms:created xsi:type="dcterms:W3CDTF">2016-01-21T15:20:31Z</dcterms:created>
  <dcterms:modified xsi:type="dcterms:W3CDTF">2025-04-16T19:23:48Z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