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356" r:id="rId11"/>
    <p:sldId id="357" r:id="rId12"/>
    <p:sldId id="314" r:id="rId13"/>
    <p:sldId id="347" r:id="rId14"/>
    <p:sldId id="295" r:id="rId15"/>
    <p:sldId id="355" r:id="rId16"/>
    <p:sldId id="343" r:id="rId17"/>
    <p:sldId id="351" r:id="rId18"/>
    <p:sldId id="344" r:id="rId19"/>
    <p:sldId id="341" r:id="rId20"/>
    <p:sldId id="345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29" autoAdjust="0"/>
    <p:restoredTop sz="94130" autoAdjust="0"/>
  </p:normalViewPr>
  <p:slideViewPr>
    <p:cSldViewPr showGuides="1">
      <p:cViewPr varScale="1">
        <p:scale>
          <a:sx n="123" d="100"/>
          <a:sy n="123" d="100"/>
        </p:scale>
        <p:origin x="12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8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68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Market 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April 17,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5334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5300" y="5334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solidFill>
                <a:srgbClr val="5B677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TPEA closely approximates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433832F-97AD-AEA2-D4D4-02EF027DA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810650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and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C4FF309-62CD-1FF5-72F8-2A14BB5D0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140683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53846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730141"/>
            <a:ext cx="2444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</p:txBody>
      </p:sp>
      <p:graphicFrame>
        <p:nvGraphicFramePr>
          <p:cNvPr id="13" name="Table 4">
            <a:extLst>
              <a:ext uri="{FF2B5EF4-FFF2-40B4-BE49-F238E27FC236}">
                <a16:creationId xmlns:a16="http://schemas.microsoft.com/office/drawing/2014/main" id="{626E3E8B-6010-800F-1BD6-4DB94143C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168088"/>
              </p:ext>
            </p:extLst>
          </p:nvPr>
        </p:nvGraphicFramePr>
        <p:xfrm>
          <a:off x="495300" y="452402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8D0D543-5C68-F7DD-4733-51B6AAAAC4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" y="1193343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437971"/>
            <a:ext cx="32372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91221B2-FE49-3408-EF37-5D62C7A88F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48308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3B99D6E-409B-5B53-D469-834933BCE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712" y="10668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638800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97540B6-0235-C24B-AD87-6281E6FBE5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3425860"/>
              </p:ext>
            </p:extLst>
          </p:nvPr>
        </p:nvGraphicFramePr>
        <p:xfrm>
          <a:off x="609600" y="4341622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0190DA4-FC81-D000-68C0-E8EAEE4EAF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990600"/>
            <a:ext cx="8077200" cy="296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485379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B57885C-C0E8-AEBC-3628-E87D4EA657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373795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 Forward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4B25A7B-F832-577F-6672-51667E1A64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066800"/>
            <a:ext cx="8153400" cy="2464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421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February 2024 - February 2025 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864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230388-AAD6-835E-12ED-0806CDA38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949201"/>
              </p:ext>
            </p:extLst>
          </p:nvPr>
        </p:nvGraphicFramePr>
        <p:xfrm>
          <a:off x="519546" y="4159296"/>
          <a:ext cx="8153400" cy="123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1">
                  <a:extLst>
                    <a:ext uri="{9D8B030D-6E8A-4147-A177-3AD203B41FA5}">
                      <a16:colId xmlns:a16="http://schemas.microsoft.com/office/drawing/2014/main" val="224961877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828286173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55604886"/>
                    </a:ext>
                  </a:extLst>
                </a:gridCol>
              </a:tblGrid>
              <a:tr h="165037">
                <a:tc>
                  <a:txBody>
                    <a:bodyPr/>
                    <a:lstStyle/>
                    <a:p>
                      <a:r>
                        <a:rPr lang="en-US" sz="900" dirty="0"/>
                        <a:t>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Historical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954974"/>
                  </a:ext>
                </a:extLst>
              </a:tr>
              <a:tr h="189473">
                <a:tc>
                  <a:txBody>
                    <a:bodyPr/>
                    <a:lstStyle/>
                    <a:p>
                      <a:r>
                        <a:rPr lang="en-US" sz="900" dirty="0"/>
                        <a:t>Existing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RTLCNS + UDAA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M1 Days (including current day) Forward Charge Invoice Amounts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975608"/>
                  </a:ext>
                </a:extLst>
              </a:tr>
              <a:tr h="636089">
                <a:tc>
                  <a:txBody>
                    <a:bodyPr/>
                    <a:lstStyle/>
                    <a:p>
                      <a:r>
                        <a:rPr lang="en-US" sz="900" dirty="0"/>
                        <a:t>New Invoice Exposure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7 Days Back Net Invoice Amounts (Charges &amp; Credits)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M1 Days (including current day) Forward  Net Invoice Amounts (Charges &amp; Credits);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/>
                        <a:t>Excluding: 1) Securitization Invoices; 2) CRR Auction Invoices; 3) Subchapter N Funds Distribution Invoice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54927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3D59D5B8-D66E-528E-66B2-E2FDE6EC9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546" y="1255550"/>
            <a:ext cx="8139546" cy="2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15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Highlights: February</a:t>
            </a:r>
            <a:r>
              <a:rPr lang="en-US" sz="1800" dirty="0">
                <a:cs typeface="Times New Roman" panose="02020603050405020304" pitchFamily="18" charset="0"/>
              </a:rPr>
              <a:t> 2024 – </a:t>
            </a:r>
            <a:r>
              <a:rPr lang="en-US" sz="1800" dirty="0">
                <a:latin typeface="+mn-lt"/>
                <a:cs typeface="Times New Roman" panose="02020603050405020304" pitchFamily="18" charset="0"/>
              </a:rPr>
              <a:t>March</a:t>
            </a:r>
            <a:r>
              <a:rPr lang="en-US" sz="1800" dirty="0">
                <a:cs typeface="Times New Roman" panose="02020603050405020304" pitchFamily="18" charset="0"/>
              </a:rPr>
              <a:t> 2025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1382"/>
            <a:ext cx="8686800" cy="5204618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en-US" sz="1400" dirty="0"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Market-wide average Total Potential Exposure (TPE) remained flat at $1.84 billion in March 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Both real-time prices and forward adjustment factors were slightly lower in March</a:t>
            </a:r>
          </a:p>
          <a:p>
            <a:pPr marL="344488" lvl="2" indent="-344488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Average Discretionary Collateral decreased from $4.53 billion in February to $4.10 billion in March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No unusual collateral call activity</a:t>
            </a: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22319"/>
          </a:xfrm>
        </p:spPr>
        <p:txBody>
          <a:bodyPr/>
          <a:lstStyle/>
          <a:p>
            <a:pPr algn="just"/>
            <a:r>
              <a:rPr lang="en-US" sz="1600" dirty="0">
                <a:cs typeface="Times New Roman" panose="02020603050405020304" pitchFamily="18" charset="0"/>
              </a:rPr>
              <a:t>TPE and Forward Adjustment Factors: March 2024 – March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0A05F7-19E6-A8CA-2621-223C69FF6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76400"/>
            <a:ext cx="7847770" cy="340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HB_NORT:H March 2024 – March 2025 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5D61F4-A8C6-1076-15F0-0479BF5556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95" y="1873750"/>
            <a:ext cx="7839805" cy="338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7"/>
          </a:xfrm>
        </p:spPr>
        <p:txBody>
          <a:bodyPr/>
          <a:lstStyle/>
          <a:p>
            <a:r>
              <a:rPr lang="en-US" sz="1600" dirty="0"/>
              <a:t>Available Credit by Type Compared to Total Potential Exposure (TPE): </a:t>
            </a:r>
            <a:br>
              <a:rPr lang="en-US" sz="1600" dirty="0"/>
            </a:br>
            <a:r>
              <a:rPr lang="en-US" sz="1600" dirty="0">
                <a:cs typeface="Times New Roman" panose="02020603050405020304" pitchFamily="18" charset="0"/>
              </a:rPr>
              <a:t>March 2024 – March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47700" y="54864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E1564B-5D8E-25FB-8CBB-46854A842E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184" y="1508248"/>
            <a:ext cx="8032616" cy="374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089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481587"/>
          </a:xfrm>
        </p:spPr>
        <p:txBody>
          <a:bodyPr/>
          <a:lstStyle/>
          <a:p>
            <a:r>
              <a:rPr lang="en-US" sz="1600" dirty="0"/>
              <a:t>Issuer Credit Limits vs Total LC Amounts Per Issuer: End-March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7284" y="5181600"/>
            <a:ext cx="7848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As of March 31, 2025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There are a total of 36 banks that have issued LCs.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CF0989-EBC5-2670-721A-7C09B94259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4" y="1981200"/>
            <a:ext cx="8175716" cy="277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245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February 2025 – March 2025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DB0269-E759-04F8-8FF6-CAF4DD3B9C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83" y="1904999"/>
            <a:ext cx="8210417" cy="317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Discretionary Collateral by Market Segment March 2023 - March 2025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2AECD4-FDA0-5CC0-5426-68BF4867E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439" y="1804690"/>
            <a:ext cx="8001000" cy="3480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 - March 2025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9950" y="795253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  <a:endParaRPr lang="en-US" sz="1400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E1323F-CB63-E63F-BAE7-0BD352151E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670151"/>
            <a:ext cx="7109996" cy="381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187470</TotalTime>
  <Words>787</Words>
  <Application>Microsoft Office PowerPoint</Application>
  <PresentationFormat>On-screen Show (4:3)</PresentationFormat>
  <Paragraphs>141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Highlights: February 2024 – March 2025</vt:lpstr>
      <vt:lpstr>TPE and Forward Adjustment Factors: March 2024 – March 2025 </vt:lpstr>
      <vt:lpstr>TPE/Real-Time &amp; Day-Ahead Daily Average Settlement Point Prices for HB_NORT:H March 2024 – March 2025 </vt:lpstr>
      <vt:lpstr>Available Credit by Type Compared to Total Potential Exposure (TPE):  March 2024 – March 2025</vt:lpstr>
      <vt:lpstr>Issuer Credit Limits vs Total LC Amounts Per Issuer: End-March 2025</vt:lpstr>
      <vt:lpstr>Discretionary Collateral February 2025 – March 2025</vt:lpstr>
      <vt:lpstr>Discretionary Collateral by Market Segment March 2023 - March 2025</vt:lpstr>
      <vt:lpstr>TPE and Discretionary Collateral by Market Segment - March 2025</vt:lpstr>
      <vt:lpstr>TPEA Coverage of Settlements February 2024 - February 2025 </vt:lpstr>
      <vt:lpstr>TPEA Coverage of Settlements February 2024 - February 2025 </vt:lpstr>
      <vt:lpstr>TPEA Coverage of Settlements February 2024 - February 2025</vt:lpstr>
      <vt:lpstr>TPEA Coverage of Settlements February 2024 - February 2025</vt:lpstr>
      <vt:lpstr>TPEA Coverage of Settlements February 2024 - February 2025</vt:lpstr>
      <vt:lpstr>TPEA Coverage of Settlements February 2024 - February 2025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Zapanta, Zaldy</cp:lastModifiedBy>
  <cp:revision>1201</cp:revision>
  <cp:lastPrinted>2019-06-18T19:02:16Z</cp:lastPrinted>
  <dcterms:created xsi:type="dcterms:W3CDTF">2016-01-21T15:20:31Z</dcterms:created>
  <dcterms:modified xsi:type="dcterms:W3CDTF">2025-04-16T19:23:48Z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2023-08-11T03:22:48Z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8f01147a-d64c-431b-8326-71285533d140</vt:lpwstr>
  </property>
  <property fmtid="{D5CDD505-2E9C-101B-9397-08002B2CF9AE}" pid="9" name="MSIP_Label_7084cbda-52b8-46fb-a7b7-cb5bd465ed85_ContentBits">
    <vt:lpwstr>0</vt:lpwstr>
  </property>
</Properties>
</file>