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5">
  <p:sldMasterIdLst>
    <p:sldMasterId id="2147483653" r:id="rId1"/>
    <p:sldMasterId id="2147483648" r:id="rId2"/>
    <p:sldMasterId id="2147483651" r:id="rId3"/>
  </p:sldMasterIdLst>
  <p:notesMasterIdLst>
    <p:notesMasterId r:id="rId8"/>
  </p:notesMasterIdLst>
  <p:handoutMasterIdLst>
    <p:handoutMasterId r:id="rId9"/>
  </p:handoutMasterIdLst>
  <p:sldIdLst>
    <p:sldId id="260" r:id="rId4"/>
    <p:sldId id="267" r:id="rId5"/>
    <p:sldId id="299" r:id="rId6"/>
    <p:sldId id="292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howGuides="1">
      <p:cViewPr>
        <p:scale>
          <a:sx n="125" d="100"/>
          <a:sy n="125" d="100"/>
        </p:scale>
        <p:origin x="1230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ercot.com/mktrules/issues/NPRR1261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CRR Updates</a:t>
            </a:r>
          </a:p>
          <a:p>
            <a:endParaRPr lang="en-US" dirty="0"/>
          </a:p>
          <a:p>
            <a:r>
              <a:rPr lang="en-US" dirty="0"/>
              <a:t>Samantha Findley</a:t>
            </a:r>
          </a:p>
          <a:p>
            <a:r>
              <a:rPr lang="en-US" dirty="0"/>
              <a:t>CRR Market Operations</a:t>
            </a:r>
          </a:p>
          <a:p>
            <a:endParaRPr lang="en-US" dirty="0"/>
          </a:p>
          <a:p>
            <a:r>
              <a:rPr lang="en-US" dirty="0"/>
              <a:t>CMWG</a:t>
            </a:r>
          </a:p>
          <a:p>
            <a:r>
              <a:rPr lang="en-US" dirty="0"/>
              <a:t>April 14,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36581-A32F-61A4-357E-C3240C46B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88F42-DB93-1542-D0D5-834B40C1B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/>
          </a:p>
          <a:p>
            <a:r>
              <a:rPr lang="en-US" sz="2400" dirty="0"/>
              <a:t>LTAS transactions and solution times</a:t>
            </a:r>
          </a:p>
          <a:p>
            <a:r>
              <a:rPr lang="en-US" sz="2400" dirty="0"/>
              <a:t>Update to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CRR auction limits table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3278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D96A6-2116-5CB2-B2CF-F1B4B3CA3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Historical LTAS transactions and solution times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1206FF-9160-CC5B-6878-6BCA9C62EF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F606E5-697D-F40A-42D7-C6617FB33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14400"/>
            <a:ext cx="8859773" cy="519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9539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924A8-7A71-4F35-D72B-075962CB4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to 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CRR auction limits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7473D-44FE-68B1-C418-44851285A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18968"/>
            <a:ext cx="8534400" cy="492943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800" dirty="0">
                <a:effectLst/>
                <a:ea typeface="Times New Roman" panose="02020603050405020304" pitchFamily="18" charset="0"/>
              </a:rPr>
              <a:t>NPRR1261 Operational Flexibility for CRR auction limits was approved by the PUCT on March 13.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1800" dirty="0"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sz="14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https://www.ercot.com/mktrules/issues/NPRR1261</a:t>
            </a:r>
            <a:endParaRPr lang="en-US" sz="1400" u="sng" dirty="0">
              <a:solidFill>
                <a:srgbClr val="0563C1"/>
              </a:solidFill>
              <a:effectLst/>
              <a:ea typeface="Calibri" panose="020F050202020403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sz="1400" dirty="0"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sz="1400" dirty="0">
                <a:ea typeface="Times New Roman" panose="02020603050405020304" pitchFamily="18" charset="0"/>
              </a:rPr>
              <a:t>The 2025.2nd6.AnnualAuction.Seq1 will be the first LTAS to use the transaction limit table below.</a:t>
            </a:r>
          </a:p>
          <a:p>
            <a:pPr lvl="1">
              <a:spcBef>
                <a:spcPts val="0"/>
              </a:spcBef>
            </a:pPr>
            <a:endParaRPr lang="en-US" sz="1400" dirty="0"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sz="1400" dirty="0">
                <a:ea typeface="Times New Roman" panose="02020603050405020304" pitchFamily="18" charset="0"/>
              </a:rPr>
              <a:t>Seq6 limits have been reduced by 10K/10K/200 due to the most recent Seq6 solution time and increasing participating CRRAHs.</a:t>
            </a:r>
          </a:p>
          <a:p>
            <a:pPr lvl="1">
              <a:spcBef>
                <a:spcPts val="0"/>
              </a:spcBef>
            </a:pPr>
            <a:endParaRPr lang="en-US" sz="1400" dirty="0">
              <a:effectLst/>
              <a:ea typeface="Calibri" panose="020F0502020204030204" pitchFamily="34" charset="0"/>
            </a:endParaRPr>
          </a:p>
          <a:p>
            <a:pPr lvl="1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739A3-F250-95D8-E8EE-6841E4F673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07C6233-40D6-2BFE-4950-EC2101B7F3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0865" y="3819271"/>
            <a:ext cx="4982270" cy="1819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17129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109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Agenda</vt:lpstr>
      <vt:lpstr>Historical LTAS transactions and solution times</vt:lpstr>
      <vt:lpstr>Update to CRR auction limits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2016-10-07T18:07:55Z</dcterms:created>
  <dcterms:modified xsi:type="dcterms:W3CDTF">2025-04-10T21:03:59Z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2024-01-22T22:35:43Z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354487cd-844f-485b-a665-d1e5a4197d8b</vt:lpwstr>
  </property>
  <property fmtid="{D5CDD505-2E9C-101B-9397-08002B2CF9AE}" pid="8" name="MSIP_Label_7084cbda-52b8-46fb-a7b7-cb5bd465ed85_ContentBits">
    <vt:lpwstr>0</vt:lpwstr>
  </property>
</Properties>
</file>