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3"/>
  </p:notesMasterIdLst>
  <p:handoutMasterIdLst>
    <p:handoutMasterId r:id="rId14"/>
  </p:handoutMasterIdLst>
  <p:sldIdLst>
    <p:sldId id="260" r:id="rId7"/>
    <p:sldId id="645" r:id="rId8"/>
    <p:sldId id="650" r:id="rId9"/>
    <p:sldId id="651" r:id="rId10"/>
    <p:sldId id="653" r:id="rId11"/>
    <p:sldId id="654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randaw, Brian" initials="BB" lastIdx="5" clrIdx="0">
    <p:extLst>
      <p:ext uri="{19B8F6BF-5375-455C-9EA6-DF929625EA0E}">
        <p15:presenceInfo xmlns:p15="http://schemas.microsoft.com/office/powerpoint/2012/main" userId="S::Brian.Brandaw@ercot.com::04aee657-8aa0-46ae-8d87-76153d8b46f3" providerId="AD"/>
      </p:ext>
    </p:extLst>
  </p:cmAuthor>
  <p:cmAuthor id="2" name="Jinright, Susan" initials="JS" lastIdx="5" clrIdx="1">
    <p:extLst>
      <p:ext uri="{19B8F6BF-5375-455C-9EA6-DF929625EA0E}">
        <p15:presenceInfo xmlns:p15="http://schemas.microsoft.com/office/powerpoint/2012/main" userId="S::Susan.Jinright@ercot.com::2984c2d6-c956-49a0-9b02-bca874b9fce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FF99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590" autoAdjust="0"/>
    <p:restoredTop sz="96721" autoAdjust="0"/>
  </p:normalViewPr>
  <p:slideViewPr>
    <p:cSldViewPr showGuides="1">
      <p:cViewPr varScale="1">
        <p:scale>
          <a:sx n="111" d="100"/>
          <a:sy n="111" d="100"/>
        </p:scale>
        <p:origin x="2190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commentAuthors" Target="commentAuthors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4195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BDA585-CE5D-39D4-2C6C-487904A107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11FD84C-1AED-5D89-5362-7751A23B3C6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60E4DD4-8EB8-223A-8DB2-078AAFF78B9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5EEB53-7370-E902-884B-E59AC57C755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5890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2010099-53E1-6701-5886-5AF8482E06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C08069A-E6E2-99C4-0091-76B5DA347CB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01096BA-5810-9FA3-3F1A-16F53C1CCBE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6D0A09-2674-1751-FE89-90127654078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2513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FAEBA12-405A-EC76-F866-48412E9E4D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D7EA9E8-6C7D-D461-6B44-CC5E1A5679A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83FDE9A-C8FA-7EFC-8B3F-936B35AF7AC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A456F6-48CA-EFC1-F109-867C2B582BA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8767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9A165A-D2CE-5610-0B19-6A5EC3FB50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28E76C5-DEAB-1A0E-355B-1DD6B12A4B4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723D178-F11E-6E53-2275-D8E8470601A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A85D4D-70C2-0E18-26A6-88F2A552889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0109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>
            <a:extLst>
              <a:ext uri="{FF2B5EF4-FFF2-40B4-BE49-F238E27FC236}">
                <a16:creationId xmlns:a16="http://schemas.microsoft.com/office/drawing/2014/main" id="{3D268840-BF02-4F0B-BABD-CE6A89A8AAF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6BE4DB42-EF9B-4D22-82BC-F85C20C3C9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15455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F09399B-141B-4FDF-950C-C47746FA05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calendar/01272025-DSWG-Meeting-_-Webe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ERCOTLRandSODG@ercot.com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29000" y="2362200"/>
            <a:ext cx="564603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/>
              <a:t>Demand Side Working Group (DSWG)</a:t>
            </a:r>
          </a:p>
          <a:p>
            <a:endParaRPr lang="en-US" sz="2200" b="1" dirty="0"/>
          </a:p>
          <a:p>
            <a:r>
              <a:rPr lang="en-US" sz="2200" b="1" dirty="0"/>
              <a:t>Changes for Load Resources in the Upcoming RIOO Release</a:t>
            </a:r>
          </a:p>
          <a:p>
            <a:endParaRPr lang="en-US" sz="2000" dirty="0"/>
          </a:p>
          <a:p>
            <a:r>
              <a:rPr lang="en-US" sz="2000" dirty="0"/>
              <a:t>April 17, 2025</a:t>
            </a:r>
          </a:p>
          <a:p>
            <a:r>
              <a:rPr lang="en-US" sz="2000" dirty="0"/>
              <a:t>Donald House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305800" cy="533400"/>
          </a:xfrm>
        </p:spPr>
        <p:txBody>
          <a:bodyPr/>
          <a:lstStyle/>
          <a:p>
            <a:r>
              <a:rPr lang="en-US" altLang="en-US" sz="2400" dirty="0"/>
              <a:t>Changes for Load Resources in the upcoming RIOO release</a:t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TextBox 6">
            <a:extLst>
              <a:ext uri="{FF2B5EF4-FFF2-40B4-BE49-F238E27FC236}">
                <a16:creationId xmlns:a16="http://schemas.microsoft.com/office/drawing/2014/main" id="{409316A4-1087-4F83-9012-628B01A0C0B5}"/>
              </a:ext>
            </a:extLst>
          </p:cNvPr>
          <p:cNvSpPr txBox="1"/>
          <p:nvPr/>
        </p:nvSpPr>
        <p:spPr>
          <a:xfrm>
            <a:off x="304800" y="1295400"/>
            <a:ext cx="8077200" cy="2154436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dirty="0"/>
              <a:t>There are 2 changes impacting Load Resources (LRs) in the next RIOO update release on April 24, 2025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altLang="en-US" sz="1600" dirty="0"/>
              <a:t>A new requirement to select the type of Load associated with each LR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altLang="en-US" sz="1600" dirty="0"/>
              <a:t>Ability to view and update the Critical Load Attestation for each LR in RIOO – Resource Services (RIOO – RS)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en-US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9428669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62059D-BAEA-A4A3-B5BC-9188AC2666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D87C6B-D269-A85B-F17F-D3DDE9207A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28600"/>
            <a:ext cx="8305800" cy="533400"/>
          </a:xfrm>
        </p:spPr>
        <p:txBody>
          <a:bodyPr/>
          <a:lstStyle/>
          <a:p>
            <a:r>
              <a:rPr lang="en-US" altLang="en-US" sz="2400" dirty="0"/>
              <a:t>Type of Load associated with LRs</a:t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A65D92-3AB4-0600-65AC-3D284B3D5F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TextBox 6">
            <a:extLst>
              <a:ext uri="{FF2B5EF4-FFF2-40B4-BE49-F238E27FC236}">
                <a16:creationId xmlns:a16="http://schemas.microsoft.com/office/drawing/2014/main" id="{946652F2-528B-4BAF-0C29-83E60D636EC0}"/>
              </a:ext>
            </a:extLst>
          </p:cNvPr>
          <p:cNvSpPr txBox="1"/>
          <p:nvPr/>
        </p:nvSpPr>
        <p:spPr>
          <a:xfrm>
            <a:off x="381000" y="1066800"/>
            <a:ext cx="8077200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dirty="0"/>
              <a:t>To improve ERCOT’s visibility into the type of Load associated with each LR, ERCOT will start requiring this information during the initial registration process in RIOO 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/>
              <a:t>The Resource Entity (RE) must select the type of Load from a dropdown list</a:t>
            </a:r>
          </a:p>
          <a:p>
            <a:pPr marL="1200150" lvl="2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400" dirty="0"/>
              <a:t>There will be a freeform data entry to provide additional details for some of the selections, but the list should cover most potential Load types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/>
              <a:t>This was discussed with DSWG on 1/27/2025, and a draft list was posted for review and comments on the </a:t>
            </a:r>
            <a:r>
              <a:rPr lang="en-US" altLang="en-US" sz="1600" dirty="0">
                <a:hlinkClick r:id="rId3"/>
              </a:rPr>
              <a:t>1/27/2025 DSWG meeting webpage</a:t>
            </a:r>
            <a:r>
              <a:rPr lang="en-US" altLang="en-US" sz="1600" dirty="0"/>
              <a:t> </a:t>
            </a:r>
          </a:p>
          <a:p>
            <a:pPr marL="1200150" lvl="2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400" dirty="0"/>
              <a:t>The finalized list has also been posted to that same meeting page</a:t>
            </a:r>
          </a:p>
          <a:p>
            <a:pPr marL="1200150" lvl="2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400" dirty="0"/>
              <a:t>Future changes to the list can quickly be added to RIOO, as needed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/>
              <a:t>This field will be available for REs in RIOO – RS to view and update</a:t>
            </a:r>
          </a:p>
          <a:p>
            <a:pPr marL="1200150" lvl="2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400" dirty="0"/>
              <a:t>ERCOT will work with REs to submit RIOO Change Requests (RSCRs) to add the type of Load for all existing LRs</a:t>
            </a:r>
          </a:p>
          <a:p>
            <a:pPr marL="1200150" lvl="2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en-US" altLang="en-US" sz="1600" dirty="0"/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en-US" altLang="en-US" sz="1600" dirty="0"/>
          </a:p>
        </p:txBody>
      </p:sp>
    </p:spTree>
    <p:extLst>
      <p:ext uri="{BB962C8B-B14F-4D97-AF65-F5344CB8AC3E}">
        <p14:creationId xmlns:p14="http://schemas.microsoft.com/office/powerpoint/2010/main" val="9246271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BD7DC0-20DD-405E-2B2E-8FE857DF44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434E5F-86B8-2A73-B5CB-371D7B153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28600"/>
            <a:ext cx="8305800" cy="533400"/>
          </a:xfrm>
        </p:spPr>
        <p:txBody>
          <a:bodyPr/>
          <a:lstStyle/>
          <a:p>
            <a:r>
              <a:rPr lang="en-US" altLang="en-US" sz="2400" dirty="0"/>
              <a:t>Critical Load Attestations added to RIOO – RS </a:t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2BF3EC-699A-F777-CF7F-4DB9163829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TextBox 6">
            <a:extLst>
              <a:ext uri="{FF2B5EF4-FFF2-40B4-BE49-F238E27FC236}">
                <a16:creationId xmlns:a16="http://schemas.microsoft.com/office/drawing/2014/main" id="{64C331CC-CF3D-6754-F431-A24D7B183A26}"/>
              </a:ext>
            </a:extLst>
          </p:cNvPr>
          <p:cNvSpPr txBox="1"/>
          <p:nvPr/>
        </p:nvSpPr>
        <p:spPr>
          <a:xfrm>
            <a:off x="381000" y="892298"/>
            <a:ext cx="8077200" cy="538609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dirty="0"/>
              <a:t>REs are required to complete the Critical Load Attestation for each new LR registered in RIOO – IS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en-US" altLang="en-US" sz="2000" dirty="0"/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en-US" altLang="en-US" sz="2000" dirty="0"/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en-US" sz="2000" dirty="0"/>
              <a:t> </a:t>
            </a:r>
            <a:endParaRPr lang="en-US" altLang="en-US" sz="1000" dirty="0"/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en-US" altLang="en-US" sz="800" dirty="0"/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en-US" altLang="en-US" sz="800" dirty="0"/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en-US" altLang="en-US" sz="800" dirty="0"/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dirty="0"/>
              <a:t>Now, the RE will be able to view the current selection for each of their LRs in RIOO – RS 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/>
              <a:t>The RE will also be able to change their selection, if needed, by submitting an RSCR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i="1" dirty="0"/>
              <a:t>Note that condition 4 means that the Load is Critical; an LR can’t be registered at a Critical Load 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en-US" altLang="en-US" sz="1600" dirty="0"/>
          </a:p>
        </p:txBody>
      </p:sp>
      <p:pic>
        <p:nvPicPr>
          <p:cNvPr id="3" name="Content Placeholder 5">
            <a:extLst>
              <a:ext uri="{FF2B5EF4-FFF2-40B4-BE49-F238E27FC236}">
                <a16:creationId xmlns:a16="http://schemas.microsoft.com/office/drawing/2014/main" id="{61EE09A1-FC1B-9C0F-5F89-A3B06E82070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838200" y="1752600"/>
            <a:ext cx="5562600" cy="195042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1765420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628A1B-42EE-0A7A-14C6-6A0D466DA7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01D548-C72F-4B50-44E6-4A960309D4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28600"/>
            <a:ext cx="8305800" cy="533400"/>
          </a:xfrm>
        </p:spPr>
        <p:txBody>
          <a:bodyPr/>
          <a:lstStyle/>
          <a:p>
            <a:r>
              <a:rPr lang="en-US" altLang="en-US" sz="2400" dirty="0"/>
              <a:t>Critical Load Attestations added to RIOO – RS </a:t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CC1B5C-8724-7795-1521-AAB0AE9BBF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TextBox 6">
            <a:extLst>
              <a:ext uri="{FF2B5EF4-FFF2-40B4-BE49-F238E27FC236}">
                <a16:creationId xmlns:a16="http://schemas.microsoft.com/office/drawing/2014/main" id="{3A4A209B-2EED-0DE7-69DF-77DB5788A79C}"/>
              </a:ext>
            </a:extLst>
          </p:cNvPr>
          <p:cNvSpPr txBox="1"/>
          <p:nvPr/>
        </p:nvSpPr>
        <p:spPr>
          <a:xfrm>
            <a:off x="381000" y="1066800"/>
            <a:ext cx="8077200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dirty="0"/>
              <a:t>ERCOT will pre-populate the field with the attestation condition currently on file for each LR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dirty="0"/>
              <a:t>ERCOT will ask REs to verify the data and to provide any missing selections or update the condition, as needed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en-US" altLang="en-US" sz="2000" dirty="0"/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en-US" altLang="en-US" sz="2000" dirty="0"/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en-US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7670619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8A6845-094D-7D23-8174-044B0A3FE8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F22F1D-82BE-7B76-DED2-095BE2F334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28600"/>
            <a:ext cx="8305800" cy="533400"/>
          </a:xfrm>
        </p:spPr>
        <p:txBody>
          <a:bodyPr/>
          <a:lstStyle/>
          <a:p>
            <a:r>
              <a:rPr lang="en-US" altLang="en-US" sz="2400" dirty="0"/>
              <a:t>Comments or questions? </a:t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F82815-AB1B-3C4E-28A8-C3D5E4DE94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TextBox 6">
            <a:extLst>
              <a:ext uri="{FF2B5EF4-FFF2-40B4-BE49-F238E27FC236}">
                <a16:creationId xmlns:a16="http://schemas.microsoft.com/office/drawing/2014/main" id="{842B6CF0-F31F-6A80-6889-98DB1A52B28E}"/>
              </a:ext>
            </a:extLst>
          </p:cNvPr>
          <p:cNvSpPr txBox="1"/>
          <p:nvPr/>
        </p:nvSpPr>
        <p:spPr>
          <a:xfrm>
            <a:off x="381000" y="1066800"/>
            <a:ext cx="8077200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dirty="0"/>
              <a:t>Comments or questions about LR registration data can be sent to the Demand Integration team at </a:t>
            </a:r>
            <a:r>
              <a:rPr lang="en-US" altLang="en-US" sz="2000" dirty="0">
                <a:hlinkClick r:id="rId3"/>
              </a:rPr>
              <a:t>ERCOTLRandSODG@ercot.com</a:t>
            </a:r>
            <a:r>
              <a:rPr lang="en-US" altLang="en-US" sz="2000" dirty="0"/>
              <a:t>  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en-US" altLang="en-US" sz="2000" dirty="0"/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en-US" altLang="en-US" sz="2000" dirty="0"/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en-US" altLang="en-US" sz="1600" dirty="0"/>
          </a:p>
        </p:txBody>
      </p:sp>
    </p:spTree>
    <p:extLst>
      <p:ext uri="{BB962C8B-B14F-4D97-AF65-F5344CB8AC3E}">
        <p14:creationId xmlns:p14="http://schemas.microsoft.com/office/powerpoint/2010/main" val="722482669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248F63C-08AC-4CDD-B36F-0851B11853CB}">
  <ds:schemaRefs>
    <ds:schemaRef ds:uri="c34af464-7aa1-4edd-9be4-83dffc1cb926"/>
    <ds:schemaRef ds:uri="http://www.w3.org/XML/1998/namespace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schemas.microsoft.com/office/infopath/2007/PartnerControls"/>
    <ds:schemaRef ds:uri="http://purl.org/dc/dcmitype/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283721</TotalTime>
  <Words>420</Words>
  <Application>Microsoft Office PowerPoint</Application>
  <PresentationFormat>On-screen Show (4:3)</PresentationFormat>
  <Paragraphs>49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1_Custom Design</vt:lpstr>
      <vt:lpstr>Office Theme</vt:lpstr>
      <vt:lpstr>Custom Design</vt:lpstr>
      <vt:lpstr>PowerPoint Presentation</vt:lpstr>
      <vt:lpstr>Changes for Load Resources in the upcoming RIOO release </vt:lpstr>
      <vt:lpstr>Type of Load associated with LRs </vt:lpstr>
      <vt:lpstr>Critical Load Attestations added to RIOO – RS  </vt:lpstr>
      <vt:lpstr>Critical Load Attestations added to RIOO – RS  </vt:lpstr>
      <vt:lpstr>Comments or questions?  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dhouse</dc:creator>
  <cp:lastModifiedBy>House, Donald</cp:lastModifiedBy>
  <cp:revision>2925</cp:revision>
  <cp:lastPrinted>2020-02-05T17:47:59Z</cp:lastPrinted>
  <dcterms:created xsi:type="dcterms:W3CDTF">2016-01-21T15:20:31Z</dcterms:created>
  <dcterms:modified xsi:type="dcterms:W3CDTF">2025-04-08T18:46:11Z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2024-01-16T17:28:29Z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06cf58e6-c254-411b-ac27-61ee519039e4</vt:lpwstr>
  </property>
  <property fmtid="{D5CDD505-2E9C-101B-9397-08002B2CF9AE}" pid="9" name="MSIP_Label_7084cbda-52b8-46fb-a7b7-cb5bd465ed85_ContentBits">
    <vt:lpwstr>0</vt:lpwstr>
  </property>
</Properties>
</file>