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4"/>
    <p:sldMasterId id="2147483663" r:id="rId5"/>
    <p:sldMasterId id="2147483739" r:id="rId6"/>
  </p:sldMasterIdLst>
  <p:notesMasterIdLst>
    <p:notesMasterId r:id="rId13"/>
  </p:notesMasterIdLst>
  <p:handoutMasterIdLst>
    <p:handoutMasterId r:id="rId14"/>
  </p:handoutMasterIdLst>
  <p:sldIdLst>
    <p:sldId id="550" r:id="rId7"/>
    <p:sldId id="549" r:id="rId8"/>
    <p:sldId id="552" r:id="rId9"/>
    <p:sldId id="551" r:id="rId10"/>
    <p:sldId id="554" r:id="rId11"/>
    <p:sldId id="553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3C61"/>
    <a:srgbClr val="00AEC7"/>
    <a:srgbClr val="E6EBF0"/>
    <a:srgbClr val="98C3FA"/>
    <a:srgbClr val="70CDD9"/>
    <a:srgbClr val="8DC3E5"/>
    <a:srgbClr val="A9E5EA"/>
    <a:srgbClr val="5B6770"/>
    <a:srgbClr val="26D07C"/>
    <a:srgbClr val="0076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3" d="100"/>
          <a:sy n="133" d="100"/>
        </p:scale>
        <p:origin x="984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124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053683"/>
            <a:ext cx="8534400" cy="20423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20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8650E65A-77F2-BD31-7884-036E0E1C769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038600"/>
            <a:ext cx="8340436" cy="20573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307E5F9A-4C8E-B655-9F97-B41B055E27A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1219201"/>
            <a:ext cx="8305800" cy="2042317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51088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0BA04B7-EE99-D736-11AC-D183C0DF7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A5A8A3F-3706-273B-1AFB-760A102730E0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984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29BC0-04FA-F2B5-5399-0E40A64D356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838199"/>
            <a:ext cx="3352800" cy="54102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2EE9DFC8-B2E5-E793-2150-517381008A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378E2229-F384-0D03-A606-DDA1EF9C1598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3169229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A025B271-82B7-1F6E-F1D4-5CDE1CA26D69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026729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0262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84D1CB6-92C2-F892-BEE2-D7DE748ACA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264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635F2-47C7-E5B0-DC5D-8BCFB40269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5400" y="2206629"/>
            <a:ext cx="7391400" cy="1470025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75FD51-383E-7023-CF18-A1096F0F2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28241" y="3962400"/>
            <a:ext cx="554416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D3E071B-3191-735B-1E53-53195D771F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1053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F5775D9C-A163-0AE2-B1A6-0B1992510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EF50F-9FD6-D876-630B-1BB9772ED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20002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01076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14400" y="0"/>
            <a:ext cx="7620002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ECA9812F-1971-A6EB-3683-540A757044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838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960120" rIns="274320" bIns="7315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53FC956-A879-5B22-35BA-D236C87FBE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6A410FC-F79C-D1EE-BC59-B3D7D4980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4572000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14363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960120" rIns="274320" bIns="7315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A8D8C4E-4BE2-888F-3F85-54FC3D912A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73ABB5D-9742-CBF2-15A7-11E66774A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4572000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93247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and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600200" y="3429000"/>
            <a:ext cx="7010400" cy="2819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242DC6D-47B2-4BEB-A8AA-8A0002CC16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922C3B1-E57B-52E5-9F21-33863CDB2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96200" cy="34290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89977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3182A6B-DC34-4468-C956-97A4DC543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7AFAAF5-F226-6389-E586-DC046360078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600200" y="3429000"/>
            <a:ext cx="7010400" cy="2819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99807EB-47DD-8DF6-305A-C4E5A3D89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96200" cy="34290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84264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3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431F1-E681-368A-8F5C-DBA97E41C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AD76CDD-E83E-314F-46D6-468E51433F4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A4A3320-2AAB-0F80-784F-76D0C98A4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17BDA0E-C1F9-FF52-4A21-937465BDDD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6717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4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3CF171C-297F-4950-0C7E-D8D375822F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EB5CE23-0801-2645-C33A-9F9E19FF4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8A263E8-3DE1-FE29-FE2A-6585C0D4DCC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A24D0FB-E176-3A85-94A0-3D5271A74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90988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5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2699664-72AA-34F1-784C-6E6582F038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106EE49-B184-8DE1-DEB3-C9D706F27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0830282-F265-20EB-31BA-835917B411D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chemeClr val="accent1"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52C17FD-3EC6-0937-A579-73189B204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788385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in Shape with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C3ED11FE-8556-BDBD-C1A4-1DDF827CEB3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1638300" y="1127931"/>
            <a:ext cx="7213840" cy="26284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 marL="914400" indent="0">
              <a:buNone/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FB0943CB-AB77-66FC-B5C6-9EF57AD713B2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1638300" y="3962400"/>
            <a:ext cx="7213840" cy="2268313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3" spcCol="548640">
            <a:sp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FB956A1-A25D-DD57-0C23-A5E2DB94E5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F52A6F6-BF09-CAD7-9F06-9654C6694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3180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rgbClr val="5B6770"/>
                </a:solidFill>
              </a:defRPr>
            </a:lvl2pPr>
            <a:lvl3pPr>
              <a:defRPr sz="1600">
                <a:solidFill>
                  <a:srgbClr val="5B6770"/>
                </a:solidFill>
              </a:defRPr>
            </a:lvl3pPr>
            <a:lvl4pPr>
              <a:defRPr sz="1400">
                <a:solidFill>
                  <a:srgbClr val="5B6770"/>
                </a:solidFill>
              </a:defRPr>
            </a:lvl4pPr>
            <a:lvl5pPr>
              <a:defRPr sz="12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514600"/>
          </a:xfrm>
          <a:prstGeom prst="rect">
            <a:avLst/>
          </a:prstGeom>
        </p:spPr>
        <p:txBody>
          <a:bodyPr lIns="274320" tIns="274320" rIns="274320" bIns="36576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4290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827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40386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800600"/>
            <a:ext cx="8534400" cy="1295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7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13" r:id="rId5"/>
    <p:sldLayoutId id="2147483714" r:id="rId6"/>
    <p:sldLayoutId id="2147483715" r:id="rId7"/>
    <p:sldLayoutId id="2147483716" r:id="rId8"/>
    <p:sldLayoutId id="2147483755" r:id="rId9"/>
    <p:sldLayoutId id="2147483756" r:id="rId10"/>
    <p:sldLayoutId id="2147483717" r:id="rId11"/>
    <p:sldLayoutId id="2147483718" r:id="rId12"/>
    <p:sldLayoutId id="2147483719" r:id="rId13"/>
    <p:sldLayoutId id="2147483720" r:id="rId14"/>
    <p:sldLayoutId id="2147483666" r:id="rId15"/>
    <p:sldLayoutId id="2147483722" r:id="rId16"/>
    <p:sldLayoutId id="2147483737" r:id="rId17"/>
    <p:sldLayoutId id="2147483721" r:id="rId1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2" y="5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</p:cNvCxnSpPr>
          <p:nvPr userDrawn="1"/>
        </p:nvCxnSpPr>
        <p:spPr>
          <a:xfrm flipH="1">
            <a:off x="914400" y="6019800"/>
            <a:ext cx="3" cy="4572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E627B9B1-E043-8DC1-3EC7-0618B8D4608F}"/>
              </a:ext>
            </a:extLst>
          </p:cNvPr>
          <p:cNvSpPr/>
          <p:nvPr userDrawn="1"/>
        </p:nvSpPr>
        <p:spPr>
          <a:xfrm>
            <a:off x="8534402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60C3A2F-8F20-B658-C764-43B7B4E03C14}"/>
              </a:ext>
            </a:extLst>
          </p:cNvPr>
          <p:cNvSpPr/>
          <p:nvPr userDrawn="1"/>
        </p:nvSpPr>
        <p:spPr>
          <a:xfrm>
            <a:off x="9019630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EB88D08-DDEE-00ED-73FF-063414CEEA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AB031E7-226A-613D-9699-D5B9B138274C}"/>
              </a:ext>
            </a:extLst>
          </p:cNvPr>
          <p:cNvCxnSpPr>
            <a:cxnSpLocks/>
          </p:cNvCxnSpPr>
          <p:nvPr userDrawn="1"/>
        </p:nvCxnSpPr>
        <p:spPr>
          <a:xfrm>
            <a:off x="914402" y="6477005"/>
            <a:ext cx="8138158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4A18A6C-1485-2DE6-42D7-00D0F66FEAE0}"/>
              </a:ext>
            </a:extLst>
          </p:cNvPr>
          <p:cNvSpPr txBox="1"/>
          <p:nvPr userDrawn="1"/>
        </p:nvSpPr>
        <p:spPr>
          <a:xfrm>
            <a:off x="838200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4111403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DB97F7B-8534-D72F-13DC-ABA3F6C8A771}"/>
              </a:ext>
            </a:extLst>
          </p:cNvPr>
          <p:cNvSpPr txBox="1"/>
          <p:nvPr/>
        </p:nvSpPr>
        <p:spPr>
          <a:xfrm>
            <a:off x="4288536" y="1947672"/>
            <a:ext cx="427939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Discussion of High LMPs observed on February 19, 2025</a:t>
            </a:r>
          </a:p>
          <a:p>
            <a:endParaRPr lang="en-US" b="1" dirty="0">
              <a:solidFill>
                <a:schemeClr val="tx2"/>
              </a:solidFill>
            </a:endParaRPr>
          </a:p>
          <a:p>
            <a:r>
              <a:rPr lang="en-US" b="1" dirty="0">
                <a:solidFill>
                  <a:schemeClr val="tx2"/>
                </a:solidFill>
              </a:rPr>
              <a:t>ERCOT Staff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Congestion Management Working Group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April 14, 2025</a:t>
            </a:r>
          </a:p>
          <a:p>
            <a:r>
              <a:rPr lang="en-US" dirty="0">
                <a:solidFill>
                  <a:schemeClr val="tx2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198619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3D88C51-CAFA-2BF2-AC5B-2F31F84F4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Stakeholder Questions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06FABB0-2F1E-FEC3-751D-7D10750EE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solidFill>
                  <a:schemeClr val="tx2"/>
                </a:solidFill>
                <a:ea typeface="Times New Roman" panose="02020603050405020304" pitchFamily="18" charset="0"/>
                <a:cs typeface="Aptos" panose="020B0004020202020204" pitchFamily="34" charset="0"/>
              </a:rPr>
              <a:t>U</a:t>
            </a:r>
            <a:r>
              <a:rPr lang="en-US" sz="1800" dirty="0">
                <a:solidFill>
                  <a:schemeClr val="tx2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nderstand the situation on the morning of 2/19 (record setting LMPs)</a:t>
            </a:r>
            <a:endParaRPr lang="en-US" sz="1800" dirty="0">
              <a:solidFill>
                <a:schemeClr val="tx2"/>
              </a:solidFill>
              <a:effectLst/>
              <a:ea typeface="Calibri" panose="020F0502020204030204" pitchFamily="34" charset="0"/>
              <a:cs typeface="Aptos" panose="020B0004020202020204" pitchFamily="34" charset="0"/>
            </a:endParaRPr>
          </a:p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solidFill>
                  <a:schemeClr val="tx2"/>
                </a:solidFill>
                <a:ea typeface="Times New Roman" panose="02020603050405020304" pitchFamily="18" charset="0"/>
                <a:cs typeface="Aptos" panose="020B0004020202020204" pitchFamily="34" charset="0"/>
              </a:rPr>
              <a:t>U</a:t>
            </a:r>
            <a:r>
              <a:rPr lang="en-US" sz="1800" dirty="0">
                <a:solidFill>
                  <a:schemeClr val="tx2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nderstand why multiple compounding constraints &amp; contingencies were activated</a:t>
            </a:r>
            <a:endParaRPr lang="en-US" sz="1800" dirty="0">
              <a:solidFill>
                <a:schemeClr val="tx2"/>
              </a:solidFill>
              <a:effectLst/>
              <a:ea typeface="Calibri" panose="020F0502020204030204" pitchFamily="34" charset="0"/>
              <a:cs typeface="Aptos" panose="020B0004020202020204" pitchFamily="34" charset="0"/>
            </a:endParaRPr>
          </a:p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solidFill>
                  <a:schemeClr val="tx2"/>
                </a:solidFill>
                <a:ea typeface="Times New Roman" panose="02020603050405020304" pitchFamily="18" charset="0"/>
                <a:cs typeface="Aptos" panose="020B0004020202020204" pitchFamily="34" charset="0"/>
              </a:rPr>
              <a:t>U</a:t>
            </a:r>
            <a:r>
              <a:rPr lang="en-US" sz="1800" dirty="0">
                <a:solidFill>
                  <a:schemeClr val="tx2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nderstand the operating procedure related to activating in series constraints where post-contingency loading &gt; 98% </a:t>
            </a:r>
            <a:endParaRPr lang="en-US" sz="1800" dirty="0">
              <a:solidFill>
                <a:schemeClr val="tx2"/>
              </a:solidFill>
              <a:effectLst/>
              <a:ea typeface="Calibri" panose="020F0502020204030204" pitchFamily="34" charset="0"/>
              <a:cs typeface="Aptos" panose="020B0004020202020204" pitchFamily="34" charset="0"/>
            </a:endParaRPr>
          </a:p>
          <a:p>
            <a:pPr marL="742950" marR="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dirty="0">
                <a:solidFill>
                  <a:schemeClr val="tx2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The procedure states only the most limiting constraint should be activated. We are thinking this makes sense, as solving the “worst” issue would likely resolve the rest. </a:t>
            </a:r>
            <a:endParaRPr lang="en-US" dirty="0">
              <a:solidFill>
                <a:schemeClr val="tx2"/>
              </a:solidFill>
              <a:effectLst/>
              <a:ea typeface="Calibri" panose="020F0502020204030204" pitchFamily="34" charset="0"/>
              <a:cs typeface="Aptos" panose="020B0004020202020204" pitchFamily="34" charset="0"/>
            </a:endParaRPr>
          </a:p>
          <a:p>
            <a:pPr marL="742950" marR="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dirty="0">
                <a:solidFill>
                  <a:schemeClr val="tx2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What is the definition of “in series”? </a:t>
            </a:r>
            <a:endParaRPr lang="en-US" dirty="0">
              <a:solidFill>
                <a:schemeClr val="tx2"/>
              </a:solidFill>
              <a:effectLst/>
              <a:ea typeface="Calibri" panose="020F0502020204030204" pitchFamily="34" charset="0"/>
              <a:cs typeface="Aptos" panose="020B0004020202020204" pitchFamily="34" charset="0"/>
            </a:endParaRPr>
          </a:p>
          <a:p>
            <a:pPr marL="742950" marR="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dirty="0">
                <a:solidFill>
                  <a:schemeClr val="tx2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Were any of the elements in series on 2/19? Would one-line diagrams be helpful here?</a:t>
            </a:r>
            <a:endParaRPr lang="en-US" dirty="0">
              <a:solidFill>
                <a:schemeClr val="tx2"/>
              </a:solidFill>
              <a:effectLst/>
              <a:ea typeface="Calibri" panose="020F0502020204030204" pitchFamily="34" charset="0"/>
              <a:cs typeface="Aptos" panose="020B0004020202020204" pitchFamily="34" charset="0"/>
            </a:endParaRPr>
          </a:p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solidFill>
                  <a:schemeClr val="tx2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If the procedure and 2/19 actions are deemed acceptable by ERCOT, is there another way to limit the compounding nature of constraints with multiple contingencies? </a:t>
            </a:r>
            <a:endParaRPr lang="en-US" sz="1800" dirty="0">
              <a:solidFill>
                <a:schemeClr val="tx2"/>
              </a:solidFill>
              <a:effectLst/>
              <a:ea typeface="Calibri" panose="020F0502020204030204" pitchFamily="34" charset="0"/>
              <a:cs typeface="Aptos" panose="020B0004020202020204" pitchFamily="34" charset="0"/>
            </a:endParaRPr>
          </a:p>
          <a:p>
            <a:pPr marL="742950" marR="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dirty="0">
                <a:solidFill>
                  <a:schemeClr val="tx2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Ex. introduce shadow price cap split between multiple contingencies on a single line. We are ultimately seeking to limit the price impact of a single line. </a:t>
            </a:r>
            <a:endParaRPr lang="en-US" dirty="0">
              <a:solidFill>
                <a:schemeClr val="tx2"/>
              </a:solidFill>
              <a:effectLst/>
              <a:ea typeface="Calibri" panose="020F0502020204030204" pitchFamily="34" charset="0"/>
              <a:cs typeface="Aptos" panose="020B0004020202020204" pitchFamily="34" charset="0"/>
            </a:endParaRP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4431EAA-58E5-A784-9766-F191CC4BF3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787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F259C-279A-C866-F9AF-7982768F1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LMP Calculation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779B52-F187-E4EB-5E90-F123E49AA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  <a:effectLst/>
                <a:ea typeface="Calibri" panose="020F0502020204030204" pitchFamily="34" charset="0"/>
                <a:cs typeface="Aptos" panose="020B0004020202020204" pitchFamily="34" charset="0"/>
              </a:rPr>
              <a:t>ERCOT Market Analysis team investigated the LMPs in question on 2/19</a:t>
            </a:r>
          </a:p>
          <a:p>
            <a:r>
              <a:rPr lang="en-US" dirty="0">
                <a:solidFill>
                  <a:schemeClr val="tx2"/>
                </a:solidFill>
                <a:ea typeface="Calibri" panose="020F0502020204030204" pitchFamily="34" charset="0"/>
                <a:cs typeface="Aptos" panose="020B0004020202020204" pitchFamily="34" charset="0"/>
              </a:rPr>
              <a:t>T</a:t>
            </a:r>
            <a:r>
              <a:rPr lang="en-US" dirty="0">
                <a:solidFill>
                  <a:schemeClr val="tx2"/>
                </a:solidFill>
                <a:effectLst/>
                <a:ea typeface="Calibri" panose="020F0502020204030204" pitchFamily="34" charset="0"/>
                <a:cs typeface="Aptos" panose="020B0004020202020204" pitchFamily="34" charset="0"/>
              </a:rPr>
              <a:t>here is an electrical bus associated with the Settlement Point RHESS2_ES1 with a very large helping shift factor on multiple constraints that were violated (at max shadow price), which based on the LMP calculation (System Lambda – sum(SF*Shadow Price)) results in the very large LMP observed. (see next slide)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1F3CEB-1692-6E32-8777-1144206D8B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052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7BF21-AFF8-0C6F-463A-D78989323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LMP Calculation</a:t>
            </a:r>
          </a:p>
        </p:txBody>
      </p:sp>
      <p:pic>
        <p:nvPicPr>
          <p:cNvPr id="6" name="Content Placeholder 5" descr="Table&#10;&#10;AI-generated content may be incorrect.">
            <a:extLst>
              <a:ext uri="{FF2B5EF4-FFF2-40B4-BE49-F238E27FC236}">
                <a16:creationId xmlns:a16="http://schemas.microsoft.com/office/drawing/2014/main" id="{E2E7EBCB-29A2-E3EA-E863-E4F8BD6BD2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408" y="926695"/>
            <a:ext cx="6675119" cy="5469748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BE62CD-0A68-45C5-428D-2AF1189AC2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156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49AED-156A-8840-9378-F244B05DE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February 19, 2025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C3E22-6EE8-0E1F-ABF4-B32BB1F47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538935"/>
            <a:ext cx="8534400" cy="5467349"/>
          </a:xfrm>
        </p:spPr>
        <p:txBody>
          <a:bodyPr/>
          <a:lstStyle/>
          <a:p>
            <a:r>
              <a:rPr lang="en-US" sz="1800" dirty="0"/>
              <a:t>System Conditions</a:t>
            </a:r>
          </a:p>
          <a:p>
            <a:pPr lvl="1"/>
            <a:r>
              <a:rPr lang="en-US" sz="1600" dirty="0"/>
              <a:t>Winter Storm Kingston: 2/18 -2/21</a:t>
            </a:r>
          </a:p>
          <a:p>
            <a:pPr lvl="2"/>
            <a:r>
              <a:rPr lang="en-US" sz="1400" dirty="0"/>
              <a:t>All-time winter demand record on 2/20</a:t>
            </a:r>
          </a:p>
          <a:p>
            <a:pPr lvl="1"/>
            <a:r>
              <a:rPr lang="en-US" sz="1600" dirty="0"/>
              <a:t>Multiple planned outages in the Round Rock, Georgetown &amp; Temple area</a:t>
            </a:r>
          </a:p>
          <a:p>
            <a:pPr lvl="1"/>
            <a:r>
              <a:rPr lang="en-US" sz="1600" dirty="0"/>
              <a:t>Request to restore outages were made leading up to winter storm</a:t>
            </a:r>
          </a:p>
          <a:p>
            <a:pPr lvl="2"/>
            <a:r>
              <a:rPr lang="en-US" sz="1400" dirty="0"/>
              <a:t>Lengthy restoration times, up to 240 hours</a:t>
            </a:r>
          </a:p>
          <a:p>
            <a:pPr lvl="2"/>
            <a:endParaRPr lang="en-US" sz="1400" dirty="0"/>
          </a:p>
          <a:p>
            <a:r>
              <a:rPr lang="en-US" sz="1800" dirty="0"/>
              <a:t>Real-Time Constraints</a:t>
            </a:r>
          </a:p>
          <a:p>
            <a:pPr lvl="1"/>
            <a:r>
              <a:rPr lang="en-US" sz="1600" dirty="0"/>
              <a:t>@ 8:07 a total of 77 constraints greater than 100% in RTCA</a:t>
            </a:r>
          </a:p>
          <a:p>
            <a:pPr lvl="2"/>
            <a:r>
              <a:rPr lang="en-US" sz="1400" dirty="0"/>
              <a:t>40 constraints in RTCA in the Georgetown, Round Rock &amp; Hutto area</a:t>
            </a:r>
          </a:p>
          <a:p>
            <a:pPr lvl="3"/>
            <a:r>
              <a:rPr lang="en-US" sz="1200" dirty="0"/>
              <a:t>Overloaded element: 1660_A,C &amp; 1680_A,B,E,F</a:t>
            </a:r>
          </a:p>
          <a:p>
            <a:pPr lvl="2"/>
            <a:r>
              <a:rPr lang="en-US" sz="1400" dirty="0"/>
              <a:t>15 constraints with overloads greater than 125% cascading criteria</a:t>
            </a:r>
          </a:p>
          <a:p>
            <a:pPr lvl="2"/>
            <a:r>
              <a:rPr lang="en-US" sz="1400" dirty="0"/>
              <a:t>9 of the 40 were activated to SCED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0B9451-C27C-FE96-1B9E-5142AB3E24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5CD49F5-49ED-F51F-DCA3-3993BBDF1AED}"/>
              </a:ext>
            </a:extLst>
          </p:cNvPr>
          <p:cNvCxnSpPr>
            <a:cxnSpLocks/>
          </p:cNvCxnSpPr>
          <p:nvPr/>
        </p:nvCxnSpPr>
        <p:spPr>
          <a:xfrm>
            <a:off x="1828800" y="4676774"/>
            <a:ext cx="0" cy="657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3704D57-66E0-8EDB-1258-01D170338583}"/>
              </a:ext>
            </a:extLst>
          </p:cNvPr>
          <p:cNvCxnSpPr>
            <a:cxnSpLocks/>
          </p:cNvCxnSpPr>
          <p:nvPr/>
        </p:nvCxnSpPr>
        <p:spPr>
          <a:xfrm>
            <a:off x="2228850" y="4991099"/>
            <a:ext cx="1562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21BDFA0-613E-5ECA-B666-1DE51F28B458}"/>
              </a:ext>
            </a:extLst>
          </p:cNvPr>
          <p:cNvCxnSpPr>
            <a:cxnSpLocks/>
          </p:cNvCxnSpPr>
          <p:nvPr/>
        </p:nvCxnSpPr>
        <p:spPr>
          <a:xfrm>
            <a:off x="3790950" y="4629149"/>
            <a:ext cx="0" cy="657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5E04BC99-F270-09D4-D003-F6DED4E62C82}"/>
              </a:ext>
            </a:extLst>
          </p:cNvPr>
          <p:cNvSpPr/>
          <p:nvPr/>
        </p:nvSpPr>
        <p:spPr>
          <a:xfrm>
            <a:off x="1943100" y="4829174"/>
            <a:ext cx="285731" cy="295274"/>
          </a:xfrm>
          <a:prstGeom prst="rect">
            <a:avLst/>
          </a:prstGeom>
          <a:solidFill>
            <a:srgbClr val="E6EB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1847467-A7D9-211B-06FF-071F46BB5CD8}"/>
              </a:ext>
            </a:extLst>
          </p:cNvPr>
          <p:cNvCxnSpPr>
            <a:cxnSpLocks/>
          </p:cNvCxnSpPr>
          <p:nvPr/>
        </p:nvCxnSpPr>
        <p:spPr>
          <a:xfrm flipH="1">
            <a:off x="1828800" y="4991099"/>
            <a:ext cx="114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58CB7E2-81C0-1EBE-44D5-1A27281920B8}"/>
              </a:ext>
            </a:extLst>
          </p:cNvPr>
          <p:cNvCxnSpPr>
            <a:cxnSpLocks/>
          </p:cNvCxnSpPr>
          <p:nvPr/>
        </p:nvCxnSpPr>
        <p:spPr>
          <a:xfrm>
            <a:off x="3790950" y="4991099"/>
            <a:ext cx="1562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A6FCEDB-F7EE-F82C-5FA6-F6CEAF26CFF3}"/>
              </a:ext>
            </a:extLst>
          </p:cNvPr>
          <p:cNvCxnSpPr>
            <a:cxnSpLocks/>
          </p:cNvCxnSpPr>
          <p:nvPr/>
        </p:nvCxnSpPr>
        <p:spPr>
          <a:xfrm>
            <a:off x="5353050" y="4629149"/>
            <a:ext cx="0" cy="657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E02D86E-C0B7-11D9-A6F8-FB4AA5C756E8}"/>
              </a:ext>
            </a:extLst>
          </p:cNvPr>
          <p:cNvCxnSpPr>
            <a:cxnSpLocks/>
          </p:cNvCxnSpPr>
          <p:nvPr/>
        </p:nvCxnSpPr>
        <p:spPr>
          <a:xfrm>
            <a:off x="5353050" y="4991099"/>
            <a:ext cx="1562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8CAE2D88-5DB5-563C-0C7F-64D0792AECE1}"/>
              </a:ext>
            </a:extLst>
          </p:cNvPr>
          <p:cNvSpPr/>
          <p:nvPr/>
        </p:nvSpPr>
        <p:spPr>
          <a:xfrm>
            <a:off x="6915129" y="4843462"/>
            <a:ext cx="285731" cy="295274"/>
          </a:xfrm>
          <a:prstGeom prst="rect">
            <a:avLst/>
          </a:prstGeom>
          <a:solidFill>
            <a:srgbClr val="E6EB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C844124-62D1-ACFC-9CA3-F74B5E1125C7}"/>
              </a:ext>
            </a:extLst>
          </p:cNvPr>
          <p:cNvCxnSpPr>
            <a:stCxn id="13" idx="3"/>
          </p:cNvCxnSpPr>
          <p:nvPr/>
        </p:nvCxnSpPr>
        <p:spPr>
          <a:xfrm>
            <a:off x="7200860" y="4991099"/>
            <a:ext cx="8576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EE7C5A8-9865-1244-ED2A-B98A001F7D89}"/>
              </a:ext>
            </a:extLst>
          </p:cNvPr>
          <p:cNvCxnSpPr>
            <a:cxnSpLocks/>
          </p:cNvCxnSpPr>
          <p:nvPr/>
        </p:nvCxnSpPr>
        <p:spPr>
          <a:xfrm>
            <a:off x="7286625" y="4629149"/>
            <a:ext cx="0" cy="657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985486A-B9D5-EECB-6C4B-189E2F5965CC}"/>
              </a:ext>
            </a:extLst>
          </p:cNvPr>
          <p:cNvSpPr txBox="1"/>
          <p:nvPr/>
        </p:nvSpPr>
        <p:spPr>
          <a:xfrm>
            <a:off x="1664494" y="5333999"/>
            <a:ext cx="700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EC1F1A-6888-D6E1-4D18-1281A558E47F}"/>
              </a:ext>
            </a:extLst>
          </p:cNvPr>
          <p:cNvSpPr txBox="1"/>
          <p:nvPr/>
        </p:nvSpPr>
        <p:spPr>
          <a:xfrm>
            <a:off x="3645715" y="5332290"/>
            <a:ext cx="652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92FC25D-01FA-913A-C1C4-CAC33AA69D62}"/>
              </a:ext>
            </a:extLst>
          </p:cNvPr>
          <p:cNvSpPr txBox="1"/>
          <p:nvPr/>
        </p:nvSpPr>
        <p:spPr>
          <a:xfrm>
            <a:off x="5207815" y="5258870"/>
            <a:ext cx="652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C3D04B8-FABA-3B99-CDF1-7E71C7CC4BB5}"/>
              </a:ext>
            </a:extLst>
          </p:cNvPr>
          <p:cNvSpPr txBox="1"/>
          <p:nvPr/>
        </p:nvSpPr>
        <p:spPr>
          <a:xfrm>
            <a:off x="7141390" y="5316020"/>
            <a:ext cx="652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ST4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3F50AEA-AFFE-EABB-C1CA-797B5103EEB4}"/>
              </a:ext>
            </a:extLst>
          </p:cNvPr>
          <p:cNvSpPr txBox="1"/>
          <p:nvPr/>
        </p:nvSpPr>
        <p:spPr>
          <a:xfrm>
            <a:off x="2655066" y="4658795"/>
            <a:ext cx="328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C5080EB-B1FD-C141-5135-992FA1AA3D2E}"/>
              </a:ext>
            </a:extLst>
          </p:cNvPr>
          <p:cNvSpPr txBox="1"/>
          <p:nvPr/>
        </p:nvSpPr>
        <p:spPr>
          <a:xfrm>
            <a:off x="4407683" y="4636054"/>
            <a:ext cx="328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1386900-01CB-CC17-D574-FAC288882E93}"/>
              </a:ext>
            </a:extLst>
          </p:cNvPr>
          <p:cNvSpPr txBox="1"/>
          <p:nvPr/>
        </p:nvSpPr>
        <p:spPr>
          <a:xfrm>
            <a:off x="5905462" y="4648200"/>
            <a:ext cx="328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7553715-C526-D06C-BDAF-2F95DEA50B6D}"/>
              </a:ext>
            </a:extLst>
          </p:cNvPr>
          <p:cNvCxnSpPr>
            <a:cxnSpLocks/>
          </p:cNvCxnSpPr>
          <p:nvPr/>
        </p:nvCxnSpPr>
        <p:spPr>
          <a:xfrm flipH="1">
            <a:off x="4895850" y="5138736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BB2C0DE-7016-627C-9BFC-2440BF6C73CA}"/>
              </a:ext>
            </a:extLst>
          </p:cNvPr>
          <p:cNvCxnSpPr>
            <a:cxnSpLocks/>
          </p:cNvCxnSpPr>
          <p:nvPr/>
        </p:nvCxnSpPr>
        <p:spPr>
          <a:xfrm>
            <a:off x="4914900" y="5138736"/>
            <a:ext cx="0" cy="489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F6D78E81-F8DA-4BAE-6C1C-16CA98612BB3}"/>
              </a:ext>
            </a:extLst>
          </p:cNvPr>
          <p:cNvSpPr/>
          <p:nvPr/>
        </p:nvSpPr>
        <p:spPr>
          <a:xfrm>
            <a:off x="4679138" y="5550155"/>
            <a:ext cx="528677" cy="451367"/>
          </a:xfrm>
          <a:prstGeom prst="ellipse">
            <a:avLst/>
          </a:prstGeom>
          <a:solidFill>
            <a:srgbClr val="E6EB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accent4"/>
                </a:solidFill>
              </a:rPr>
              <a:t>Gen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3A893C5-7612-B62A-9836-8FFA392BF9DB}"/>
              </a:ext>
            </a:extLst>
          </p:cNvPr>
          <p:cNvCxnSpPr>
            <a:cxnSpLocks/>
          </p:cNvCxnSpPr>
          <p:nvPr/>
        </p:nvCxnSpPr>
        <p:spPr>
          <a:xfrm flipH="1">
            <a:off x="3333750" y="5138736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3C65484-7E65-7D7B-B9EE-9447BC44AC08}"/>
              </a:ext>
            </a:extLst>
          </p:cNvPr>
          <p:cNvCxnSpPr>
            <a:cxnSpLocks/>
          </p:cNvCxnSpPr>
          <p:nvPr/>
        </p:nvCxnSpPr>
        <p:spPr>
          <a:xfrm>
            <a:off x="3343275" y="5138736"/>
            <a:ext cx="0" cy="1935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38BDCF06-74FD-901C-0680-ADFFCDCF506B}"/>
              </a:ext>
            </a:extLst>
          </p:cNvPr>
          <p:cNvSpPr/>
          <p:nvPr/>
        </p:nvSpPr>
        <p:spPr>
          <a:xfrm rot="10800000">
            <a:off x="3198041" y="5353050"/>
            <a:ext cx="290468" cy="275151"/>
          </a:xfrm>
          <a:prstGeom prst="triangle">
            <a:avLst/>
          </a:prstGeom>
          <a:solidFill>
            <a:srgbClr val="E6EB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994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BBECA-9022-C5CB-62C8-A0F4ABF853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Q&amp;A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06C874-3EFC-9E8D-9E60-D853F38767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560555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Vertic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7" ma:contentTypeDescription="Create a new document." ma:contentTypeScope="" ma:versionID="f334b19ed6e11c8a018bfc43c5e9f5e2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6d0723ded436bfb6175ba8e1f6eccadf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  <xsd:element ref="ns2:Dimensions" minOccurs="0"/>
                <xsd:element ref="ns2:MediaServiceObjectDetectorVersions" minOccurs="0"/>
                <xsd:element ref="ns2:Mont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Confidential"/>
          <xsd:enumeration value="Public"/>
          <xsd:enumeration value="Internal"/>
          <xsd:enumeration value="Board of Directors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Dimensions" ma:index="12" nillable="true" ma:displayName="Dimensions" ma:format="Dropdown" ma:internalName="Dimensions">
      <xsd:simpleType>
        <xsd:restriction base="dms:Choice">
          <xsd:enumeration value="Widescreen (16:9)"/>
          <xsd:enumeration value="Default Width"/>
          <xsd:enumeration value="HD"/>
        </xsd:restriction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onth" ma:index="14" nillable="true" ma:displayName="Month" ma:format="Dropdown" ma:internalName="Month">
      <xsd:simpleType>
        <xsd:restriction base="dms:Choice">
          <xsd:enumeration value="January"/>
          <xsd:enumeration value="February"/>
          <xsd:enumeration value="March"/>
          <xsd:enumeration value="April"/>
          <xsd:enumeration value="MAy"/>
          <xsd:enumeration value="June"/>
          <xsd:enumeration value="July"/>
          <xsd:enumeration value="August"/>
          <xsd:enumeration value="September"/>
          <xsd:enumeration value="October"/>
          <xsd:enumeration value="November"/>
          <xsd:enumeration value="December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  <Dimensions xmlns="8d5ee879-813f-4fb9-b7c2-a59846c21aeb">Default Width</Dimensions>
    <Month xmlns="8d5ee879-813f-4fb9-b7c2-a59846c21aeb" xsi:nil="true"/>
  </documentManagement>
</p:properties>
</file>

<file path=customXml/itemProps1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86A6CD9-B3E1-40D4-996B-E55652A7B6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A526C54-2038-4DDB-9077-84C80FF069E0}">
  <ds:schemaRefs>
    <ds:schemaRef ds:uri="http://purl.org/dc/terms/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8d5ee879-813f-4fb9-b7c2-a59846c21ae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</TotalTime>
  <Words>384</Words>
  <Application>Microsoft Office PowerPoint</Application>
  <PresentationFormat>On-screen Show (4:3)</PresentationFormat>
  <Paragraphs>52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Symbol</vt:lpstr>
      <vt:lpstr>Times New Roman</vt:lpstr>
      <vt:lpstr>Cover Slide</vt:lpstr>
      <vt:lpstr>Horizontal Theme</vt:lpstr>
      <vt:lpstr>Vertical Theme</vt:lpstr>
      <vt:lpstr>PowerPoint Presentation</vt:lpstr>
      <vt:lpstr>Stakeholder Questions</vt:lpstr>
      <vt:lpstr>LMP Calculation</vt:lpstr>
      <vt:lpstr>LMP Calculation</vt:lpstr>
      <vt:lpstr>February 19, 2025</vt:lpstr>
      <vt:lpstr>Q&amp;A Discussion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Garcia, Freddy</cp:lastModifiedBy>
  <cp:revision>9</cp:revision>
  <cp:lastPrinted>2017-10-10T21:31:05Z</cp:lastPrinted>
  <dcterms:created xsi:type="dcterms:W3CDTF">2016-01-21T15:20:31Z</dcterms:created>
  <dcterms:modified xsi:type="dcterms:W3CDTF">2025-04-10T21:00:49Z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2023-04-04T20:11:24Z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2ffd7455-2a10-4c42-ab9a-33fe7556bcb5</vt:lpwstr>
  </property>
  <property fmtid="{D5CDD505-2E9C-101B-9397-08002B2CF9AE}" pid="9" name="MSIP_Label_7084cbda-52b8-46fb-a7b7-cb5bd465ed85_ContentBits">
    <vt:lpwstr>0</vt:lpwstr>
  </property>
</Properties>
</file>