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7"/>
  </p:notesMasterIdLst>
  <p:handoutMasterIdLst>
    <p:handoutMasterId r:id="rId18"/>
  </p:handoutMasterIdLst>
  <p:sldIdLst>
    <p:sldId id="260" r:id="rId7"/>
    <p:sldId id="258" r:id="rId8"/>
    <p:sldId id="318" r:id="rId9"/>
    <p:sldId id="706" r:id="rId10"/>
    <p:sldId id="708" r:id="rId11"/>
    <p:sldId id="709" r:id="rId12"/>
    <p:sldId id="710" r:id="rId13"/>
    <p:sldId id="711" r:id="rId14"/>
    <p:sldId id="294" r:id="rId15"/>
    <p:sldId id="267" r:id="rId16"/>
  </p:sldIdLst>
  <p:sldSz cx="9144000" cy="6858000" type="screen4x3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BE3EB"/>
    <a:srgbClr val="FFFF99"/>
    <a:srgbClr val="99FF99"/>
    <a:srgbClr val="66FFFF"/>
    <a:srgbClr val="CCFF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8577B28-8A50-46AF-A1FC-CAD2B317DAE6}" v="41" dt="2025-04-08T17:07:18.95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702" autoAdjust="0"/>
    <p:restoredTop sz="96721" autoAdjust="0"/>
  </p:normalViewPr>
  <p:slideViewPr>
    <p:cSldViewPr showGuides="1">
      <p:cViewPr varScale="1">
        <p:scale>
          <a:sx n="115" d="100"/>
          <a:sy n="115" d="100"/>
        </p:scale>
        <p:origin x="120" y="30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microsoft.com/office/2015/10/relationships/revisionInfo" Target="revisionInfo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microsoft.com/office/2016/11/relationships/changesInfo" Target="changesInfos/changesInfo1.xml"/><Relationship Id="rId10" Type="http://schemas.openxmlformats.org/officeDocument/2006/relationships/slide" Target="slides/slide4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erson, Troy" userId="04de3903-03dd-44db-8353-3f14e4dd6886" providerId="ADAL" clId="{28577B28-8A50-46AF-A1FC-CAD2B317DAE6}"/>
    <pc:docChg chg="undo custSel addSld delSld modSld modMainMaster">
      <pc:chgData name="Anderson, Troy" userId="04de3903-03dd-44db-8353-3f14e4dd6886" providerId="ADAL" clId="{28577B28-8A50-46AF-A1FC-CAD2B317DAE6}" dt="2025-04-08T19:38:28.603" v="3166" actId="20577"/>
      <pc:docMkLst>
        <pc:docMk/>
      </pc:docMkLst>
      <pc:sldChg chg="delSp modSp mod">
        <pc:chgData name="Anderson, Troy" userId="04de3903-03dd-44db-8353-3f14e4dd6886" providerId="ADAL" clId="{28577B28-8A50-46AF-A1FC-CAD2B317DAE6}" dt="2025-04-08T19:34:44.933" v="3112" actId="20577"/>
        <pc:sldMkLst>
          <pc:docMk/>
          <pc:sldMk cId="530499478" sldId="258"/>
        </pc:sldMkLst>
        <pc:spChg chg="mod">
          <ac:chgData name="Anderson, Troy" userId="04de3903-03dd-44db-8353-3f14e4dd6886" providerId="ADAL" clId="{28577B28-8A50-46AF-A1FC-CAD2B317DAE6}" dt="2025-04-08T19:34:44.933" v="3112" actId="20577"/>
          <ac:spMkLst>
            <pc:docMk/>
            <pc:sldMk cId="530499478" sldId="258"/>
            <ac:spMk id="4" creationId="{00000000-0000-0000-0000-000000000000}"/>
          </ac:spMkLst>
        </pc:spChg>
      </pc:sldChg>
      <pc:sldChg chg="modSp mod">
        <pc:chgData name="Anderson, Troy" userId="04de3903-03dd-44db-8353-3f14e4dd6886" providerId="ADAL" clId="{28577B28-8A50-46AF-A1FC-CAD2B317DAE6}" dt="2025-03-25T15:48:49.787" v="7" actId="6549"/>
        <pc:sldMkLst>
          <pc:docMk/>
          <pc:sldMk cId="730603795" sldId="260"/>
        </pc:sldMkLst>
        <pc:spChg chg="mod">
          <ac:chgData name="Anderson, Troy" userId="04de3903-03dd-44db-8353-3f14e4dd6886" providerId="ADAL" clId="{28577B28-8A50-46AF-A1FC-CAD2B317DAE6}" dt="2025-03-25T15:48:49.787" v="7" actId="6549"/>
          <ac:spMkLst>
            <pc:docMk/>
            <pc:sldMk cId="730603795" sldId="260"/>
            <ac:spMk id="7" creationId="{00000000-0000-0000-0000-000000000000}"/>
          </ac:spMkLst>
        </pc:spChg>
      </pc:sldChg>
      <pc:sldChg chg="addSp delSp modSp mod">
        <pc:chgData name="Anderson, Troy" userId="04de3903-03dd-44db-8353-3f14e4dd6886" providerId="ADAL" clId="{28577B28-8A50-46AF-A1FC-CAD2B317DAE6}" dt="2025-04-06T21:06:29.823" v="230" actId="1076"/>
        <pc:sldMkLst>
          <pc:docMk/>
          <pc:sldMk cId="3190927396" sldId="267"/>
        </pc:sldMkLst>
        <pc:spChg chg="mod">
          <ac:chgData name="Anderson, Troy" userId="04de3903-03dd-44db-8353-3f14e4dd6886" providerId="ADAL" clId="{28577B28-8A50-46AF-A1FC-CAD2B317DAE6}" dt="2025-04-06T21:05:00.851" v="223" actId="20577"/>
          <ac:spMkLst>
            <pc:docMk/>
            <pc:sldMk cId="3190927396" sldId="267"/>
            <ac:spMk id="6" creationId="{9C7C0899-E457-4E0E-9843-38E0B3739B05}"/>
          </ac:spMkLst>
        </pc:spChg>
        <pc:picChg chg="add mod">
          <ac:chgData name="Anderson, Troy" userId="04de3903-03dd-44db-8353-3f14e4dd6886" providerId="ADAL" clId="{28577B28-8A50-46AF-A1FC-CAD2B317DAE6}" dt="2025-04-06T21:06:29.823" v="230" actId="1076"/>
          <ac:picMkLst>
            <pc:docMk/>
            <pc:sldMk cId="3190927396" sldId="267"/>
            <ac:picMk id="8" creationId="{1960F584-6072-B765-A5B1-FDD4EC4B789B}"/>
          </ac:picMkLst>
        </pc:picChg>
      </pc:sldChg>
      <pc:sldChg chg="modSp mod">
        <pc:chgData name="Anderson, Troy" userId="04de3903-03dd-44db-8353-3f14e4dd6886" providerId="ADAL" clId="{28577B28-8A50-46AF-A1FC-CAD2B317DAE6}" dt="2025-04-08T17:59:35.213" v="3043" actId="20577"/>
        <pc:sldMkLst>
          <pc:docMk/>
          <pc:sldMk cId="135025254" sldId="294"/>
        </pc:sldMkLst>
        <pc:spChg chg="mod">
          <ac:chgData name="Anderson, Troy" userId="04de3903-03dd-44db-8353-3f14e4dd6886" providerId="ADAL" clId="{28577B28-8A50-46AF-A1FC-CAD2B317DAE6}" dt="2025-04-06T21:15:26.320" v="266" actId="20577"/>
          <ac:spMkLst>
            <pc:docMk/>
            <pc:sldMk cId="135025254" sldId="294"/>
            <ac:spMk id="6" creationId="{00000000-0000-0000-0000-000000000000}"/>
          </ac:spMkLst>
        </pc:spChg>
        <pc:graphicFrameChg chg="mod modGraphic">
          <ac:chgData name="Anderson, Troy" userId="04de3903-03dd-44db-8353-3f14e4dd6886" providerId="ADAL" clId="{28577B28-8A50-46AF-A1FC-CAD2B317DAE6}" dt="2025-04-08T17:59:35.213" v="3043" actId="20577"/>
          <ac:graphicFrameMkLst>
            <pc:docMk/>
            <pc:sldMk cId="135025254" sldId="294"/>
            <ac:graphicFrameMk id="3" creationId="{00000000-0000-0000-0000-000000000000}"/>
          </ac:graphicFrameMkLst>
        </pc:graphicFrameChg>
      </pc:sldChg>
      <pc:sldChg chg="addSp delSp modSp mod">
        <pc:chgData name="Anderson, Troy" userId="04de3903-03dd-44db-8353-3f14e4dd6886" providerId="ADAL" clId="{28577B28-8A50-46AF-A1FC-CAD2B317DAE6}" dt="2025-04-08T11:24:58.869" v="848" actId="404"/>
        <pc:sldMkLst>
          <pc:docMk/>
          <pc:sldMk cId="4064255820" sldId="318"/>
        </pc:sldMkLst>
        <pc:spChg chg="mod">
          <ac:chgData name="Anderson, Troy" userId="04de3903-03dd-44db-8353-3f14e4dd6886" providerId="ADAL" clId="{28577B28-8A50-46AF-A1FC-CAD2B317DAE6}" dt="2025-04-08T11:24:58.869" v="848" actId="404"/>
          <ac:spMkLst>
            <pc:docMk/>
            <pc:sldMk cId="4064255820" sldId="318"/>
            <ac:spMk id="3" creationId="{00000000-0000-0000-0000-000000000000}"/>
          </ac:spMkLst>
        </pc:spChg>
        <pc:spChg chg="add del mod">
          <ac:chgData name="Anderson, Troy" userId="04de3903-03dd-44db-8353-3f14e4dd6886" providerId="ADAL" clId="{28577B28-8A50-46AF-A1FC-CAD2B317DAE6}" dt="2025-04-08T01:08:38.209" v="436" actId="478"/>
          <ac:spMkLst>
            <pc:docMk/>
            <pc:sldMk cId="4064255820" sldId="318"/>
            <ac:spMk id="5" creationId="{14E1B329-4C20-BB6F-E0BC-4D0630395CF5}"/>
          </ac:spMkLst>
        </pc:spChg>
        <pc:cxnChg chg="add del mod">
          <ac:chgData name="Anderson, Troy" userId="04de3903-03dd-44db-8353-3f14e4dd6886" providerId="ADAL" clId="{28577B28-8A50-46AF-A1FC-CAD2B317DAE6}" dt="2025-04-08T01:08:17.612" v="405" actId="478"/>
          <ac:cxnSpMkLst>
            <pc:docMk/>
            <pc:sldMk cId="4064255820" sldId="318"/>
            <ac:cxnSpMk id="4" creationId="{3D308E9F-7119-F34A-2650-AE01B8EA1486}"/>
          </ac:cxnSpMkLst>
        </pc:cxnChg>
      </pc:sldChg>
      <pc:sldChg chg="addSp delSp modSp mod">
        <pc:chgData name="Anderson, Troy" userId="04de3903-03dd-44db-8353-3f14e4dd6886" providerId="ADAL" clId="{28577B28-8A50-46AF-A1FC-CAD2B317DAE6}" dt="2025-04-08T11:21:57.080" v="838" actId="1076"/>
        <pc:sldMkLst>
          <pc:docMk/>
          <pc:sldMk cId="4249386037" sldId="706"/>
        </pc:sldMkLst>
        <pc:spChg chg="del">
          <ac:chgData name="Anderson, Troy" userId="04de3903-03dd-44db-8353-3f14e4dd6886" providerId="ADAL" clId="{28577B28-8A50-46AF-A1FC-CAD2B317DAE6}" dt="2025-04-08T11:21:52.231" v="837" actId="478"/>
          <ac:spMkLst>
            <pc:docMk/>
            <pc:sldMk cId="4249386037" sldId="706"/>
            <ac:spMk id="4" creationId="{4B2EE148-6B8D-CD45-C358-68A5C2C23D65}"/>
          </ac:spMkLst>
        </pc:spChg>
        <pc:spChg chg="mod">
          <ac:chgData name="Anderson, Troy" userId="04de3903-03dd-44db-8353-3f14e4dd6886" providerId="ADAL" clId="{28577B28-8A50-46AF-A1FC-CAD2B317DAE6}" dt="2025-03-25T15:49:51.802" v="19" actId="207"/>
          <ac:spMkLst>
            <pc:docMk/>
            <pc:sldMk cId="4249386037" sldId="706"/>
            <ac:spMk id="15" creationId="{90ED5A1E-3866-5EE5-43F1-1FEAD803E6EF}"/>
          </ac:spMkLst>
        </pc:spChg>
        <pc:spChg chg="mod">
          <ac:chgData name="Anderson, Troy" userId="04de3903-03dd-44db-8353-3f14e4dd6886" providerId="ADAL" clId="{28577B28-8A50-46AF-A1FC-CAD2B317DAE6}" dt="2025-03-25T15:49:59.134" v="21" actId="207"/>
          <ac:spMkLst>
            <pc:docMk/>
            <pc:sldMk cId="4249386037" sldId="706"/>
            <ac:spMk id="34" creationId="{20788E33-F5D2-FABD-28BF-A39CF5E84B6B}"/>
          </ac:spMkLst>
        </pc:spChg>
        <pc:spChg chg="add mod">
          <ac:chgData name="Anderson, Troy" userId="04de3903-03dd-44db-8353-3f14e4dd6886" providerId="ADAL" clId="{28577B28-8A50-46AF-A1FC-CAD2B317DAE6}" dt="2025-04-08T11:21:57.080" v="838" actId="1076"/>
          <ac:spMkLst>
            <pc:docMk/>
            <pc:sldMk cId="4249386037" sldId="706"/>
            <ac:spMk id="38" creationId="{BC544188-76D6-FAC4-4414-66882705D347}"/>
          </ac:spMkLst>
        </pc:spChg>
        <pc:graphicFrameChg chg="modGraphic">
          <ac:chgData name="Anderson, Troy" userId="04de3903-03dd-44db-8353-3f14e4dd6886" providerId="ADAL" clId="{28577B28-8A50-46AF-A1FC-CAD2B317DAE6}" dt="2025-03-25T15:49:55.685" v="20" actId="207"/>
          <ac:graphicFrameMkLst>
            <pc:docMk/>
            <pc:sldMk cId="4249386037" sldId="706"/>
            <ac:graphicFrameMk id="33" creationId="{00000000-0000-0000-0000-000000000000}"/>
          </ac:graphicFrameMkLst>
        </pc:graphicFrameChg>
      </pc:sldChg>
      <pc:sldChg chg="modSp add mod">
        <pc:chgData name="Anderson, Troy" userId="04de3903-03dd-44db-8353-3f14e4dd6886" providerId="ADAL" clId="{28577B28-8A50-46AF-A1FC-CAD2B317DAE6}" dt="2025-04-08T19:33:15.348" v="3078" actId="20577"/>
        <pc:sldMkLst>
          <pc:docMk/>
          <pc:sldMk cId="2426861495" sldId="709"/>
        </pc:sldMkLst>
        <pc:spChg chg="mod">
          <ac:chgData name="Anderson, Troy" userId="04de3903-03dd-44db-8353-3f14e4dd6886" providerId="ADAL" clId="{28577B28-8A50-46AF-A1FC-CAD2B317DAE6}" dt="2025-04-08T11:13:52.895" v="700" actId="20577"/>
          <ac:spMkLst>
            <pc:docMk/>
            <pc:sldMk cId="2426861495" sldId="709"/>
            <ac:spMk id="2" creationId="{348A164C-7584-C2F6-8421-98CD17448063}"/>
          </ac:spMkLst>
        </pc:spChg>
        <pc:graphicFrameChg chg="mod modGraphic">
          <ac:chgData name="Anderson, Troy" userId="04de3903-03dd-44db-8353-3f14e4dd6886" providerId="ADAL" clId="{28577B28-8A50-46AF-A1FC-CAD2B317DAE6}" dt="2025-04-08T19:33:15.348" v="3078" actId="20577"/>
          <ac:graphicFrameMkLst>
            <pc:docMk/>
            <pc:sldMk cId="2426861495" sldId="709"/>
            <ac:graphicFrameMk id="5" creationId="{1B065697-5994-BEF4-153B-CA4C8237880C}"/>
          </ac:graphicFrameMkLst>
        </pc:graphicFrameChg>
      </pc:sldChg>
      <pc:sldChg chg="add del">
        <pc:chgData name="Anderson, Troy" userId="04de3903-03dd-44db-8353-3f14e4dd6886" providerId="ADAL" clId="{28577B28-8A50-46AF-A1FC-CAD2B317DAE6}" dt="2025-04-06T22:06:33.909" v="288"/>
        <pc:sldMkLst>
          <pc:docMk/>
          <pc:sldMk cId="56854744" sldId="710"/>
        </pc:sldMkLst>
      </pc:sldChg>
      <pc:sldChg chg="modSp add mod">
        <pc:chgData name="Anderson, Troy" userId="04de3903-03dd-44db-8353-3f14e4dd6886" providerId="ADAL" clId="{28577B28-8A50-46AF-A1FC-CAD2B317DAE6}" dt="2025-04-08T17:08:19.278" v="2676" actId="113"/>
        <pc:sldMkLst>
          <pc:docMk/>
          <pc:sldMk cId="118536085" sldId="710"/>
        </pc:sldMkLst>
        <pc:spChg chg="mod">
          <ac:chgData name="Anderson, Troy" userId="04de3903-03dd-44db-8353-3f14e4dd6886" providerId="ADAL" clId="{28577B28-8A50-46AF-A1FC-CAD2B317DAE6}" dt="2025-04-08T11:14:07.390" v="708" actId="20577"/>
          <ac:spMkLst>
            <pc:docMk/>
            <pc:sldMk cId="118536085" sldId="710"/>
            <ac:spMk id="2" creationId="{F1632C2D-9641-6CE5-D9A0-40260414A0D1}"/>
          </ac:spMkLst>
        </pc:spChg>
        <pc:graphicFrameChg chg="mod modGraphic">
          <ac:chgData name="Anderson, Troy" userId="04de3903-03dd-44db-8353-3f14e4dd6886" providerId="ADAL" clId="{28577B28-8A50-46AF-A1FC-CAD2B317DAE6}" dt="2025-04-08T17:08:19.278" v="2676" actId="113"/>
          <ac:graphicFrameMkLst>
            <pc:docMk/>
            <pc:sldMk cId="118536085" sldId="710"/>
            <ac:graphicFrameMk id="5" creationId="{ED3E4D99-7B2E-AF0F-0766-71CCA0BD9F39}"/>
          </ac:graphicFrameMkLst>
        </pc:graphicFrameChg>
      </pc:sldChg>
      <pc:sldChg chg="delSp modSp add mod">
        <pc:chgData name="Anderson, Troy" userId="04de3903-03dd-44db-8353-3f14e4dd6886" providerId="ADAL" clId="{28577B28-8A50-46AF-A1FC-CAD2B317DAE6}" dt="2025-04-08T19:38:28.603" v="3166" actId="20577"/>
        <pc:sldMkLst>
          <pc:docMk/>
          <pc:sldMk cId="2112790004" sldId="711"/>
        </pc:sldMkLst>
        <pc:spChg chg="mod">
          <ac:chgData name="Anderson, Troy" userId="04de3903-03dd-44db-8353-3f14e4dd6886" providerId="ADAL" clId="{28577B28-8A50-46AF-A1FC-CAD2B317DAE6}" dt="2025-04-08T19:35:14.646" v="3142" actId="14100"/>
          <ac:spMkLst>
            <pc:docMk/>
            <pc:sldMk cId="2112790004" sldId="711"/>
            <ac:spMk id="2" creationId="{5B806475-1970-AD76-2814-A5E06714EC13}"/>
          </ac:spMkLst>
        </pc:spChg>
        <pc:spChg chg="mod">
          <ac:chgData name="Anderson, Troy" userId="04de3903-03dd-44db-8353-3f14e4dd6886" providerId="ADAL" clId="{28577B28-8A50-46AF-A1FC-CAD2B317DAE6}" dt="2025-04-08T19:38:28.603" v="3166" actId="20577"/>
          <ac:spMkLst>
            <pc:docMk/>
            <pc:sldMk cId="2112790004" sldId="711"/>
            <ac:spMk id="3" creationId="{57DC187F-DA00-F3D0-8C48-FE7D7F0BFF51}"/>
          </ac:spMkLst>
        </pc:spChg>
        <pc:spChg chg="del">
          <ac:chgData name="Anderson, Troy" userId="04de3903-03dd-44db-8353-3f14e4dd6886" providerId="ADAL" clId="{28577B28-8A50-46AF-A1FC-CAD2B317DAE6}" dt="2025-04-08T14:48:03.559" v="1075" actId="478"/>
          <ac:spMkLst>
            <pc:docMk/>
            <pc:sldMk cId="2112790004" sldId="711"/>
            <ac:spMk id="7" creationId="{6FD215B9-1FDB-BB74-3D9D-A2DA319293F1}"/>
          </ac:spMkLst>
        </pc:spChg>
      </pc:sldChg>
      <pc:sldMasterChg chg="modSldLayout">
        <pc:chgData name="Anderson, Troy" userId="04de3903-03dd-44db-8353-3f14e4dd6886" providerId="ADAL" clId="{28577B28-8A50-46AF-A1FC-CAD2B317DAE6}" dt="2025-03-25T15:49:19.738" v="12" actId="20577"/>
        <pc:sldMasterMkLst>
          <pc:docMk/>
          <pc:sldMasterMk cId="3058975864" sldId="2147483648"/>
        </pc:sldMasterMkLst>
        <pc:sldLayoutChg chg="modSp mod">
          <pc:chgData name="Anderson, Troy" userId="04de3903-03dd-44db-8353-3f14e4dd6886" providerId="ADAL" clId="{28577B28-8A50-46AF-A1FC-CAD2B317DAE6}" dt="2025-03-25T15:49:19.738" v="12" actId="20577"/>
          <pc:sldLayoutMkLst>
            <pc:docMk/>
            <pc:sldMasterMk cId="3058975864" sldId="2147483648"/>
            <pc:sldLayoutMk cId="2790084855" sldId="2147483650"/>
          </pc:sldLayoutMkLst>
          <pc:spChg chg="mod">
            <ac:chgData name="Anderson, Troy" userId="04de3903-03dd-44db-8353-3f14e4dd6886" providerId="ADAL" clId="{28577B28-8A50-46AF-A1FC-CAD2B317DAE6}" dt="2025-03-25T15:49:19.738" v="12" actId="20577"/>
            <ac:spMkLst>
              <pc:docMk/>
              <pc:sldMasterMk cId="3058975864" sldId="2147483648"/>
              <pc:sldLayoutMk cId="2790084855" sldId="2147483650"/>
              <ac:spMk id="10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08101" y="2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93003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08101" y="8893003"/>
            <a:ext cx="3067374" cy="470072"/>
          </a:xfrm>
          <a:prstGeom prst="rect">
            <a:avLst/>
          </a:prstGeom>
        </p:spPr>
        <p:txBody>
          <a:bodyPr vert="horz" lIns="92166" tIns="46082" rIns="92166" bIns="46082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706" y="0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4/8/2025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6975" y="701675"/>
            <a:ext cx="4683125" cy="35115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917" tIns="46958" rIns="93917" bIns="46958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7708" y="4447461"/>
            <a:ext cx="5661660" cy="4213384"/>
          </a:xfrm>
          <a:prstGeom prst="rect">
            <a:avLst/>
          </a:prstGeom>
        </p:spPr>
        <p:txBody>
          <a:bodyPr vert="horz" lIns="93917" tIns="46958" rIns="93917" bIns="46958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93297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706" y="8893297"/>
            <a:ext cx="3066733" cy="468154"/>
          </a:xfrm>
          <a:prstGeom prst="rect">
            <a:avLst/>
          </a:prstGeom>
        </p:spPr>
        <p:txBody>
          <a:bodyPr vert="horz" lIns="93917" tIns="46958" rIns="93917" bIns="46958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70889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58796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52619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E150D30-2746-D360-9B10-15FCFCFCDEC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18886DC-8D5A-52F0-73EB-BC09AEAD654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2B6E8951-81B2-320F-D85B-0782AD8AE75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8A254C-BD63-3D11-A172-2C53734E2BF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47581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9343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 txBox="1">
            <a:spLocks/>
          </p:cNvSpPr>
          <p:nvPr userDrawn="1"/>
        </p:nvSpPr>
        <p:spPr>
          <a:xfrm>
            <a:off x="7391400" y="6553200"/>
            <a:ext cx="1219200" cy="220663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000" dirty="0"/>
              <a:t>April 2025</a:t>
            </a:r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57800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rcot.com/services/projects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12906" y="2413338"/>
            <a:ext cx="5646034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Project Update</a:t>
            </a:r>
          </a:p>
          <a:p>
            <a:r>
              <a:rPr lang="en-US" sz="2400" b="1" dirty="0"/>
              <a:t> </a:t>
            </a:r>
          </a:p>
          <a:p>
            <a:endParaRPr lang="en-US" dirty="0"/>
          </a:p>
          <a:p>
            <a:r>
              <a:rPr lang="en-US" dirty="0"/>
              <a:t>April 9, 2025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Troy Anderson</a:t>
            </a:r>
          </a:p>
          <a:p>
            <a:r>
              <a:rPr lang="en-US" dirty="0"/>
              <a:t>ERCOT Portfolio Management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6705600" cy="518318"/>
          </a:xfrm>
        </p:spPr>
        <p:txBody>
          <a:bodyPr/>
          <a:lstStyle/>
          <a:p>
            <a:r>
              <a:rPr lang="en-US" sz="2400" b="1">
                <a:solidFill>
                  <a:schemeClr val="accent1"/>
                </a:solidFill>
              </a:rPr>
              <a:t>Technology Working Group (TWG)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C7C0899-E457-4E0E-9843-38E0B3739B05}"/>
              </a:ext>
            </a:extLst>
          </p:cNvPr>
          <p:cNvSpPr txBox="1">
            <a:spLocks/>
          </p:cNvSpPr>
          <p:nvPr/>
        </p:nvSpPr>
        <p:spPr>
          <a:xfrm>
            <a:off x="381000" y="990600"/>
            <a:ext cx="7086600" cy="5334000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Agenda for TWG meeting held on 3/26/2025: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r>
              <a:rPr lang="en-US" sz="1800" dirty="0"/>
              <a:t>Next TWG scheduled for 4/24/2025</a:t>
            </a:r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>
              <a:tabLst>
                <a:tab pos="788670" algn="l"/>
                <a:tab pos="2743200" algn="ctr"/>
                <a:tab pos="4105275" algn="l"/>
              </a:tabLst>
            </a:pPr>
            <a:endParaRPr lang="en-US" sz="1800" dirty="0"/>
          </a:p>
          <a:p>
            <a:pPr lvl="1">
              <a:tabLst>
                <a:tab pos="788670" algn="l"/>
                <a:tab pos="2743200" algn="ctr"/>
                <a:tab pos="4105275" algn="l"/>
              </a:tabLst>
            </a:pPr>
            <a:endParaRPr lang="en-US" sz="1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960F584-6072-B765-A5B1-FDD4EC4B789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1345" y="1524000"/>
            <a:ext cx="5425910" cy="3749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9273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990600" y="1066800"/>
            <a:ext cx="7848600" cy="4876800"/>
          </a:xfrm>
        </p:spPr>
        <p:txBody>
          <a:bodyPr/>
          <a:lstStyle/>
          <a:p>
            <a:pPr lvl="1">
              <a:tabLst>
                <a:tab pos="2117725" algn="l"/>
              </a:tabLst>
            </a:pPr>
            <a:r>
              <a:rPr lang="en-US" sz="1800" dirty="0"/>
              <a:t>Recent / Upcoming Project Highlights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2025 Release Targets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Major Projects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Revision Request Additional FTEs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Aging Projects Related to Revision Requests</a:t>
            </a:r>
          </a:p>
          <a:p>
            <a:pPr lvl="1">
              <a:tabLst>
                <a:tab pos="2117725" algn="l"/>
              </a:tabLst>
            </a:pPr>
            <a:r>
              <a:rPr lang="en-US" sz="1800" dirty="0"/>
              <a:t>Priority/Rank Recommendations for Revision Requests with Impacts</a:t>
            </a:r>
          </a:p>
          <a:p>
            <a:pPr lvl="2">
              <a:tabLst>
                <a:tab pos="2232025" algn="l"/>
                <a:tab pos="2517775" algn="l"/>
              </a:tabLst>
            </a:pPr>
            <a:r>
              <a:rPr lang="en-US" sz="1600" i="1" dirty="0"/>
              <a:t>NPRR1229 – </a:t>
            </a:r>
            <a:r>
              <a:rPr lang="en-US" sz="1600" i="1" kern="12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Real-Time Constraint Management Plan Cost Recovery 		Payment</a:t>
            </a:r>
            <a:endParaRPr lang="en-US" sz="1600" i="1" dirty="0"/>
          </a:p>
          <a:p>
            <a:pPr lvl="2">
              <a:tabLst>
                <a:tab pos="2232025" algn="l"/>
                <a:tab pos="2517775" algn="l"/>
              </a:tabLst>
            </a:pPr>
            <a:r>
              <a:rPr lang="en-US" sz="1600" i="1" dirty="0"/>
              <a:t>SCR830 – </a:t>
            </a:r>
            <a:r>
              <a:rPr lang="en-US" sz="1600" i="1" kern="12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Expose Limited API Endpoints Using Machine-to-Machine 		Authentication</a:t>
            </a:r>
            <a:endParaRPr lang="en-US" sz="1600" i="1" dirty="0"/>
          </a:p>
          <a:p>
            <a:pPr lvl="2">
              <a:tabLst>
                <a:tab pos="2232025" algn="l"/>
                <a:tab pos="2517775" algn="l"/>
              </a:tabLst>
            </a:pPr>
            <a:r>
              <a:rPr lang="en-US" sz="1600" dirty="0"/>
              <a:t>Additional time needed to complete IAs</a:t>
            </a:r>
            <a:endParaRPr lang="en-US" sz="1600" i="1" dirty="0"/>
          </a:p>
          <a:p>
            <a:pPr lvl="3">
              <a:tabLst>
                <a:tab pos="2232025" algn="l"/>
                <a:tab pos="2517775" algn="l"/>
              </a:tabLst>
            </a:pPr>
            <a:r>
              <a:rPr lang="en-US" sz="1400" i="1" dirty="0"/>
              <a:t>NPRR1214 – </a:t>
            </a:r>
            <a:r>
              <a:rPr lang="en-US" sz="1400" i="1" kern="12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Reliability Deployment Price Adder Fix to Provide Locational 			Price Signals, Reduce Uplift and Risk</a:t>
            </a:r>
            <a:endParaRPr lang="en-US" sz="1400" i="1" dirty="0"/>
          </a:p>
          <a:p>
            <a:pPr lvl="3">
              <a:tabLst>
                <a:tab pos="2232025" algn="l"/>
                <a:tab pos="2517775" algn="l"/>
              </a:tabLst>
            </a:pPr>
            <a:r>
              <a:rPr lang="en-US" sz="1400" i="1" dirty="0"/>
              <a:t>NPRR1226 – </a:t>
            </a:r>
            <a:r>
              <a:rPr lang="en-US" sz="1400" i="1" kern="12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Estimated Demand Response Data</a:t>
            </a:r>
            <a:endParaRPr lang="en-US" sz="1400" i="1" dirty="0"/>
          </a:p>
          <a:p>
            <a:pPr lvl="3">
              <a:tabLst>
                <a:tab pos="2232025" algn="l"/>
                <a:tab pos="2517775" algn="l"/>
              </a:tabLst>
            </a:pPr>
            <a:r>
              <a:rPr lang="en-US" sz="1400" i="1" dirty="0"/>
              <a:t>NPRR1238 – </a:t>
            </a:r>
            <a:r>
              <a:rPr lang="en-US" sz="1400" i="1" kern="1200" dirty="0">
                <a:solidFill>
                  <a:schemeClr val="dk1"/>
                </a:solidFill>
                <a:latin typeface="+mn-lt"/>
                <a:ea typeface="+mn-ea"/>
                <a:cs typeface="+mn-cs"/>
              </a:rPr>
              <a:t>Registration of Loads with Curtailable Load Capabilities</a:t>
            </a:r>
            <a:endParaRPr lang="en-US" sz="1400" i="1" dirty="0"/>
          </a:p>
          <a:p>
            <a:pPr lvl="1">
              <a:tabLst>
                <a:tab pos="2232025" algn="l"/>
                <a:tab pos="2517775" algn="l"/>
              </a:tabLst>
            </a:pPr>
            <a:r>
              <a:rPr lang="en-US" sz="1800" dirty="0"/>
              <a:t>Technology Working Group (TWG)</a:t>
            </a:r>
          </a:p>
          <a:p>
            <a:pPr lvl="2">
              <a:tabLst>
                <a:tab pos="2117725" algn="l"/>
              </a:tabLst>
            </a:pPr>
            <a:r>
              <a:rPr lang="en-US" sz="1600" i="1" dirty="0"/>
              <a:t>Next meeting is 4/24/2025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1295400" y="6349323"/>
            <a:ext cx="7467600" cy="2800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400" b="0" dirty="0">
                <a:solidFill>
                  <a:srgbClr val="FF0000"/>
                </a:solidFill>
              </a:rPr>
              <a:t>Location of Revision Request Project Information: </a:t>
            </a:r>
            <a:r>
              <a:rPr lang="en-US" sz="1400" b="0" dirty="0">
                <a:hlinkClick r:id="rId3"/>
              </a:rPr>
              <a:t>http://www.ercot.com/services/projects</a:t>
            </a:r>
            <a:endParaRPr lang="en-US" sz="1400" b="0" dirty="0"/>
          </a:p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endParaRPr lang="en-US" sz="100" b="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1371600" y="319882"/>
            <a:ext cx="4343400" cy="44211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>
                <a:solidFill>
                  <a:schemeClr val="accent1"/>
                </a:solidFill>
              </a:rPr>
              <a:t>Project Update Agenda</a:t>
            </a:r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5943600" cy="470111"/>
          </a:xfrm>
        </p:spPr>
        <p:txBody>
          <a:bodyPr/>
          <a:lstStyle/>
          <a:p>
            <a:r>
              <a:rPr lang="en-US" sz="2400" b="1" dirty="0">
                <a:solidFill>
                  <a:schemeClr val="accent1"/>
                </a:solidFill>
              </a:rPr>
              <a:t>Recent / Upcoming Project Highlights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686800" cy="5257800"/>
          </a:xfrm>
        </p:spPr>
        <p:txBody>
          <a:bodyPr/>
          <a:lstStyle/>
          <a:p>
            <a:pPr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2025 March Release – </a:t>
            </a:r>
            <a:r>
              <a:rPr lang="en-US" sz="1600" b="1" dirty="0">
                <a:latin typeface="Arial" panose="020B0604020202020204" pitchFamily="34" charset="0"/>
              </a:rPr>
              <a:t>R3</a:t>
            </a:r>
            <a:r>
              <a:rPr lang="en-US" sz="1600" dirty="0">
                <a:latin typeface="Arial" panose="020B0604020202020204" pitchFamily="34" charset="0"/>
              </a:rPr>
              <a:t>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3/28/2025</a:t>
            </a:r>
            <a:r>
              <a:rPr lang="en-US" sz="1600" dirty="0">
                <a:latin typeface="Arial" panose="020B0604020202020204" pitchFamily="34" charset="0"/>
              </a:rPr>
              <a:t>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Complete</a:t>
            </a:r>
          </a:p>
          <a:p>
            <a:pPr lvl="1"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NPRR1145	– Use of State Estimator-Calculated ERCOT-Wide TLFs in Lieu of Seasonal Base 			Case ERCOT-Wide TLFs for Settlement</a:t>
            </a:r>
          </a:p>
          <a:p>
            <a:pPr lvl="1"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endParaRPr lang="en-US" sz="1000" dirty="0">
              <a:latin typeface="Arial" panose="020B0604020202020204" pitchFamily="34" charset="0"/>
            </a:endParaRPr>
          </a:p>
          <a:p>
            <a:pPr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r>
              <a:rPr lang="en-US" sz="1600" dirty="0">
                <a:latin typeface="Arial" panose="020B0604020202020204" pitchFamily="34" charset="0"/>
              </a:rPr>
              <a:t>2025 May Release – </a:t>
            </a:r>
            <a:r>
              <a:rPr lang="en-US" sz="1600" b="1" dirty="0">
                <a:latin typeface="Arial" panose="020B0604020202020204" pitchFamily="34" charset="0"/>
              </a:rPr>
              <a:t>R5</a:t>
            </a:r>
            <a:r>
              <a:rPr lang="en-US" sz="1600" dirty="0">
                <a:latin typeface="Arial" panose="020B0604020202020204" pitchFamily="34" charset="0"/>
              </a:rPr>
              <a:t> – </a:t>
            </a:r>
            <a:r>
              <a:rPr lang="en-US" sz="1600" b="1" dirty="0">
                <a:solidFill>
                  <a:schemeClr val="accent3">
                    <a:lumMod val="75000"/>
                  </a:schemeClr>
                </a:solidFill>
                <a:latin typeface="Arial" panose="020B0604020202020204" pitchFamily="34" charset="0"/>
              </a:rPr>
              <a:t>5/29/2025</a:t>
            </a:r>
            <a:r>
              <a:rPr lang="en-US" sz="1600" dirty="0">
                <a:latin typeface="Arial" panose="020B0604020202020204" pitchFamily="34" charset="0"/>
              </a:rPr>
              <a:t>	</a:t>
            </a:r>
            <a:r>
              <a:rPr lang="en-US" sz="1600" i="1" dirty="0">
                <a:solidFill>
                  <a:schemeClr val="accent3">
                    <a:lumMod val="75000"/>
                  </a:schemeClr>
                </a:solidFill>
              </a:rPr>
              <a:t>In Flight</a:t>
            </a:r>
          </a:p>
          <a:p>
            <a:pPr lvl="1"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NPRR1253 	– Incorporate ESR Charging Load Information into ICCP</a:t>
            </a:r>
          </a:p>
          <a:p>
            <a:pPr lvl="2"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</a:rPr>
              <a:t>ICCP and Public API implementation</a:t>
            </a:r>
            <a:endParaRPr lang="en-US" dirty="0">
              <a:effectLst/>
            </a:endParaRPr>
          </a:p>
          <a:p>
            <a:pPr marL="1143000" marR="0" lvl="2" indent="-228600">
              <a:buFont typeface="Arial" panose="020B0604020202020204" pitchFamily="34" charset="0"/>
              <a:buChar char="•"/>
              <a:tabLst>
                <a:tab pos="1371600" algn="l"/>
              </a:tabLst>
            </a:pPr>
            <a:r>
              <a:rPr lang="en-US" sz="12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Implementation Update</a:t>
            </a:r>
            <a:endParaRPr lang="en-US" sz="12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1600200" marR="0" lvl="3" indent="-228600">
              <a:buFont typeface="Courier New" panose="02070309020205020404" pitchFamily="49" charset="0"/>
              <a:buChar char="o"/>
              <a:tabLst>
                <a:tab pos="1828800" algn="l"/>
              </a:tabLst>
            </a:pPr>
            <a:r>
              <a:rPr lang="en-US" sz="12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Background:</a:t>
            </a:r>
            <a:endParaRPr lang="en-US" sz="12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057400" marR="0" lvl="4" indent="-228600">
              <a:buFont typeface="Courier New" panose="02070309020205020404" pitchFamily="49" charset="0"/>
              <a:buChar char="o"/>
              <a:tabLst>
                <a:tab pos="2286000" algn="l"/>
              </a:tabLst>
            </a:pPr>
            <a:r>
              <a:rPr lang="en-US" sz="12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Recall that ERCOT was challenged to support this NPRR’s reporting requirements without disrupting RTC development and took an action item to consider alternative ways to develop the API reporting</a:t>
            </a:r>
            <a:endParaRPr lang="en-US" sz="12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057400" marR="0" lvl="4" indent="-228600">
              <a:buFont typeface="Courier New" panose="02070309020205020404" pitchFamily="49" charset="0"/>
              <a:buChar char="o"/>
              <a:tabLst>
                <a:tab pos="2286000" algn="l"/>
              </a:tabLst>
            </a:pPr>
            <a:r>
              <a:rPr lang="en-US" sz="12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 TAC, ERCOT stated there was an alternative technical reporting solutions, however, it was recently discovered this will not fully meet the protocol requirements (published every 5 minutes, rather than every SCED run)</a:t>
            </a:r>
            <a:endParaRPr lang="en-US" sz="12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1600200" marR="0" lvl="3" indent="-228600">
              <a:buFont typeface="Courier New" panose="02070309020205020404" pitchFamily="49" charset="0"/>
              <a:buChar char="o"/>
              <a:tabLst>
                <a:tab pos="1828800" algn="l"/>
              </a:tabLst>
            </a:pPr>
            <a:r>
              <a:rPr lang="en-US" sz="12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ERCOT will proceed as planned with delivery of the new telemetry points and API reporting for ESR charging data</a:t>
            </a:r>
            <a:endParaRPr lang="en-US" sz="12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057400" marR="0" lvl="4" indent="-228600">
              <a:buFont typeface="Courier New" panose="02070309020205020404" pitchFamily="49" charset="0"/>
              <a:buChar char="o"/>
              <a:tabLst>
                <a:tab pos="2286000" algn="l"/>
              </a:tabLst>
            </a:pPr>
            <a:r>
              <a:rPr lang="en-US" sz="12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ERCOT will issue a Market Notice in next 1-2 weeks with more details on how to access the ESR charging  (as discussed at TWG meeting)</a:t>
            </a:r>
            <a:endParaRPr lang="en-US" sz="12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2057400" marR="0" lvl="4" indent="-228600">
              <a:buFont typeface="Courier New" panose="02070309020205020404" pitchFamily="49" charset="0"/>
              <a:buChar char="o"/>
              <a:tabLst>
                <a:tab pos="2286000" algn="l"/>
              </a:tabLst>
            </a:pPr>
            <a:r>
              <a:rPr lang="en-US" sz="12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ERCOT’s delivery of NPRR1253 will provide the data requested by the market (real-time telemetry and API values for ESR charging)</a:t>
            </a:r>
            <a:endParaRPr lang="en-US" sz="12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marL="1143000" marR="0" lvl="2" indent="-228600">
              <a:buFont typeface="Arial" panose="020B0604020202020204" pitchFamily="34" charset="0"/>
              <a:buChar char="•"/>
              <a:tabLst>
                <a:tab pos="1371600" algn="l"/>
              </a:tabLst>
            </a:pPr>
            <a:r>
              <a:rPr lang="en-US" sz="1200" dirty="0">
                <a:effectLst/>
                <a:latin typeface="Aptos" panose="020B00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technical delivery for summer 2025 will not strictly meet the protocol language as related to reporting requirements for “each SCED process” so NPRR1253 will remain gray-boxed</a:t>
            </a:r>
            <a:endParaRPr lang="en-US" sz="1200" dirty="0">
              <a:effectLst/>
              <a:latin typeface="Aptos" panose="020B00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 dirty="0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254740" y="6288860"/>
            <a:ext cx="5257800" cy="387798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en-US" sz="1200" b="0" dirty="0"/>
              <a:t>Note:  Projected Go-Live dates are subject to change.</a:t>
            </a:r>
            <a:br>
              <a:rPr lang="en-US" sz="1200" b="0" dirty="0"/>
            </a:br>
            <a:r>
              <a:rPr lang="en-US" sz="1200" b="0" dirty="0"/>
              <a:t>Please watch for market notices as the effective dates approach.</a:t>
            </a:r>
          </a:p>
        </p:txBody>
      </p:sp>
    </p:spTree>
    <p:extLst>
      <p:ext uri="{BB962C8B-B14F-4D97-AF65-F5344CB8AC3E}">
        <p14:creationId xmlns:p14="http://schemas.microsoft.com/office/powerpoint/2010/main" val="40642558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449"/>
            <a:ext cx="7924800" cy="43526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2025 Release Targets – Approved NPRRs / SCRs / xGRRs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sp>
        <p:nvSpPr>
          <p:cNvPr id="29" name="TextBox 15"/>
          <p:cNvSpPr txBox="1">
            <a:spLocks noChangeArrowheads="1"/>
          </p:cNvSpPr>
          <p:nvPr/>
        </p:nvSpPr>
        <p:spPr bwMode="auto">
          <a:xfrm>
            <a:off x="160280" y="5617850"/>
            <a:ext cx="2278120" cy="55399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Go-live dates can differ from Protocol effective dates – Please refer to market notices for more details</a:t>
            </a:r>
          </a:p>
        </p:txBody>
      </p:sp>
      <p:sp>
        <p:nvSpPr>
          <p:cNvPr id="30" name="TextBox 22"/>
          <p:cNvSpPr txBox="1">
            <a:spLocks noChangeArrowheads="1"/>
          </p:cNvSpPr>
          <p:nvPr/>
        </p:nvSpPr>
        <p:spPr bwMode="auto">
          <a:xfrm>
            <a:off x="3212888" y="6480993"/>
            <a:ext cx="3174415" cy="26161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1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Release targets are subject to change</a:t>
            </a:r>
          </a:p>
        </p:txBody>
      </p:sp>
      <p:sp>
        <p:nvSpPr>
          <p:cNvPr id="32" name="TextBox 23"/>
          <p:cNvSpPr txBox="1">
            <a:spLocks noChangeArrowheads="1"/>
          </p:cNvSpPr>
          <p:nvPr/>
        </p:nvSpPr>
        <p:spPr bwMode="auto">
          <a:xfrm>
            <a:off x="2514600" y="5622689"/>
            <a:ext cx="1647290" cy="75405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APPENDIX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charset="0"/>
              </a:rPr>
              <a:t>Red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New additions and target release changes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sng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Strike-Through Text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: Previous target release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(a), (b), etc.:</a:t>
            </a:r>
            <a:r>
              <a:rPr kumimoji="0" lang="en-US" sz="700" b="0" i="0" u="none" strike="noStrike" kern="0" cap="none" spc="0" normalizeH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</a:t>
            </a:r>
            <a:r>
              <a:rPr lang="en-US" sz="700" b="0" kern="0" dirty="0">
                <a:solidFill>
                  <a:srgbClr val="000000"/>
                </a:solidFill>
              </a:rPr>
              <a:t>M</a:t>
            </a:r>
            <a:r>
              <a:rPr kumimoji="0" lang="en-US" sz="700" b="0" i="0" u="none" strike="noStrike" kern="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ultiple</a:t>
            </a:r>
            <a:r>
              <a:rPr kumimoji="0" lang="en-US" sz="7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phase release</a:t>
            </a:r>
          </a:p>
        </p:txBody>
      </p:sp>
      <p:graphicFrame>
        <p:nvGraphicFramePr>
          <p:cNvPr id="33" name="Group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87241417"/>
              </p:ext>
            </p:extLst>
          </p:nvPr>
        </p:nvGraphicFramePr>
        <p:xfrm>
          <a:off x="160280" y="739904"/>
          <a:ext cx="8839200" cy="2450592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9553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January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1/30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February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2/27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March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3/27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April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4/24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May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5/29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June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6/26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3878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NPRR945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NPRR1219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NPRR1254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RTC+B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05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Market Trials Sandbox Deployed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  <a:ea typeface="+mn-ea"/>
                          <a:cs typeface="+mn-cs"/>
                        </a:rPr>
                        <a:t>NPRR1145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1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RTC+B Market Trials begin on 5/5/2025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NPRR1253</a:t>
                      </a:r>
                      <a:endParaRPr kumimoji="0" lang="en-US" sz="1100" b="0" i="0" u="none" strike="sng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4" name="TextBox 21"/>
          <p:cNvSpPr txBox="1">
            <a:spLocks noChangeArrowheads="1"/>
          </p:cNvSpPr>
          <p:nvPr/>
        </p:nvSpPr>
        <p:spPr bwMode="auto">
          <a:xfrm>
            <a:off x="4225663" y="5623342"/>
            <a:ext cx="1173951" cy="83099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sng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Project Status Codes 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NS = Not Started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I     = Initiation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P    = Planning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E    = Execution</a:t>
            </a:r>
          </a:p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  H    = On Hold</a:t>
            </a:r>
          </a:p>
        </p:txBody>
      </p:sp>
      <p:sp>
        <p:nvSpPr>
          <p:cNvPr id="3" name="Flowchart: Alternate Process 2"/>
          <p:cNvSpPr/>
          <p:nvPr/>
        </p:nvSpPr>
        <p:spPr>
          <a:xfrm>
            <a:off x="160867" y="739250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</a:t>
            </a:r>
            <a:endParaRPr lang="en-US" sz="1400" b="1" dirty="0"/>
          </a:p>
        </p:txBody>
      </p:sp>
      <p:sp>
        <p:nvSpPr>
          <p:cNvPr id="51" name="Flowchart: Alternate Process 50"/>
          <p:cNvSpPr/>
          <p:nvPr/>
        </p:nvSpPr>
        <p:spPr>
          <a:xfrm>
            <a:off x="1600200" y="747491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R2</a:t>
            </a:r>
            <a:endParaRPr lang="en-US" sz="1400" b="1" dirty="0"/>
          </a:p>
        </p:txBody>
      </p:sp>
      <p:sp>
        <p:nvSpPr>
          <p:cNvPr id="53" name="Flowchart: Alternate Process 52"/>
          <p:cNvSpPr/>
          <p:nvPr/>
        </p:nvSpPr>
        <p:spPr>
          <a:xfrm>
            <a:off x="4572000" y="74350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R4</a:t>
            </a:r>
            <a:endParaRPr lang="en-US" sz="1400" b="1" dirty="0"/>
          </a:p>
        </p:txBody>
      </p:sp>
      <p:sp>
        <p:nvSpPr>
          <p:cNvPr id="54" name="Flowchart: Alternate Process 53"/>
          <p:cNvSpPr/>
          <p:nvPr/>
        </p:nvSpPr>
        <p:spPr>
          <a:xfrm>
            <a:off x="6021407" y="738894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R5</a:t>
            </a:r>
            <a:endParaRPr lang="en-US" sz="1400" b="1" dirty="0"/>
          </a:p>
        </p:txBody>
      </p:sp>
      <p:sp>
        <p:nvSpPr>
          <p:cNvPr id="55" name="Flowchart: Alternate Process 54"/>
          <p:cNvSpPr/>
          <p:nvPr/>
        </p:nvSpPr>
        <p:spPr>
          <a:xfrm>
            <a:off x="7475046" y="743509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R6</a:t>
            </a:r>
            <a:endParaRPr lang="en-US" sz="1400" b="1" dirty="0"/>
          </a:p>
        </p:txBody>
      </p:sp>
      <p:graphicFrame>
        <p:nvGraphicFramePr>
          <p:cNvPr id="7" name="Group 3">
            <a:extLst>
              <a:ext uri="{FF2B5EF4-FFF2-40B4-BE49-F238E27FC236}">
                <a16:creationId xmlns:a16="http://schemas.microsoft.com/office/drawing/2014/main" id="{C9891136-BD87-176C-5143-91FEF112517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64642300"/>
              </p:ext>
            </p:extLst>
          </p:nvPr>
        </p:nvGraphicFramePr>
        <p:xfrm>
          <a:off x="160280" y="3176074"/>
          <a:ext cx="8839200" cy="2304288"/>
        </p:xfrm>
        <a:graphic>
          <a:graphicData uri="http://schemas.openxmlformats.org/drawingml/2006/table">
            <a:tbl>
              <a:tblPr/>
              <a:tblGrid>
                <a:gridCol w="14399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5318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48152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July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7/31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August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8/28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September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9/25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October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10/23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         December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+mn-ea"/>
                          <a:cs typeface="+mn-cs"/>
                        </a:rPr>
                        <a:t>12/18</a:t>
                      </a:r>
                      <a:endParaRPr kumimoji="0" lang="en-US" sz="1200" b="0" i="1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3F9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94427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200" b="0" i="0" u="none" strike="sng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ourier New" pitchFamily="49" charset="0"/>
                        </a:rPr>
                        <a:t>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sng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RTC+B Stabilization begins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2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ourier New" pitchFamily="49" charset="0"/>
                        <a:ea typeface="+mn-ea"/>
                        <a:cs typeface="+mn-cs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8" name="Flowchart: Alternate Process 7">
            <a:extLst>
              <a:ext uri="{FF2B5EF4-FFF2-40B4-BE49-F238E27FC236}">
                <a16:creationId xmlns:a16="http://schemas.microsoft.com/office/drawing/2014/main" id="{910136E5-EBFA-7A6B-2C0A-EBFE5A4B3914}"/>
              </a:ext>
            </a:extLst>
          </p:cNvPr>
          <p:cNvSpPr/>
          <p:nvPr/>
        </p:nvSpPr>
        <p:spPr>
          <a:xfrm>
            <a:off x="160363" y="3183747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R7</a:t>
            </a:r>
            <a:endParaRPr lang="en-US" sz="1400" b="1" dirty="0"/>
          </a:p>
        </p:txBody>
      </p:sp>
      <p:sp>
        <p:nvSpPr>
          <p:cNvPr id="9" name="Flowchart: Alternate Process 8">
            <a:extLst>
              <a:ext uri="{FF2B5EF4-FFF2-40B4-BE49-F238E27FC236}">
                <a16:creationId xmlns:a16="http://schemas.microsoft.com/office/drawing/2014/main" id="{22DF4776-98CC-F894-84DE-A452FD405951}"/>
              </a:ext>
            </a:extLst>
          </p:cNvPr>
          <p:cNvSpPr/>
          <p:nvPr/>
        </p:nvSpPr>
        <p:spPr>
          <a:xfrm>
            <a:off x="1599696" y="3191988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R8</a:t>
            </a:r>
            <a:endParaRPr lang="en-US" sz="1400" b="1" dirty="0"/>
          </a:p>
        </p:txBody>
      </p:sp>
      <p:sp>
        <p:nvSpPr>
          <p:cNvPr id="12" name="Flowchart: Alternate Process 11">
            <a:extLst>
              <a:ext uri="{FF2B5EF4-FFF2-40B4-BE49-F238E27FC236}">
                <a16:creationId xmlns:a16="http://schemas.microsoft.com/office/drawing/2014/main" id="{B55C91AD-E3F4-0703-F1EA-0E27F21FD4B3}"/>
              </a:ext>
            </a:extLst>
          </p:cNvPr>
          <p:cNvSpPr/>
          <p:nvPr/>
        </p:nvSpPr>
        <p:spPr>
          <a:xfrm>
            <a:off x="4571496" y="3188006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R10</a:t>
            </a:r>
            <a:endParaRPr lang="en-US" sz="1400" b="1" dirty="0"/>
          </a:p>
        </p:txBody>
      </p:sp>
      <p:sp>
        <p:nvSpPr>
          <p:cNvPr id="13" name="Flowchart: Alternate Process 12">
            <a:extLst>
              <a:ext uri="{FF2B5EF4-FFF2-40B4-BE49-F238E27FC236}">
                <a16:creationId xmlns:a16="http://schemas.microsoft.com/office/drawing/2014/main" id="{E8ABAEEF-D09F-B2E8-7F78-4763272CC5D3}"/>
              </a:ext>
            </a:extLst>
          </p:cNvPr>
          <p:cNvSpPr/>
          <p:nvPr/>
        </p:nvSpPr>
        <p:spPr>
          <a:xfrm>
            <a:off x="7474542" y="3188006"/>
            <a:ext cx="457200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R11</a:t>
            </a:r>
            <a:endParaRPr lang="en-US" sz="1400" b="1" dirty="0"/>
          </a:p>
        </p:txBody>
      </p:sp>
      <p:sp>
        <p:nvSpPr>
          <p:cNvPr id="5" name="Flowchart: Alternate Process 4">
            <a:extLst>
              <a:ext uri="{FF2B5EF4-FFF2-40B4-BE49-F238E27FC236}">
                <a16:creationId xmlns:a16="http://schemas.microsoft.com/office/drawing/2014/main" id="{05F62EFB-D714-1571-D587-DE9AD37940A4}"/>
              </a:ext>
            </a:extLst>
          </p:cNvPr>
          <p:cNvSpPr/>
          <p:nvPr/>
        </p:nvSpPr>
        <p:spPr>
          <a:xfrm>
            <a:off x="3124200" y="737615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R3</a:t>
            </a:r>
            <a:endParaRPr lang="en-US" sz="1400" b="1" dirty="0"/>
          </a:p>
        </p:txBody>
      </p:sp>
      <p:sp>
        <p:nvSpPr>
          <p:cNvPr id="10" name="Flowchart: Alternate Process 9">
            <a:extLst>
              <a:ext uri="{FF2B5EF4-FFF2-40B4-BE49-F238E27FC236}">
                <a16:creationId xmlns:a16="http://schemas.microsoft.com/office/drawing/2014/main" id="{2F974D47-70AE-8B16-8AFF-79EA315C83EA}"/>
              </a:ext>
            </a:extLst>
          </p:cNvPr>
          <p:cNvSpPr/>
          <p:nvPr/>
        </p:nvSpPr>
        <p:spPr>
          <a:xfrm>
            <a:off x="3123696" y="3182112"/>
            <a:ext cx="356616" cy="228600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b="1" dirty="0"/>
              <a:t>R9</a:t>
            </a:r>
            <a:endParaRPr lang="en-US" sz="1400" b="1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28D714B-568B-7116-7E19-FFA899FE34D1}"/>
              </a:ext>
            </a:extLst>
          </p:cNvPr>
          <p:cNvSpPr txBox="1"/>
          <p:nvPr/>
        </p:nvSpPr>
        <p:spPr>
          <a:xfrm>
            <a:off x="6073697" y="3708745"/>
            <a:ext cx="1361015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NPRR1007-1013</a:t>
            </a:r>
          </a:p>
        </p:txBody>
      </p:sp>
      <p:sp>
        <p:nvSpPr>
          <p:cNvPr id="17" name="TextBox 15">
            <a:extLst>
              <a:ext uri="{FF2B5EF4-FFF2-40B4-BE49-F238E27FC236}">
                <a16:creationId xmlns:a16="http://schemas.microsoft.com/office/drawing/2014/main" id="{E6E02350-D7E2-A621-1C4A-E23E54FC23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5200" y="5662461"/>
            <a:ext cx="1516120" cy="246221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RTC+B Market Trials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95184D5-02EA-FC5F-62ED-AFCBC03B7EAE}"/>
              </a:ext>
            </a:extLst>
          </p:cNvPr>
          <p:cNvSpPr/>
          <p:nvPr/>
        </p:nvSpPr>
        <p:spPr>
          <a:xfrm>
            <a:off x="3139456" y="3962401"/>
            <a:ext cx="2864424" cy="545913"/>
          </a:xfrm>
          <a:prstGeom prst="rect">
            <a:avLst/>
          </a:prstGeom>
          <a:solidFill>
            <a:srgbClr val="F8948A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Closed-loop SCED/LFC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1C6A88F9-126C-4AFF-A9FE-3DEAAFD04664}"/>
              </a:ext>
            </a:extLst>
          </p:cNvPr>
          <p:cNvSpPr/>
          <p:nvPr/>
        </p:nvSpPr>
        <p:spPr>
          <a:xfrm>
            <a:off x="3139456" y="4653616"/>
            <a:ext cx="2864424" cy="545913"/>
          </a:xfrm>
          <a:prstGeom prst="rect">
            <a:avLst/>
          </a:prstGeom>
          <a:solidFill>
            <a:srgbClr val="92D05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Day-Ahead Market 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9AB7D7C9-1D43-4FBD-CC01-0B92F05044CE}"/>
              </a:ext>
            </a:extLst>
          </p:cNvPr>
          <p:cNvSpPr/>
          <p:nvPr/>
        </p:nvSpPr>
        <p:spPr>
          <a:xfrm>
            <a:off x="160280" y="3962400"/>
            <a:ext cx="2963416" cy="55132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Open-loop RTC SCED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C54298ED-6F96-E8BE-6F2A-6A5286DF5E47}"/>
              </a:ext>
            </a:extLst>
          </p:cNvPr>
          <p:cNvSpPr/>
          <p:nvPr/>
        </p:nvSpPr>
        <p:spPr>
          <a:xfrm>
            <a:off x="144520" y="4653615"/>
            <a:ext cx="2979176" cy="545913"/>
          </a:xfrm>
          <a:prstGeom prst="rect">
            <a:avLst/>
          </a:prstGeom>
          <a:solidFill>
            <a:srgbClr val="FFC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QSE Telemetry Tests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07283F4-E212-A1A9-262F-34411FE2EF9F}"/>
              </a:ext>
            </a:extLst>
          </p:cNvPr>
          <p:cNvSpPr/>
          <p:nvPr/>
        </p:nvSpPr>
        <p:spPr>
          <a:xfrm>
            <a:off x="6172200" y="1282588"/>
            <a:ext cx="2826434" cy="54373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RTC QSE Submission Testing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7F34012-CD28-318A-7E53-C6DD49EAC532}"/>
              </a:ext>
            </a:extLst>
          </p:cNvPr>
          <p:cNvSpPr/>
          <p:nvPr/>
        </p:nvSpPr>
        <p:spPr>
          <a:xfrm>
            <a:off x="6172200" y="1902777"/>
            <a:ext cx="2834370" cy="678583"/>
          </a:xfrm>
          <a:prstGeom prst="rect">
            <a:avLst/>
          </a:prstGeom>
          <a:solidFill>
            <a:srgbClr val="FFC0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>
                <a:solidFill>
                  <a:schemeClr val="tx1"/>
                </a:solidFill>
              </a:rPr>
              <a:t>RTC QSE Telemetry Check-out</a:t>
            </a:r>
            <a:endParaRPr lang="en-US" sz="1200" dirty="0">
              <a:solidFill>
                <a:schemeClr val="tx1"/>
              </a:solidFill>
            </a:endParaRPr>
          </a:p>
        </p:txBody>
      </p:sp>
      <p:sp>
        <p:nvSpPr>
          <p:cNvPr id="35" name="TextBox 15">
            <a:extLst>
              <a:ext uri="{FF2B5EF4-FFF2-40B4-BE49-F238E27FC236}">
                <a16:creationId xmlns:a16="http://schemas.microsoft.com/office/drawing/2014/main" id="{49811323-921D-3C31-0BF9-B5BAAEAF32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5200" y="6052673"/>
            <a:ext cx="1516120" cy="24622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t" anchorCtr="1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rPr>
              <a:t>RTC+B Stabilization</a:t>
            </a:r>
          </a:p>
        </p:txBody>
      </p:sp>
      <p:sp>
        <p:nvSpPr>
          <p:cNvPr id="11" name="TextBox 12">
            <a:extLst>
              <a:ext uri="{FF2B5EF4-FFF2-40B4-BE49-F238E27FC236}">
                <a16:creationId xmlns:a16="http://schemas.microsoft.com/office/drawing/2014/main" id="{8C68C5E7-6110-1043-A807-C185F79C91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9637" y="3172306"/>
            <a:ext cx="1435608" cy="498598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>
                <a:ln>
                  <a:noFill/>
                </a:ln>
                <a:effectLst/>
                <a:latin typeface="Arial" charset="0"/>
              </a:rPr>
              <a:t>RTC+B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>
                <a:ln>
                  <a:noFill/>
                </a:ln>
                <a:effectLst/>
                <a:latin typeface="Arial" charset="0"/>
              </a:rPr>
              <a:t>12/5</a:t>
            </a:r>
            <a:endParaRPr lang="en-US" sz="1200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4C0643D-2073-8F79-87D0-82D2BBC2D9EA}"/>
              </a:ext>
            </a:extLst>
          </p:cNvPr>
          <p:cNvSpPr txBox="1"/>
          <p:nvPr/>
        </p:nvSpPr>
        <p:spPr>
          <a:xfrm>
            <a:off x="6034172" y="3931467"/>
            <a:ext cx="768096" cy="139730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NPRR963</a:t>
            </a:r>
            <a:r>
              <a:rPr kumimoji="0" lang="en-US" sz="7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(a)</a:t>
            </a:r>
            <a:endParaRPr kumimoji="0" lang="en-US" sz="800" b="0" i="0" u="none" strike="noStrike" kern="1200" cap="none" normalizeH="0" baseline="0" dirty="0">
              <a:ln>
                <a:noFill/>
              </a:ln>
              <a:effectLst/>
              <a:latin typeface="Courier New" pitchFamily="49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NPRR965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NPRR1000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NPRR1014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NPRR1054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NPRR1058</a:t>
            </a:r>
            <a:endParaRPr kumimoji="0" lang="en-US" sz="800" b="0" i="0" u="none" strike="noStrike" kern="1200" cap="none" normalizeH="0" baseline="0" dirty="0">
              <a:ln>
                <a:noFill/>
              </a:ln>
              <a:effectLst/>
              <a:latin typeface="Courier New" pitchFamily="49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NPRR1172</a:t>
            </a:r>
            <a:endParaRPr kumimoji="0" lang="en-US" sz="800" b="0" i="0" u="none" strike="noStrike" kern="1200" cap="none" normalizeH="0" baseline="0" dirty="0">
              <a:ln>
                <a:noFill/>
              </a:ln>
              <a:effectLst/>
              <a:latin typeface="Courier New" pitchFamily="49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NPRR1204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NPRR1216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0846DDB-5068-A1A0-9AC3-B8FE9DA5BA9A}"/>
              </a:ext>
            </a:extLst>
          </p:cNvPr>
          <p:cNvSpPr txBox="1"/>
          <p:nvPr/>
        </p:nvSpPr>
        <p:spPr>
          <a:xfrm>
            <a:off x="6773411" y="3984702"/>
            <a:ext cx="681892" cy="124957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NPRR1236</a:t>
            </a:r>
            <a:endParaRPr kumimoji="0" lang="en-US" sz="800" b="0" i="0" u="none" strike="noStrike" kern="1200" cap="none" normalizeH="0" baseline="0" dirty="0">
              <a:ln>
                <a:noFill/>
              </a:ln>
              <a:effectLst/>
              <a:latin typeface="Courier New" pitchFamily="49" charset="0"/>
              <a:ea typeface="+mn-ea"/>
              <a:cs typeface="+mn-cs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NPRR1245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NPRR1246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NOGRR211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NOGRR</a:t>
            </a: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268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OBDRR020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OBDRR</a:t>
            </a:r>
            <a:r>
              <a:rPr kumimoji="0" lang="en-US" sz="800" b="0" i="0" u="none" strike="noStrike" kern="1200" cap="none" normalizeH="0" baseline="0" dirty="0">
                <a:ln>
                  <a:noFill/>
                </a:ln>
                <a:effectLst/>
                <a:latin typeface="Courier New" pitchFamily="49" charset="0"/>
                <a:ea typeface="+mn-ea"/>
                <a:cs typeface="+mn-cs"/>
              </a:rPr>
              <a:t>052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800" dirty="0">
                <a:latin typeface="Courier New" pitchFamily="49" charset="0"/>
              </a:rPr>
              <a:t>PGRR118</a:t>
            </a:r>
            <a:endParaRPr lang="en-US" sz="1000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E526C8B-9728-07BC-115D-2FA367AF8530}"/>
              </a:ext>
            </a:extLst>
          </p:cNvPr>
          <p:cNvSpPr txBox="1"/>
          <p:nvPr/>
        </p:nvSpPr>
        <p:spPr>
          <a:xfrm>
            <a:off x="7099288" y="3303452"/>
            <a:ext cx="4169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</a:t>
            </a:r>
          </a:p>
        </p:txBody>
      </p:sp>
      <p:sp>
        <p:nvSpPr>
          <p:cNvPr id="28" name="TextBox 21">
            <a:extLst>
              <a:ext uri="{FF2B5EF4-FFF2-40B4-BE49-F238E27FC236}">
                <a16:creationId xmlns:a16="http://schemas.microsoft.com/office/drawing/2014/main" id="{D71B230A-1570-ABB5-7E64-53318C74B64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00558" y="5634335"/>
            <a:ext cx="1691639" cy="461665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NPRR963(a) – Portion of NPRR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NPRR1253(a) – ICCP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800" b="0" kern="0" dirty="0"/>
              <a:t>NPRR1253(b) – Public API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1335025-BCF2-72E5-B929-E9862EC89D4F}"/>
              </a:ext>
            </a:extLst>
          </p:cNvPr>
          <p:cNvSpPr txBox="1"/>
          <p:nvPr/>
        </p:nvSpPr>
        <p:spPr>
          <a:xfrm>
            <a:off x="1257653" y="1234728"/>
            <a:ext cx="370549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  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5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  <a:endParaRPr lang="en-US" sz="16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20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 </a:t>
            </a: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en-US" sz="700" b="1" i="1" kern="0" dirty="0">
              <a:solidFill>
                <a:srgbClr val="000000"/>
              </a:solidFill>
            </a:endParaRPr>
          </a:p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r>
              <a:rPr lang="en-US" sz="1000" b="1" i="1" kern="0" dirty="0">
                <a:solidFill>
                  <a:srgbClr val="000000"/>
                </a:solidFill>
              </a:rPr>
              <a:t>  </a:t>
            </a:r>
          </a:p>
        </p:txBody>
      </p:sp>
      <p:sp>
        <p:nvSpPr>
          <p:cNvPr id="36" name="TextBox 12">
            <a:extLst>
              <a:ext uri="{FF2B5EF4-FFF2-40B4-BE49-F238E27FC236}">
                <a16:creationId xmlns:a16="http://schemas.microsoft.com/office/drawing/2014/main" id="{6AF2B741-07AA-BAC8-93F9-453058B57A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280" y="2050120"/>
            <a:ext cx="1429748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1/1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C3E3253-6895-F1FF-8ECA-FA116C4C2906}"/>
              </a:ext>
            </a:extLst>
          </p:cNvPr>
          <p:cNvSpPr txBox="1"/>
          <p:nvPr/>
        </p:nvSpPr>
        <p:spPr>
          <a:xfrm>
            <a:off x="7145688" y="2850241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i="1" kern="0" dirty="0">
                <a:solidFill>
                  <a:srgbClr val="000000"/>
                </a:solidFill>
              </a:rPr>
              <a:t>E </a:t>
            </a:r>
          </a:p>
        </p:txBody>
      </p:sp>
      <p:sp>
        <p:nvSpPr>
          <p:cNvPr id="15" name="TextBox 12">
            <a:extLst>
              <a:ext uri="{FF2B5EF4-FFF2-40B4-BE49-F238E27FC236}">
                <a16:creationId xmlns:a16="http://schemas.microsoft.com/office/drawing/2014/main" id="{90ED5A1E-3866-5EE5-43F1-1FEAD803E6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603158" y="1600200"/>
            <a:ext cx="1513337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3/1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10B0756-31BE-5966-47A4-55F3ED8C8FA6}"/>
              </a:ext>
            </a:extLst>
          </p:cNvPr>
          <p:cNvSpPr txBox="1"/>
          <p:nvPr/>
        </p:nvSpPr>
        <p:spPr>
          <a:xfrm>
            <a:off x="2795586" y="1905000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</p:txBody>
      </p:sp>
      <p:sp>
        <p:nvSpPr>
          <p:cNvPr id="34" name="TextBox 12">
            <a:extLst>
              <a:ext uri="{FF2B5EF4-FFF2-40B4-BE49-F238E27FC236}">
                <a16:creationId xmlns:a16="http://schemas.microsoft.com/office/drawing/2014/main" id="{20788E33-F5D2-FABD-28BF-A39CF5E84B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99346" y="2269185"/>
            <a:ext cx="1513337" cy="276999"/>
          </a:xfrm>
          <a:prstGeom prst="rect">
            <a:avLst/>
          </a:prstGeom>
          <a:solidFill>
            <a:srgbClr val="FFFF99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lvl="0" algn="ctr" eaLnBrk="1" fontAlgn="base" hangingPunct="1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dirty="0"/>
              <a:t>3/7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D0BD1726-D2EF-8F2B-7412-47CB25B44C33}"/>
              </a:ext>
            </a:extLst>
          </p:cNvPr>
          <p:cNvSpPr txBox="1"/>
          <p:nvPr/>
        </p:nvSpPr>
        <p:spPr>
          <a:xfrm>
            <a:off x="2793522" y="2617011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C544188-76D6-FAC4-4414-66882705D347}"/>
              </a:ext>
            </a:extLst>
          </p:cNvPr>
          <p:cNvSpPr txBox="1"/>
          <p:nvPr/>
        </p:nvSpPr>
        <p:spPr>
          <a:xfrm>
            <a:off x="4225663" y="1254527"/>
            <a:ext cx="37054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b="1" dirty="0">
                <a:latin typeface="Wingdings" panose="05000000000000000000" pitchFamily="2" charset="2"/>
              </a:rPr>
              <a:t>ü</a:t>
            </a:r>
            <a:endParaRPr lang="en-US" sz="500" b="1" i="1" kern="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93860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59449"/>
            <a:ext cx="4419600" cy="435268"/>
          </a:xfrm>
        </p:spPr>
        <p:txBody>
          <a:bodyPr/>
          <a:lstStyle/>
          <a:p>
            <a:r>
              <a:rPr lang="en-US" sz="2200" b="1" dirty="0">
                <a:solidFill>
                  <a:schemeClr val="accent1"/>
                </a:solidFill>
              </a:rPr>
              <a:t>Major Projects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A8DA46F-D920-EF31-E17F-D78414C3CDD8}"/>
              </a:ext>
            </a:extLst>
          </p:cNvPr>
          <p:cNvSpPr txBox="1">
            <a:spLocks/>
          </p:cNvSpPr>
          <p:nvPr/>
        </p:nvSpPr>
        <p:spPr>
          <a:xfrm>
            <a:off x="227172" y="3705852"/>
            <a:ext cx="4419600" cy="43526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200" dirty="0"/>
              <a:t>Other Project Highlights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36F4EC3-604F-F7C0-4C69-C34481C576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381" y="890416"/>
            <a:ext cx="8940048" cy="239339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26F5A89-2ED6-9BD7-6FBD-07EE146102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5592" y="4213761"/>
            <a:ext cx="8782015" cy="14250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154713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8A164C-7584-C2F6-8421-98CD174480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6934200" cy="518318"/>
          </a:xfrm>
        </p:spPr>
        <p:txBody>
          <a:bodyPr/>
          <a:lstStyle/>
          <a:p>
            <a:r>
              <a:rPr lang="en-US" sz="2200" dirty="0"/>
              <a:t>Revision Request Additional FTEs      </a:t>
            </a:r>
            <a:r>
              <a:rPr lang="en-US" sz="1800" dirty="0"/>
              <a:t>page 1 of 2</a:t>
            </a:r>
            <a:endParaRPr lang="en-US" sz="2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3CAFB44-B133-B0A4-FDF0-96FC2769FD0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B065697-5994-BEF4-153B-CA4C823788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6156241"/>
              </p:ext>
            </p:extLst>
          </p:nvPr>
        </p:nvGraphicFramePr>
        <p:xfrm>
          <a:off x="228600" y="819870"/>
          <a:ext cx="8686799" cy="5339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0">
                  <a:extLst>
                    <a:ext uri="{9D8B030D-6E8A-4147-A177-3AD203B41FA5}">
                      <a16:colId xmlns:a16="http://schemas.microsoft.com/office/drawing/2014/main" val="2496666972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275280450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152649458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3521434877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3358509752"/>
                    </a:ext>
                  </a:extLst>
                </a:gridCol>
                <a:gridCol w="1828799">
                  <a:extLst>
                    <a:ext uri="{9D8B030D-6E8A-4147-A177-3AD203B41FA5}">
                      <a16:colId xmlns:a16="http://schemas.microsoft.com/office/drawing/2014/main" val="13044881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RR Title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Approval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Dept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FTEs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Status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239057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dirty="0"/>
                        <a:t>PGRR082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dirty="0"/>
                        <a:t>Revise Section 5 and Establish Small Generation Interconnection Process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12/8/2020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Resource Integration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Added in 2023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2996643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dirty="0"/>
                        <a:t>NPRR1007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RTC – NP 3: Management Activities for the ERCOT System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12/8/2020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EMMS Production Support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IA noted ERCOT “may” need 2 FTEs – staffing increase in GMS has been driven by other factors 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595680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dirty="0"/>
                        <a:t>NPRR1073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Market Participant Application Changes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8/19/2021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General Counsel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2024/2025 budget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849558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dirty="0"/>
                        <a:t>NPRR1108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ERCOT Shall Approve or Deny All Resource Outage Requests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5/12/2022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Outage Coordination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Added in 2022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29978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dirty="0"/>
                        <a:t>PGRR098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Consideration of Load Shed in Transmission Planning Criteria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5/12/2022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Transmission Planning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2024/2025 budget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829231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dirty="0"/>
                        <a:t>NOGRR215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Limit Use of Remedial Action Schemes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10/12/2023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Operations Stability Analysis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Candidate for 2028/2029 budget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427379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dirty="0"/>
                        <a:t>NPRR1198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Congestion Mitigation Using Topology Reconfigurations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7/25/2024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Grid Analysis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2026/2027 budget request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79778501"/>
                  </a:ext>
                </a:extLst>
              </a:tr>
              <a:tr h="370840">
                <a:tc rowSpan="4">
                  <a:txBody>
                    <a:bodyPr/>
                    <a:lstStyle/>
                    <a:p>
                      <a:r>
                        <a:rPr lang="en-US" sz="1100" dirty="0"/>
                        <a:t>NOGRR245</a:t>
                      </a:r>
                    </a:p>
                  </a:txBody>
                  <a:tcPr anchor="ctr"/>
                </a:tc>
                <a:tc rowSpan="4">
                  <a:txBody>
                    <a:bodyPr/>
                    <a:lstStyle/>
                    <a:p>
                      <a:r>
                        <a:rPr lang="en-US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Inverter-Based Resource (IBR) Ride-Through Requirements </a:t>
                      </a:r>
                    </a:p>
                  </a:txBody>
                  <a:tcPr anchor="ctr"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9/26/2024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Dynamic Studies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2 FTEs included in 2026/2027 budget request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19216054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Resource Integration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2026/2027 budget request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04043683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Event Analysis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1-2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1 FTE for new team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61981496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Operations IBR Performance Evaluation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2-4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3 FTEs in 2026/2027 budget request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629197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268614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8F408C-4386-D35A-71C8-C428455A07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632C2D-9641-6CE5-D9A0-40260414A0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6934200" cy="518318"/>
          </a:xfrm>
        </p:spPr>
        <p:txBody>
          <a:bodyPr/>
          <a:lstStyle/>
          <a:p>
            <a:r>
              <a:rPr lang="en-US" sz="2200" dirty="0"/>
              <a:t>Revision Request Additional FTEs      </a:t>
            </a:r>
            <a:r>
              <a:rPr lang="en-US" sz="1800" dirty="0"/>
              <a:t>page 2 of 2</a:t>
            </a:r>
            <a:endParaRPr lang="en-US" sz="22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4D6B6F9-4F12-45FD-6EAF-930191F6310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D3E4D99-7B2E-AF0F-0766-71CCA0BD9F3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7141175"/>
              </p:ext>
            </p:extLst>
          </p:nvPr>
        </p:nvGraphicFramePr>
        <p:xfrm>
          <a:off x="228600" y="819870"/>
          <a:ext cx="8686799" cy="4704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600">
                  <a:extLst>
                    <a:ext uri="{9D8B030D-6E8A-4147-A177-3AD203B41FA5}">
                      <a16:colId xmlns:a16="http://schemas.microsoft.com/office/drawing/2014/main" val="2496666972"/>
                    </a:ext>
                  </a:extLst>
                </a:gridCol>
                <a:gridCol w="2590800">
                  <a:extLst>
                    <a:ext uri="{9D8B030D-6E8A-4147-A177-3AD203B41FA5}">
                      <a16:colId xmlns:a16="http://schemas.microsoft.com/office/drawing/2014/main" val="275280450"/>
                    </a:ext>
                  </a:extLst>
                </a:gridCol>
                <a:gridCol w="990600">
                  <a:extLst>
                    <a:ext uri="{9D8B030D-6E8A-4147-A177-3AD203B41FA5}">
                      <a16:colId xmlns:a16="http://schemas.microsoft.com/office/drawing/2014/main" val="152649458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3521434877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3358509752"/>
                    </a:ext>
                  </a:extLst>
                </a:gridCol>
                <a:gridCol w="1828799">
                  <a:extLst>
                    <a:ext uri="{9D8B030D-6E8A-4147-A177-3AD203B41FA5}">
                      <a16:colId xmlns:a16="http://schemas.microsoft.com/office/drawing/2014/main" val="130448811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RR Title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Approval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Dept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FTEs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Status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23905756"/>
                  </a:ext>
                </a:extLst>
              </a:tr>
              <a:tr h="370840">
                <a:tc rowSpan="4">
                  <a:txBody>
                    <a:bodyPr/>
                    <a:lstStyle/>
                    <a:p>
                      <a:r>
                        <a:rPr lang="en-US" sz="1100" dirty="0"/>
                        <a:t>NPRR1180</a:t>
                      </a:r>
                    </a:p>
                  </a:txBody>
                  <a:tcPr anchor="ctr"/>
                </a:tc>
                <a:tc rowSpan="4">
                  <a:txBody>
                    <a:bodyPr/>
                    <a:lstStyle/>
                    <a:p>
                      <a:r>
                        <a:rPr lang="en-US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Inclusion of Forecasted Load in Planning Analyses</a:t>
                      </a:r>
                    </a:p>
                  </a:txBody>
                  <a:tcPr anchor="ctr"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1/16/2025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Dynamic Studies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2026/2027 budget request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123486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Regional Planning</a:t>
                      </a:r>
                    </a:p>
                  </a:txBody>
                  <a:tcPr anchor="ctr"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4</a:t>
                      </a:r>
                    </a:p>
                  </a:txBody>
                  <a:tcPr anchor="ctr"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2026/2027 budget request</a:t>
                      </a:r>
                    </a:p>
                  </a:txBody>
                  <a:tcPr anchor="ctr"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156313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Regional Transmission Planning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2026/2027 budget request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49893408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Load Forecasting &amp; Analysis</a:t>
                      </a:r>
                    </a:p>
                  </a:txBody>
                  <a:tcPr anchor="ctr"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</a:p>
                  </a:txBody>
                  <a:tcPr anchor="ctr"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2026/2027 budget request</a:t>
                      </a:r>
                    </a:p>
                  </a:txBody>
                  <a:tcPr anchor="ctr"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9289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dirty="0"/>
                        <a:t>NPRR1247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Incorporation of Congestion Cost Savings Test in Economic Evaluation of Transmission Projects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1/16/2025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Economic Analysis &amp; Long-Term Studies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Added in 2024/2025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42135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dirty="0"/>
                        <a:t>PGRR117</a:t>
                      </a:r>
                    </a:p>
                  </a:txBody>
                  <a:tcPr anchor="ctr"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Addition of Resiliency Assessment and Criteria to Reflect PUCT Rule Changes</a:t>
                      </a:r>
                    </a:p>
                  </a:txBody>
                  <a:tcPr anchor="ctr"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3/13/2025</a:t>
                      </a:r>
                    </a:p>
                  </a:txBody>
                  <a:tcPr anchor="ctr"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Regional Transmission Planning</a:t>
                      </a:r>
                    </a:p>
                  </a:txBody>
                  <a:tcPr anchor="ctr"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</a:t>
                      </a:r>
                    </a:p>
                  </a:txBody>
                  <a:tcPr anchor="ctr"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Added in 2024/2025</a:t>
                      </a:r>
                    </a:p>
                  </a:txBody>
                  <a:tcPr anchor="ctr"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227300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100" dirty="0"/>
                        <a:t>NPRR1234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Interconnection Requirements for Large Loads and Modeling Standards for Loads 25 MW or Greater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Pending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Resource Integration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Pending PUCT approval</a:t>
                      </a:r>
                    </a:p>
                  </a:txBody>
                  <a:tcPr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9928417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r>
                        <a:rPr lang="en-US" sz="1100" dirty="0"/>
                        <a:t>PGRR122</a:t>
                      </a:r>
                    </a:p>
                  </a:txBody>
                  <a:tcPr anchor="ctr">
                    <a:solidFill>
                      <a:srgbClr val="CBE3EB"/>
                    </a:solidFill>
                  </a:tcPr>
                </a:tc>
                <a:tc rowSpan="3">
                  <a:txBody>
                    <a:bodyPr/>
                    <a:lstStyle/>
                    <a:p>
                      <a:r>
                        <a:rPr lang="en-US" sz="105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Reliability Performance Criteria for Loss of Load</a:t>
                      </a:r>
                    </a:p>
                  </a:txBody>
                  <a:tcPr anchor="ctr">
                    <a:solidFill>
                      <a:srgbClr val="CBE3EB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en-US" sz="1100" b="1" dirty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Pending</a:t>
                      </a:r>
                    </a:p>
                  </a:txBody>
                  <a:tcPr anchor="ctr"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Dynamic Studies</a:t>
                      </a:r>
                    </a:p>
                  </a:txBody>
                  <a:tcPr anchor="ctr"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</a:t>
                      </a:r>
                    </a:p>
                  </a:txBody>
                  <a:tcPr anchor="ctr">
                    <a:solidFill>
                      <a:srgbClr val="CBE3EB"/>
                    </a:solidFill>
                  </a:tcPr>
                </a:tc>
                <a:tc rowSpan="3"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Currently at ROS</a:t>
                      </a:r>
                    </a:p>
                  </a:txBody>
                  <a:tcPr anchor="ctr">
                    <a:solidFill>
                      <a:srgbClr val="CBE3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170535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US" sz="11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sz="105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en-US" sz="11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n-US" sz="11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Regional Planning</a:t>
                      </a:r>
                    </a:p>
                  </a:txBody>
                  <a:tcPr anchor="ctr"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2</a:t>
                      </a:r>
                    </a:p>
                  </a:txBody>
                  <a:tcPr anchor="ctr">
                    <a:solidFill>
                      <a:srgbClr val="CBE3EB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l"/>
                      <a:endParaRPr lang="en-US" sz="11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9064641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100" dirty="0"/>
                        <a:t>Regional Transmission Planning</a:t>
                      </a:r>
                    </a:p>
                  </a:txBody>
                  <a:tcPr anchor="ctr">
                    <a:solidFill>
                      <a:srgbClr val="CBE3E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/>
                        <a:t>1</a:t>
                      </a:r>
                    </a:p>
                  </a:txBody>
                  <a:tcPr anchor="ctr">
                    <a:solidFill>
                      <a:srgbClr val="CBE3EB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9351051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5360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FFE5A02-FB09-425D-1E31-BF68F7EC8E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806475-1970-AD76-2814-A5E06714EC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243682"/>
            <a:ext cx="7620000" cy="470111"/>
          </a:xfrm>
        </p:spPr>
        <p:txBody>
          <a:bodyPr/>
          <a:lstStyle/>
          <a:p>
            <a:r>
              <a:rPr lang="en-US" sz="2400" dirty="0"/>
              <a:t>Aging Projects Related to Revision Requests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DC187F-DA00-F3D0-8C48-FE7D7F0BFF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0" y="914400"/>
            <a:ext cx="8382000" cy="5257800"/>
          </a:xfrm>
        </p:spPr>
        <p:txBody>
          <a:bodyPr/>
          <a:lstStyle/>
          <a:p>
            <a:pPr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r>
              <a:rPr lang="en-US" sz="2000" dirty="0">
                <a:latin typeface="Arial" panose="020B0604020202020204" pitchFamily="34" charset="0"/>
              </a:rPr>
              <a:t>ERCOT-led review of Aging Projects Related to Revision Requests</a:t>
            </a:r>
          </a:p>
          <a:p>
            <a:pPr lvl="1"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r>
              <a:rPr lang="en-US" sz="1800" dirty="0">
                <a:latin typeface="Arial" panose="020B0604020202020204" pitchFamily="34" charset="0"/>
              </a:rPr>
              <a:t>May 2025 – July 2025</a:t>
            </a:r>
            <a:endParaRPr lang="en-US" sz="1800" i="1" dirty="0">
              <a:solidFill>
                <a:schemeClr val="accent3">
                  <a:lumMod val="75000"/>
                </a:schemeClr>
              </a:solidFill>
            </a:endParaRPr>
          </a:p>
          <a:p>
            <a:pPr lvl="1"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endParaRPr lang="en-US" sz="1000" dirty="0">
              <a:latin typeface="Arial" panose="020B0604020202020204" pitchFamily="34" charset="0"/>
            </a:endParaRPr>
          </a:p>
          <a:p>
            <a:pPr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r>
              <a:rPr lang="en-US" sz="2000" dirty="0">
                <a:latin typeface="Arial" panose="020B0604020202020204" pitchFamily="34" charset="0"/>
              </a:rPr>
              <a:t>Key Factors to a Successful Delivery Approach</a:t>
            </a:r>
            <a:endParaRPr lang="en-US" sz="2000" i="1" dirty="0">
              <a:solidFill>
                <a:schemeClr val="accent3">
                  <a:lumMod val="75000"/>
                </a:schemeClr>
              </a:solidFill>
            </a:endParaRPr>
          </a:p>
          <a:p>
            <a:pPr lvl="1"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r>
              <a:rPr lang="en-US" sz="18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Resources (Staffing)</a:t>
            </a:r>
          </a:p>
          <a:p>
            <a:pPr lvl="2"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r>
              <a:rPr lang="en-US" sz="14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ERCOT’s 2026/2027 budget request includes additional staffing in many resource-constrained areas, including 5 in the GMS area (critical for R</a:t>
            </a:r>
            <a:r>
              <a:rPr lang="en-US" sz="1400" dirty="0"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evision </a:t>
            </a:r>
            <a:r>
              <a:rPr lang="en-US" sz="14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Request work)</a:t>
            </a:r>
          </a:p>
          <a:p>
            <a:pPr lvl="1"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r>
              <a:rPr lang="en-US" sz="18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Priorities</a:t>
            </a:r>
          </a:p>
          <a:p>
            <a:pPr lvl="2"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  <a:cs typeface="Times New Roman" panose="02020603050405020304" pitchFamily="18" charset="0"/>
              </a:rPr>
              <a:t>NPRR1235 (DRRS) is expected to be a high priority</a:t>
            </a:r>
          </a:p>
          <a:p>
            <a:pPr lvl="2"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  <a:cs typeface="Times New Roman" panose="02020603050405020304" pitchFamily="18" charset="0"/>
              </a:rPr>
              <a:t>Other Revision Requests to be addressed without delaying DRRS </a:t>
            </a:r>
          </a:p>
          <a:p>
            <a:pPr lvl="1"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r>
              <a:rPr lang="en-US" sz="1800" dirty="0"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Funding</a:t>
            </a:r>
          </a:p>
          <a:p>
            <a:pPr lvl="2"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$</a:t>
            </a:r>
            <a:r>
              <a:rPr lang="en-US" sz="1400" dirty="0">
                <a:latin typeface="Arial" panose="020B0604020202020204" pitchFamily="34" charset="0"/>
                <a:cs typeface="Times New Roman" panose="02020603050405020304" pitchFamily="18" charset="0"/>
              </a:rPr>
              <a:t>10.6M in 2026/2027 funding for Revision Requests, including DRRS</a:t>
            </a:r>
          </a:p>
          <a:p>
            <a:pPr lvl="1"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r>
              <a:rPr lang="en-US" sz="18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Awareness</a:t>
            </a:r>
          </a:p>
          <a:p>
            <a:pPr lvl="2"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r>
              <a:rPr lang="en-US" sz="1400" dirty="0">
                <a:effectLst/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TAC and the ERCOT Board have been briefed on these projects</a:t>
            </a:r>
          </a:p>
          <a:p>
            <a:pPr lvl="2"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ERCOT leadership is supportive of efforts to deliver them</a:t>
            </a:r>
            <a:endParaRPr lang="en-US" sz="1400" dirty="0">
              <a:effectLst/>
              <a:latin typeface="Arial" panose="020B0604020202020204" pitchFamily="34" charset="0"/>
              <a:ea typeface="Aptos" panose="020B0004020202020204" pitchFamily="34" charset="0"/>
              <a:cs typeface="Times New Roman" panose="02020603050405020304" pitchFamily="18" charset="0"/>
            </a:endParaRPr>
          </a:p>
          <a:p>
            <a:pPr lvl="1"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r>
              <a:rPr lang="en-US" sz="1800" dirty="0"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Capacity</a:t>
            </a:r>
          </a:p>
          <a:p>
            <a:pPr lvl="2"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2</a:t>
            </a:r>
            <a:r>
              <a:rPr lang="en-US" sz="1400" baseline="30000" dirty="0"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nd</a:t>
            </a:r>
            <a:r>
              <a:rPr lang="en-US" sz="1400" dirty="0"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 iTest Environment expected to go-live in mid-2026</a:t>
            </a:r>
          </a:p>
          <a:p>
            <a:pPr lvl="2">
              <a:tabLst>
                <a:tab pos="1770063" algn="l"/>
                <a:tab pos="1828800" algn="l"/>
                <a:tab pos="2171700" algn="l"/>
                <a:tab pos="7199313" algn="l"/>
              </a:tabLst>
            </a:pPr>
            <a:r>
              <a:rPr lang="en-US" sz="1400" dirty="0">
                <a:latin typeface="Arial" panose="020B0604020202020204" pitchFamily="34" charset="0"/>
                <a:ea typeface="Aptos" panose="020B0004020202020204" pitchFamily="34" charset="0"/>
                <a:cs typeface="Times New Roman" panose="02020603050405020304" pitchFamily="18" charset="0"/>
              </a:rPr>
              <a:t>This will add an additional pathway for project delivery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D403E46-B27F-27DA-AAFE-48A6026788B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27900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97022"/>
            <a:ext cx="8610600" cy="518318"/>
          </a:xfrm>
        </p:spPr>
        <p:txBody>
          <a:bodyPr/>
          <a:lstStyle/>
          <a:p>
            <a:r>
              <a:rPr lang="en-US" sz="2000" dirty="0"/>
              <a:t>Priority / Rank Recommendations for Revision Requests with Impacts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9</a:t>
            </a:fld>
            <a:endParaRPr lang="en-US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0765169"/>
              </p:ext>
            </p:extLst>
          </p:nvPr>
        </p:nvGraphicFramePr>
        <p:xfrm>
          <a:off x="89933" y="877012"/>
          <a:ext cx="8955921" cy="38499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16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71185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545975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Revision Request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Description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Priority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err="1"/>
                        <a:t>RankSahwi</a:t>
                      </a:r>
                      <a:endParaRPr lang="en-US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Comments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NPRR1214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Reliability Deployment Price Adder Fix to Provide Locational Price Signals, Reduce Uplift and Risk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Additional time needed to complete IA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85501353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NPRR1226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Estimated Demand Response Data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Additional time needed to complete IA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504489386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NPRR1229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Real-Time Constraint Management Plan Cost Recovery Payment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2026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4740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$100k-$200k, 8-10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Impacted Systems: Settlements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97190814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NPRR1238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Registration of Loads with Curtailable Load Capabilities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TBD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Additional time needed to complete IA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04715080"/>
                  </a:ext>
                </a:extLst>
              </a:tr>
              <a:tr h="600439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SCR830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Expose Limited API Endpoints Using Machine-to-Machine Authentication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2026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4750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$100k-$200k, 7-10 months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900" b="0" i="0" u="none" strike="noStrike" baseline="0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Impacted Systems: RIOO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04193204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8539676"/>
              </p:ext>
            </p:extLst>
          </p:nvPr>
        </p:nvGraphicFramePr>
        <p:xfrm>
          <a:off x="3581400" y="659446"/>
          <a:ext cx="2133599" cy="2914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3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91455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/>
                        <a:t>Recommendations for…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6" name="TextBox 23"/>
          <p:cNvSpPr txBox="1">
            <a:spLocks noChangeArrowheads="1"/>
          </p:cNvSpPr>
          <p:nvPr/>
        </p:nvSpPr>
        <p:spPr bwMode="auto">
          <a:xfrm>
            <a:off x="2978714" y="6074082"/>
            <a:ext cx="3034172" cy="66172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 anchor="ctr" anchorCtr="0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1000" u="sng" kern="0" dirty="0">
                <a:solidFill>
                  <a:srgbClr val="000000"/>
                </a:solidFill>
              </a:rPr>
              <a:t>PPL Rank Information</a:t>
            </a:r>
            <a:endParaRPr kumimoji="0" lang="en-US" sz="1000" i="0" u="sng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2025 Rank in Business Strategy 	= 4570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2026 Rank in Business Strategy 	= 4740</a:t>
            </a:r>
          </a:p>
          <a:p>
            <a:pPr lvl="0" eaLnBrk="1" fontAlgn="base" hangingPunct="1">
              <a:spcBef>
                <a:spcPct val="0"/>
              </a:spcBef>
              <a:spcAft>
                <a:spcPct val="0"/>
              </a:spcAft>
              <a:tabLst>
                <a:tab pos="2455863" algn="l"/>
              </a:tabLst>
              <a:defRPr/>
            </a:pPr>
            <a:r>
              <a:rPr lang="en-US" sz="900" b="0" kern="0" dirty="0">
                <a:solidFill>
                  <a:srgbClr val="000000"/>
                </a:solidFill>
              </a:rPr>
              <a:t>Next available Rank in Regulatory	=   400</a:t>
            </a:r>
          </a:p>
        </p:txBody>
      </p:sp>
    </p:spTree>
    <p:extLst>
      <p:ext uri="{BB962C8B-B14F-4D97-AF65-F5344CB8AC3E}">
        <p14:creationId xmlns:p14="http://schemas.microsoft.com/office/powerpoint/2010/main" val="135025254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48F63C-08AC-4CDD-B36F-0851B11853CB}">
  <ds:schemaRefs>
    <ds:schemaRef ds:uri="http://www.w3.org/XML/1998/namespace"/>
    <ds:schemaRef ds:uri="http://purl.org/dc/terms/"/>
    <ds:schemaRef ds:uri="http://schemas.microsoft.com/office/2006/documentManagement/types"/>
    <ds:schemaRef ds:uri="http://purl.org/dc/dcmitype/"/>
    <ds:schemaRef ds:uri="http://schemas.microsoft.com/office/2006/metadata/properties"/>
    <ds:schemaRef ds:uri="c34af464-7aa1-4edd-9be4-83dffc1cb926"/>
    <ds:schemaRef ds:uri="http://purl.org/dc/elements/1.1/"/>
    <ds:schemaRef ds:uri="http://schemas.microsoft.com/office/infopath/2007/PartnerControl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686AC9E6-93EC-408A-81EA-765D121FF0C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749178</TotalTime>
  <Words>1263</Words>
  <Application>Microsoft Office PowerPoint</Application>
  <PresentationFormat>On-screen Show (4:3)</PresentationFormat>
  <Paragraphs>390</Paragraphs>
  <Slides>10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8" baseType="lpstr">
      <vt:lpstr>Aptos</vt:lpstr>
      <vt:lpstr>Arial</vt:lpstr>
      <vt:lpstr>Calibri</vt:lpstr>
      <vt:lpstr>Courier New</vt:lpstr>
      <vt:lpstr>Wingdings</vt:lpstr>
      <vt:lpstr>1_Custom Design</vt:lpstr>
      <vt:lpstr>Office Theme</vt:lpstr>
      <vt:lpstr>Custom Design</vt:lpstr>
      <vt:lpstr>PowerPoint Presentation</vt:lpstr>
      <vt:lpstr>PowerPoint Presentation</vt:lpstr>
      <vt:lpstr>Recent / Upcoming Project Highlights</vt:lpstr>
      <vt:lpstr>2025 Release Targets – Approved NPRRs / SCRs / xGRRs </vt:lpstr>
      <vt:lpstr>Major Projects</vt:lpstr>
      <vt:lpstr>Revision Request Additional FTEs      page 1 of 2</vt:lpstr>
      <vt:lpstr>Revision Request Additional FTEs      page 2 of 2</vt:lpstr>
      <vt:lpstr>Aging Projects Related to Revision Requests</vt:lpstr>
      <vt:lpstr>Priority / Rank Recommendations for Revision Requests with Impacts</vt:lpstr>
      <vt:lpstr>Technology Working Group (TWG)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Anderson, Troy</cp:lastModifiedBy>
  <cp:revision>3141</cp:revision>
  <cp:lastPrinted>2024-02-06T15:16:31Z</cp:lastPrinted>
  <dcterms:created xsi:type="dcterms:W3CDTF">2016-01-21T15:20:31Z</dcterms:created>
  <dcterms:modified xsi:type="dcterms:W3CDTF">2025-04-08T19:38:38Z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2023-07-13T14:03:21Z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aeb57a52-e3b6-4d9f-97b5-8553c941019a</vt:lpwstr>
  </property>
  <property fmtid="{D5CDD505-2E9C-101B-9397-08002B2CF9AE}" pid="9" name="MSIP_Label_7084cbda-52b8-46fb-a7b7-cb5bd465ed85_ContentBits">
    <vt:lpwstr>0</vt:lpwstr>
  </property>
</Properties>
</file>