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sldIdLst>
    <p:sldId id="274" r:id="rId3"/>
    <p:sldId id="275" r:id="rId4"/>
    <p:sldId id="276" r:id="rId5"/>
    <p:sldId id="333" r:id="rId6"/>
    <p:sldId id="277" r:id="rId7"/>
    <p:sldId id="2940" r:id="rId8"/>
    <p:sldId id="334" r:id="rId9"/>
    <p:sldId id="278" r:id="rId10"/>
    <p:sldId id="327" r:id="rId11"/>
    <p:sldId id="335" r:id="rId12"/>
    <p:sldId id="332" r:id="rId13"/>
    <p:sldId id="329" r:id="rId14"/>
    <p:sldId id="330" r:id="rId15"/>
    <p:sldId id="589" r:id="rId16"/>
    <p:sldId id="323" r:id="rId17"/>
    <p:sldId id="2942" r:id="rId18"/>
    <p:sldId id="2941" r:id="rId19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82F1F50-3AD4-79E7-4A11-64775C7C043B}" name="Smith, Nathan" initials="NS" userId="S::Nathan.Smith@ercot.com::2fcbad6d-5a44-47b3-960d-4f4d0717f109" providerId="AD"/>
  <p188:author id="{AE0D528A-27EB-A1C2-9572-55229C3671D4}" name="ERCOT" initials="ERCOT" userId="ERCOT" providerId="None"/>
  <p188:author id="{A85710C1-6D33-0D1C-EE2B-566498ED65D1}" name="Pataray, Anthony" initials="AP" userId="S::Anthony.Pataray@ercot.com::a5831241-6a81-4fc8-af1d-ae41f1cc94ce" providerId="AD"/>
  <p188:author id="{43831BD2-3014-FC08-390A-9936949E1516}" name="Maggio, Dave" initials="DM" userId="S::David.Maggio@ercot.com::ac169136-3d92-4093-a1ee-cd2fa0ab6301" providerId="AD"/>
  <p188:author id="{BEE87AFB-7967-69CF-734C-6E6CC07B8BF7}" name="Ragsdale, Kenneth" initials="KR" userId="S::Kenneth.Ragsdale@ercot.com::d1bf57d2-decc-44c5-8949-ae28e3ed5ea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FD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0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8/10/relationships/authors" Target="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2192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444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75766"/>
            <a:ext cx="11379200" cy="4844268"/>
          </a:xfrm>
          <a:prstGeom prst="rect">
            <a:avLst/>
          </a:prstGeom>
        </p:spPr>
        <p:txBody>
          <a:bodyPr/>
          <a:lstStyle>
            <a:lvl1pPr>
              <a:buFont typeface="+mj-lt"/>
              <a:buAutoNum type="arabicParenR"/>
              <a:defRPr sz="1800">
                <a:solidFill>
                  <a:schemeClr val="tx2"/>
                </a:solidFill>
              </a:defRPr>
            </a:lvl1pPr>
            <a:lvl2pPr marL="800100" indent="-342900">
              <a:buFont typeface="+mj-lt"/>
              <a:buAutoNum type="alphaLcParenR"/>
              <a:defRPr sz="1600">
                <a:solidFill>
                  <a:schemeClr val="tx2"/>
                </a:solidFill>
              </a:defRPr>
            </a:lvl2pPr>
            <a:lvl3pPr marL="1314450" indent="-400050">
              <a:buFont typeface="+mj-lt"/>
              <a:buAutoNum type="romanLcPeriod"/>
              <a:defRPr sz="1600">
                <a:solidFill>
                  <a:schemeClr val="tx2"/>
                </a:solidFill>
              </a:defRPr>
            </a:lvl3pPr>
            <a:lvl4pPr marL="1771650" indent="-400050">
              <a:buFont typeface="+mj-lt"/>
              <a:buAutoNum type="romanLcPeriod"/>
              <a:defRPr sz="1600">
                <a:solidFill>
                  <a:schemeClr val="tx2"/>
                </a:solidFill>
              </a:defRPr>
            </a:lvl4pPr>
            <a:lvl5pPr marL="2228850" indent="-400050">
              <a:buFont typeface="+mj-lt"/>
              <a:buAutoNum type="romanLcPeriod"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892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2307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308467" y="0"/>
            <a:ext cx="7883533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34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1"/>
            <a:ext cx="11463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3116523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ERCOTLRandSODG@ercot.com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ommittees/tac/rtcbtf/trainin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committees/tac/rtcbtf/training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files/docs/2024/05/31/ERCOT_Nodal_ICCP_Communications_Handbook_V4.03.docx" TargetMode="External"/><Relationship Id="rId2" Type="http://schemas.openxmlformats.org/officeDocument/2006/relationships/hyperlink" Target="https://www.ercot.com/committees/tac/rtcbtf/training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92487" y="2413338"/>
            <a:ext cx="764319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Arial" panose="020B0604020202020204"/>
              </a:rPr>
              <a:t>Load Resource Overview and Changes Introduced With the Real-Time Co-Optimization </a:t>
            </a:r>
          </a:p>
          <a:p>
            <a:endParaRPr lang="en-US" dirty="0">
              <a:solidFill>
                <a:srgbClr val="5B6770"/>
              </a:solidFill>
              <a:latin typeface="Arial" panose="020B0604020202020204"/>
            </a:endParaRPr>
          </a:p>
          <a:p>
            <a:r>
              <a:rPr lang="en-US" b="1" dirty="0">
                <a:solidFill>
                  <a:srgbClr val="5B6770"/>
                </a:solidFill>
                <a:latin typeface="Arial" panose="020B0604020202020204"/>
              </a:rPr>
              <a:t>ERCOT Staff</a:t>
            </a:r>
          </a:p>
          <a:p>
            <a:endParaRPr lang="en-US" dirty="0">
              <a:solidFill>
                <a:srgbClr val="5B6770"/>
              </a:solidFill>
              <a:latin typeface="Arial" panose="020B0604020202020204"/>
            </a:endParaRPr>
          </a:p>
          <a:p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DSWG</a:t>
            </a:r>
          </a:p>
          <a:p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April 17, 2025</a:t>
            </a:r>
          </a:p>
          <a:p>
            <a:endParaRPr lang="en-US" dirty="0">
              <a:solidFill>
                <a:srgbClr val="5B6770"/>
              </a:solidFill>
              <a:latin typeface="Arial" panose="020B0604020202020204"/>
            </a:endParaRPr>
          </a:p>
          <a:p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ERCOT Public</a:t>
            </a:r>
          </a:p>
          <a:p>
            <a:endParaRPr lang="en-US" dirty="0">
              <a:solidFill>
                <a:srgbClr val="5B6770"/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496034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D5619-44B4-3841-FFF3-ED634B969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Analysis for CLRs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FDEA2-5736-61B0-A7C3-F33D44B66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8" y="1075766"/>
            <a:ext cx="10153290" cy="4844268"/>
          </a:xfrm>
        </p:spPr>
        <p:txBody>
          <a:bodyPr/>
          <a:lstStyle/>
          <a:p>
            <a:r>
              <a:rPr lang="en-US" dirty="0"/>
              <a:t>CLR is evaluated against UDSP instead of UDBP</a:t>
            </a:r>
          </a:p>
          <a:p>
            <a:r>
              <a:rPr lang="en-US" dirty="0"/>
              <a:t>Performance is based on CLREDP methodology in Section 8 of the Protocols </a:t>
            </a:r>
            <a:r>
              <a:rPr lang="en-US" i="1" dirty="0">
                <a:solidFill>
                  <a:srgbClr val="FF0000"/>
                </a:solidFill>
              </a:rPr>
              <a:t>(no change)</a:t>
            </a:r>
          </a:p>
          <a:p>
            <a:r>
              <a:rPr lang="en-US" dirty="0"/>
              <a:t>Evaluated for PFR response to FMEs if qualified for RRS and/or Regulation </a:t>
            </a:r>
            <a:r>
              <a:rPr lang="en-US" i="1" dirty="0">
                <a:solidFill>
                  <a:srgbClr val="FF0000"/>
                </a:solidFill>
              </a:rPr>
              <a:t>(no change)</a:t>
            </a:r>
          </a:p>
          <a:p>
            <a:r>
              <a:rPr lang="en-US" dirty="0"/>
              <a:t>No change to compliance metrics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448F4C-C6AC-DA0F-1E27-77EF89E96A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466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D5619-44B4-3841-FFF3-ED634B969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Analysis for NCLRs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FDEA2-5736-61B0-A7C3-F33D44B66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8" y="1075765"/>
            <a:ext cx="10412442" cy="509212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No Change with RTC but reminder:</a:t>
            </a:r>
          </a:p>
          <a:p>
            <a:r>
              <a:rPr lang="en-US" dirty="0"/>
              <a:t>Evaluate QSE level and Resource Specific event performance from time of deployment to recall instruction </a:t>
            </a:r>
            <a:endParaRPr lang="en-US" i="1" dirty="0">
              <a:solidFill>
                <a:srgbClr val="FF0000"/>
              </a:solidFill>
            </a:endParaRPr>
          </a:p>
          <a:p>
            <a:r>
              <a:rPr lang="en-US" dirty="0"/>
              <a:t>Baseline capacity uses a 5 min average of NPF prior to instruction date/time stamp</a:t>
            </a:r>
            <a:endParaRPr lang="en-US" i="1" dirty="0">
              <a:solidFill>
                <a:srgbClr val="FF0000"/>
              </a:solidFill>
            </a:endParaRPr>
          </a:p>
          <a:p>
            <a:r>
              <a:rPr lang="en-US" dirty="0"/>
              <a:t>Instructed capacity is part of the XML instruction </a:t>
            </a:r>
            <a:endParaRPr lang="en-US" i="1" dirty="0">
              <a:solidFill>
                <a:srgbClr val="FF0000"/>
              </a:solidFill>
            </a:endParaRPr>
          </a:p>
          <a:p>
            <a:r>
              <a:rPr lang="en-US" dirty="0"/>
              <a:t>Resource deployment performance must be greater than 95% of instructed value</a:t>
            </a:r>
            <a:endParaRPr lang="en-US" i="1" dirty="0">
              <a:solidFill>
                <a:srgbClr val="FF0000"/>
              </a:solidFill>
            </a:endParaRPr>
          </a:p>
          <a:p>
            <a:r>
              <a:rPr lang="en-US" dirty="0"/>
              <a:t>Evaluation also looks at over-performance and should be less than 150% of instructed value</a:t>
            </a:r>
            <a:endParaRPr lang="en-US" i="1" dirty="0">
              <a:solidFill>
                <a:srgbClr val="FF0000"/>
              </a:solidFill>
            </a:endParaRPr>
          </a:p>
          <a:p>
            <a:r>
              <a:rPr lang="en-US" dirty="0"/>
              <a:t>Failures fall into the following categories </a:t>
            </a:r>
          </a:p>
          <a:p>
            <a:pPr lvl="1"/>
            <a:r>
              <a:rPr lang="en-US" dirty="0"/>
              <a:t>Fail to deploy based on ramp time limit </a:t>
            </a:r>
          </a:p>
          <a:p>
            <a:pPr lvl="1"/>
            <a:r>
              <a:rPr lang="en-US" dirty="0"/>
              <a:t>Fail to meet the 95% minimum requirement</a:t>
            </a:r>
          </a:p>
          <a:p>
            <a:pPr lvl="1"/>
            <a:r>
              <a:rPr lang="en-US" dirty="0"/>
              <a:t>Exceed the 150% limit particularly for RRS and ECRS (excess UFR response)</a:t>
            </a:r>
          </a:p>
          <a:p>
            <a:pPr lvl="1"/>
            <a:r>
              <a:rPr lang="en-US" dirty="0"/>
              <a:t>Fail to remain deployed/return to service prior to getting a recall instruction</a:t>
            </a:r>
          </a:p>
          <a:p>
            <a:r>
              <a:rPr lang="en-US" dirty="0"/>
              <a:t>Suspensions remain the same (2 failures with 365 days and the NCLR may be suspended)</a:t>
            </a:r>
            <a:endParaRPr lang="en-US" i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448F4C-C6AC-DA0F-1E27-77EF89E96A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655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D5619-44B4-3841-FFF3-ED634B969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FDEA2-5736-61B0-A7C3-F33D44B66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8" y="1075766"/>
            <a:ext cx="10153290" cy="4844268"/>
          </a:xfrm>
        </p:spPr>
        <p:txBody>
          <a:bodyPr/>
          <a:lstStyle/>
          <a:p>
            <a:r>
              <a:rPr lang="en-US" dirty="0"/>
              <a:t>NCLR Deployment Performance Report for AS (NSRS, ECRS and RRS) are done monthly</a:t>
            </a:r>
          </a:p>
          <a:p>
            <a:pPr lvl="1">
              <a:buFont typeface="+mj-lt"/>
              <a:buAutoNum type="alphaLcPeriod"/>
            </a:pPr>
            <a:r>
              <a:rPr lang="en-US" sz="1800" dirty="0"/>
              <a:t>QSE Level Report is done on a pass/fail basis for each event– secure report</a:t>
            </a:r>
          </a:p>
          <a:p>
            <a:pPr lvl="2" indent="-342900">
              <a:buFont typeface="+mj-lt"/>
              <a:buAutoNum type="arabicPeriod"/>
            </a:pPr>
            <a:r>
              <a:rPr lang="en-US" sz="1800" dirty="0"/>
              <a:t>Individual report for all QSEs for RRS and ECRS and then a 2nd Report for Non-Spin</a:t>
            </a:r>
          </a:p>
          <a:p>
            <a:pPr lvl="1">
              <a:buFont typeface="+mj-lt"/>
              <a:buAutoNum type="alphaLcPeriod"/>
            </a:pPr>
            <a:r>
              <a:rPr lang="en-US" sz="1800" dirty="0"/>
              <a:t>Resource specific report done for each QSE on a pass/fail basis – certified report</a:t>
            </a:r>
          </a:p>
          <a:p>
            <a:pPr lvl="2" indent="-342900">
              <a:buFont typeface="+mj-lt"/>
              <a:buAutoNum type="arabicPeriod"/>
            </a:pPr>
            <a:r>
              <a:rPr lang="en-US" sz="1800" dirty="0"/>
              <a:t>Individual report for each QSE for RRS and ECRS and then a 2nd report for each QSE showing all NCLRs providing Non-Spin</a:t>
            </a:r>
          </a:p>
          <a:p>
            <a:pPr>
              <a:buFont typeface="+mj-lt"/>
              <a:buAutoNum type="arabicParenR"/>
            </a:pPr>
            <a:r>
              <a:rPr lang="en-US" dirty="0"/>
              <a:t>CLR Deployment Performance Report for AS (NSRS, ECRS and RRS) are done monthly</a:t>
            </a:r>
          </a:p>
          <a:p>
            <a:pPr lvl="1">
              <a:buFont typeface="+mj-lt"/>
              <a:buAutoNum type="alphaLcPeriod"/>
            </a:pPr>
            <a:r>
              <a:rPr lang="en-US" sz="1800" dirty="0"/>
              <a:t>Monthly report on CLREDP performance</a:t>
            </a:r>
          </a:p>
          <a:p>
            <a:pPr lvl="1">
              <a:buFont typeface="+mj-lt"/>
              <a:buAutoNum type="alphaLcPeriod"/>
            </a:pPr>
            <a:r>
              <a:rPr lang="en-US" sz="1800" dirty="0"/>
              <a:t>Event Performance for FMEs and PFR response from CLRs (if required)</a:t>
            </a:r>
          </a:p>
          <a:p>
            <a:pPr>
              <a:buFont typeface="+mj-lt"/>
              <a:buAutoNum type="arabicParenR"/>
            </a:pPr>
            <a:r>
              <a:rPr lang="en-US" dirty="0"/>
              <a:t>Market Participation Report for all Load Resource</a:t>
            </a:r>
          </a:p>
          <a:p>
            <a:pPr lvl="1">
              <a:buFont typeface="+mj-lt"/>
              <a:buAutoNum type="alphaLcPeriod"/>
            </a:pPr>
            <a:r>
              <a:rPr lang="en-US" sz="1800" dirty="0"/>
              <a:t>Monthly report for LR Awards in RTM providing AS, broken down by type (NCLR and CLRs), CMZ and Delivery Hour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448F4C-C6AC-DA0F-1E27-77EF89E96A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072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D5619-44B4-3841-FFF3-ED634B969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and for more info contacts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FDEA2-5736-61B0-A7C3-F33D44B66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8" y="1075766"/>
            <a:ext cx="10153290" cy="4844268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Demand Integration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ERCOTLRandSODG@ercot.com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Mark Patterson</a:t>
            </a:r>
          </a:p>
          <a:p>
            <a:pPr marL="0" indent="0" algn="ctr">
              <a:buNone/>
            </a:pPr>
            <a:r>
              <a:rPr lang="en-US" dirty="0"/>
              <a:t>Anthony Pataray</a:t>
            </a:r>
          </a:p>
          <a:p>
            <a:pPr marL="0" indent="0" algn="ctr">
              <a:buNone/>
            </a:pPr>
            <a:r>
              <a:rPr lang="en-US" dirty="0"/>
              <a:t>Donald House</a:t>
            </a:r>
          </a:p>
          <a:p>
            <a:pPr marL="0" indent="0" algn="ctr">
              <a:buNone/>
            </a:pPr>
            <a:r>
              <a:rPr lang="en-US" dirty="0"/>
              <a:t>Franky Wong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448F4C-C6AC-DA0F-1E27-77EF89E96A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971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6B892-42C2-DF43-EFC5-C83E034AA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Training videos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ADEC20-8C60-1FAB-D904-FACE9FD528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Picture 5" descr="Graphical user interface, application&#10;&#10;AI-generated content may be incorrect.">
            <a:extLst>
              <a:ext uri="{FF2B5EF4-FFF2-40B4-BE49-F238E27FC236}">
                <a16:creationId xmlns:a16="http://schemas.microsoft.com/office/drawing/2014/main" id="{C7BC55FE-AB7F-5163-D6D4-4F16371BBC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262" y="785869"/>
            <a:ext cx="8753476" cy="528626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6C90715-8F13-21C5-8710-98ABB1751136}"/>
              </a:ext>
            </a:extLst>
          </p:cNvPr>
          <p:cNvSpPr txBox="1"/>
          <p:nvPr/>
        </p:nvSpPr>
        <p:spPr>
          <a:xfrm>
            <a:off x="2729638" y="6096000"/>
            <a:ext cx="75844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RTC Training Webpage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23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>
                <a:solidFill>
                  <a:prstClr val="black">
                    <a:tint val="75000"/>
                  </a:prstClr>
                </a:solidFill>
                <a:latin typeface="Arial" panose="020B0604020202020204"/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  <a:latin typeface="Arial" panose="020B060402020202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321" y="1028700"/>
            <a:ext cx="4977441" cy="4800600"/>
          </a:xfrm>
        </p:spPr>
        <p:txBody>
          <a:bodyPr/>
          <a:lstStyle/>
          <a:p>
            <a:r>
              <a:rPr lang="en-US" sz="1600" dirty="0"/>
              <a:t>Ancillary Services (AS)</a:t>
            </a:r>
          </a:p>
          <a:p>
            <a:r>
              <a:rPr lang="en-US" sz="1600" dirty="0"/>
              <a:t>Ancillary Service Demand Curve (ASDC)</a:t>
            </a:r>
          </a:p>
          <a:p>
            <a:r>
              <a:rPr lang="en-US" sz="1600" dirty="0"/>
              <a:t>Controllable Load Resource (CLR)</a:t>
            </a:r>
          </a:p>
          <a:p>
            <a:r>
              <a:rPr lang="en-US" sz="1600" dirty="0"/>
              <a:t>Current Operating Plan (COP)</a:t>
            </a:r>
          </a:p>
          <a:p>
            <a:r>
              <a:rPr lang="en-US" sz="1600" dirty="0"/>
              <a:t>Day-Ahead Market (DAM)</a:t>
            </a:r>
          </a:p>
          <a:p>
            <a:r>
              <a:rPr lang="en-US" sz="1600" dirty="0"/>
              <a:t>ERCOT Contingency Reserve Service (ECRS)</a:t>
            </a:r>
          </a:p>
          <a:p>
            <a:r>
              <a:rPr lang="en-US" sz="1600" dirty="0"/>
              <a:t>High Sustained Limit (HSL)</a:t>
            </a:r>
          </a:p>
          <a:p>
            <a:r>
              <a:rPr lang="en-US" sz="1600" dirty="0"/>
              <a:t>Load Frequency Control (LFC)</a:t>
            </a:r>
          </a:p>
          <a:p>
            <a:r>
              <a:rPr lang="en-US" sz="1600" dirty="0"/>
              <a:t>Load Resource (LR)</a:t>
            </a:r>
          </a:p>
          <a:p>
            <a:r>
              <a:rPr lang="en-US" sz="1600" dirty="0"/>
              <a:t>Load Serving Entity (LSE)</a:t>
            </a:r>
          </a:p>
          <a:p>
            <a:r>
              <a:rPr lang="en-US" sz="1600" dirty="0"/>
              <a:t>Locational Marginal Price (LMP)</a:t>
            </a:r>
          </a:p>
          <a:p>
            <a:r>
              <a:rPr lang="en-US" sz="1600" dirty="0"/>
              <a:t>Low Power Consumption (LPC) = (LSL in EMS)</a:t>
            </a:r>
          </a:p>
          <a:p>
            <a:r>
              <a:rPr lang="en-US" sz="1600" dirty="0"/>
              <a:t>Low Sustained Limit (LSL)</a:t>
            </a:r>
          </a:p>
          <a:p>
            <a:r>
              <a:rPr lang="en-US" sz="1600" dirty="0"/>
              <a:t>Max Power Consumption (MPC) = (HSL in EMS)</a:t>
            </a:r>
          </a:p>
          <a:p>
            <a:r>
              <a:rPr lang="en-US" sz="1600" dirty="0"/>
              <a:t>Market Clearing Price for Capacity (MCPC)</a:t>
            </a:r>
          </a:p>
          <a:p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71072" y="1028700"/>
            <a:ext cx="5331124" cy="4800600"/>
          </a:xfrm>
        </p:spPr>
        <p:txBody>
          <a:bodyPr/>
          <a:lstStyle/>
          <a:p>
            <a:r>
              <a:rPr lang="en-US" sz="1600" dirty="0"/>
              <a:t>Net Power Consumption (NPC)</a:t>
            </a:r>
          </a:p>
          <a:p>
            <a:r>
              <a:rPr lang="en-US" sz="1600" dirty="0"/>
              <a:t>Nodal Protocol Revision Request (NPRR)</a:t>
            </a:r>
          </a:p>
          <a:p>
            <a:r>
              <a:rPr lang="en-US" sz="1600" dirty="0"/>
              <a:t>Non-Spinning Reserve Service (Non-Spin)</a:t>
            </a:r>
          </a:p>
          <a:p>
            <a:r>
              <a:rPr lang="en-US" sz="1600" dirty="0"/>
              <a:t>Operating Reserve Demand Curve (ORDC)</a:t>
            </a:r>
          </a:p>
          <a:p>
            <a:r>
              <a:rPr lang="en-US" sz="1600" dirty="0"/>
              <a:t>Qualified Scheduling Entity (QSE)</a:t>
            </a:r>
          </a:p>
          <a:p>
            <a:r>
              <a:rPr lang="en-US" sz="1600" dirty="0"/>
              <a:t>Real-Time Co-optimization (RTC)</a:t>
            </a:r>
          </a:p>
          <a:p>
            <a:r>
              <a:rPr lang="en-US" sz="1600" dirty="0"/>
              <a:t>Real-Time Market (RTM)</a:t>
            </a:r>
          </a:p>
          <a:p>
            <a:r>
              <a:rPr lang="en-US" sz="1600" dirty="0"/>
              <a:t>Regulation Down (</a:t>
            </a:r>
            <a:r>
              <a:rPr lang="en-US" sz="1600" dirty="0" err="1"/>
              <a:t>Reg</a:t>
            </a:r>
            <a:r>
              <a:rPr lang="en-US" sz="1600" dirty="0"/>
              <a:t>-Down)</a:t>
            </a:r>
          </a:p>
          <a:p>
            <a:r>
              <a:rPr lang="en-US" sz="1600" dirty="0"/>
              <a:t>Regulation Up (</a:t>
            </a:r>
            <a:r>
              <a:rPr lang="en-US" sz="1600" dirty="0" err="1"/>
              <a:t>Reg</a:t>
            </a:r>
            <a:r>
              <a:rPr lang="en-US" sz="1600" dirty="0"/>
              <a:t>-Up)</a:t>
            </a:r>
          </a:p>
          <a:p>
            <a:r>
              <a:rPr lang="en-US" sz="1600" dirty="0"/>
              <a:t>Resource Limit Calculator (RLC)</a:t>
            </a:r>
          </a:p>
          <a:p>
            <a:r>
              <a:rPr lang="en-US" sz="1600" dirty="0"/>
              <a:t>Responsive Reserve Service (RRS)</a:t>
            </a:r>
          </a:p>
          <a:p>
            <a:r>
              <a:rPr lang="en-US" sz="1600" dirty="0"/>
              <a:t>Security-Constrained Economic Dispatch (SCED)</a:t>
            </a:r>
          </a:p>
          <a:p>
            <a:r>
              <a:rPr lang="en-US" sz="1600" dirty="0"/>
              <a:t>Supplemental Ancillary Service Market (SASM)</a:t>
            </a:r>
          </a:p>
          <a:p>
            <a:r>
              <a:rPr lang="en-US" sz="1600" dirty="0"/>
              <a:t>System-Wide Offer Cap (SWOC)</a:t>
            </a:r>
          </a:p>
          <a:p>
            <a:r>
              <a:rPr lang="en-US" sz="1600" dirty="0"/>
              <a:t>Under-Frequency Relay (UFR)</a:t>
            </a:r>
          </a:p>
          <a:p>
            <a:r>
              <a:rPr lang="en-US" sz="1600" dirty="0"/>
              <a:t>Value of Lost Load (VOLL)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Appendix - Acronyms </a:t>
            </a:r>
          </a:p>
        </p:txBody>
      </p:sp>
    </p:spTree>
    <p:extLst>
      <p:ext uri="{BB962C8B-B14F-4D97-AF65-F5344CB8AC3E}">
        <p14:creationId xmlns:p14="http://schemas.microsoft.com/office/powerpoint/2010/main" val="30572345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B05085-1FD4-A6D4-711E-3DDC90ABF5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3C4FB-C3E0-C7EF-74DE-E17A95BA5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Self-Provided Ancillary Services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3CB5A0-D926-ED09-CB6E-5B58398255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4A4A46-1D29-A047-AC5C-CC47364C2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4844268"/>
          </a:xfrm>
        </p:spPr>
        <p:txBody>
          <a:bodyPr/>
          <a:lstStyle/>
          <a:p>
            <a:pPr marL="0" marR="0">
              <a:buNone/>
            </a:pPr>
            <a:r>
              <a:rPr lang="en-US" sz="1400" b="1" i="1" u="sng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Example of how LR can self-provide:</a:t>
            </a:r>
            <a:endParaRPr lang="en-US" sz="14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285750" marR="0" lvl="0" indent="-285750">
              <a:buFont typeface="Arial" panose="020B0604020202020204" pitchFamily="34" charset="0"/>
              <a:buChar char="•"/>
            </a:pPr>
            <a:r>
              <a:rPr lang="en-US" dirty="0"/>
              <a:t>Scenario: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NCLR_1  is qualified to provide 15 MW (registered/qualified amount)</a:t>
            </a:r>
          </a:p>
          <a:p>
            <a:pPr marL="742950" marR="0" lvl="1" indent="-285750">
              <a:buFont typeface="Courier New" panose="02070309020205020404" pitchFamily="49" charset="0"/>
              <a:buChar char="o"/>
            </a:pPr>
            <a:r>
              <a:rPr lang="en-US" dirty="0"/>
              <a:t>DAM awards NCLR_1 with 10MW RRS </a:t>
            </a:r>
          </a:p>
          <a:p>
            <a:pPr marL="742950" marR="0" lvl="1" indent="-285750">
              <a:buFont typeface="Courier New" panose="02070309020205020404" pitchFamily="49" charset="0"/>
              <a:buChar char="o"/>
            </a:pPr>
            <a:r>
              <a:rPr lang="en-US" dirty="0"/>
              <a:t>QSE also has additional 5MW RRS Position via RRS Trades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For the QSE to self-provide its 15 MW RRS position, the QSE would:</a:t>
            </a:r>
          </a:p>
          <a:p>
            <a:pPr marL="742950" marR="0" lvl="1" indent="-285750">
              <a:buFont typeface="Courier New" panose="02070309020205020404" pitchFamily="49" charset="0"/>
              <a:buChar char="o"/>
            </a:pPr>
            <a:r>
              <a:rPr lang="en-US" dirty="0"/>
              <a:t>Ensure underfrequency relay is armed</a:t>
            </a:r>
          </a:p>
          <a:p>
            <a:pPr marL="742950" marR="0" lvl="1" indent="-285750">
              <a:buFont typeface="Courier New" panose="02070309020205020404" pitchFamily="49" charset="0"/>
              <a:buChar char="o"/>
            </a:pPr>
            <a:r>
              <a:rPr lang="en-US" dirty="0"/>
              <a:t>RRS Offer into SCED for the MW amount that at least covers the self-provided RRS </a:t>
            </a:r>
          </a:p>
          <a:p>
            <a:pPr marL="742950" marR="0" lvl="1" indent="-285750">
              <a:buFont typeface="Courier New" panose="02070309020205020404" pitchFamily="49" charset="0"/>
              <a:buChar char="o"/>
            </a:pPr>
            <a:r>
              <a:rPr lang="en-US" dirty="0"/>
              <a:t>RRS Award = validated self-provided RRS + Additional RRS award </a:t>
            </a:r>
          </a:p>
          <a:p>
            <a:pPr marL="742950" marR="0" lvl="1" indent="-285750">
              <a:buFont typeface="Courier New" panose="02070309020205020404" pitchFamily="49" charset="0"/>
              <a:buChar char="o"/>
            </a:pPr>
            <a:r>
              <a:rPr lang="en-US" dirty="0"/>
              <a:t>RTC-SCED performs validation check on self-provided RRS telemetry and potentially derates the amount of RRS that can be self-provided. </a:t>
            </a:r>
          </a:p>
          <a:p>
            <a:pPr marL="342900" marR="0" lvl="0" indent="-342900">
              <a:buFont typeface="Aptos" panose="020B0004020202020204" pitchFamily="34" charset="0"/>
              <a:buChar char="-"/>
            </a:pPr>
            <a:r>
              <a:rPr lang="en-US" sz="1600" dirty="0"/>
              <a:t>Outcome is that QSE received RRS Award = validated self-provided RRS + any additional incremental RRS if NCLR_1 is capable off and is in the money for</a:t>
            </a:r>
          </a:p>
          <a:p>
            <a:pPr marL="0" marR="0">
              <a:buNone/>
            </a:pPr>
            <a:r>
              <a:rPr lang="en-US" dirty="0"/>
              <a:t>Side notes:</a:t>
            </a:r>
          </a:p>
          <a:p>
            <a:pPr marL="342900" marR="0" lvl="0" indent="-342900">
              <a:buFont typeface="Aptos" panose="020B0004020202020204" pitchFamily="34" charset="0"/>
              <a:buChar char="-"/>
            </a:pPr>
            <a:r>
              <a:rPr lang="en-US" sz="1600" dirty="0"/>
              <a:t>QSE should ensure that their Offers for AS should always cover their qualifications amounts all the time and RTC-SCED will have checks to ensure that the awards do not exceed capability, qualifications, NPF-LPC, and other real-time limitations.</a:t>
            </a:r>
          </a:p>
          <a:p>
            <a:pPr marL="342900" marR="0" lvl="0" indent="-342900">
              <a:buFont typeface="Aptos" panose="020B0004020202020204" pitchFamily="34" charset="0"/>
              <a:buChar char="-"/>
            </a:pPr>
            <a:r>
              <a:rPr lang="en-US" sz="1600" dirty="0"/>
              <a:t>Although RTC-SCED does not look at COP for this scenario, note that QSE may update COP for other reasons, cover their RRS position for HRUC.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5140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EDFB8C-2637-B5DB-E46A-99BCE5F73E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FED47-4E79-711B-AEDA-9FB8134BB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Time Examples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15E10-9FCC-7F5E-3E75-B6B3F06AD8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FD9E07E2-D25D-FC26-4A0A-CFA820D5E6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9349013"/>
              </p:ext>
            </p:extLst>
          </p:nvPr>
        </p:nvGraphicFramePr>
        <p:xfrm>
          <a:off x="153672" y="1073256"/>
          <a:ext cx="11884656" cy="45200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16602">
                  <a:extLst>
                    <a:ext uri="{9D8B030D-6E8A-4147-A177-3AD203B41FA5}">
                      <a16:colId xmlns:a16="http://schemas.microsoft.com/office/drawing/2014/main" val="2803127119"/>
                    </a:ext>
                  </a:extLst>
                </a:gridCol>
                <a:gridCol w="267851">
                  <a:extLst>
                    <a:ext uri="{9D8B030D-6E8A-4147-A177-3AD203B41FA5}">
                      <a16:colId xmlns:a16="http://schemas.microsoft.com/office/drawing/2014/main" val="76635263"/>
                    </a:ext>
                  </a:extLst>
                </a:gridCol>
                <a:gridCol w="267851">
                  <a:extLst>
                    <a:ext uri="{9D8B030D-6E8A-4147-A177-3AD203B41FA5}">
                      <a16:colId xmlns:a16="http://schemas.microsoft.com/office/drawing/2014/main" val="4062436037"/>
                    </a:ext>
                  </a:extLst>
                </a:gridCol>
                <a:gridCol w="267851">
                  <a:extLst>
                    <a:ext uri="{9D8B030D-6E8A-4147-A177-3AD203B41FA5}">
                      <a16:colId xmlns:a16="http://schemas.microsoft.com/office/drawing/2014/main" val="4149570335"/>
                    </a:ext>
                  </a:extLst>
                </a:gridCol>
                <a:gridCol w="294313">
                  <a:extLst>
                    <a:ext uri="{9D8B030D-6E8A-4147-A177-3AD203B41FA5}">
                      <a16:colId xmlns:a16="http://schemas.microsoft.com/office/drawing/2014/main" val="434471892"/>
                    </a:ext>
                  </a:extLst>
                </a:gridCol>
                <a:gridCol w="289560">
                  <a:extLst>
                    <a:ext uri="{9D8B030D-6E8A-4147-A177-3AD203B41FA5}">
                      <a16:colId xmlns:a16="http://schemas.microsoft.com/office/drawing/2014/main" val="3150781353"/>
                    </a:ext>
                  </a:extLst>
                </a:gridCol>
                <a:gridCol w="428009">
                  <a:extLst>
                    <a:ext uri="{9D8B030D-6E8A-4147-A177-3AD203B41FA5}">
                      <a16:colId xmlns:a16="http://schemas.microsoft.com/office/drawing/2014/main" val="2161417385"/>
                    </a:ext>
                  </a:extLst>
                </a:gridCol>
                <a:gridCol w="476180">
                  <a:extLst>
                    <a:ext uri="{9D8B030D-6E8A-4147-A177-3AD203B41FA5}">
                      <a16:colId xmlns:a16="http://schemas.microsoft.com/office/drawing/2014/main" val="4067700116"/>
                    </a:ext>
                  </a:extLst>
                </a:gridCol>
                <a:gridCol w="615066">
                  <a:extLst>
                    <a:ext uri="{9D8B030D-6E8A-4147-A177-3AD203B41FA5}">
                      <a16:colId xmlns:a16="http://schemas.microsoft.com/office/drawing/2014/main" val="3696933908"/>
                    </a:ext>
                  </a:extLst>
                </a:gridCol>
                <a:gridCol w="644827">
                  <a:extLst>
                    <a:ext uri="{9D8B030D-6E8A-4147-A177-3AD203B41FA5}">
                      <a16:colId xmlns:a16="http://schemas.microsoft.com/office/drawing/2014/main" val="4155430397"/>
                    </a:ext>
                  </a:extLst>
                </a:gridCol>
                <a:gridCol w="624986">
                  <a:extLst>
                    <a:ext uri="{9D8B030D-6E8A-4147-A177-3AD203B41FA5}">
                      <a16:colId xmlns:a16="http://schemas.microsoft.com/office/drawing/2014/main" val="4183982948"/>
                    </a:ext>
                  </a:extLst>
                </a:gridCol>
                <a:gridCol w="624986">
                  <a:extLst>
                    <a:ext uri="{9D8B030D-6E8A-4147-A177-3AD203B41FA5}">
                      <a16:colId xmlns:a16="http://schemas.microsoft.com/office/drawing/2014/main" val="4073973821"/>
                    </a:ext>
                  </a:extLst>
                </a:gridCol>
                <a:gridCol w="624986">
                  <a:extLst>
                    <a:ext uri="{9D8B030D-6E8A-4147-A177-3AD203B41FA5}">
                      <a16:colId xmlns:a16="http://schemas.microsoft.com/office/drawing/2014/main" val="292240271"/>
                    </a:ext>
                  </a:extLst>
                </a:gridCol>
                <a:gridCol w="624986">
                  <a:extLst>
                    <a:ext uri="{9D8B030D-6E8A-4147-A177-3AD203B41FA5}">
                      <a16:colId xmlns:a16="http://schemas.microsoft.com/office/drawing/2014/main" val="1539282812"/>
                    </a:ext>
                  </a:extLst>
                </a:gridCol>
                <a:gridCol w="2916602">
                  <a:extLst>
                    <a:ext uri="{9D8B030D-6E8A-4147-A177-3AD203B41FA5}">
                      <a16:colId xmlns:a16="http://schemas.microsoft.com/office/drawing/2014/main" val="2448079698"/>
                    </a:ext>
                  </a:extLst>
                </a:gridCol>
              </a:tblGrid>
              <a:tr h="1257133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2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Scenario ** </a:t>
                      </a:r>
                    </a:p>
                    <a:p>
                      <a:pPr lvl="1" algn="l" fontAlgn="ctr"/>
                      <a:r>
                        <a:rPr lang="en-US" sz="12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Assume AS qualified for All Headroom (NPF-LPC)</a:t>
                      </a:r>
                      <a:endParaRPr lang="en-US" sz="12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MPC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NPF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LPC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RST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UFR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Self-provided RRS UFR(MW)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Self-provided ECRS (MW)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Current Capability to provide UFR (MW)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ECRS (10min) Ramp Rate (MW/min)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Non-Spin (30min) Ramp Rate (MW/min)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RRS UFR Award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ECRS </a:t>
                      </a:r>
                    </a:p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Award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Non-Spin Award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ctr" latinLnBrk="0" hangingPunct="1"/>
                      <a:r>
                        <a:rPr lang="en-US" sz="12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Notes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7188334"/>
                  </a:ext>
                </a:extLst>
              </a:tr>
              <a:tr h="1366449">
                <a:tc>
                  <a:txBody>
                    <a:bodyPr/>
                    <a:lstStyle/>
                    <a:p>
                      <a:pPr marL="0" lvl="1" indent="0" algn="l" defTabSz="914400" rtl="0" eaLnBrk="1" fontAlgn="ctr" latinLnBrk="0" hangingPunct="1">
                        <a:buFont typeface="Courier New" panose="02070309020205020404" pitchFamily="49" charset="0"/>
                        <a:buNone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NCLR_1 is qualified to provide 15 MW (registered/qualified amount). DAM awards NCLR_1 with 10MW RRS. QSE also has additional 5MW RRS Position via RRS Trades.</a:t>
                      </a:r>
                    </a:p>
                    <a:p>
                      <a:pPr marL="0" lvl="1" indent="0" algn="l" defTabSz="914400" rtl="0" eaLnBrk="1" fontAlgn="ctr" latinLnBrk="0" hangingPunct="1">
                        <a:buFont typeface="Courier New" panose="02070309020205020404" pitchFamily="49" charset="0"/>
                        <a:buNone/>
                      </a:pPr>
                      <a:r>
                        <a:rPr lang="en-US" sz="10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sz="1000" b="1" i="1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same scenario as previous slide*</a:t>
                      </a:r>
                      <a:endParaRPr lang="en-US" sz="1000" b="1" i="1" u="none" strike="noStrike" dirty="0">
                        <a:solidFill>
                          <a:schemeClr val="tx2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ONL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Arm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NCLR_1 Telemetry needs to show: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= ONL,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MPC &gt;= NPF &gt;= 15 MW,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NPF-LPC &gt;= 15 MW,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RRS capability &gt;= 15 MW,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RRS self-provided telemetry = 15 MW</a:t>
                      </a:r>
                    </a:p>
                    <a:p>
                      <a:pPr algn="l" fontAlgn="b"/>
                      <a:endParaRPr lang="en-US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557834"/>
                  </a:ext>
                </a:extLst>
              </a:tr>
              <a:tr h="10766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NCLR_2 is Self-providing 25MW RRS UFR and 10MW of ECRS. They have no additional room to provide AS. </a:t>
                      </a:r>
                      <a:endParaRPr lang="en-US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35</a:t>
                      </a:r>
                      <a:endParaRPr lang="en-US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35</a:t>
                      </a:r>
                      <a:endParaRPr lang="en-US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endParaRPr lang="en-US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ONL</a:t>
                      </a:r>
                      <a:endParaRPr lang="en-US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Arm</a:t>
                      </a:r>
                      <a:endParaRPr lang="en-US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25</a:t>
                      </a:r>
                      <a:endParaRPr lang="en-US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35</a:t>
                      </a:r>
                      <a:endParaRPr lang="en-US" sz="10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3.5</a:t>
                      </a:r>
                      <a:endParaRPr lang="en-US" sz="10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endParaRPr lang="en-US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25</a:t>
                      </a:r>
                      <a:endParaRPr lang="en-US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endParaRPr lang="en-US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The current capability to provide UFR should indicate the resources full availability. The ECRS ramp rate should be telemetered as a MW/min that can be achieved in 10 minutes, in this case 35/10 = 3.5 MW. SCED will assign awards based on both telemetered values.</a:t>
                      </a:r>
                      <a:endParaRPr lang="en-US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998908"/>
                  </a:ext>
                </a:extLst>
              </a:tr>
              <a:tr h="8198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NCLR_3 is Self-providing 25MW RRS UFR and 10MW of ECRS. Resource is also telemetering 30 MW of Non-Spin Capability. They have 10MW of additional room to provide AS.</a:t>
                      </a:r>
                      <a:endParaRPr lang="en-US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45</a:t>
                      </a:r>
                      <a:endParaRPr lang="en-US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45</a:t>
                      </a:r>
                      <a:endParaRPr lang="en-US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endParaRPr lang="en-US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ONL</a:t>
                      </a:r>
                      <a:endParaRPr lang="en-US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Arm</a:t>
                      </a:r>
                      <a:endParaRPr lang="en-US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25</a:t>
                      </a:r>
                      <a:endParaRPr lang="en-US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45</a:t>
                      </a:r>
                      <a:endParaRPr lang="en-US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4.5</a:t>
                      </a:r>
                      <a:endParaRPr lang="en-US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25~35</a:t>
                      </a:r>
                      <a:endParaRPr lang="en-US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10~20</a:t>
                      </a:r>
                      <a:endParaRPr lang="en-US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endParaRPr lang="en-US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SCED will know the NCLR cannot provide NSRS while self-providing due to the UFR telemetered status.</a:t>
                      </a:r>
                      <a:endParaRPr lang="en-US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789781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C831025C-A552-C0B9-92F3-2BC1D518C113}"/>
              </a:ext>
            </a:extLst>
          </p:cNvPr>
          <p:cNvSpPr txBox="1"/>
          <p:nvPr/>
        </p:nvSpPr>
        <p:spPr>
          <a:xfrm>
            <a:off x="6096000" y="363630"/>
            <a:ext cx="2479729" cy="55399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1500" i="1" dirty="0">
                <a:solidFill>
                  <a:schemeClr val="accent3"/>
                </a:solidFill>
              </a:rPr>
              <a:t>QSE to ERCOT Telemetry</a:t>
            </a:r>
          </a:p>
          <a:p>
            <a:r>
              <a:rPr lang="en-US" sz="15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ERCOT to QSE ICCP</a:t>
            </a:r>
          </a:p>
        </p:txBody>
      </p:sp>
    </p:spTree>
    <p:extLst>
      <p:ext uri="{BB962C8B-B14F-4D97-AF65-F5344CB8AC3E}">
        <p14:creationId xmlns:p14="http://schemas.microsoft.com/office/powerpoint/2010/main" val="2634762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467" y="762000"/>
            <a:ext cx="9719733" cy="5334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Key changes implemented with the RTCB project affecting Load Resources (LRs), their Resource Entities, and Qualified Scheduling Entities (QSEs)</a:t>
            </a:r>
          </a:p>
          <a:p>
            <a:pPr marL="0" indent="0">
              <a:buNone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New Terms and Concepts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Day-Ahead Market (DAM) Changes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Telemetry Changes for NCLRs and CLRs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Real-Time Market (RTM) and Operational Changes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Deployment and Recall of Load 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Performance 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Monthly Reports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Real Time Examples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is not an all-encompassing review of changes – Focus is on LRs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>
                <a:solidFill>
                  <a:prstClr val="black">
                    <a:tint val="75000"/>
                  </a:prstClr>
                </a:solidFill>
                <a:latin typeface="Arial" panose="020B0604020202020204"/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713139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Terms and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732" y="1158815"/>
            <a:ext cx="9719733" cy="5334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SCED is optimizing energy and AS in real-time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Energy and AS Awards in real-time are based on telemetered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real-time, NCLRs can self-provide RRS and ECRS subject to validation rules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LRs can also participate in real-time AS markets and their AS awards are based on a valid RTM offer for 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SASM has been eliminated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Telemetry changes (see </a:t>
            </a:r>
            <a:r>
              <a:rPr lang="en-US" dirty="0">
                <a:hlinkClick r:id="rId2"/>
              </a:rPr>
              <a:t>RTC Telemetry Changes</a:t>
            </a:r>
            <a:r>
              <a:rPr lang="en-US" dirty="0"/>
              <a:t> on RTC+B Training webpage)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AS Imbalance remains but the specific calculations are changing (see </a:t>
            </a:r>
            <a:r>
              <a:rPr lang="en-US" dirty="0">
                <a:hlinkClick r:id="rId2"/>
              </a:rPr>
              <a:t>RTC+B Settlement Overview</a:t>
            </a:r>
            <a:r>
              <a:rPr lang="en-US" dirty="0"/>
              <a:t> on RTC+B Training webpage)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>
                <a:solidFill>
                  <a:prstClr val="black">
                    <a:tint val="75000"/>
                  </a:prstClr>
                </a:solidFill>
                <a:latin typeface="Arial" panose="020B0604020202020204"/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659946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Day-Ahead Market (DAM)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467" y="762000"/>
            <a:ext cx="9719733" cy="5334000"/>
          </a:xfrm>
        </p:spPr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Existing qualification limits to provide AS will be retained for all LRs, but new Resources will be required to demonstrate their capability through a qualification test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b="1" i="1" dirty="0">
                <a:solidFill>
                  <a:srgbClr val="5B6770"/>
                </a:solidFill>
                <a:latin typeface="Arial" panose="020B0604020202020204"/>
              </a:rPr>
              <a:t>No additional testing for existing LRs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ASDCs will be added to the DAM optimization and will be used in the determination of the AS quantities procured and the MCPCs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QSEs then prepare COPs to show projected Resource availability and their AS capability for each AS Type coming out of DAM 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AS Responsibility field is replaced by AS Capability by each AS Type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dirty="0">
              <a:solidFill>
                <a:srgbClr val="5B6770"/>
              </a:solidFill>
              <a:latin typeface="Arial" panose="020B060402020202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1" i="1" dirty="0">
                <a:solidFill>
                  <a:srgbClr val="5B6770"/>
                </a:solidFill>
                <a:latin typeface="Arial" panose="020B0604020202020204"/>
              </a:rPr>
              <a:t>No Changes Required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AS Plan posted by 06:00 in the Day-Ahead for LSE QSEs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After DAM runs, AS Awards are published based on the DAM AS procurement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Participation of CLRs in DAM will be similar to Generation Resources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>
                <a:solidFill>
                  <a:prstClr val="black">
                    <a:tint val="75000"/>
                  </a:prstClr>
                </a:solidFill>
                <a:latin typeface="Arial" panose="020B0604020202020204"/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340126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Telemetry Changes for NCLRs and CLRs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466" y="762000"/>
            <a:ext cx="10680207" cy="5334000"/>
          </a:xfrm>
        </p:spPr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Resource status for NCLRs or CLRs will either be ONL or OUTL. 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Eliminated Statuses</a:t>
            </a:r>
          </a:p>
          <a:p>
            <a:pPr marL="1257300" lvl="2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ONRGL, FRRSUP, FRRSDN, ONCLR, ONRL, ONECL, and ONFFRRRSL.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Resource </a:t>
            </a: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specific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 Responsibility and AS </a:t>
            </a: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Schedule will be eliminated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QSE telemeters current capability to provide Reg Up, Reg Down, RRS, ECRS and Non-Spin: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Self-provided capacity for RRS-UFR and ECRSM w/ UFR showing as Armed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NCLR telemeters its RRS capability as a MW value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NCLR telemeters its ECRS capability in the form of a 10-minute blended ramp rate measured as MW/min</a:t>
            </a:r>
          </a:p>
          <a:p>
            <a:pPr marL="1257300" lvl="2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i.e. 6.0 MW/min = 60 MW of capability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NCLR telemeters its Non-Spin capability in the form of a blended 30-minute Ramp Rate measured as MW/min</a:t>
            </a:r>
          </a:p>
          <a:p>
            <a:pPr marL="1257300" lvl="2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i.e. 2.0 MW/min = 60 MW of capability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ERCOT sends AS Awards via ICCP after every SCED execution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For CLRs, the UDBP is replaced by the UDSP 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Updated Desired Set Point (UDSP)—UDSP will be a single value that is the sum of two components: Base Ramp and Resource-specific Regulation Service instruction. 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See </a:t>
            </a:r>
            <a:r>
              <a:rPr lang="en-US" dirty="0">
                <a:hlinkClick r:id="rId2"/>
              </a:rPr>
              <a:t>RTC Telemetry Changes</a:t>
            </a:r>
            <a:r>
              <a:rPr lang="en-US" dirty="0"/>
              <a:t> on RTC+B Training webpage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hlinkClick r:id="rId3"/>
              </a:rPr>
              <a:t>ERCOT Nodal ICCP Communications Handbook RTC+B v4.03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>
                <a:solidFill>
                  <a:prstClr val="black">
                    <a:tint val="75000"/>
                  </a:prstClr>
                </a:solidFill>
                <a:latin typeface="Arial" panose="020B0604020202020204"/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221716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 Dispatch of Ancillary Services by Resource Type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9982200" y="5922219"/>
            <a:ext cx="609600" cy="296862"/>
          </a:xfrm>
        </p:spPr>
        <p:txBody>
          <a:bodyPr/>
          <a:lstStyle/>
          <a:p>
            <a:fld id="{1D93BD3E-1E9A-4970-A6F7-E7AC52762E0C}" type="slidenum">
              <a:rPr lang="en-US">
                <a:solidFill>
                  <a:prstClr val="black">
                    <a:tint val="75000"/>
                  </a:prstClr>
                </a:solidFill>
                <a:latin typeface="Arial" panose="020B0604020202020204"/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  <a:latin typeface="Arial" panose="020B0604020202020204"/>
            </a:endParaRPr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A3429A51-7CFD-6B6A-1278-00AA26C36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914401"/>
            <a:ext cx="8375072" cy="5120483"/>
          </a:xfrm>
        </p:spPr>
        <p:txBody>
          <a:bodyPr/>
          <a:lstStyle/>
          <a:p>
            <a:r>
              <a:rPr lang="en-US" b="1" i="1" dirty="0">
                <a:solidFill>
                  <a:srgbClr val="C00000"/>
                </a:solidFill>
              </a:rPr>
              <a:t>Current AS Qualification for Resources will carry over into RTC</a:t>
            </a:r>
          </a:p>
          <a:p>
            <a:r>
              <a:rPr lang="en-US" b="1" i="1" dirty="0">
                <a:solidFill>
                  <a:srgbClr val="C00000"/>
                </a:solidFill>
              </a:rPr>
              <a:t>All AS Dispatch will be Resource Specific</a:t>
            </a:r>
          </a:p>
          <a:p>
            <a:pPr lvl="1"/>
            <a:endParaRPr lang="en-US" sz="1400" dirty="0"/>
          </a:p>
          <a:p>
            <a:endParaRPr lang="en-US" dirty="0"/>
          </a:p>
        </p:txBody>
      </p:sp>
      <p:pic>
        <p:nvPicPr>
          <p:cNvPr id="7" name="Picture 6" descr="Graphical user interface&#10;&#10;AI-generated content may be incorrect.">
            <a:extLst>
              <a:ext uri="{FF2B5EF4-FFF2-40B4-BE49-F238E27FC236}">
                <a16:creationId xmlns:a16="http://schemas.microsoft.com/office/drawing/2014/main" id="{181C210C-12D9-5EFF-0E48-AE2F25DF23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270" y="1808233"/>
            <a:ext cx="11436517" cy="364626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0216DE5-17D2-1D92-9CF0-0C4CE81C7B59}"/>
              </a:ext>
            </a:extLst>
          </p:cNvPr>
          <p:cNvSpPr txBox="1"/>
          <p:nvPr/>
        </p:nvSpPr>
        <p:spPr>
          <a:xfrm>
            <a:off x="8092118" y="4461023"/>
            <a:ext cx="3780164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u="sng" dirty="0"/>
              <a:t>Resource abbreviations:</a:t>
            </a:r>
          </a:p>
          <a:p>
            <a:r>
              <a:rPr lang="en-US" sz="1200" dirty="0"/>
              <a:t>Gen = Generation</a:t>
            </a:r>
          </a:p>
          <a:p>
            <a:r>
              <a:rPr lang="en-US" sz="1200" dirty="0" err="1"/>
              <a:t>CombCycle</a:t>
            </a:r>
            <a:r>
              <a:rPr lang="en-US" sz="1200" dirty="0"/>
              <a:t> = Combined Cycle</a:t>
            </a:r>
          </a:p>
          <a:p>
            <a:r>
              <a:rPr lang="en-US" sz="1200" dirty="0"/>
              <a:t>Sync Cond = Synchronous Condenser</a:t>
            </a:r>
          </a:p>
          <a:p>
            <a:r>
              <a:rPr lang="en-US" sz="1200" dirty="0"/>
              <a:t>ESR = Energy Storage Resource (Battery)</a:t>
            </a:r>
          </a:p>
          <a:p>
            <a:r>
              <a:rPr lang="en-US" sz="1200" dirty="0"/>
              <a:t>CLR = Controllable Load Resource</a:t>
            </a:r>
          </a:p>
          <a:p>
            <a:r>
              <a:rPr lang="en-US" sz="1200" dirty="0"/>
              <a:t>NCLR = Non-Controllable Load Resource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7A0DC4B-EC7F-44CB-57BF-9C257C3DB0F1}"/>
              </a:ext>
            </a:extLst>
          </p:cNvPr>
          <p:cNvSpPr/>
          <p:nvPr/>
        </p:nvSpPr>
        <p:spPr>
          <a:xfrm>
            <a:off x="6170017" y="1488557"/>
            <a:ext cx="1748606" cy="443366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0637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D5619-44B4-3841-FFF3-ED634B969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RTM and Operational Changes for CLRs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FDEA2-5736-61B0-A7C3-F33D44B66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8" y="1075766"/>
            <a:ext cx="10153290" cy="4844268"/>
          </a:xfrm>
        </p:spPr>
        <p:txBody>
          <a:bodyPr/>
          <a:lstStyle/>
          <a:p>
            <a:r>
              <a:rPr lang="en-US" dirty="0"/>
              <a:t>NPRR1244 – All Controllable Load Resources capable of providing Primary Frequency Response (PFR) shall provide PFR, i.e., the CLRs that are qualified for Regulation and/or RRS</a:t>
            </a:r>
          </a:p>
          <a:p>
            <a:r>
              <a:rPr lang="en-US" dirty="0"/>
              <a:t>Need to submit offers for real-time to cover telemetered AS capabilities if showing ONL status, otherwise ERCOT calculates and will use a proxy offer for energy and AS</a:t>
            </a:r>
          </a:p>
          <a:p>
            <a:r>
              <a:rPr lang="en-US" dirty="0"/>
              <a:t>Awards and deployments will respect operating limits including MPC, LPC and ramp rates</a:t>
            </a:r>
          </a:p>
          <a:p>
            <a:r>
              <a:rPr lang="en-US" dirty="0"/>
              <a:t>In general, participate like a conventional Generator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i="1" dirty="0">
                <a:solidFill>
                  <a:srgbClr val="FF0000"/>
                </a:solidFill>
              </a:rPr>
              <a:t>No Deployment or Recall Changes for CLRs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448F4C-C6AC-DA0F-1E27-77EF89E96A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182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D5619-44B4-3841-FFF3-ED634B969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RTM and Operational Changes for NCLRs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FDEA2-5736-61B0-A7C3-F33D44B66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Telemetry is critical</a:t>
            </a:r>
          </a:p>
          <a:p>
            <a:pPr lvl="1"/>
            <a:r>
              <a:rPr lang="en-US" dirty="0"/>
              <a:t>NPC, LPC, Resource Status and Ramp Rates are key input data used in the procurement process.</a:t>
            </a:r>
          </a:p>
          <a:p>
            <a:r>
              <a:rPr lang="en-US" dirty="0"/>
              <a:t>Awards for AS will be subject to limits/constraints for each service type; e.g. additional awards for RRS-UFR </a:t>
            </a:r>
          </a:p>
          <a:p>
            <a:r>
              <a:rPr lang="en-US" dirty="0"/>
              <a:t>NCLRs may self-provide RRS and ECRS subject to validation rules:</a:t>
            </a:r>
          </a:p>
          <a:p>
            <a:pPr lvl="1"/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Under-frequency relays must be armed</a:t>
            </a:r>
          </a:p>
          <a:p>
            <a:pPr lvl="1"/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RRS and ECRS self-provided capacity cannot exceed their net Ancillary Service position for the QSE (AS awards, self-arranged AS, and AS Trades at portfolio level)</a:t>
            </a:r>
          </a:p>
          <a:p>
            <a:pPr lvl="1"/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A Resource validation against telemetered AS capabilities</a:t>
            </a:r>
          </a:p>
          <a:p>
            <a:r>
              <a:rPr lang="en-US" dirty="0"/>
              <a:t>Note that awards can be partial amounts of AS (e.g. 20 MW offer; 20 MW capability; 10 MW award) </a:t>
            </a:r>
          </a:p>
          <a:p>
            <a:r>
              <a:rPr lang="en-US" dirty="0"/>
              <a:t>QSEs have the ability to update AS offers for the operating hour in the operating hour</a:t>
            </a:r>
            <a:endParaRPr lang="en-US" i="1" dirty="0">
              <a:solidFill>
                <a:schemeClr val="accent6"/>
              </a:solidFill>
            </a:endParaRPr>
          </a:p>
          <a:p>
            <a:r>
              <a:rPr lang="en-US" dirty="0"/>
              <a:t>SCED will use a proxy offer for AS if NCLR is showing status of ONL, has headroom, and no offer submitted or offer does not cover the amount of AS available from the NCLR</a:t>
            </a:r>
          </a:p>
          <a:p>
            <a:r>
              <a:rPr lang="en-US" dirty="0"/>
              <a:t>AS Awards published is the sum of self provided AS and any extra AS Award subject to headroom availability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448F4C-C6AC-DA0F-1E27-77EF89E96A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178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D5619-44B4-3841-FFF3-ED634B969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Deployment and Recall for NCLRs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FDEA2-5736-61B0-A7C3-F33D44B66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21" y="851480"/>
            <a:ext cx="11354280" cy="5290528"/>
          </a:xfrm>
        </p:spPr>
        <p:txBody>
          <a:bodyPr/>
          <a:lstStyle/>
          <a:p>
            <a:r>
              <a:rPr lang="en-US" dirty="0"/>
              <a:t>No Group Assignments for deployment or recall </a:t>
            </a:r>
          </a:p>
          <a:p>
            <a:r>
              <a:rPr lang="en-US" dirty="0"/>
              <a:t>Manual deployment for Non-Spin, ECRS and RRS is done similarly today:</a:t>
            </a:r>
          </a:p>
          <a:p>
            <a:pPr lvl="1"/>
            <a:r>
              <a:rPr lang="en-US" dirty="0"/>
              <a:t>Operator dials in a MW value, e.g. 500 MW, and then the AS Deployment manager issues resource specific instructions:</a:t>
            </a:r>
          </a:p>
          <a:p>
            <a:pPr lvl="2"/>
            <a:r>
              <a:rPr lang="en-US" dirty="0"/>
              <a:t>Non-Spin</a:t>
            </a:r>
          </a:p>
          <a:p>
            <a:pPr lvl="2"/>
            <a:r>
              <a:rPr lang="en-US" dirty="0"/>
              <a:t>ECRSM – No relay or relay not armed, then</a:t>
            </a:r>
          </a:p>
          <a:p>
            <a:pPr lvl="2"/>
            <a:r>
              <a:rPr lang="en-US" dirty="0"/>
              <a:t>ECRSM – UFR armed, then</a:t>
            </a:r>
          </a:p>
          <a:p>
            <a:pPr lvl="2"/>
            <a:r>
              <a:rPr lang="en-US" dirty="0"/>
              <a:t>ECRSM and RRS-UFR – both deployed at the same time when NCLR has an armed UFR, then</a:t>
            </a:r>
          </a:p>
          <a:p>
            <a:pPr lvl="2"/>
            <a:r>
              <a:rPr lang="en-US" dirty="0"/>
              <a:t>RRS-UFR</a:t>
            </a:r>
          </a:p>
          <a:p>
            <a:r>
              <a:rPr lang="en-US" dirty="0"/>
              <a:t>The 3-hour return to service was a compliance metric that has been eliminated</a:t>
            </a:r>
          </a:p>
          <a:p>
            <a:pPr lvl="1"/>
            <a:r>
              <a:rPr lang="en-US" dirty="0"/>
              <a:t>AS positions for future hour are financial, so this compliance metric is no longer applicable</a:t>
            </a:r>
          </a:p>
          <a:p>
            <a:pPr lvl="1"/>
            <a:endParaRPr lang="en-US" sz="500" dirty="0"/>
          </a:p>
          <a:p>
            <a:pPr marL="0" indent="0">
              <a:buNone/>
            </a:pPr>
            <a:r>
              <a:rPr lang="en-US" dirty="0"/>
              <a:t>Conditions not affected by RTC:</a:t>
            </a:r>
          </a:p>
          <a:p>
            <a:pPr lvl="1"/>
            <a:r>
              <a:rPr lang="en-US" dirty="0"/>
              <a:t>Deployment instructions are resource specific and done by XML instruction</a:t>
            </a:r>
            <a:endParaRPr lang="en-US" i="1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NCLRs need to remain deployed until recalled </a:t>
            </a:r>
          </a:p>
          <a:p>
            <a:pPr lvl="1"/>
            <a:r>
              <a:rPr lang="en-US" dirty="0"/>
              <a:t>Once deployed, NCLRs are subject to an Imbalance charge similar to today </a:t>
            </a:r>
          </a:p>
          <a:p>
            <a:pPr lvl="1"/>
            <a:r>
              <a:rPr lang="en-US" dirty="0"/>
              <a:t>Once recalled, it’s important to cover AS financial position by returning to service or covering any shortage thru allowed substitution or market trades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448F4C-C6AC-DA0F-1E27-77EF89E96A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1256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28754</TotalTime>
  <Words>2201</Words>
  <Application>Microsoft Office PowerPoint</Application>
  <PresentationFormat>Widescreen</PresentationFormat>
  <Paragraphs>280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Aptos</vt:lpstr>
      <vt:lpstr>Aptos Narrow</vt:lpstr>
      <vt:lpstr>Arial</vt:lpstr>
      <vt:lpstr>Courier New</vt:lpstr>
      <vt:lpstr>2_Custom Design</vt:lpstr>
      <vt:lpstr>1_Office Theme</vt:lpstr>
      <vt:lpstr>PowerPoint Presentation</vt:lpstr>
      <vt:lpstr>Introduction</vt:lpstr>
      <vt:lpstr>New Terms and Concepts</vt:lpstr>
      <vt:lpstr>Day-Ahead Market (DAM) Changes</vt:lpstr>
      <vt:lpstr>Telemetry Changes for NCLRs and CLRs</vt:lpstr>
      <vt:lpstr>RTC Dispatch of Ancillary Services by Resource Type </vt:lpstr>
      <vt:lpstr>RTM and Operational Changes for CLRs</vt:lpstr>
      <vt:lpstr>RTM and Operational Changes for NCLRs</vt:lpstr>
      <vt:lpstr>Deployment and Recall for NCLRs</vt:lpstr>
      <vt:lpstr>Performance Analysis for CLRs</vt:lpstr>
      <vt:lpstr>Performance Analysis for NCLRs Overview</vt:lpstr>
      <vt:lpstr>Reports</vt:lpstr>
      <vt:lpstr>Questions and for more info contacts</vt:lpstr>
      <vt:lpstr>RTC+B Training videos</vt:lpstr>
      <vt:lpstr>Appendix - Acronyms </vt:lpstr>
      <vt:lpstr>Example of Self-Provided Ancillary Services</vt:lpstr>
      <vt:lpstr>Real Time Examples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Krein, Steve</dc:creator>
  <cp:lastModifiedBy>House, Donald</cp:lastModifiedBy>
  <cp:revision>32</cp:revision>
  <cp:lastPrinted>2025-04-15T19:12:40Z</cp:lastPrinted>
  <dcterms:created xsi:type="dcterms:W3CDTF">2024-12-06T21:47:11Z</dcterms:created>
  <dcterms:modified xsi:type="dcterms:W3CDTF">2025-04-17T14:47:18Z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144db1d-993e-40da-980d-6eea152adc50_Enabled">
    <vt:lpwstr>true</vt:lpwstr>
  </property>
  <property fmtid="{D5CDD505-2E9C-101B-9397-08002B2CF9AE}" pid="3" name="MSIP_Label_c144db1d-993e-40da-980d-6eea152adc50_SetDate">
    <vt:lpwstr>2025-02-24T15:10:49Z</vt:lpwstr>
  </property>
  <property fmtid="{D5CDD505-2E9C-101B-9397-08002B2CF9AE}" pid="4" name="MSIP_Label_c144db1d-993e-40da-980d-6eea152adc50_Method">
    <vt:lpwstr>Privileged</vt:lpwstr>
  </property>
  <property fmtid="{D5CDD505-2E9C-101B-9397-08002B2CF9AE}" pid="5" name="MSIP_Label_c144db1d-993e-40da-980d-6eea152adc50_Name">
    <vt:lpwstr>Public</vt:lpwstr>
  </property>
  <property fmtid="{D5CDD505-2E9C-101B-9397-08002B2CF9AE}" pid="6" name="MSIP_Label_c144db1d-993e-40da-980d-6eea152adc50_SiteId">
    <vt:lpwstr>0afb747d-bff7-4596-a9fc-950ef9e0ec45</vt:lpwstr>
  </property>
  <property fmtid="{D5CDD505-2E9C-101B-9397-08002B2CF9AE}" pid="7" name="MSIP_Label_c144db1d-993e-40da-980d-6eea152adc50_ActionId">
    <vt:lpwstr>20f393a2-5e96-4400-ae77-b8fef3874528</vt:lpwstr>
  </property>
  <property fmtid="{D5CDD505-2E9C-101B-9397-08002B2CF9AE}" pid="8" name="MSIP_Label_c144db1d-993e-40da-980d-6eea152adc50_ContentBits">
    <vt:lpwstr>0</vt:lpwstr>
  </property>
</Properties>
</file>