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62"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6" d="100"/>
          <a:sy n="86" d="100"/>
        </p:scale>
        <p:origin x="33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09133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8DBF9DC9-4220-4E39-8B03-6362A21A2EC7}"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989183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190597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49040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4168714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83046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901210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1714080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4004704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38027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BF9DC9-4220-4E39-8B03-6362A21A2EC7}"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3802184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BF9DC9-4220-4E39-8B03-6362A21A2EC7}"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251482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BF9DC9-4220-4E39-8B03-6362A21A2EC7}"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328061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BF9DC9-4220-4E39-8B03-6362A21A2EC7}"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205107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F9DC9-4220-4E39-8B03-6362A21A2EC7}"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2534330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BF9DC9-4220-4E39-8B03-6362A21A2EC7}"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405058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BF9DC9-4220-4E39-8B03-6362A21A2EC7}"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24146-3351-4444-876C-8D8B86FAC989}" type="slidenum">
              <a:rPr lang="en-US" smtClean="0"/>
              <a:t>‹#›</a:t>
            </a:fld>
            <a:endParaRPr lang="en-US"/>
          </a:p>
        </p:txBody>
      </p:sp>
    </p:spTree>
    <p:extLst>
      <p:ext uri="{BB962C8B-B14F-4D97-AF65-F5344CB8AC3E}">
        <p14:creationId xmlns:p14="http://schemas.microsoft.com/office/powerpoint/2010/main" val="1341835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DBF9DC9-4220-4E39-8B03-6362A21A2EC7}" type="datetimeFigureOut">
              <a:rPr lang="en-US" smtClean="0"/>
              <a:t>4/1/2025</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5D24146-3351-4444-876C-8D8B86FAC989}" type="slidenum">
              <a:rPr lang="en-US" smtClean="0"/>
              <a:t>‹#›</a:t>
            </a:fld>
            <a:endParaRPr lang="en-US"/>
          </a:p>
        </p:txBody>
      </p:sp>
    </p:spTree>
    <p:extLst>
      <p:ext uri="{BB962C8B-B14F-4D97-AF65-F5344CB8AC3E}">
        <p14:creationId xmlns:p14="http://schemas.microsoft.com/office/powerpoint/2010/main" val="120171360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91FAB-86B8-4441-880F-BE5569D17D57}"/>
              </a:ext>
            </a:extLst>
          </p:cNvPr>
          <p:cNvSpPr>
            <a:spLocks noGrp="1"/>
          </p:cNvSpPr>
          <p:nvPr>
            <p:ph type="title"/>
          </p:nvPr>
        </p:nvSpPr>
        <p:spPr>
          <a:xfrm>
            <a:off x="414454" y="588150"/>
            <a:ext cx="7703634" cy="2456134"/>
          </a:xfrm>
        </p:spPr>
        <p:txBody>
          <a:bodyPr/>
          <a:lstStyle/>
          <a:p>
            <a:r>
              <a:rPr lang="en-US" sz="4800" b="1" dirty="0"/>
              <a:t>Lubbock Integration Update</a:t>
            </a:r>
            <a:br>
              <a:rPr lang="en-US" dirty="0"/>
            </a:br>
            <a:r>
              <a:rPr lang="en-US" dirty="0"/>
              <a:t>RMS –  April 2025</a:t>
            </a:r>
          </a:p>
        </p:txBody>
      </p:sp>
      <p:pic>
        <p:nvPicPr>
          <p:cNvPr id="9" name="Content Placeholder 8">
            <a:extLst>
              <a:ext uri="{FF2B5EF4-FFF2-40B4-BE49-F238E27FC236}">
                <a16:creationId xmlns:a16="http://schemas.microsoft.com/office/drawing/2014/main" id="{1A79A8ED-7FBC-46AA-BE38-44880A1CCFE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16759" y="478070"/>
            <a:ext cx="5901859" cy="5901859"/>
          </a:xfrm>
        </p:spPr>
      </p:pic>
    </p:spTree>
    <p:extLst>
      <p:ext uri="{BB962C8B-B14F-4D97-AF65-F5344CB8AC3E}">
        <p14:creationId xmlns:p14="http://schemas.microsoft.com/office/powerpoint/2010/main" val="401007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A1E0-159B-4858-A4DC-2DFFEFA4C853}"/>
              </a:ext>
            </a:extLst>
          </p:cNvPr>
          <p:cNvSpPr>
            <a:spLocks noGrp="1"/>
          </p:cNvSpPr>
          <p:nvPr>
            <p:ph type="title"/>
          </p:nvPr>
        </p:nvSpPr>
        <p:spPr>
          <a:xfrm>
            <a:off x="587496" y="595067"/>
            <a:ext cx="7505700" cy="909760"/>
          </a:xfrm>
        </p:spPr>
        <p:txBody>
          <a:bodyPr>
            <a:noAutofit/>
          </a:bodyPr>
          <a:lstStyle/>
          <a:p>
            <a:r>
              <a:rPr lang="en-US" sz="3200" b="1" dirty="0">
                <a:solidFill>
                  <a:schemeClr val="bg2">
                    <a:lumMod val="50000"/>
                  </a:schemeClr>
                </a:solidFill>
              </a:rPr>
              <a:t>Discretionary Fees Remediation</a:t>
            </a:r>
          </a:p>
        </p:txBody>
      </p:sp>
      <p:sp>
        <p:nvSpPr>
          <p:cNvPr id="3" name="Content Placeholder 2">
            <a:extLst>
              <a:ext uri="{FF2B5EF4-FFF2-40B4-BE49-F238E27FC236}">
                <a16:creationId xmlns:a16="http://schemas.microsoft.com/office/drawing/2014/main" id="{695D05D3-29B8-4A0A-90E0-EF6C301E1B83}"/>
              </a:ext>
            </a:extLst>
          </p:cNvPr>
          <p:cNvSpPr>
            <a:spLocks noGrp="1"/>
          </p:cNvSpPr>
          <p:nvPr>
            <p:ph idx="1"/>
          </p:nvPr>
        </p:nvSpPr>
        <p:spPr>
          <a:xfrm>
            <a:off x="587496" y="1943099"/>
            <a:ext cx="8534400" cy="4149969"/>
          </a:xfrm>
        </p:spPr>
        <p:txBody>
          <a:bodyPr anchor="t">
            <a:normAutofit/>
          </a:bodyPr>
          <a:lstStyle/>
          <a:p>
            <a:r>
              <a:rPr lang="en-US" sz="2200" dirty="0">
                <a:solidFill>
                  <a:schemeClr val="accent4">
                    <a:lumMod val="20000"/>
                    <a:lumOff val="80000"/>
                  </a:schemeClr>
                </a:solidFill>
              </a:rPr>
              <a:t>We are getting to the final stages for a few of the </a:t>
            </a:r>
            <a:r>
              <a:rPr lang="en-US" sz="2200" dirty="0" err="1">
                <a:solidFill>
                  <a:schemeClr val="accent4">
                    <a:lumMod val="20000"/>
                    <a:lumOff val="80000"/>
                  </a:schemeClr>
                </a:solidFill>
              </a:rPr>
              <a:t>REPs.</a:t>
            </a:r>
            <a:r>
              <a:rPr lang="en-US" sz="2200" dirty="0">
                <a:solidFill>
                  <a:schemeClr val="accent4">
                    <a:lumMod val="20000"/>
                    <a:lumOff val="80000"/>
                  </a:schemeClr>
                </a:solidFill>
              </a:rPr>
              <a:t>  </a:t>
            </a:r>
          </a:p>
          <a:p>
            <a:pPr lvl="1"/>
            <a:r>
              <a:rPr lang="en-US" sz="2000" dirty="0">
                <a:solidFill>
                  <a:schemeClr val="accent4">
                    <a:lumMod val="20000"/>
                    <a:lumOff val="80000"/>
                  </a:schemeClr>
                </a:solidFill>
              </a:rPr>
              <a:t>We walked through the process yesterday to get the first check cut for one REP.  We are expecting an update to see how long it actually takes the check to get cut and sent.  </a:t>
            </a:r>
          </a:p>
          <a:p>
            <a:r>
              <a:rPr lang="en-US" dirty="0">
                <a:solidFill>
                  <a:schemeClr val="tx2">
                    <a:lumMod val="20000"/>
                    <a:lumOff val="80000"/>
                  </a:schemeClr>
                </a:solidFill>
              </a:rPr>
              <a:t>WHAT WE NEED FROM EACH CR</a:t>
            </a:r>
          </a:p>
          <a:p>
            <a:pPr lvl="1"/>
            <a:r>
              <a:rPr lang="en-US" dirty="0">
                <a:solidFill>
                  <a:schemeClr val="tx2">
                    <a:lumMod val="20000"/>
                    <a:lumOff val="80000"/>
                  </a:schemeClr>
                </a:solidFill>
              </a:rPr>
              <a:t>We need an address that you want the check sent to.  Your REP Account manager has been trying to get ahold of you.</a:t>
            </a:r>
          </a:p>
          <a:p>
            <a:pPr lvl="2"/>
            <a:r>
              <a:rPr lang="en-US" dirty="0">
                <a:solidFill>
                  <a:schemeClr val="tx2">
                    <a:lumMod val="20000"/>
                    <a:lumOff val="80000"/>
                  </a:schemeClr>
                </a:solidFill>
              </a:rPr>
              <a:t>If you haven’t seen an email, please email MarketOps@mylubbock.us</a:t>
            </a:r>
          </a:p>
          <a:p>
            <a:pPr lvl="1"/>
            <a:r>
              <a:rPr lang="en-US" dirty="0">
                <a:solidFill>
                  <a:schemeClr val="tx2">
                    <a:lumMod val="20000"/>
                    <a:lumOff val="80000"/>
                  </a:schemeClr>
                </a:solidFill>
              </a:rPr>
              <a:t>If you want the check to sent “Care of” anybody, give us that name as well.  </a:t>
            </a:r>
          </a:p>
          <a:p>
            <a:pPr marL="0" indent="0">
              <a:buNone/>
            </a:pPr>
            <a:endParaRPr lang="en-US" dirty="0"/>
          </a:p>
          <a:p>
            <a:endParaRPr lang="en-US" dirty="0"/>
          </a:p>
        </p:txBody>
      </p:sp>
      <p:pic>
        <p:nvPicPr>
          <p:cNvPr id="6" name="Picture 5">
            <a:extLst>
              <a:ext uri="{FF2B5EF4-FFF2-40B4-BE49-F238E27FC236}">
                <a16:creationId xmlns:a16="http://schemas.microsoft.com/office/drawing/2014/main" id="{58EDDD9E-8B46-4AA6-8005-BB598AF28C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1100" y="156794"/>
            <a:ext cx="3045073" cy="3045073"/>
          </a:xfrm>
          <a:prstGeom prst="rect">
            <a:avLst/>
          </a:prstGeom>
        </p:spPr>
      </p:pic>
    </p:spTree>
    <p:extLst>
      <p:ext uri="{BB962C8B-B14F-4D97-AF65-F5344CB8AC3E}">
        <p14:creationId xmlns:p14="http://schemas.microsoft.com/office/powerpoint/2010/main" val="174633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A1E0-159B-4858-A4DC-2DFFEFA4C853}"/>
              </a:ext>
            </a:extLst>
          </p:cNvPr>
          <p:cNvSpPr>
            <a:spLocks noGrp="1"/>
          </p:cNvSpPr>
          <p:nvPr>
            <p:ph type="title"/>
          </p:nvPr>
        </p:nvSpPr>
        <p:spPr>
          <a:xfrm>
            <a:off x="587496" y="595067"/>
            <a:ext cx="7505700" cy="909760"/>
          </a:xfrm>
        </p:spPr>
        <p:txBody>
          <a:bodyPr>
            <a:noAutofit/>
          </a:bodyPr>
          <a:lstStyle/>
          <a:p>
            <a:r>
              <a:rPr lang="en-US" sz="3200" b="1" dirty="0">
                <a:solidFill>
                  <a:schemeClr val="bg2">
                    <a:lumMod val="50000"/>
                  </a:schemeClr>
                </a:solidFill>
              </a:rPr>
              <a:t>Smart meter </a:t>
            </a:r>
            <a:r>
              <a:rPr lang="en-US" sz="3200" b="1" dirty="0" err="1">
                <a:solidFill>
                  <a:schemeClr val="bg2">
                    <a:lumMod val="50000"/>
                  </a:schemeClr>
                </a:solidFill>
              </a:rPr>
              <a:t>texas</a:t>
            </a:r>
            <a:endParaRPr lang="en-US" sz="3200" b="1" dirty="0">
              <a:solidFill>
                <a:schemeClr val="bg2">
                  <a:lumMod val="50000"/>
                </a:schemeClr>
              </a:solidFill>
            </a:endParaRPr>
          </a:p>
        </p:txBody>
      </p:sp>
      <p:sp>
        <p:nvSpPr>
          <p:cNvPr id="3" name="Content Placeholder 2">
            <a:extLst>
              <a:ext uri="{FF2B5EF4-FFF2-40B4-BE49-F238E27FC236}">
                <a16:creationId xmlns:a16="http://schemas.microsoft.com/office/drawing/2014/main" id="{695D05D3-29B8-4A0A-90E0-EF6C301E1B83}"/>
              </a:ext>
            </a:extLst>
          </p:cNvPr>
          <p:cNvSpPr>
            <a:spLocks noGrp="1"/>
          </p:cNvSpPr>
          <p:nvPr>
            <p:ph idx="1"/>
          </p:nvPr>
        </p:nvSpPr>
        <p:spPr>
          <a:xfrm>
            <a:off x="587496" y="1943099"/>
            <a:ext cx="8534400" cy="4149969"/>
          </a:xfrm>
        </p:spPr>
        <p:txBody>
          <a:bodyPr anchor="t">
            <a:normAutofit lnSpcReduction="10000"/>
          </a:bodyPr>
          <a:lstStyle/>
          <a:p>
            <a:pPr marL="0" indent="0">
              <a:buNone/>
            </a:pPr>
            <a:r>
              <a:rPr lang="en-US" sz="2200" dirty="0">
                <a:solidFill>
                  <a:schemeClr val="accent4">
                    <a:lumMod val="20000"/>
                    <a:lumOff val="80000"/>
                  </a:schemeClr>
                </a:solidFill>
              </a:rPr>
              <a:t>March 31 – April 4</a:t>
            </a:r>
          </a:p>
          <a:p>
            <a:pPr marL="0" indent="0">
              <a:buNone/>
            </a:pPr>
            <a:r>
              <a:rPr lang="en-US" sz="2200" dirty="0">
                <a:solidFill>
                  <a:schemeClr val="accent4">
                    <a:lumMod val="20000"/>
                    <a:lumOff val="80000"/>
                  </a:schemeClr>
                </a:solidFill>
              </a:rPr>
              <a:t>	 Setting up and testing connectivity.</a:t>
            </a:r>
          </a:p>
          <a:p>
            <a:pPr marL="0" indent="0">
              <a:buNone/>
            </a:pPr>
            <a:r>
              <a:rPr lang="en-US" sz="2200" dirty="0">
                <a:solidFill>
                  <a:schemeClr val="accent4">
                    <a:lumMod val="20000"/>
                    <a:lumOff val="80000"/>
                  </a:schemeClr>
                </a:solidFill>
              </a:rPr>
              <a:t>April 3 – May 14	</a:t>
            </a:r>
          </a:p>
          <a:p>
            <a:pPr marL="0" indent="0">
              <a:buNone/>
            </a:pPr>
            <a:r>
              <a:rPr lang="en-US" sz="2200" dirty="0">
                <a:solidFill>
                  <a:schemeClr val="accent4">
                    <a:lumMod val="20000"/>
                    <a:lumOff val="80000"/>
                  </a:schemeClr>
                </a:solidFill>
              </a:rPr>
              <a:t>	Testing</a:t>
            </a:r>
          </a:p>
          <a:p>
            <a:pPr marL="0" indent="0">
              <a:buNone/>
            </a:pPr>
            <a:r>
              <a:rPr lang="en-US" sz="2200" dirty="0">
                <a:solidFill>
                  <a:schemeClr val="accent4">
                    <a:lumMod val="20000"/>
                    <a:lumOff val="80000"/>
                  </a:schemeClr>
                </a:solidFill>
              </a:rPr>
              <a:t>May 20</a:t>
            </a:r>
          </a:p>
          <a:p>
            <a:pPr marL="0" indent="0">
              <a:buNone/>
            </a:pPr>
            <a:r>
              <a:rPr lang="en-US" sz="2200" dirty="0">
                <a:solidFill>
                  <a:schemeClr val="accent4">
                    <a:lumMod val="20000"/>
                    <a:lumOff val="80000"/>
                  </a:schemeClr>
                </a:solidFill>
              </a:rPr>
              <a:t>	Technical GO LIVE</a:t>
            </a:r>
          </a:p>
          <a:p>
            <a:pPr marL="0" indent="0">
              <a:buNone/>
            </a:pPr>
            <a:r>
              <a:rPr lang="en-US" sz="2200" dirty="0">
                <a:solidFill>
                  <a:schemeClr val="accent4">
                    <a:lumMod val="20000"/>
                    <a:lumOff val="80000"/>
                  </a:schemeClr>
                </a:solidFill>
              </a:rPr>
              <a:t>	Market Notice and begin sending Data</a:t>
            </a:r>
          </a:p>
          <a:p>
            <a:pPr marL="0" indent="0">
              <a:buNone/>
            </a:pPr>
            <a:r>
              <a:rPr lang="en-US" sz="2200" dirty="0">
                <a:solidFill>
                  <a:schemeClr val="accent4">
                    <a:lumMod val="20000"/>
                    <a:lumOff val="80000"/>
                  </a:schemeClr>
                </a:solidFill>
              </a:rPr>
              <a:t>June 17</a:t>
            </a:r>
          </a:p>
          <a:p>
            <a:pPr marL="0" indent="0">
              <a:buNone/>
            </a:pPr>
            <a:r>
              <a:rPr lang="en-US" sz="2200" dirty="0">
                <a:solidFill>
                  <a:schemeClr val="accent4">
                    <a:lumMod val="20000"/>
                    <a:lumOff val="80000"/>
                  </a:schemeClr>
                </a:solidFill>
              </a:rPr>
              <a:t>	Market GO LIVE	</a:t>
            </a:r>
            <a:endParaRPr lang="en-US" dirty="0"/>
          </a:p>
          <a:p>
            <a:endParaRPr lang="en-US" dirty="0"/>
          </a:p>
        </p:txBody>
      </p:sp>
      <p:pic>
        <p:nvPicPr>
          <p:cNvPr id="6" name="Picture 5">
            <a:extLst>
              <a:ext uri="{FF2B5EF4-FFF2-40B4-BE49-F238E27FC236}">
                <a16:creationId xmlns:a16="http://schemas.microsoft.com/office/drawing/2014/main" id="{58EDDD9E-8B46-4AA6-8005-BB598AF28C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1100" y="156794"/>
            <a:ext cx="3045073" cy="3045073"/>
          </a:xfrm>
          <a:prstGeom prst="rect">
            <a:avLst/>
          </a:prstGeom>
        </p:spPr>
      </p:pic>
    </p:spTree>
    <p:extLst>
      <p:ext uri="{BB962C8B-B14F-4D97-AF65-F5344CB8AC3E}">
        <p14:creationId xmlns:p14="http://schemas.microsoft.com/office/powerpoint/2010/main" val="11797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A1E0-159B-4858-A4DC-2DFFEFA4C853}"/>
              </a:ext>
            </a:extLst>
          </p:cNvPr>
          <p:cNvSpPr>
            <a:spLocks noGrp="1"/>
          </p:cNvSpPr>
          <p:nvPr>
            <p:ph type="title"/>
          </p:nvPr>
        </p:nvSpPr>
        <p:spPr>
          <a:xfrm>
            <a:off x="587496" y="595067"/>
            <a:ext cx="7505700" cy="909760"/>
          </a:xfrm>
        </p:spPr>
        <p:txBody>
          <a:bodyPr>
            <a:noAutofit/>
          </a:bodyPr>
          <a:lstStyle/>
          <a:p>
            <a:r>
              <a:rPr lang="en-US" sz="3200" b="1" dirty="0">
                <a:solidFill>
                  <a:schemeClr val="bg2">
                    <a:lumMod val="50000"/>
                  </a:schemeClr>
                </a:solidFill>
              </a:rPr>
              <a:t>Smart meter </a:t>
            </a:r>
            <a:r>
              <a:rPr lang="en-US" sz="3200" b="1" dirty="0" err="1">
                <a:solidFill>
                  <a:schemeClr val="bg2">
                    <a:lumMod val="50000"/>
                  </a:schemeClr>
                </a:solidFill>
              </a:rPr>
              <a:t>texas</a:t>
            </a:r>
            <a:endParaRPr lang="en-US" sz="3200" b="1" dirty="0">
              <a:solidFill>
                <a:schemeClr val="bg2">
                  <a:lumMod val="50000"/>
                </a:schemeClr>
              </a:solidFill>
            </a:endParaRPr>
          </a:p>
        </p:txBody>
      </p:sp>
      <p:sp>
        <p:nvSpPr>
          <p:cNvPr id="3" name="Content Placeholder 2">
            <a:extLst>
              <a:ext uri="{FF2B5EF4-FFF2-40B4-BE49-F238E27FC236}">
                <a16:creationId xmlns:a16="http://schemas.microsoft.com/office/drawing/2014/main" id="{695D05D3-29B8-4A0A-90E0-EF6C301E1B83}"/>
              </a:ext>
            </a:extLst>
          </p:cNvPr>
          <p:cNvSpPr>
            <a:spLocks noGrp="1"/>
          </p:cNvSpPr>
          <p:nvPr>
            <p:ph idx="1"/>
          </p:nvPr>
        </p:nvSpPr>
        <p:spPr>
          <a:xfrm>
            <a:off x="587496" y="1943099"/>
            <a:ext cx="8534400" cy="4149969"/>
          </a:xfrm>
        </p:spPr>
        <p:txBody>
          <a:bodyPr anchor="t">
            <a:normAutofit/>
          </a:bodyPr>
          <a:lstStyle/>
          <a:p>
            <a:pPr marL="0" indent="0">
              <a:buNone/>
            </a:pPr>
            <a:r>
              <a:rPr lang="en-US" dirty="0"/>
              <a:t>EXPECTATIONS</a:t>
            </a:r>
          </a:p>
          <a:p>
            <a:r>
              <a:rPr lang="en-US" dirty="0"/>
              <a:t>	We are sending a full sync each day.</a:t>
            </a:r>
          </a:p>
          <a:p>
            <a:r>
              <a:rPr lang="en-US" dirty="0"/>
              <a:t>There is a 1-day delay for the data (similar to us sending LSE data to ERCOT)</a:t>
            </a:r>
          </a:p>
          <a:p>
            <a:pPr lvl="1"/>
            <a:r>
              <a:rPr lang="en-US" dirty="0"/>
              <a:t>Monday’s Data (closing out 12am Tuesday) will be sent to SMT late Tuesday/Early Wednesday Morning</a:t>
            </a:r>
          </a:p>
        </p:txBody>
      </p:sp>
      <p:pic>
        <p:nvPicPr>
          <p:cNvPr id="6" name="Picture 5">
            <a:extLst>
              <a:ext uri="{FF2B5EF4-FFF2-40B4-BE49-F238E27FC236}">
                <a16:creationId xmlns:a16="http://schemas.microsoft.com/office/drawing/2014/main" id="{58EDDD9E-8B46-4AA6-8005-BB598AF28C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1100" y="156794"/>
            <a:ext cx="3045073" cy="3045073"/>
          </a:xfrm>
          <a:prstGeom prst="rect">
            <a:avLst/>
          </a:prstGeom>
        </p:spPr>
      </p:pic>
    </p:spTree>
    <p:extLst>
      <p:ext uri="{BB962C8B-B14F-4D97-AF65-F5344CB8AC3E}">
        <p14:creationId xmlns:p14="http://schemas.microsoft.com/office/powerpoint/2010/main" val="745420383"/>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1169</TotalTime>
  <Words>221</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Century Gothic</vt:lpstr>
      <vt:lpstr>Wingdings 3</vt:lpstr>
      <vt:lpstr>Slice</vt:lpstr>
      <vt:lpstr>Lubbock Integration Update RMS –  April 2025</vt:lpstr>
      <vt:lpstr>Discretionary Fees Remediation</vt:lpstr>
      <vt:lpstr>Smart meter texas</vt:lpstr>
      <vt:lpstr>Smart meter texas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Integration Update</dc:title>
  <dc:creator>Michael Winegeart</dc:creator>
  <cp:lastModifiedBy>Michael Winegeart</cp:lastModifiedBy>
  <cp:revision>21</cp:revision>
  <dcterms:created xsi:type="dcterms:W3CDTF">2025-01-06T19:51:56Z</dcterms:created>
  <dcterms:modified xsi:type="dcterms:W3CDTF">2025-04-01T15:24:50Z</dcterms:modified>
</cp:coreProperties>
</file>