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159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0.24</c:v>
                </c:pt>
                <c:pt idx="1">
                  <c:v>0.24</c:v>
                </c:pt>
                <c:pt idx="2">
                  <c:v>0.26</c:v>
                </c:pt>
                <c:pt idx="3">
                  <c:v>0.22</c:v>
                </c:pt>
                <c:pt idx="4">
                  <c:v>0.22</c:v>
                </c:pt>
                <c:pt idx="5">
                  <c:v>0.31</c:v>
                </c:pt>
                <c:pt idx="6">
                  <c:v>0.28999999999999998</c:v>
                </c:pt>
                <c:pt idx="7">
                  <c:v>0.27</c:v>
                </c:pt>
                <c:pt idx="8">
                  <c:v>0.21</c:v>
                </c:pt>
                <c:pt idx="9">
                  <c:v>0.23</c:v>
                </c:pt>
                <c:pt idx="10">
                  <c:v>0.25</c:v>
                </c:pt>
                <c:pt idx="11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Sheet1!$C$19:$C$30</c:f>
              <c:numCache>
                <c:formatCode>General</c:formatCode>
                <c:ptCount val="12"/>
                <c:pt idx="0">
                  <c:v>0.56999999999999995</c:v>
                </c:pt>
                <c:pt idx="1">
                  <c:v>0.66</c:v>
                </c:pt>
                <c:pt idx="2">
                  <c:v>0.69</c:v>
                </c:pt>
                <c:pt idx="3">
                  <c:v>0.99</c:v>
                </c:pt>
                <c:pt idx="4">
                  <c:v>1.1000000000000001</c:v>
                </c:pt>
                <c:pt idx="5">
                  <c:v>1.33</c:v>
                </c:pt>
                <c:pt idx="6">
                  <c:v>0.97</c:v>
                </c:pt>
                <c:pt idx="7">
                  <c:v>0.92</c:v>
                </c:pt>
                <c:pt idx="8">
                  <c:v>1.05</c:v>
                </c:pt>
                <c:pt idx="9">
                  <c:v>0.79</c:v>
                </c:pt>
                <c:pt idx="10">
                  <c:v>0.99</c:v>
                </c:pt>
                <c:pt idx="11">
                  <c:v>1.31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Sheet1!$D$19:$D$30</c:f>
              <c:numCache>
                <c:formatCode>General</c:formatCode>
                <c:ptCount val="12"/>
                <c:pt idx="0">
                  <c:v>0.35</c:v>
                </c:pt>
                <c:pt idx="1">
                  <c:v>0.35</c:v>
                </c:pt>
                <c:pt idx="2">
                  <c:v>0.63</c:v>
                </c:pt>
                <c:pt idx="3">
                  <c:v>0.34</c:v>
                </c:pt>
                <c:pt idx="4">
                  <c:v>0.33</c:v>
                </c:pt>
                <c:pt idx="5">
                  <c:v>0.41</c:v>
                </c:pt>
                <c:pt idx="6">
                  <c:v>0.41</c:v>
                </c:pt>
                <c:pt idx="7">
                  <c:v>0.4</c:v>
                </c:pt>
                <c:pt idx="8">
                  <c:v>0.38</c:v>
                </c:pt>
                <c:pt idx="9">
                  <c:v>0.37</c:v>
                </c:pt>
                <c:pt idx="10">
                  <c:v>0.39</c:v>
                </c:pt>
                <c:pt idx="11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127185</c:v>
                </c:pt>
                <c:pt idx="1">
                  <c:v>133972</c:v>
                </c:pt>
                <c:pt idx="2">
                  <c:v>146063</c:v>
                </c:pt>
                <c:pt idx="3">
                  <c:v>190614</c:v>
                </c:pt>
                <c:pt idx="4">
                  <c:v>215922</c:v>
                </c:pt>
                <c:pt idx="5">
                  <c:v>181856</c:v>
                </c:pt>
                <c:pt idx="6">
                  <c:v>296322</c:v>
                </c:pt>
                <c:pt idx="7">
                  <c:v>119115</c:v>
                </c:pt>
                <c:pt idx="8">
                  <c:v>110959</c:v>
                </c:pt>
                <c:pt idx="9">
                  <c:v>118843</c:v>
                </c:pt>
                <c:pt idx="10">
                  <c:v>113902</c:v>
                </c:pt>
                <c:pt idx="11">
                  <c:v>93909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Sheet1!$C$19:$C$30</c:f>
              <c:numCache>
                <c:formatCode>General</c:formatCode>
                <c:ptCount val="12"/>
                <c:pt idx="0">
                  <c:v>68536</c:v>
                </c:pt>
                <c:pt idx="1">
                  <c:v>69410</c:v>
                </c:pt>
                <c:pt idx="2">
                  <c:v>67206</c:v>
                </c:pt>
                <c:pt idx="3">
                  <c:v>70787</c:v>
                </c:pt>
                <c:pt idx="4">
                  <c:v>72105</c:v>
                </c:pt>
                <c:pt idx="5">
                  <c:v>63958</c:v>
                </c:pt>
                <c:pt idx="6">
                  <c:v>75309</c:v>
                </c:pt>
                <c:pt idx="7">
                  <c:v>66984</c:v>
                </c:pt>
                <c:pt idx="8">
                  <c:v>73053</c:v>
                </c:pt>
                <c:pt idx="9">
                  <c:v>72775</c:v>
                </c:pt>
                <c:pt idx="10">
                  <c:v>66013</c:v>
                </c:pt>
                <c:pt idx="11">
                  <c:v>69627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Sheet1!$D$19:$D$30</c:f>
              <c:numCache>
                <c:formatCode>General</c:formatCode>
                <c:ptCount val="12"/>
                <c:pt idx="0">
                  <c:v>21233</c:v>
                </c:pt>
                <c:pt idx="1">
                  <c:v>22952</c:v>
                </c:pt>
                <c:pt idx="2">
                  <c:v>26208</c:v>
                </c:pt>
                <c:pt idx="3">
                  <c:v>38191</c:v>
                </c:pt>
                <c:pt idx="4">
                  <c:v>41440</c:v>
                </c:pt>
                <c:pt idx="5">
                  <c:v>34240</c:v>
                </c:pt>
                <c:pt idx="6">
                  <c:v>39923</c:v>
                </c:pt>
                <c:pt idx="7">
                  <c:v>18447</c:v>
                </c:pt>
                <c:pt idx="8">
                  <c:v>19430</c:v>
                </c:pt>
                <c:pt idx="9">
                  <c:v>21971</c:v>
                </c:pt>
                <c:pt idx="10">
                  <c:v>24038</c:v>
                </c:pt>
                <c:pt idx="11">
                  <c:v>15806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378310</c:v>
                </c:pt>
                <c:pt idx="1">
                  <c:v>505788</c:v>
                </c:pt>
                <c:pt idx="2">
                  <c:v>480493</c:v>
                </c:pt>
                <c:pt idx="3">
                  <c:v>524774</c:v>
                </c:pt>
                <c:pt idx="4">
                  <c:v>448774</c:v>
                </c:pt>
                <c:pt idx="5">
                  <c:v>531670</c:v>
                </c:pt>
                <c:pt idx="6">
                  <c:v>369309</c:v>
                </c:pt>
                <c:pt idx="7">
                  <c:v>324810</c:v>
                </c:pt>
                <c:pt idx="8">
                  <c:v>308225</c:v>
                </c:pt>
                <c:pt idx="9">
                  <c:v>412489</c:v>
                </c:pt>
                <c:pt idx="10">
                  <c:v>388108</c:v>
                </c:pt>
                <c:pt idx="11">
                  <c:v>352929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Sheet1!$A$18:$A$29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Sheet1!$B$18:$B$29</c:f>
              <c:numCache>
                <c:formatCode>General</c:formatCode>
                <c:ptCount val="12"/>
                <c:pt idx="0">
                  <c:v>3821</c:v>
                </c:pt>
                <c:pt idx="1">
                  <c:v>3839</c:v>
                </c:pt>
                <c:pt idx="2">
                  <c:v>3876</c:v>
                </c:pt>
                <c:pt idx="3">
                  <c:v>3896</c:v>
                </c:pt>
                <c:pt idx="4">
                  <c:v>3950</c:v>
                </c:pt>
                <c:pt idx="5">
                  <c:v>3778</c:v>
                </c:pt>
                <c:pt idx="6">
                  <c:v>3800</c:v>
                </c:pt>
                <c:pt idx="7">
                  <c:v>3598</c:v>
                </c:pt>
                <c:pt idx="8">
                  <c:v>3481</c:v>
                </c:pt>
                <c:pt idx="9">
                  <c:v>3638</c:v>
                </c:pt>
                <c:pt idx="10">
                  <c:v>3267</c:v>
                </c:pt>
                <c:pt idx="11">
                  <c:v>3651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March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3/9/2025 Site Failover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3/6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3/26 and 3/27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3/9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1100" i="1" dirty="0">
                <a:solidFill>
                  <a:srgbClr val="000000"/>
                </a:solidFill>
                <a:latin typeface="Arial" panose="020B0604020202020204" pitchFamily="34" charset="0"/>
              </a:rPr>
              <a:t>*Will also be reported on in April’s report.</a:t>
            </a:r>
            <a:endParaRPr lang="en-US" sz="11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2592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7335616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11979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93909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69627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85444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March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3651 Posts</a:t>
            </a:r>
          </a:p>
          <a:p>
            <a:r>
              <a:rPr lang="en-US" sz="2000" dirty="0"/>
              <a:t>352929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59 Posts</a:t>
            </a:r>
          </a:p>
          <a:p>
            <a:pPr lvl="1"/>
            <a:r>
              <a:rPr lang="en-US" sz="2000" dirty="0"/>
              <a:t>6 New Subscriptions</a:t>
            </a:r>
          </a:p>
          <a:p>
            <a:pPr lvl="1"/>
            <a:r>
              <a:rPr lang="en-US" sz="2000" dirty="0"/>
              <a:t>4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6547226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960392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924288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299819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2025-02-20 06:47:27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camila.matallana@UBIQUITY.COM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2025-02-21 00:00:08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KERI.DAVIS@GEXAENERGY.COM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2025-02-22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Patricia.Pena@SHELLENERGY.COM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42307</TotalTime>
  <Words>266</Words>
  <Application>Microsoft Office PowerPoint</Application>
  <PresentationFormat>On-screen Show (4:3)</PresentationFormat>
  <Paragraphs>118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March</vt:lpstr>
      <vt:lpstr>MarkeTrak Performance</vt:lpstr>
      <vt:lpstr>MarkeTrak Volumes</vt:lpstr>
      <vt:lpstr>March ListServ Stats</vt:lpstr>
      <vt:lpstr>Weather Moratorium Removals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365</cp:revision>
  <cp:lastPrinted>2019-05-06T20:09:17Z</cp:lastPrinted>
  <dcterms:created xsi:type="dcterms:W3CDTF">2016-01-21T15:20:31Z</dcterms:created>
  <dcterms:modified xsi:type="dcterms:W3CDTF">2025-04-01T15:19:06Z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