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8"/>
  </p:notesMasterIdLst>
  <p:sldIdLst>
    <p:sldId id="256" r:id="rId4"/>
    <p:sldId id="262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97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1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1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cusfitness.net/stock-photos/downloads/training-motivation-text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kathy.scott@centerpointenergy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eborah.mckeever@Oncor.com" TargetMode="External"/><Relationship Id="rId5" Type="http://schemas.openxmlformats.org/officeDocument/2006/relationships/hyperlink" Target="mailto:mdearnest@aep.com" TargetMode="External"/><Relationship Id="rId4" Type="http://schemas.openxmlformats.org/officeDocument/2006/relationships/hyperlink" Target="mailto:tomas.fernandez@nrg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C56C-2888-46D3-BB25-354186FD1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40" y="60961"/>
            <a:ext cx="10055135" cy="537458"/>
          </a:xfrm>
        </p:spPr>
        <p:txBody>
          <a:bodyPr>
            <a:normAutofit/>
          </a:bodyPr>
          <a:lstStyle/>
          <a:p>
            <a:r>
              <a:rPr lang="en-US" sz="2800" dirty="0"/>
              <a:t>RMTTF Work in Progress and Retail Training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7C0D84-6044-403B-9902-9B6275D153F8}"/>
              </a:ext>
            </a:extLst>
          </p:cNvPr>
          <p:cNvSpPr txBox="1"/>
          <p:nvPr/>
        </p:nvSpPr>
        <p:spPr>
          <a:xfrm>
            <a:off x="228599" y="598419"/>
            <a:ext cx="108870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RMTTF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Developing and Refining Training Materials to align with TX SET 5.0 and MarkeTrak SCR817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Presenting, and coordinating MarkeTrak and TX SET 5.0 Instructor Led classes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  Supporting Retail 101 – led by ERCOT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Previously held MarkeTrak Training – Excellent survey results </a:t>
            </a:r>
          </a:p>
          <a:p>
            <a:r>
              <a:rPr lang="en-US" dirty="0"/>
              <a:t>			MarkeTrak Part 1-Overview 				Held Feb. 25</a:t>
            </a:r>
            <a:r>
              <a:rPr lang="en-US" baseline="30000" dirty="0"/>
              <a:t>th</a:t>
            </a:r>
            <a:r>
              <a:rPr lang="en-US" dirty="0"/>
              <a:t> 8:30 AM - WebEx Only</a:t>
            </a:r>
          </a:p>
          <a:p>
            <a:r>
              <a:rPr lang="en-US" dirty="0"/>
              <a:t>			MarkeTrak Part 2-Switch Holds and IAG	Held Feb. 26</a:t>
            </a:r>
            <a:r>
              <a:rPr lang="en-US" baseline="30000" dirty="0"/>
              <a:t>th</a:t>
            </a:r>
            <a:r>
              <a:rPr lang="en-US" dirty="0"/>
              <a:t> 8:30 AM - WebEx Only</a:t>
            </a:r>
          </a:p>
          <a:p>
            <a:r>
              <a:rPr lang="en-US" dirty="0"/>
              <a:t>			</a:t>
            </a:r>
          </a:p>
          <a:p>
            <a:r>
              <a:rPr lang="en-US" dirty="0"/>
              <a:t>	TX SET 5.0 Training</a:t>
            </a:r>
          </a:p>
          <a:p>
            <a:r>
              <a:rPr lang="en-US" dirty="0"/>
              <a:t>			TX SET 5.0 – Training class in Houston, hosted by Centerpoint – April 30</a:t>
            </a:r>
            <a:r>
              <a:rPr lang="en-US" baseline="30000" dirty="0"/>
              <a:t>th</a:t>
            </a:r>
            <a:endParaRPr lang="en-US" dirty="0"/>
          </a:p>
          <a:p>
            <a:r>
              <a:rPr lang="en-US" dirty="0"/>
              <a:t>			CLASS IS FULL – WAIT LIST ON THE ERCOT LMS </a:t>
            </a:r>
          </a:p>
          <a:p>
            <a:r>
              <a:rPr lang="en-US" dirty="0"/>
              <a:t>						 	</a:t>
            </a:r>
          </a:p>
          <a:p>
            <a:r>
              <a:rPr lang="en-US" dirty="0"/>
              <a:t>			TX SET 5.0 – Training class in Irving, hosted by </a:t>
            </a:r>
            <a:r>
              <a:rPr lang="en-US" dirty="0" err="1"/>
              <a:t>Vistra</a:t>
            </a:r>
            <a:r>
              <a:rPr lang="en-US" dirty="0"/>
              <a:t> – June 25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			Open for registration – Maximum of 60 seats for the class.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Retail 101 – June 18</a:t>
            </a:r>
            <a:r>
              <a:rPr lang="en-US" baseline="30000" dirty="0"/>
              <a:t>th</a:t>
            </a:r>
            <a:r>
              <a:rPr lang="en-US" dirty="0"/>
              <a:t> – WebEx only 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List of ERCOT Training classes for Instructor Led and WebEx can be accessed with the link below. </a:t>
            </a:r>
          </a:p>
          <a:p>
            <a:r>
              <a:rPr lang="en-US" dirty="0"/>
              <a:t>				https://www.ercot.com/services/training/courses</a:t>
            </a:r>
          </a:p>
          <a:p>
            <a:r>
              <a:rPr lang="en-US" dirty="0"/>
              <a:t>RMTTF will provide updates to RMS including training dates. </a:t>
            </a:r>
          </a:p>
          <a:p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811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74" y="0"/>
            <a:ext cx="10495226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On-Demand ERCOT Retail Training Modules Available 24/7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9" y="758825"/>
            <a:ext cx="8426451" cy="6108700"/>
          </a:xfrm>
        </p:spPr>
        <p:txBody>
          <a:bodyPr>
            <a:normAutofit fontScale="92500" lnSpcReduction="10000"/>
          </a:bodyPr>
          <a:lstStyle/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MarkeTrak Online Training Modules  -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MarkeTraks Overview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Switch Hold Removal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Cancel With/Without  Approvals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Inadvertent Gains/Losses &amp; Rescissions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Usage and Billing</a:t>
            </a:r>
            <a:endParaRPr lang="en-US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Other D2D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Bulk Insert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MarkeTrak Admin Functionality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LSE Subtypes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Data Extract Variances (DEV) Non-LSE Subtypes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Emails and Notifications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Reporting – Background &amp; GUI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b="1" dirty="0"/>
          </a:p>
          <a:p>
            <a:pPr marL="548640" lvl="2" indent="0">
              <a:buClr>
                <a:srgbClr val="FF0000"/>
              </a:buClr>
              <a:buNone/>
            </a:pPr>
            <a:r>
              <a:rPr lang="en-US" sz="2000" b="1" dirty="0"/>
              <a:t>Additional Retail Online Training Modules 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Retail 101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TXSET</a:t>
            </a:r>
          </a:p>
          <a:p>
            <a:pPr lvl="3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Mass Transition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hand writing on a glass board&#10;&#10;Description automatically generated">
            <a:extLst>
              <a:ext uri="{FF2B5EF4-FFF2-40B4-BE49-F238E27FC236}">
                <a16:creationId xmlns:a16="http://schemas.microsoft.com/office/drawing/2014/main" id="{5507ECF9-041E-0CD6-A2C4-CC404D0744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572500" y="1778299"/>
            <a:ext cx="2489200" cy="196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62472-CEC0-B436-0A7B-73FAD9DB8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247650"/>
            <a:ext cx="11036300" cy="64960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+mj-lt"/>
              </a:rPr>
              <a:t>Upcoming RMTTF Meeting 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	 Thursday</a:t>
            </a:r>
            <a:r>
              <a:rPr lang="en-US" dirty="0">
                <a:latin typeface="+mj-lt"/>
              </a:rPr>
              <a:t>, May 1</a:t>
            </a:r>
            <a:r>
              <a:rPr lang="en-US" baseline="30000" dirty="0">
                <a:latin typeface="+mj-lt"/>
              </a:rPr>
              <a:t>st</a:t>
            </a:r>
            <a:r>
              <a:rPr lang="en-US" dirty="0">
                <a:latin typeface="+mj-lt"/>
              </a:rPr>
              <a:t> 9:30 AM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WebEx and In person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Centerpoint Energy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1111 Louisiana St. 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	 Houston, TX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	 If planning to attend please email Kathy Scott </a:t>
            </a:r>
            <a:r>
              <a:rPr lang="en-US" sz="2000" dirty="0">
                <a:latin typeface="+mj-lt"/>
                <a:hlinkClick r:id="rId3"/>
              </a:rPr>
              <a:t>kathy.scott@centerpointenergy.com</a:t>
            </a:r>
            <a:r>
              <a:rPr lang="en-US" sz="200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If you have questions or suggestions for training, please contact one of the RMTTF           co-chairs listed below.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	Tomas Fernandez, NRG      </a:t>
            </a:r>
            <a:r>
              <a:rPr lang="en-US" sz="2000" dirty="0">
                <a:latin typeface="+mj-lt"/>
                <a:hlinkClick r:id="rId4"/>
              </a:rPr>
              <a:t>tomas.fernandez@nrg.com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	Melinda Earnest, AEP         </a:t>
            </a:r>
            <a:r>
              <a:rPr lang="en-US" sz="2000" dirty="0">
                <a:latin typeface="+mj-lt"/>
                <a:hlinkClick r:id="rId5"/>
              </a:rPr>
              <a:t>mdearnest@aep.com</a:t>
            </a:r>
            <a:r>
              <a:rPr lang="en-US" sz="2000" dirty="0">
                <a:latin typeface="+mj-lt"/>
              </a:rPr>
              <a:t>	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          	Debbie McKeever, Oncor     </a:t>
            </a:r>
            <a:r>
              <a:rPr lang="en-US" sz="2000" dirty="0">
                <a:latin typeface="+mj-lt"/>
                <a:hlinkClick r:id="rId6"/>
              </a:rPr>
              <a:t>deborah.mckeever@Oncor.com</a:t>
            </a:r>
            <a:br>
              <a:rPr lang="en-US" sz="20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					Thank you!</a:t>
            </a:r>
          </a:p>
        </p:txBody>
      </p:sp>
    </p:spTree>
    <p:extLst>
      <p:ext uri="{BB962C8B-B14F-4D97-AF65-F5344CB8AC3E}">
        <p14:creationId xmlns:p14="http://schemas.microsoft.com/office/powerpoint/2010/main" val="41000478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8C2BFAD6-C3E7-49D3-AB37-021922D38B9E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3495</TotalTime>
  <Words>441</Words>
  <Application>Microsoft Office PowerPoint</Application>
  <PresentationFormat>Widescreen</PresentationFormat>
  <Paragraphs>58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Schoolbook</vt:lpstr>
      <vt:lpstr>Wingdings</vt:lpstr>
      <vt:lpstr>Wingdings 2</vt:lpstr>
      <vt:lpstr>View</vt:lpstr>
      <vt:lpstr>RMTTF</vt:lpstr>
      <vt:lpstr>RMTTF Work in Progress and Retail Training </vt:lpstr>
      <vt:lpstr>On-Demand ERCOT Retail Training Modules Available 24/7</vt:lpstr>
      <vt:lpstr>PowerPoint Presentation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Mckeever, Deborah</cp:lastModifiedBy>
  <cp:revision>100</cp:revision>
  <dcterms:created xsi:type="dcterms:W3CDTF">2024-01-03T03:56:24Z</dcterms:created>
  <dcterms:modified xsi:type="dcterms:W3CDTF">2025-03-31T14:27:18Z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985a6358-0b1a-47a5-a44f-1467ea07feb6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