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Lst>
  <p:notesMasterIdLst>
    <p:notesMasterId r:id="rId16"/>
  </p:notesMasterIdLst>
  <p:handoutMasterIdLst>
    <p:handoutMasterId r:id="rId17"/>
  </p:handoutMasterIdLst>
  <p:sldIdLst>
    <p:sldId id="542" r:id="rId6"/>
    <p:sldId id="547" r:id="rId7"/>
    <p:sldId id="548" r:id="rId8"/>
    <p:sldId id="549" r:id="rId9"/>
    <p:sldId id="550" r:id="rId10"/>
    <p:sldId id="554" r:id="rId11"/>
    <p:sldId id="551" r:id="rId12"/>
    <p:sldId id="552" r:id="rId13"/>
    <p:sldId id="553" r:id="rId14"/>
    <p:sldId id="555"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D373826-ECD2-3399-57DD-6B432798245C}" name="Gross, Katherine" initials="GK" userId="S::katherine.gross@ercot.com::2e3d3c15-67b5-4801-aa12-b42921cd6e67" providerId="AD"/>
  <p188:author id="{3DCE687E-EA95-B2C1-987F-CA40092CD461}" name="Vanella, Amie" initials="VA" userId="S::Amie.Vanella@ercot.com::2a77d973-1eeb-49b4-8788-e09591c01118" providerId="AD"/>
  <p188:author id="{334BAFB2-E36D-47AF-EA23-46C2D0F370B1}" name="Katherine Gross" initials="KLG" userId="Katherine Gross" providerId="None"/>
  <p188:author id="{757C3ED4-6692-6201-E10A-5816F2D25489}" name="Anders, Dana" initials="AD" userId="S::Dana.Anders@ercot.com::27a9974e-e8be-402b-a899-72af6b497ee4" providerId="AD"/>
  <p188:author id="{234057E2-1A6A-82C4-C20F-B93B7FA60D8F}" name="Rossero, Nicole" initials="NR" userId="S::Nicole.Rossero@ercot.com::a4c992f2-447d-4b6a-a994-f738a4e8d7f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8B9D"/>
    <a:srgbClr val="093C61"/>
    <a:srgbClr val="26D07C"/>
    <a:srgbClr val="0076C6"/>
    <a:srgbClr val="00AEC7"/>
    <a:srgbClr val="E6EBF0"/>
    <a:srgbClr val="98C3FA"/>
    <a:srgbClr val="70CDD9"/>
    <a:srgbClr val="8DC3E5"/>
    <a:srgbClr val="A9E5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5A2B0E-33DE-B6B1-3D08-B37B954FEFBC}" v="148" dt="2025-03-27T14:17:08.194"/>
    <p1510:client id="{320825DB-9AED-4D72-96C8-1248045E8483}" v="278" dt="2025-03-27T18:14:32.773"/>
    <p1510:client id="{CD9EF001-40A2-3D47-E312-D3EF0D397889}" v="6" dt="2025-03-27T13:31:11.976"/>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1594" y="43"/>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8/10/relationships/authors" Target="authors.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3/27/2025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3/27/2025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740143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0CFED5-1BCE-8367-7443-487559E88DD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DE237DB-8F8F-32FC-22D5-198F6AB2F54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99EFC3C-B4BF-F4FE-74BD-2AAEA8C69D0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1F33486E-0368-3F2B-B5BC-639D8FC4A84C}"/>
              </a:ext>
            </a:extLst>
          </p:cNvPr>
          <p:cNvSpPr>
            <a:spLocks noGrp="1"/>
          </p:cNvSpPr>
          <p:nvPr>
            <p:ph type="sldNum" sz="quarter" idx="5"/>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1417694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964539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049128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737170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22533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72962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4235980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103965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833053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a:solidFill>
                  <a:schemeClr val="tx1"/>
                </a:solidFill>
              </a:rPr>
              <a:t>Click to edit Master text styles</a:t>
            </a:r>
          </a:p>
          <a:p>
            <a:pPr marL="742950" lvl="1" indent="-285750">
              <a:buFont typeface="Arial" panose="020B0604020202020204" pitchFamily="34" charset="0"/>
              <a:buChar char="•"/>
            </a:pPr>
            <a:r>
              <a:rPr lang="en-US" sz="1400">
                <a:solidFill>
                  <a:schemeClr val="tx1"/>
                </a:solidFill>
              </a:rPr>
              <a:t>Second level</a:t>
            </a:r>
          </a:p>
          <a:p>
            <a:pPr marL="1085850" lvl="2" indent="-171450">
              <a:buFont typeface="Arial" panose="020B0604020202020204" pitchFamily="34" charset="0"/>
              <a:buChar char="•"/>
            </a:pPr>
            <a:r>
              <a:rPr lang="en-US" sz="1200">
                <a:solidFill>
                  <a:schemeClr val="tx1"/>
                </a:solidFill>
              </a:rPr>
              <a:t>Third level</a:t>
            </a:r>
          </a:p>
          <a:p>
            <a:endParaRPr lang="en-US">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image" Target="../media/image2.png"/><Relationship Id="rId2" Type="http://schemas.openxmlformats.org/officeDocument/2006/relationships/slideLayout" Target="../slideLayouts/slideLayout3.xml"/><Relationship Id="rId16"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324604"/>
            <a:ext cx="533399" cy="5333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Box 2">
            <a:extLst>
              <a:ext uri="{FF2B5EF4-FFF2-40B4-BE49-F238E27FC236}">
                <a16:creationId xmlns:a16="http://schemas.microsoft.com/office/drawing/2014/main" id="{1D58BBB7-4F61-67AB-A4FB-BF4DCCE49743}"/>
              </a:ext>
            </a:extLst>
          </p:cNvPr>
          <p:cNvSpPr txBox="1"/>
          <p:nvPr userDrawn="1"/>
        </p:nvSpPr>
        <p:spPr>
          <a:xfrm>
            <a:off x="54675" y="6324600"/>
            <a:ext cx="2840925" cy="400110"/>
          </a:xfrm>
          <a:prstGeom prst="rect">
            <a:avLst/>
          </a:prstGeom>
          <a:noFill/>
        </p:spPr>
        <p:txBody>
          <a:bodyPr wrap="square" rtlCol="0">
            <a:spAutoFit/>
          </a:bodyPr>
          <a:lstStyle/>
          <a:p>
            <a:pPr algn="l"/>
            <a:endParaRPr lang="en-US" sz="1000" b="1" baseline="0">
              <a:solidFill>
                <a:schemeClr val="tx1"/>
              </a:solidFill>
              <a:highlight>
                <a:srgbClr val="FFFF00"/>
              </a:highlight>
            </a:endParaRPr>
          </a:p>
          <a:p>
            <a:pPr algn="l"/>
            <a:r>
              <a:rPr lang="en-US" sz="1000" b="0" baseline="0">
                <a:solidFill>
                  <a:schemeClr val="tx1"/>
                </a:solidFill>
              </a:rPr>
              <a:t>ERCOT Public</a:t>
            </a:r>
            <a:endParaRPr lang="en-US" sz="1000" b="0">
              <a:solidFill>
                <a:schemeClr val="tx1"/>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3810000" y="1674673"/>
            <a:ext cx="5646034" cy="2954655"/>
          </a:xfrm>
          <a:prstGeom prst="rect">
            <a:avLst/>
          </a:prstGeom>
          <a:noFill/>
        </p:spPr>
        <p:txBody>
          <a:bodyPr wrap="square" lIns="91440" tIns="45720" rIns="91440" bIns="45720" rtlCol="0" anchor="t">
            <a:spAutoFit/>
          </a:bodyPr>
          <a:lstStyle/>
          <a:p>
            <a:r>
              <a:rPr lang="en-US" sz="2400" b="1">
                <a:solidFill>
                  <a:srgbClr val="2D3338"/>
                </a:solidFill>
                <a:ea typeface="+mn-lt"/>
                <a:cs typeface="+mn-lt"/>
              </a:rPr>
              <a:t>Update on NPR 1266 Research </a:t>
            </a:r>
          </a:p>
          <a:p>
            <a:endParaRPr lang="en-US">
              <a:solidFill>
                <a:schemeClr val="tx2"/>
              </a:solidFill>
              <a:cs typeface="Arial"/>
            </a:endParaRPr>
          </a:p>
          <a:p>
            <a:r>
              <a:rPr lang="en-US" i="1">
                <a:solidFill>
                  <a:schemeClr val="tx2"/>
                </a:solidFill>
              </a:rPr>
              <a:t>Katherine Gross</a:t>
            </a:r>
            <a:endParaRPr lang="en-US" i="1">
              <a:solidFill>
                <a:schemeClr val="tx2"/>
              </a:solidFill>
              <a:cs typeface="Arial"/>
            </a:endParaRPr>
          </a:p>
          <a:p>
            <a:r>
              <a:rPr lang="en-US">
                <a:solidFill>
                  <a:schemeClr val="tx2"/>
                </a:solidFill>
              </a:rPr>
              <a:t>Senior Corporate Counsel</a:t>
            </a:r>
            <a:endParaRPr lang="en-US">
              <a:solidFill>
                <a:schemeClr val="tx2"/>
              </a:solidFill>
              <a:cs typeface="Arial"/>
            </a:endParaRPr>
          </a:p>
          <a:p>
            <a:endParaRPr lang="en-US">
              <a:solidFill>
                <a:schemeClr val="tx2"/>
              </a:solidFill>
              <a:cs typeface="Arial"/>
            </a:endParaRPr>
          </a:p>
          <a:p>
            <a:endParaRPr lang="en-US">
              <a:solidFill>
                <a:schemeClr val="tx2"/>
              </a:solidFill>
              <a:cs typeface="Arial"/>
            </a:endParaRPr>
          </a:p>
          <a:p>
            <a:r>
              <a:rPr lang="en-US">
                <a:solidFill>
                  <a:schemeClr val="tx2"/>
                </a:solidFill>
              </a:rPr>
              <a:t>ERCOT Public</a:t>
            </a:r>
            <a:endParaRPr lang="en-US">
              <a:solidFill>
                <a:schemeClr val="tx2"/>
              </a:solidFill>
              <a:cs typeface="Arial"/>
            </a:endParaRPr>
          </a:p>
          <a:p>
            <a:r>
              <a:rPr lang="en-US">
                <a:solidFill>
                  <a:schemeClr val="tx2"/>
                </a:solidFill>
              </a:rPr>
              <a:t>April 1, 2025 </a:t>
            </a:r>
          </a:p>
          <a:p>
            <a:r>
              <a:rPr lang="en-US">
                <a:solidFill>
                  <a:schemeClr val="tx2"/>
                </a:solidFill>
              </a:rPr>
              <a:t>RMS</a:t>
            </a:r>
            <a:endParaRPr lang="en-US">
              <a:solidFill>
                <a:schemeClr val="tx2"/>
              </a:solidFill>
              <a:cs typeface="Arial"/>
            </a:endParaRPr>
          </a:p>
          <a:p>
            <a:endParaRPr lang="en-US">
              <a:solidFill>
                <a:schemeClr val="tx2"/>
              </a:solidFill>
            </a:endParaRPr>
          </a:p>
        </p:txBody>
      </p:sp>
    </p:spTree>
    <p:extLst>
      <p:ext uri="{BB962C8B-B14F-4D97-AF65-F5344CB8AC3E}">
        <p14:creationId xmlns:p14="http://schemas.microsoft.com/office/powerpoint/2010/main" val="1850676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CB10668A-0A48-04CA-B741-8A6E18A9D1C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3738ED49-3802-21C1-948A-4337E5247DAE}"/>
              </a:ext>
            </a:extLst>
          </p:cNvPr>
          <p:cNvSpPr>
            <a:spLocks noGrp="1"/>
          </p:cNvSpPr>
          <p:nvPr>
            <p:ph type="title"/>
          </p:nvPr>
        </p:nvSpPr>
        <p:spPr/>
        <p:txBody>
          <a:bodyPr lIns="91440" tIns="45720" rIns="91440" bIns="45720" anchor="t"/>
          <a:lstStyle/>
          <a:p>
            <a:r>
              <a:rPr lang="en-US" b="1"/>
              <a:t>ERCOT Additional Suggestion to </a:t>
            </a:r>
            <a:r>
              <a:rPr lang="en-US"/>
              <a:t>Proposed</a:t>
            </a:r>
            <a:r>
              <a:rPr lang="en-US" b="1"/>
              <a:t> </a:t>
            </a:r>
            <a:r>
              <a:rPr lang="en-US"/>
              <a:t>Language</a:t>
            </a:r>
            <a:r>
              <a:rPr lang="en-US" b="1"/>
              <a:t> </a:t>
            </a:r>
            <a:br>
              <a:rPr lang="en-US" b="1"/>
            </a:br>
            <a:br>
              <a:rPr lang="en-US" b="1"/>
            </a:br>
            <a:br>
              <a:rPr lang="en-US" b="1"/>
            </a:br>
            <a:br>
              <a:rPr lang="en-US" b="1"/>
            </a:br>
            <a:endParaRPr lang="en-US"/>
          </a:p>
        </p:txBody>
      </p:sp>
      <p:sp>
        <p:nvSpPr>
          <p:cNvPr id="5" name="Slide Number Placeholder 4">
            <a:extLst>
              <a:ext uri="{FF2B5EF4-FFF2-40B4-BE49-F238E27FC236}">
                <a16:creationId xmlns:a16="http://schemas.microsoft.com/office/drawing/2014/main" id="{DE36D77A-84C4-DD9F-CFDF-F2F9496F8AC7}"/>
              </a:ext>
            </a:extLst>
          </p:cNvPr>
          <p:cNvSpPr>
            <a:spLocks noGrp="1"/>
          </p:cNvSpPr>
          <p:nvPr>
            <p:ph type="sldNum" sz="quarter" idx="4"/>
          </p:nvPr>
        </p:nvSpPr>
        <p:spPr/>
        <p:txBody>
          <a:bodyPr/>
          <a:lstStyle/>
          <a:p>
            <a:fld id="{1D93BD3E-1E9A-4970-A6F7-E7AC52762E0C}" type="slidenum">
              <a:rPr lang="en-US" smtClean="0"/>
              <a:pPr/>
              <a:t>10</a:t>
            </a:fld>
            <a:endParaRPr lang="en-US"/>
          </a:p>
        </p:txBody>
      </p:sp>
      <p:sp>
        <p:nvSpPr>
          <p:cNvPr id="2" name="TextBox 1">
            <a:extLst>
              <a:ext uri="{FF2B5EF4-FFF2-40B4-BE49-F238E27FC236}">
                <a16:creationId xmlns:a16="http://schemas.microsoft.com/office/drawing/2014/main" id="{AF0F035E-FFA3-1F75-7CCF-0FDA08335049}"/>
              </a:ext>
            </a:extLst>
          </p:cNvPr>
          <p:cNvSpPr txBox="1"/>
          <p:nvPr/>
        </p:nvSpPr>
        <p:spPr>
          <a:xfrm>
            <a:off x="24643" y="762000"/>
            <a:ext cx="8509759" cy="5816977"/>
          </a:xfrm>
          <a:prstGeom prst="rect">
            <a:avLst/>
          </a:prstGeom>
          <a:noFill/>
        </p:spPr>
        <p:txBody>
          <a:bodyPr wrap="square" lIns="274320" tIns="274320" rIns="274320" bIns="274320" anchor="t">
            <a:spAutoFit/>
          </a:bodyPr>
          <a:lstStyle/>
          <a:p>
            <a:pPr marL="457200" marR="0" indent="-457200"/>
            <a:r>
              <a:rPr lang="en-US" sz="1800">
                <a:solidFill>
                  <a:srgbClr val="000000"/>
                </a:solidFill>
                <a:effectLst/>
                <a:latin typeface="Times New Roman"/>
                <a:ea typeface="Times New Roman" panose="02020603050405020304" pitchFamily="18" charset="0"/>
                <a:cs typeface="Times New Roman"/>
              </a:rPr>
              <a:t>(6)  Securitization Uplift Charge Opt-Out Entity status for a transmission-voltage Customer is only granted for an ESI ID associated with the original Customer that was granted opt-out status, and this status cannot be transferred.  To identify any such possible transfers: </a:t>
            </a:r>
            <a:endParaRPr lang="en-US" sz="1800">
              <a:effectLst/>
              <a:latin typeface="Times New Roman"/>
              <a:ea typeface="Times New Roman" panose="02020603050405020304" pitchFamily="18" charset="0"/>
              <a:cs typeface="Times New Roman"/>
            </a:endParaRPr>
          </a:p>
          <a:p>
            <a:pPr marL="457200" marR="0" indent="-457200"/>
            <a:endParaRPr lang="en-US" sz="1800">
              <a:effectLst/>
              <a:latin typeface="Times New Roman" panose="02020603050405020304" pitchFamily="18" charset="0"/>
              <a:ea typeface="Times New Roman" panose="02020603050405020304" pitchFamily="18" charset="0"/>
            </a:endParaRPr>
          </a:p>
          <a:p>
            <a:pPr marL="914400" marR="0" indent="-457200"/>
            <a:r>
              <a:rPr lang="en-US" sz="1800">
                <a:solidFill>
                  <a:srgbClr val="000000"/>
                </a:solidFill>
                <a:effectLst/>
                <a:latin typeface="Times New Roman"/>
                <a:ea typeface="Times New Roman" panose="02020603050405020304" pitchFamily="18" charset="0"/>
                <a:cs typeface="Times New Roman"/>
              </a:rPr>
              <a:t>(a)	Each Transmission Service Provider (TSP) that serves a transmission voltage customer </a:t>
            </a:r>
            <a:r>
              <a:rPr lang="en-US" sz="1800">
                <a:effectLst/>
                <a:latin typeface="Times New Roman"/>
                <a:ea typeface="Times New Roman" panose="02020603050405020304" pitchFamily="18" charset="0"/>
                <a:cs typeface="Times New Roman"/>
              </a:rPr>
              <a:t>that</a:t>
            </a:r>
            <a:r>
              <a:rPr lang="en-US" sz="1800">
                <a:solidFill>
                  <a:srgbClr val="000000"/>
                </a:solidFill>
                <a:effectLst/>
                <a:latin typeface="Times New Roman"/>
                <a:ea typeface="Times New Roman" panose="02020603050405020304" pitchFamily="18" charset="0"/>
                <a:cs typeface="Times New Roman"/>
              </a:rPr>
              <a:t> is a Securitization Uplift Charge Opt-Out Entity shall adopt at least a monthly process that enables each TSP to inform ERCOT within 30 days of any Customer name changes associated with a </a:t>
            </a:r>
            <a:r>
              <a:rPr lang="en-US" sz="1800">
                <a:effectLst/>
                <a:latin typeface="Times New Roman"/>
                <a:ea typeface="Times New Roman" panose="02020603050405020304" pitchFamily="18" charset="0"/>
                <a:cs typeface="Times New Roman"/>
              </a:rPr>
              <a:t>Securitization Uplift Charge </a:t>
            </a:r>
            <a:r>
              <a:rPr lang="en-US" sz="1800">
                <a:solidFill>
                  <a:srgbClr val="000000"/>
                </a:solidFill>
                <a:effectLst/>
                <a:latin typeface="Times New Roman"/>
                <a:ea typeface="Times New Roman" panose="02020603050405020304" pitchFamily="18" charset="0"/>
                <a:cs typeface="Times New Roman"/>
              </a:rPr>
              <a:t>Opt-Out Entity’s ESI ID </a:t>
            </a:r>
            <a:r>
              <a:rPr lang="en-US" sz="1800" u="sng">
                <a:solidFill>
                  <a:srgbClr val="000000"/>
                </a:solidFill>
                <a:effectLst/>
                <a:latin typeface="Times New Roman"/>
                <a:ea typeface="Times New Roman" panose="02020603050405020304" pitchFamily="18" charset="0"/>
                <a:cs typeface="Times New Roman"/>
              </a:rPr>
              <a:t>that </a:t>
            </a:r>
            <a:r>
              <a:rPr lang="en-US" sz="1800" b="0" i="0" u="sng">
                <a:solidFill>
                  <a:srgbClr val="000000"/>
                </a:solidFill>
                <a:effectLst/>
                <a:latin typeface="Times New Roman"/>
                <a:cs typeface="Times New Roman"/>
              </a:rPr>
              <a:t>the TDSP has reason to believe may reflect a change of transmission-voltage Customer</a:t>
            </a:r>
            <a:r>
              <a:rPr lang="en-US" sz="1800">
                <a:solidFill>
                  <a:srgbClr val="000000"/>
                </a:solidFill>
                <a:effectLst/>
                <a:latin typeface="Times New Roman"/>
                <a:ea typeface="Times New Roman" panose="02020603050405020304" pitchFamily="18" charset="0"/>
                <a:cs typeface="Times New Roman"/>
              </a:rPr>
              <a:t>, as well as the effective date of those name changes.</a:t>
            </a:r>
            <a:endParaRPr lang="en-US" sz="1800">
              <a:effectLst/>
              <a:latin typeface="Times New Roman"/>
              <a:ea typeface="Times New Roman" panose="02020603050405020304" pitchFamily="18" charset="0"/>
              <a:cs typeface="Times New Roman"/>
            </a:endParaRPr>
          </a:p>
          <a:p>
            <a:pPr marL="914400" marR="0" indent="-457200"/>
            <a:endParaRPr lang="en-US" sz="1800">
              <a:effectLst/>
              <a:latin typeface="Times New Roman" panose="02020603050405020304" pitchFamily="18" charset="0"/>
              <a:ea typeface="Times New Roman" panose="02020603050405020304" pitchFamily="18" charset="0"/>
            </a:endParaRPr>
          </a:p>
          <a:p>
            <a:pPr marL="914400" marR="0" indent="-457200"/>
            <a:r>
              <a:rPr lang="en-US" sz="1800">
                <a:solidFill>
                  <a:srgbClr val="000000"/>
                </a:solidFill>
                <a:effectLst/>
                <a:latin typeface="Times New Roman"/>
                <a:ea typeface="Times New Roman" panose="02020603050405020304" pitchFamily="18" charset="0"/>
                <a:cs typeface="Times New Roman"/>
              </a:rPr>
              <a:t>(b)	ERCOT will </a:t>
            </a:r>
            <a:r>
              <a:rPr lang="en-US" sz="1800" strike="sngStrike">
                <a:solidFill>
                  <a:srgbClr val="000000"/>
                </a:solidFill>
                <a:effectLst/>
                <a:latin typeface="Times New Roman"/>
                <a:ea typeface="Times New Roman" panose="02020603050405020304" pitchFamily="18" charset="0"/>
                <a:cs typeface="Times New Roman"/>
              </a:rPr>
              <a:t>subsequently </a:t>
            </a:r>
            <a:r>
              <a:rPr lang="en-US" sz="1800">
                <a:solidFill>
                  <a:srgbClr val="000000"/>
                </a:solidFill>
                <a:effectLst/>
                <a:latin typeface="Times New Roman"/>
                <a:ea typeface="Times New Roman" panose="02020603050405020304" pitchFamily="18" charset="0"/>
                <a:cs typeface="Times New Roman"/>
              </a:rPr>
              <a:t>notify PUCT Staff </a:t>
            </a:r>
            <a:r>
              <a:rPr lang="en-US" sz="1800" u="sng">
                <a:solidFill>
                  <a:srgbClr val="000000"/>
                </a:solidFill>
                <a:effectLst/>
                <a:latin typeface="Times New Roman"/>
                <a:ea typeface="Times New Roman" panose="02020603050405020304" pitchFamily="18" charset="0"/>
                <a:cs typeface="Times New Roman"/>
              </a:rPr>
              <a:t>of ESI IDs </a:t>
            </a:r>
            <a:r>
              <a:rPr lang="en-US" sz="1800" b="0" i="0" u="sng">
                <a:solidFill>
                  <a:srgbClr val="000000"/>
                </a:solidFill>
                <a:effectLst/>
                <a:latin typeface="Times New Roman"/>
                <a:cs typeface="Times New Roman"/>
              </a:rPr>
              <a:t>ERCOT has reason to believe reflect a change of transmission-voltage Customer,  </a:t>
            </a:r>
            <a:r>
              <a:rPr lang="en-US" sz="1800">
                <a:solidFill>
                  <a:srgbClr val="000000"/>
                </a:solidFill>
                <a:effectLst/>
                <a:latin typeface="Times New Roman"/>
                <a:ea typeface="Times New Roman" panose="02020603050405020304" pitchFamily="18" charset="0"/>
                <a:cs typeface="Times New Roman"/>
              </a:rPr>
              <a:t>and will remove the ESI ID’s status as an Opt-Out Customer upon a finding by PUCT that the original Customer is no longer associated with the Securitization Uplift Charge Opt-Out Entity’s ESI ID.</a:t>
            </a:r>
            <a:endParaRPr lang="en-US" sz="1800">
              <a:effectLst/>
              <a:latin typeface="Times New Roman"/>
              <a:ea typeface="Times New Roman" panose="02020603050405020304" pitchFamily="18" charset="0"/>
              <a:cs typeface="Times New Roman"/>
            </a:endParaRPr>
          </a:p>
          <a:p>
            <a:pPr marL="0" marR="0"/>
            <a:endParaRPr lang="en-US" sz="1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74612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3A9306-5308-3A9E-B159-00FA27F3B4B8}"/>
              </a:ext>
            </a:extLst>
          </p:cNvPr>
          <p:cNvSpPr>
            <a:spLocks noGrp="1"/>
          </p:cNvSpPr>
          <p:nvPr>
            <p:ph type="title"/>
          </p:nvPr>
        </p:nvSpPr>
        <p:spPr/>
        <p:txBody>
          <a:bodyPr/>
          <a:lstStyle/>
          <a:p>
            <a:r>
              <a:rPr lang="en-US" b="1">
                <a:solidFill>
                  <a:schemeClr val="accent1"/>
                </a:solidFill>
              </a:rPr>
              <a:t>Overview</a:t>
            </a:r>
            <a:endParaRPr lang="en-US"/>
          </a:p>
        </p:txBody>
      </p:sp>
      <p:sp>
        <p:nvSpPr>
          <p:cNvPr id="5" name="Slide Number Placeholder 4">
            <a:extLst>
              <a:ext uri="{FF2B5EF4-FFF2-40B4-BE49-F238E27FC236}">
                <a16:creationId xmlns:a16="http://schemas.microsoft.com/office/drawing/2014/main" id="{74F6E5A4-446F-EA30-44E7-9E8A2AB04EEF}"/>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9" name="TextBox 8">
            <a:extLst>
              <a:ext uri="{FF2B5EF4-FFF2-40B4-BE49-F238E27FC236}">
                <a16:creationId xmlns:a16="http://schemas.microsoft.com/office/drawing/2014/main" id="{102F93E5-232C-E0D0-25FA-B50B681A0718}"/>
              </a:ext>
            </a:extLst>
          </p:cNvPr>
          <p:cNvSpPr txBox="1"/>
          <p:nvPr/>
        </p:nvSpPr>
        <p:spPr>
          <a:xfrm>
            <a:off x="304800" y="762000"/>
            <a:ext cx="8509759" cy="1692771"/>
          </a:xfrm>
          <a:prstGeom prst="rect">
            <a:avLst/>
          </a:prstGeom>
          <a:noFill/>
        </p:spPr>
        <p:txBody>
          <a:bodyPr wrap="square" lIns="274320" tIns="274320" rIns="274320" bIns="274320" anchor="t">
            <a:spAutoFit/>
          </a:bodyPr>
          <a:lstStyle/>
          <a:p>
            <a:pPr marL="342900" indent="-342900">
              <a:buFont typeface="Arial" panose="020B0604020202020204" pitchFamily="34" charset="0"/>
              <a:buChar char="•"/>
            </a:pPr>
            <a:r>
              <a:rPr lang="en-US" sz="2000" b="1"/>
              <a:t>Purpose</a:t>
            </a:r>
          </a:p>
          <a:p>
            <a:pPr marL="742950" lvl="1" indent="-285750" algn="just">
              <a:buFont typeface="Arial" panose="020B0604020202020204" pitchFamily="34" charset="0"/>
              <a:buChar char="•"/>
            </a:pPr>
            <a:r>
              <a:rPr lang="en-US"/>
              <a:t>Provide comparison on data ERCOT collects v. TDSP v. REPs</a:t>
            </a:r>
            <a:endParaRPr lang="en-US">
              <a:cs typeface="Arial"/>
            </a:endParaRPr>
          </a:p>
          <a:p>
            <a:pPr marL="742950" lvl="1" indent="-285750" algn="just">
              <a:buFont typeface="Arial" panose="020B0604020202020204" pitchFamily="34" charset="0"/>
              <a:buChar char="•"/>
            </a:pPr>
            <a:r>
              <a:rPr lang="en-US">
                <a:cs typeface="Arial"/>
              </a:rPr>
              <a:t>Provide update on progress of narrowing down customers who may have changed since first granted opt-out status</a:t>
            </a:r>
            <a:endParaRPr lang="en-US" sz="2000">
              <a:cs typeface="Arial"/>
            </a:endParaRPr>
          </a:p>
        </p:txBody>
      </p:sp>
    </p:spTree>
    <p:extLst>
      <p:ext uri="{BB962C8B-B14F-4D97-AF65-F5344CB8AC3E}">
        <p14:creationId xmlns:p14="http://schemas.microsoft.com/office/powerpoint/2010/main" val="481658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3A9306-5308-3A9E-B159-00FA27F3B4B8}"/>
              </a:ext>
            </a:extLst>
          </p:cNvPr>
          <p:cNvSpPr>
            <a:spLocks noGrp="1"/>
          </p:cNvSpPr>
          <p:nvPr>
            <p:ph type="title"/>
          </p:nvPr>
        </p:nvSpPr>
        <p:spPr/>
        <p:txBody>
          <a:bodyPr/>
          <a:lstStyle/>
          <a:p>
            <a:r>
              <a:rPr lang="en-US" b="1">
                <a:solidFill>
                  <a:schemeClr val="accent1"/>
                </a:solidFill>
              </a:rPr>
              <a:t>How does ERCOT get customer data? </a:t>
            </a:r>
            <a:endParaRPr lang="en-US"/>
          </a:p>
        </p:txBody>
      </p:sp>
      <p:sp>
        <p:nvSpPr>
          <p:cNvPr id="5" name="Slide Number Placeholder 4">
            <a:extLst>
              <a:ext uri="{FF2B5EF4-FFF2-40B4-BE49-F238E27FC236}">
                <a16:creationId xmlns:a16="http://schemas.microsoft.com/office/drawing/2014/main" id="{74F6E5A4-446F-EA30-44E7-9E8A2AB04EEF}"/>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9" name="TextBox 8">
            <a:extLst>
              <a:ext uri="{FF2B5EF4-FFF2-40B4-BE49-F238E27FC236}">
                <a16:creationId xmlns:a16="http://schemas.microsoft.com/office/drawing/2014/main" id="{102F93E5-232C-E0D0-25FA-B50B681A0718}"/>
              </a:ext>
            </a:extLst>
          </p:cNvPr>
          <p:cNvSpPr txBox="1"/>
          <p:nvPr/>
        </p:nvSpPr>
        <p:spPr>
          <a:xfrm>
            <a:off x="304800" y="762000"/>
            <a:ext cx="8509759" cy="5047536"/>
          </a:xfrm>
          <a:prstGeom prst="rect">
            <a:avLst/>
          </a:prstGeom>
          <a:noFill/>
        </p:spPr>
        <p:txBody>
          <a:bodyPr wrap="square" lIns="274320" tIns="274320" rIns="274320" bIns="274320" anchor="t">
            <a:spAutoFit/>
          </a:bodyPr>
          <a:lstStyle/>
          <a:p>
            <a:pPr marL="342900" indent="-342900">
              <a:buFont typeface="Arial" panose="020B0604020202020204" pitchFamily="34" charset="0"/>
              <a:buChar char="•"/>
            </a:pPr>
            <a:r>
              <a:rPr lang="en-US" sz="2000" b="1"/>
              <a:t>Texas SET Transaction: 814_01 Switch and 814_16 Move In</a:t>
            </a:r>
          </a:p>
          <a:p>
            <a:pPr marL="800100" lvl="1" indent="-342900">
              <a:buFont typeface="Arial" panose="020B0604020202020204" pitchFamily="34" charset="0"/>
              <a:buChar char="•"/>
            </a:pPr>
            <a:r>
              <a:rPr lang="en-US" sz="1400"/>
              <a:t>Note, this is same info given to TDSP as well </a:t>
            </a:r>
          </a:p>
          <a:p>
            <a:pPr marL="800100" lvl="1" indent="-342900">
              <a:buFont typeface="Arial" panose="020B0604020202020204" pitchFamily="34" charset="0"/>
              <a:buChar char="•"/>
            </a:pPr>
            <a:r>
              <a:rPr lang="en-US" sz="1400"/>
              <a:t>This information is provided as required by PUCT R. 25.474 </a:t>
            </a:r>
          </a:p>
          <a:p>
            <a:pPr marL="342900" indent="-342900">
              <a:buFont typeface="Arial" panose="020B0604020202020204" pitchFamily="34" charset="0"/>
              <a:buChar char="•"/>
            </a:pPr>
            <a:r>
              <a:rPr lang="en-US" sz="2000" b="1"/>
              <a:t>Customer Billing Contact Information (CBCI): REP -&gt; ERCOT</a:t>
            </a:r>
          </a:p>
          <a:p>
            <a:pPr marL="800100" lvl="1" indent="-342900">
              <a:buFont typeface="Arial" panose="020B0604020202020204" pitchFamily="34" charset="0"/>
              <a:buChar char="•"/>
            </a:pPr>
            <a:r>
              <a:rPr lang="en-US" sz="1600">
                <a:effectLst/>
                <a:latin typeface="Aptos" panose="020B0004020202020204" pitchFamily="34" charset="0"/>
                <a:ea typeface="Aptos" panose="020B0004020202020204" pitchFamily="34" charset="0"/>
                <a:cs typeface="Times New Roman" panose="02020603050405020304" pitchFamily="18" charset="0"/>
              </a:rPr>
              <a:t>ERCOT required to safeguard the Customer billing contact information in accordance with Protocol Section 1.3</a:t>
            </a:r>
          </a:p>
          <a:p>
            <a:pPr marL="800100" lvl="1" indent="-342900">
              <a:buFont typeface="Arial" panose="020B0604020202020204" pitchFamily="34" charset="0"/>
              <a:buChar char="•"/>
            </a:pPr>
            <a:r>
              <a:rPr lang="en-US" sz="1600">
                <a:latin typeface="Aptos" panose="020B0004020202020204" pitchFamily="34" charset="0"/>
                <a:ea typeface="Aptos" panose="020B0004020202020204" pitchFamily="34" charset="0"/>
                <a:cs typeface="Times New Roman" panose="02020603050405020304" pitchFamily="18" charset="0"/>
              </a:rPr>
              <a:t>ERCOT has this info via PUCT Subst. Rule 25.43, </a:t>
            </a:r>
            <a:r>
              <a:rPr lang="en-US" sz="1600" i="1">
                <a:latin typeface="Aptos" panose="020B0004020202020204" pitchFamily="34" charset="0"/>
                <a:ea typeface="Aptos" panose="020B0004020202020204" pitchFamily="34" charset="0"/>
                <a:cs typeface="Times New Roman" panose="02020603050405020304" pitchFamily="18" charset="0"/>
              </a:rPr>
              <a:t>Provider of Last Resort</a:t>
            </a:r>
            <a:r>
              <a:rPr lang="en-US" sz="1600">
                <a:latin typeface="Aptos" panose="020B0004020202020204" pitchFamily="34" charset="0"/>
                <a:ea typeface="Aptos" panose="020B0004020202020204" pitchFamily="34" charset="0"/>
                <a:cs typeface="Times New Roman" panose="02020603050405020304" pitchFamily="18" charset="0"/>
              </a:rPr>
              <a:t>, subsection (p)(6) “</a:t>
            </a:r>
            <a:r>
              <a:rPr lang="en-US" sz="1600" u="sng"/>
              <a:t>ERCOT must create a single standard file format and a standard set of customer billing contact data elements that, </a:t>
            </a:r>
            <a:r>
              <a:rPr lang="en-US" sz="1600" b="1" u="sng"/>
              <a:t>in the event of a mass transition</a:t>
            </a:r>
            <a:r>
              <a:rPr lang="en-US" sz="1600" u="sng"/>
              <a:t>, </a:t>
            </a:r>
            <a:r>
              <a:rPr lang="en-US" sz="1600"/>
              <a:t>must be used by the exiting REP and the POLRs to send and receive customer billing contact information. The process, as developed by ERCOT must be tested on a periodic basis. Each REP must submit timely, accurate, and complete files, as required by ERCOT in a mass transition event, as well as for periodic testing.” (emphasis added)</a:t>
            </a:r>
          </a:p>
          <a:p>
            <a:pPr marL="1257300" lvl="2" indent="-342900">
              <a:buFont typeface="Arial" panose="020B0604020202020204" pitchFamily="34" charset="0"/>
              <a:buChar char="•"/>
            </a:pPr>
            <a:r>
              <a:rPr lang="en-US" sz="1600">
                <a:latin typeface="Aptos" panose="020B0004020202020204" pitchFamily="34" charset="0"/>
                <a:cs typeface="Times New Roman" panose="02020603050405020304" pitchFamily="18" charset="0"/>
              </a:rPr>
              <a:t>Note that of 558 Transmission voltage opt out customers, ERCOT has no CBCI data for 33% </a:t>
            </a:r>
          </a:p>
          <a:p>
            <a:pPr marL="1257300" lvl="2" indent="-342900">
              <a:buFont typeface="Arial" panose="020B0604020202020204" pitchFamily="34" charset="0"/>
              <a:buChar char="•"/>
            </a:pPr>
            <a:endParaRPr lang="en-US" sz="1600">
              <a:latin typeface="Aptos" panose="020B0004020202020204" pitchFamily="34" charset="0"/>
              <a:cs typeface="Times New Roman" panose="02020603050405020304" pitchFamily="18" charset="0"/>
            </a:endParaRPr>
          </a:p>
          <a:p>
            <a:pPr lvl="2"/>
            <a:endParaRPr lang="en-US" sz="1600"/>
          </a:p>
        </p:txBody>
      </p:sp>
    </p:spTree>
    <p:extLst>
      <p:ext uri="{BB962C8B-B14F-4D97-AF65-F5344CB8AC3E}">
        <p14:creationId xmlns:p14="http://schemas.microsoft.com/office/powerpoint/2010/main" val="690501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3A9306-5308-3A9E-B159-00FA27F3B4B8}"/>
              </a:ext>
            </a:extLst>
          </p:cNvPr>
          <p:cNvSpPr>
            <a:spLocks noGrp="1"/>
          </p:cNvSpPr>
          <p:nvPr>
            <p:ph type="title"/>
          </p:nvPr>
        </p:nvSpPr>
        <p:spPr/>
        <p:txBody>
          <a:bodyPr/>
          <a:lstStyle/>
          <a:p>
            <a:r>
              <a:rPr lang="en-US" b="1">
                <a:solidFill>
                  <a:schemeClr val="accent1"/>
                </a:solidFill>
              </a:rPr>
              <a:t>How do TDSPs get customer data? </a:t>
            </a:r>
            <a:endParaRPr lang="en-US"/>
          </a:p>
        </p:txBody>
      </p:sp>
      <p:sp>
        <p:nvSpPr>
          <p:cNvPr id="5" name="Slide Number Placeholder 4">
            <a:extLst>
              <a:ext uri="{FF2B5EF4-FFF2-40B4-BE49-F238E27FC236}">
                <a16:creationId xmlns:a16="http://schemas.microsoft.com/office/drawing/2014/main" id="{74F6E5A4-446F-EA30-44E7-9E8A2AB04EEF}"/>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9" name="TextBox 8">
            <a:extLst>
              <a:ext uri="{FF2B5EF4-FFF2-40B4-BE49-F238E27FC236}">
                <a16:creationId xmlns:a16="http://schemas.microsoft.com/office/drawing/2014/main" id="{102F93E5-232C-E0D0-25FA-B50B681A0718}"/>
              </a:ext>
            </a:extLst>
          </p:cNvPr>
          <p:cNvSpPr txBox="1"/>
          <p:nvPr/>
        </p:nvSpPr>
        <p:spPr>
          <a:xfrm>
            <a:off x="304800" y="762000"/>
            <a:ext cx="8509759" cy="5755422"/>
          </a:xfrm>
          <a:prstGeom prst="rect">
            <a:avLst/>
          </a:prstGeom>
          <a:noFill/>
        </p:spPr>
        <p:txBody>
          <a:bodyPr wrap="square" lIns="274320" tIns="274320" rIns="274320" bIns="274320" anchor="t">
            <a:spAutoFit/>
          </a:bodyPr>
          <a:lstStyle/>
          <a:p>
            <a:pPr marL="342900" indent="-342900">
              <a:buFont typeface="Arial" panose="020B0604020202020204" pitchFamily="34" charset="0"/>
              <a:buChar char="•"/>
            </a:pPr>
            <a:r>
              <a:rPr lang="en-US" sz="2000" b="1"/>
              <a:t>Texas SET Transaction: 814_01 Switch and 814_16 Move In</a:t>
            </a:r>
          </a:p>
          <a:p>
            <a:pPr marL="800100" lvl="1" indent="-342900">
              <a:buFont typeface="Arial" panose="020B0604020202020204" pitchFamily="34" charset="0"/>
              <a:buChar char="•"/>
            </a:pPr>
            <a:r>
              <a:rPr lang="en-US">
                <a:cs typeface="Times New Roman" panose="02020603050405020304" pitchFamily="18" charset="0"/>
              </a:rPr>
              <a:t>Note, this is same info given to ERCOT as well </a:t>
            </a:r>
            <a:endParaRPr lang="en-US" sz="2000" b="1"/>
          </a:p>
          <a:p>
            <a:pPr marL="342900" indent="-342900">
              <a:buFont typeface="Arial" panose="020B0604020202020204" pitchFamily="34" charset="0"/>
              <a:buChar char="•"/>
            </a:pPr>
            <a:r>
              <a:rPr lang="en-US" sz="2000" b="1"/>
              <a:t>Texas SET Transaction: 814_PC Maintain Customer Information Request</a:t>
            </a:r>
          </a:p>
          <a:p>
            <a:pPr marL="742950" lvl="1" indent="-285750" algn="just">
              <a:buFont typeface="Arial" panose="020B0604020202020204" pitchFamily="34" charset="0"/>
              <a:buChar char="•"/>
            </a:pPr>
            <a:r>
              <a:rPr lang="en-US"/>
              <a:t>“</a:t>
            </a:r>
            <a:r>
              <a:rPr lang="en-US" sz="1800">
                <a:effectLst/>
                <a:ea typeface="Aptos" panose="020B0004020202020204" pitchFamily="34" charset="0"/>
                <a:cs typeface="Times New Roman" panose="02020603050405020304" pitchFamily="18" charset="0"/>
              </a:rPr>
              <a:t>A CR </a:t>
            </a:r>
            <a:r>
              <a:rPr lang="en-US" sz="1800" b="1" u="sng">
                <a:effectLst/>
                <a:ea typeface="Aptos" panose="020B0004020202020204" pitchFamily="34" charset="0"/>
                <a:cs typeface="Times New Roman" panose="02020603050405020304" pitchFamily="18" charset="0"/>
              </a:rPr>
              <a:t>shall be required </a:t>
            </a:r>
            <a:r>
              <a:rPr lang="en-US" sz="1800">
                <a:effectLst/>
                <a:ea typeface="Aptos" panose="020B0004020202020204" pitchFamily="34" charset="0"/>
                <a:cs typeface="Times New Roman" panose="02020603050405020304" pitchFamily="18" charset="0"/>
              </a:rPr>
              <a:t>to provide </a:t>
            </a:r>
            <a:r>
              <a:rPr lang="en-US">
                <a:cs typeface="Times New Roman" panose="02020603050405020304" pitchFamily="18" charset="0"/>
              </a:rPr>
              <a:t>TDSP with the information to contact the Customer and to continuously provide TDSP updates of changes in such information…” Protocol  Section 19.3.1(7)(a) </a:t>
            </a:r>
          </a:p>
          <a:p>
            <a:pPr marL="342900" indent="-342900">
              <a:buFont typeface="Arial" panose="020B0604020202020204" pitchFamily="34" charset="0"/>
              <a:buChar char="•"/>
            </a:pPr>
            <a:r>
              <a:rPr lang="en-US" sz="2000" b="1"/>
              <a:t>TDSP customer portal </a:t>
            </a:r>
          </a:p>
          <a:p>
            <a:pPr marL="742950" lvl="1" indent="-285750" algn="just">
              <a:buFont typeface="Arial" panose="020B0604020202020204" pitchFamily="34" charset="0"/>
              <a:buChar char="•"/>
            </a:pPr>
            <a:r>
              <a:rPr lang="en-US">
                <a:cs typeface="Times New Roman" panose="02020603050405020304" pitchFamily="18" charset="0"/>
              </a:rPr>
              <a:t>TDSP may have customer information through a portal the REP or customer themselves input data through. </a:t>
            </a:r>
          </a:p>
          <a:p>
            <a:pPr marL="742950" lvl="1" indent="-285750" algn="just">
              <a:buFont typeface="Arial" panose="020B0604020202020204" pitchFamily="34" charset="0"/>
              <a:buChar char="•"/>
            </a:pPr>
            <a:r>
              <a:rPr lang="en-US">
                <a:cs typeface="Times New Roman" panose="02020603050405020304" pitchFamily="18" charset="0"/>
              </a:rPr>
              <a:t>For example, CenterPoint following Hurricane Beryl explained that their Power Alert Service allows CenterPoint to associate a meter number with a customer name and the customers’ phone, text, and email contact details; Oncor appears to have a non-residential customer portal</a:t>
            </a:r>
          </a:p>
          <a:p>
            <a:pPr marL="342900" indent="-342900">
              <a:buFont typeface="Arial" panose="020B0604020202020204" pitchFamily="34" charset="0"/>
              <a:buChar char="•"/>
            </a:pPr>
            <a:r>
              <a:rPr lang="en-US" sz="2000" b="1"/>
              <a:t>Required to remove Switch Hold from REP</a:t>
            </a:r>
          </a:p>
          <a:p>
            <a:pPr marL="342900" indent="-342900">
              <a:buFont typeface="Arial" panose="020B0604020202020204" pitchFamily="34" charset="0"/>
              <a:buChar char="•"/>
            </a:pPr>
            <a:r>
              <a:rPr lang="en-US" sz="2000" b="1"/>
              <a:t>Letter of Authorization for Historical Usage from Customer</a:t>
            </a:r>
          </a:p>
          <a:p>
            <a:pPr marL="342900" indent="-342900">
              <a:buFont typeface="Arial" panose="020B0604020202020204" pitchFamily="34" charset="0"/>
              <a:buChar char="•"/>
            </a:pPr>
            <a:endParaRPr lang="en-US" sz="2000" b="1"/>
          </a:p>
        </p:txBody>
      </p:sp>
    </p:spTree>
    <p:extLst>
      <p:ext uri="{BB962C8B-B14F-4D97-AF65-F5344CB8AC3E}">
        <p14:creationId xmlns:p14="http://schemas.microsoft.com/office/powerpoint/2010/main" val="2551104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3A9306-5308-3A9E-B159-00FA27F3B4B8}"/>
              </a:ext>
            </a:extLst>
          </p:cNvPr>
          <p:cNvSpPr>
            <a:spLocks noGrp="1"/>
          </p:cNvSpPr>
          <p:nvPr>
            <p:ph type="title"/>
          </p:nvPr>
        </p:nvSpPr>
        <p:spPr/>
        <p:txBody>
          <a:bodyPr/>
          <a:lstStyle/>
          <a:p>
            <a:r>
              <a:rPr lang="en-US" b="1">
                <a:solidFill>
                  <a:schemeClr val="accent1"/>
                </a:solidFill>
              </a:rPr>
              <a:t>How do REPs get customer data? </a:t>
            </a:r>
            <a:endParaRPr lang="en-US"/>
          </a:p>
        </p:txBody>
      </p:sp>
      <p:sp>
        <p:nvSpPr>
          <p:cNvPr id="5" name="Slide Number Placeholder 4">
            <a:extLst>
              <a:ext uri="{FF2B5EF4-FFF2-40B4-BE49-F238E27FC236}">
                <a16:creationId xmlns:a16="http://schemas.microsoft.com/office/drawing/2014/main" id="{74F6E5A4-446F-EA30-44E7-9E8A2AB04EEF}"/>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9" name="TextBox 8">
            <a:extLst>
              <a:ext uri="{FF2B5EF4-FFF2-40B4-BE49-F238E27FC236}">
                <a16:creationId xmlns:a16="http://schemas.microsoft.com/office/drawing/2014/main" id="{102F93E5-232C-E0D0-25FA-B50B681A0718}"/>
              </a:ext>
            </a:extLst>
          </p:cNvPr>
          <p:cNvSpPr txBox="1"/>
          <p:nvPr/>
        </p:nvSpPr>
        <p:spPr>
          <a:xfrm>
            <a:off x="304800" y="762000"/>
            <a:ext cx="8509759" cy="3323987"/>
          </a:xfrm>
          <a:prstGeom prst="rect">
            <a:avLst/>
          </a:prstGeom>
          <a:noFill/>
        </p:spPr>
        <p:txBody>
          <a:bodyPr wrap="square" lIns="274320" tIns="274320" rIns="274320" bIns="274320" anchor="t">
            <a:spAutoFit/>
          </a:bodyPr>
          <a:lstStyle/>
          <a:p>
            <a:pPr marL="342900" indent="-342900">
              <a:buFont typeface="Arial" panose="020B0604020202020204" pitchFamily="34" charset="0"/>
              <a:buChar char="•"/>
            </a:pPr>
            <a:r>
              <a:rPr lang="en-US" sz="2000" b="1">
                <a:cs typeface="Arial"/>
              </a:rPr>
              <a:t>When the customer signs up</a:t>
            </a:r>
          </a:p>
          <a:p>
            <a:pPr marL="800100" lvl="1" indent="-342900">
              <a:buFont typeface="Arial" panose="020B0604020202020204" pitchFamily="34" charset="0"/>
              <a:buChar char="•"/>
            </a:pPr>
            <a:r>
              <a:rPr lang="en-US" sz="2000">
                <a:cs typeface="Arial"/>
              </a:rPr>
              <a:t>The REP arguably has the best info, however, if the REP of the transmission-voltage opt out customer has changed since the original opt-out was granted, the REP likely has no knowledge of that. </a:t>
            </a:r>
          </a:p>
          <a:p>
            <a:pPr marL="800100" lvl="1" indent="-342900">
              <a:buFont typeface="Arial" panose="020B0604020202020204" pitchFamily="34" charset="0"/>
              <a:buChar char="•"/>
            </a:pPr>
            <a:r>
              <a:rPr lang="en-US" sz="2000">
                <a:cs typeface="Arial"/>
              </a:rPr>
              <a:t>In contrast, ERCOT knows the original customers by virtue of maintaining the list, and the original customers will remain (very likely) in the same TDSP’s service territory for the life of the opt-out </a:t>
            </a:r>
          </a:p>
        </p:txBody>
      </p:sp>
    </p:spTree>
    <p:extLst>
      <p:ext uri="{BB962C8B-B14F-4D97-AF65-F5344CB8AC3E}">
        <p14:creationId xmlns:p14="http://schemas.microsoft.com/office/powerpoint/2010/main" val="3033716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74F6E5A4-446F-EA30-44E7-9E8A2AB04EEF}"/>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2" name="TextBox 1">
            <a:extLst>
              <a:ext uri="{FF2B5EF4-FFF2-40B4-BE49-F238E27FC236}">
                <a16:creationId xmlns:a16="http://schemas.microsoft.com/office/drawing/2014/main" id="{EDAD2604-BDB8-2DD1-1B82-5697E2E75C27}"/>
              </a:ext>
            </a:extLst>
          </p:cNvPr>
          <p:cNvSpPr txBox="1"/>
          <p:nvPr/>
        </p:nvSpPr>
        <p:spPr>
          <a:xfrm>
            <a:off x="95250" y="502841"/>
            <a:ext cx="8539455" cy="5693866"/>
          </a:xfrm>
          <a:prstGeom prst="rect">
            <a:avLst/>
          </a:prstGeom>
          <a:noFill/>
        </p:spPr>
        <p:txBody>
          <a:bodyPr wrap="square" lIns="274320" tIns="274320" rIns="274320" bIns="274320" anchor="t">
            <a:spAutoFit/>
          </a:bodyPr>
          <a:lstStyle/>
          <a:p>
            <a:pPr marL="342900" indent="-342900">
              <a:buFont typeface="Arial" panose="020B0604020202020204" pitchFamily="34" charset="0"/>
              <a:buChar char="•"/>
            </a:pPr>
            <a:r>
              <a:rPr lang="en-US" sz="2000" b="1">
                <a:cs typeface="Arial"/>
              </a:rPr>
              <a:t>ERCOT now has customer name changes flagged by some TDUs as part of the data gathering for NPRR 1266</a:t>
            </a:r>
          </a:p>
          <a:p>
            <a:pPr marL="800100" lvl="1" indent="-342900">
              <a:buFont typeface="Arial" panose="020B0604020202020204" pitchFamily="34" charset="0"/>
              <a:buChar char="•"/>
            </a:pPr>
            <a:r>
              <a:rPr lang="en-US" sz="1400" kern="0">
                <a:solidFill>
                  <a:sysClr val="windowText" lastClr="000000"/>
                </a:solidFill>
                <a:latin typeface="+mn-lt"/>
                <a:cs typeface="Arial"/>
              </a:rPr>
              <a:t>ERCOT shows 7 inactive or invalid ESI IDs</a:t>
            </a:r>
          </a:p>
          <a:p>
            <a:pPr marL="800100" lvl="1" indent="-342900">
              <a:buFont typeface="Arial" panose="020B0604020202020204" pitchFamily="34" charset="0"/>
              <a:buChar char="•"/>
            </a:pPr>
            <a:r>
              <a:rPr lang="en-US" sz="1400" kern="0">
                <a:solidFill>
                  <a:sysClr val="windowText" lastClr="000000"/>
                </a:solidFill>
                <a:latin typeface="+mn-lt"/>
                <a:cs typeface="Arial"/>
              </a:rPr>
              <a:t>ERCOT shows that 301 names either not found at ERCOT or most recent value bears no </a:t>
            </a:r>
            <a:r>
              <a:rPr lang="en-US" sz="1400" kern="0">
                <a:solidFill>
                  <a:sysClr val="windowText" lastClr="000000"/>
                </a:solidFill>
                <a:cs typeface="Arial"/>
              </a:rPr>
              <a:t>system identifiable </a:t>
            </a:r>
            <a:r>
              <a:rPr lang="en-US" sz="1400" kern="0">
                <a:solidFill>
                  <a:sysClr val="windowText" lastClr="000000"/>
                </a:solidFill>
                <a:latin typeface="+mn-lt"/>
                <a:cs typeface="Arial"/>
              </a:rPr>
              <a:t>relation to the initial Opt-Out name (</a:t>
            </a:r>
            <a:r>
              <a:rPr lang="en-US" sz="1400" kern="0">
                <a:solidFill>
                  <a:sysClr val="windowText" lastClr="000000"/>
                </a:solidFill>
                <a:cs typeface="Arial"/>
              </a:rPr>
              <a:t>note that in</a:t>
            </a:r>
            <a:r>
              <a:rPr lang="en-US" sz="1400" kern="0">
                <a:solidFill>
                  <a:sysClr val="windowText" lastClr="000000"/>
                </a:solidFill>
                <a:latin typeface="+mn-lt"/>
                <a:cs typeface="Arial"/>
              </a:rPr>
              <a:t> some cases, we have no data for these)</a:t>
            </a:r>
            <a:endParaRPr lang="en-US" sz="1400">
              <a:solidFill>
                <a:sysClr val="windowText" lastClr="000000"/>
              </a:solidFill>
              <a:cs typeface="Arial"/>
            </a:endParaRPr>
          </a:p>
          <a:p>
            <a:pPr lvl="1"/>
            <a:endParaRPr lang="en-US" sz="1400">
              <a:cs typeface="Arial"/>
            </a:endParaRPr>
          </a:p>
          <a:p>
            <a:pPr marL="800100" lvl="1" indent="-342900">
              <a:buFont typeface="Arial" panose="020B0604020202020204" pitchFamily="34" charset="0"/>
              <a:buChar char="•"/>
            </a:pPr>
            <a:r>
              <a:rPr lang="en-US" sz="1400">
                <a:cs typeface="Arial"/>
              </a:rPr>
              <a:t>Oncor and CenterPoint provided data on name changes for their portions of the 558 customers  </a:t>
            </a:r>
          </a:p>
          <a:p>
            <a:pPr marL="1257300" lvl="2" indent="-342900">
              <a:buFont typeface="Arial" panose="020B0604020202020204" pitchFamily="34" charset="0"/>
              <a:buChar char="•"/>
            </a:pPr>
            <a:r>
              <a:rPr lang="en-US" sz="1400">
                <a:cs typeface="Arial"/>
              </a:rPr>
              <a:t>They flagged 115 possible customer changes from their combined 413 ESI IDs</a:t>
            </a:r>
          </a:p>
          <a:p>
            <a:pPr lvl="2"/>
            <a:endParaRPr lang="en-US" sz="1400">
              <a:cs typeface="Arial"/>
            </a:endParaRPr>
          </a:p>
          <a:p>
            <a:pPr marL="742950" lvl="1" indent="-285750">
              <a:buFont typeface="Arial" panose="020B0604020202020204" pitchFamily="34" charset="0"/>
              <a:buChar char="•"/>
            </a:pPr>
            <a:r>
              <a:rPr lang="en-US" sz="1400">
                <a:cs typeface="Arial"/>
              </a:rPr>
              <a:t>A sampling from one large REP has indicated similar numbers</a:t>
            </a:r>
          </a:p>
          <a:p>
            <a:pPr marL="1200150" lvl="2" indent="-285750">
              <a:buFont typeface="Arial" panose="020B0604020202020204" pitchFamily="34" charset="0"/>
              <a:buChar char="•"/>
            </a:pPr>
            <a:r>
              <a:rPr lang="en-US" sz="1400">
                <a:cs typeface="Arial"/>
              </a:rPr>
              <a:t>22 of 48 would be flagged </a:t>
            </a:r>
          </a:p>
          <a:p>
            <a:pPr marL="1200150" lvl="2" indent="-285750">
              <a:buFont typeface="Arial" panose="020B0604020202020204" pitchFamily="34" charset="0"/>
              <a:buChar char="•"/>
            </a:pPr>
            <a:endParaRPr lang="en-US" sz="1400">
              <a:cs typeface="Arial"/>
            </a:endParaRPr>
          </a:p>
          <a:p>
            <a:pPr marL="742950" lvl="1" indent="-285750">
              <a:buFont typeface="Arial"/>
              <a:buChar char="•"/>
            </a:pPr>
            <a:r>
              <a:rPr lang="en-US" sz="1400">
                <a:cs typeface="Arial"/>
              </a:rPr>
              <a:t>Similarities and differences exist among Market Participants data identified as flagged:</a:t>
            </a:r>
          </a:p>
          <a:p>
            <a:pPr marL="1200150" lvl="2" indent="-285750">
              <a:buFont typeface="Arial"/>
              <a:buChar char="•"/>
            </a:pPr>
            <a:r>
              <a:rPr lang="en-US" sz="1400">
                <a:cs typeface="Arial"/>
              </a:rPr>
              <a:t>ERCOT data tends to replace company name changes to individual customer names</a:t>
            </a:r>
          </a:p>
          <a:p>
            <a:pPr marL="1657350" lvl="3" indent="-285750">
              <a:buFont typeface="Arial"/>
              <a:buChar char="•"/>
            </a:pPr>
            <a:r>
              <a:rPr lang="en-US" sz="1400">
                <a:cs typeface="Arial"/>
              </a:rPr>
              <a:t>Bob’s Electric to “Robert Smith, ” as an example.  Likely same customer, but ERCOT does not want to assume</a:t>
            </a:r>
          </a:p>
          <a:p>
            <a:pPr marL="1200150" lvl="2" indent="-285750">
              <a:buFont typeface="Arial"/>
              <a:buChar char="•"/>
            </a:pPr>
            <a:r>
              <a:rPr lang="en-US" sz="1400">
                <a:cs typeface="Arial"/>
              </a:rPr>
              <a:t>REP data tends to replace with increased granularity (i.e. 'City of Houston' becomes 'G1-Terminal Station')</a:t>
            </a:r>
          </a:p>
          <a:p>
            <a:pPr marL="1200150" lvl="2" indent="-285750">
              <a:buFont typeface="Arial"/>
              <a:buChar char="•"/>
            </a:pPr>
            <a:r>
              <a:rPr lang="en-US" sz="1400">
                <a:cs typeface="Arial"/>
              </a:rPr>
              <a:t>TDSP discrepancies had the highest percentage of formatting changes (replacing 'and' with '&amp;', replacing 'USA' with 'U.S.A.')</a:t>
            </a:r>
          </a:p>
          <a:p>
            <a:pPr marL="1200150" lvl="2" indent="-285750">
              <a:buFont typeface="Arial"/>
              <a:buChar char="•"/>
            </a:pPr>
            <a:endParaRPr lang="en-US" sz="1400">
              <a:cs typeface="Arial"/>
            </a:endParaRPr>
          </a:p>
        </p:txBody>
      </p:sp>
      <p:sp>
        <p:nvSpPr>
          <p:cNvPr id="8" name="Title 3">
            <a:extLst>
              <a:ext uri="{FF2B5EF4-FFF2-40B4-BE49-F238E27FC236}">
                <a16:creationId xmlns:a16="http://schemas.microsoft.com/office/drawing/2014/main" id="{86354C0C-3878-6CE6-8C91-402124B6B1D8}"/>
              </a:ext>
            </a:extLst>
          </p:cNvPr>
          <p:cNvSpPr>
            <a:spLocks noGrp="1"/>
          </p:cNvSpPr>
          <p:nvPr>
            <p:ph type="title"/>
          </p:nvPr>
        </p:nvSpPr>
        <p:spPr>
          <a:xfrm>
            <a:off x="-406400" y="228600"/>
            <a:ext cx="9245600" cy="533400"/>
          </a:xfrm>
        </p:spPr>
        <p:txBody>
          <a:bodyPr/>
          <a:lstStyle/>
          <a:p>
            <a:pPr marL="914400" lvl="2" algn="l"/>
            <a:r>
              <a:rPr lang="en-US" sz="2400" b="1">
                <a:solidFill>
                  <a:schemeClr val="accent1"/>
                </a:solidFill>
                <a:latin typeface="+mj-lt"/>
              </a:rPr>
              <a:t>How does the data compare? </a:t>
            </a:r>
            <a:endParaRPr lang="en-US" sz="2400">
              <a:latin typeface="+mj-lt"/>
            </a:endParaRPr>
          </a:p>
        </p:txBody>
      </p:sp>
    </p:spTree>
    <p:extLst>
      <p:ext uri="{BB962C8B-B14F-4D97-AF65-F5344CB8AC3E}">
        <p14:creationId xmlns:p14="http://schemas.microsoft.com/office/powerpoint/2010/main" val="1144273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3A9306-5308-3A9E-B159-00FA27F3B4B8}"/>
              </a:ext>
            </a:extLst>
          </p:cNvPr>
          <p:cNvSpPr>
            <a:spLocks noGrp="1"/>
          </p:cNvSpPr>
          <p:nvPr>
            <p:ph type="title"/>
          </p:nvPr>
        </p:nvSpPr>
        <p:spPr/>
        <p:txBody>
          <a:bodyPr lIns="91440" tIns="45720" rIns="91440" bIns="45720" anchor="t"/>
          <a:lstStyle/>
          <a:p>
            <a:r>
              <a:rPr lang="en-US" b="1"/>
              <a:t>How does the data compare?</a:t>
            </a:r>
            <a:r>
              <a:rPr lang="en-US"/>
              <a:t> (continued) </a:t>
            </a:r>
            <a:br>
              <a:rPr lang="en-US" b="1"/>
            </a:br>
            <a:br>
              <a:rPr lang="en-US" b="1"/>
            </a:br>
            <a:br>
              <a:rPr lang="en-US" b="1"/>
            </a:br>
            <a:endParaRPr lang="en-US"/>
          </a:p>
        </p:txBody>
      </p:sp>
      <p:sp>
        <p:nvSpPr>
          <p:cNvPr id="5" name="Slide Number Placeholder 4">
            <a:extLst>
              <a:ext uri="{FF2B5EF4-FFF2-40B4-BE49-F238E27FC236}">
                <a16:creationId xmlns:a16="http://schemas.microsoft.com/office/drawing/2014/main" id="{74F6E5A4-446F-EA30-44E7-9E8A2AB04EEF}"/>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7" name="TextBox 6">
            <a:extLst>
              <a:ext uri="{FF2B5EF4-FFF2-40B4-BE49-F238E27FC236}">
                <a16:creationId xmlns:a16="http://schemas.microsoft.com/office/drawing/2014/main" id="{52AFF302-314D-2094-1E23-0B69A8A0F71C}"/>
              </a:ext>
            </a:extLst>
          </p:cNvPr>
          <p:cNvSpPr txBox="1"/>
          <p:nvPr/>
        </p:nvSpPr>
        <p:spPr>
          <a:xfrm>
            <a:off x="180975" y="600075"/>
            <a:ext cx="7483813" cy="4524315"/>
          </a:xfrm>
          <a:prstGeom prst="rect">
            <a:avLst/>
          </a:prstGeom>
          <a:noFill/>
        </p:spPr>
        <p:txBody>
          <a:bodyPr wrap="square" lIns="91440" tIns="45720" rIns="91440" bIns="45720" anchor="t">
            <a:spAutoFit/>
          </a:bodyPr>
          <a:lstStyle/>
          <a:p>
            <a:pPr lvl="1"/>
            <a:endParaRPr lang="en-US" sz="1600">
              <a:latin typeface="Aptos"/>
              <a:cs typeface="Times New Roman"/>
            </a:endParaRPr>
          </a:p>
          <a:p>
            <a:pPr lvl="2"/>
            <a:endParaRPr lang="en-US" sz="1600">
              <a:latin typeface="Aptos" panose="020B0004020202020204" pitchFamily="34" charset="0"/>
              <a:cs typeface="Times New Roman" panose="02020603050405020304" pitchFamily="18" charset="0"/>
            </a:endParaRPr>
          </a:p>
          <a:p>
            <a:pPr marL="800100" lvl="1" indent="-342900">
              <a:buFont typeface="Arial" panose="020B0604020202020204" pitchFamily="34" charset="0"/>
              <a:buChar char="•"/>
            </a:pPr>
            <a:r>
              <a:rPr lang="en-US" sz="1600">
                <a:latin typeface="Arial"/>
                <a:cs typeface="Times New Roman"/>
              </a:rPr>
              <a:t>The TDSP files ERCOT received had a name for each Transmission Voltage Opt-Out customer in some fashion (again, ERCOT has no CBCI data for ~1/3 of customers.) </a:t>
            </a:r>
          </a:p>
          <a:p>
            <a:pPr marL="800100" lvl="1" indent="-342900">
              <a:buFont typeface="Arial" panose="020B0604020202020204" pitchFamily="34" charset="0"/>
              <a:buChar char="•"/>
            </a:pPr>
            <a:endParaRPr lang="en-US" sz="1600">
              <a:latin typeface="Arial"/>
              <a:cs typeface="Times New Roman"/>
            </a:endParaRPr>
          </a:p>
          <a:p>
            <a:pPr marL="800100" lvl="1" indent="-342900">
              <a:buFont typeface="Arial" panose="020B0604020202020204" pitchFamily="34" charset="0"/>
              <a:buChar char="•"/>
            </a:pPr>
            <a:r>
              <a:rPr lang="en-US" sz="1600">
                <a:latin typeface="Arial"/>
                <a:cs typeface="Times New Roman"/>
              </a:rPr>
              <a:t>All data received by ERCOT is received in open text fields; allowing for names that differ slightly from original list, but could just be an addition of a comma or could be an acronym. </a:t>
            </a:r>
          </a:p>
          <a:p>
            <a:pPr marL="800100" lvl="1" indent="-342900">
              <a:buFont typeface="Arial" panose="020B0604020202020204" pitchFamily="34" charset="0"/>
              <a:buChar char="•"/>
            </a:pPr>
            <a:endParaRPr lang="en-US" sz="1600">
              <a:latin typeface="Arial"/>
              <a:cs typeface="Times New Roman"/>
            </a:endParaRPr>
          </a:p>
          <a:p>
            <a:pPr marL="800100" lvl="1" indent="-342900">
              <a:buFont typeface="Arial" panose="020B0604020202020204" pitchFamily="34" charset="0"/>
              <a:buChar char="•"/>
            </a:pPr>
            <a:r>
              <a:rPr lang="en-US" sz="1600">
                <a:latin typeface="Arial"/>
                <a:cs typeface="Times New Roman"/>
              </a:rPr>
              <a:t>ERCOT does not have access to an 'answer key' (direct customer interaction) to be able to determine which of two discrepancies may be accurate.</a:t>
            </a:r>
          </a:p>
          <a:p>
            <a:pPr marL="800100" lvl="1" indent="-342900">
              <a:buFont typeface="Arial" panose="020B0604020202020204" pitchFamily="34" charset="0"/>
              <a:buChar char="•"/>
            </a:pPr>
            <a:endParaRPr lang="en-US" sz="1600">
              <a:latin typeface="Arial"/>
              <a:cs typeface="Times New Roman" panose="02020603050405020304" pitchFamily="18" charset="0"/>
            </a:endParaRPr>
          </a:p>
          <a:p>
            <a:pPr marL="800100" lvl="1" indent="-342900">
              <a:buFont typeface="Arial" panose="020B0604020202020204" pitchFamily="34" charset="0"/>
              <a:buChar char="•"/>
            </a:pPr>
            <a:r>
              <a:rPr lang="en-US" sz="1600">
                <a:latin typeface="Arial"/>
                <a:cs typeface="Times New Roman"/>
              </a:rPr>
              <a:t>Therefore, it is ERCOT’s position that a route that does not require a departure from precedent (using CBCI for non-Mass Transition reasons) is the most reasonable.  </a:t>
            </a:r>
            <a:endParaRPr lang="en-US" sz="1600">
              <a:highlight>
                <a:srgbClr val="FFFF00"/>
              </a:highlight>
              <a:latin typeface="Arial"/>
              <a:cs typeface="Times New Roman" panose="02020603050405020304" pitchFamily="18" charset="0"/>
            </a:endParaRPr>
          </a:p>
          <a:p>
            <a:pPr marL="800100" lvl="1" indent="-342900">
              <a:buFont typeface="Arial" panose="020B0604020202020204" pitchFamily="34" charset="0"/>
              <a:buChar char="•"/>
            </a:pPr>
            <a:endParaRPr lang="en-US" sz="1600">
              <a:latin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512309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3A9306-5308-3A9E-B159-00FA27F3B4B8}"/>
              </a:ext>
            </a:extLst>
          </p:cNvPr>
          <p:cNvSpPr>
            <a:spLocks noGrp="1"/>
          </p:cNvSpPr>
          <p:nvPr>
            <p:ph type="title"/>
          </p:nvPr>
        </p:nvSpPr>
        <p:spPr/>
        <p:txBody>
          <a:bodyPr/>
          <a:lstStyle/>
          <a:p>
            <a:r>
              <a:rPr lang="en-US" b="1">
                <a:solidFill>
                  <a:schemeClr val="accent1"/>
                </a:solidFill>
              </a:rPr>
              <a:t>Interim Solution </a:t>
            </a:r>
            <a:br>
              <a:rPr lang="en-US" b="1">
                <a:solidFill>
                  <a:schemeClr val="accent1"/>
                </a:solidFill>
              </a:rPr>
            </a:br>
            <a:br>
              <a:rPr lang="en-US" b="1">
                <a:solidFill>
                  <a:schemeClr val="accent1"/>
                </a:solidFill>
              </a:rPr>
            </a:br>
            <a:br>
              <a:rPr lang="en-US" b="1">
                <a:solidFill>
                  <a:schemeClr val="accent1"/>
                </a:solidFill>
              </a:rPr>
            </a:br>
            <a:br>
              <a:rPr lang="en-US" b="1">
                <a:solidFill>
                  <a:schemeClr val="accent1"/>
                </a:solidFill>
              </a:rPr>
            </a:br>
            <a:endParaRPr lang="en-US"/>
          </a:p>
        </p:txBody>
      </p:sp>
      <p:sp>
        <p:nvSpPr>
          <p:cNvPr id="5" name="Slide Number Placeholder 4">
            <a:extLst>
              <a:ext uri="{FF2B5EF4-FFF2-40B4-BE49-F238E27FC236}">
                <a16:creationId xmlns:a16="http://schemas.microsoft.com/office/drawing/2014/main" id="{74F6E5A4-446F-EA30-44E7-9E8A2AB04EEF}"/>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2" name="TextBox 1">
            <a:extLst>
              <a:ext uri="{FF2B5EF4-FFF2-40B4-BE49-F238E27FC236}">
                <a16:creationId xmlns:a16="http://schemas.microsoft.com/office/drawing/2014/main" id="{EDAD2604-BDB8-2DD1-1B82-5697E2E75C27}"/>
              </a:ext>
            </a:extLst>
          </p:cNvPr>
          <p:cNvSpPr txBox="1"/>
          <p:nvPr/>
        </p:nvSpPr>
        <p:spPr>
          <a:xfrm>
            <a:off x="0" y="1008301"/>
            <a:ext cx="8509759" cy="4001095"/>
          </a:xfrm>
          <a:prstGeom prst="rect">
            <a:avLst/>
          </a:prstGeom>
          <a:noFill/>
        </p:spPr>
        <p:txBody>
          <a:bodyPr wrap="square" lIns="274320" tIns="274320" rIns="274320" bIns="274320" anchor="t">
            <a:spAutoFit/>
          </a:bodyPr>
          <a:lstStyle/>
          <a:p>
            <a:pPr marL="800100" lvl="1" indent="-342900">
              <a:buFont typeface="Arial" panose="020B0604020202020204" pitchFamily="34" charset="0"/>
              <a:buChar char="•"/>
            </a:pPr>
            <a:r>
              <a:rPr lang="en-US" sz="1400">
                <a:cs typeface="Arial"/>
              </a:rPr>
              <a:t>Using the data from the TDUs provided as part of the PRS discussion, ERCOT has sent RFIs to the applicable REP of record under Protocol Section 27.2(2), </a:t>
            </a:r>
            <a:r>
              <a:rPr lang="en-US" sz="1400" i="1">
                <a:cs typeface="Arial"/>
              </a:rPr>
              <a:t>Changes Involving Securitization Uplift Charge Opt-Out Entities</a:t>
            </a:r>
            <a:r>
              <a:rPr lang="en-US" sz="1400">
                <a:cs typeface="Arial"/>
              </a:rPr>
              <a:t>:</a:t>
            </a:r>
          </a:p>
          <a:p>
            <a:pPr marL="1257300" lvl="2" indent="-342900">
              <a:buFont typeface="Arial" panose="020B0604020202020204" pitchFamily="34" charset="0"/>
              <a:buChar char="•"/>
            </a:pPr>
            <a:r>
              <a:rPr lang="en-US" sz="1400" b="0" i="0">
                <a:solidFill>
                  <a:srgbClr val="000000"/>
                </a:solidFill>
                <a:effectLst/>
                <a:latin typeface="Times New Roman" panose="02020603050405020304" pitchFamily="18" charset="0"/>
              </a:rPr>
              <a:t>“ERCOT, in its discretion, may seek information from a REP …regarding a Securitization Uplift Charge Opt-Out Entity that is a transmission-voltage Customer of a REP </a:t>
            </a:r>
            <a:r>
              <a:rPr lang="en-US" sz="1400" b="0" i="0">
                <a:solidFill>
                  <a:srgbClr val="000000"/>
                </a:solidFill>
                <a:effectLst/>
                <a:highlight>
                  <a:srgbClr val="FFFF00"/>
                </a:highlight>
                <a:latin typeface="Times New Roman" panose="02020603050405020304" pitchFamily="18" charset="0"/>
              </a:rPr>
              <a:t>if ERCOT has reason to believe </a:t>
            </a:r>
            <a:r>
              <a:rPr lang="en-US" sz="1400" b="0" i="0">
                <a:solidFill>
                  <a:srgbClr val="000000"/>
                </a:solidFill>
                <a:effectLst/>
                <a:latin typeface="Times New Roman" panose="02020603050405020304" pitchFamily="18" charset="0"/>
              </a:rPr>
              <a:t>that there has been a change of transmission-voltage Customer at an Electric Service Identifier (ESI ID) associated with the Securitization Uplift Charge Opt-Out Entity. ERCOT may seek relief from the Public Utility Commission of Texas (PUCT) if ERCOT has reason to believe that there has been a change that disqualifies an ESI ID or the transmission-voltage Customer from continued treatment as a Securitization Uplift Charge Opt-Out Entity.”</a:t>
            </a:r>
          </a:p>
          <a:p>
            <a:pPr marL="1257300" lvl="2" indent="-342900">
              <a:buFont typeface="Arial" panose="020B0604020202020204" pitchFamily="34" charset="0"/>
              <a:buChar char="•"/>
            </a:pPr>
            <a:endParaRPr lang="en-US" sz="1400">
              <a:solidFill>
                <a:srgbClr val="000000"/>
              </a:solidFill>
              <a:latin typeface="Times New Roman" panose="02020603050405020304" pitchFamily="18" charset="0"/>
              <a:cs typeface="Arial"/>
            </a:endParaRPr>
          </a:p>
          <a:p>
            <a:pPr marL="1257300" lvl="2" indent="-342900">
              <a:buFont typeface="Arial" panose="020B0604020202020204" pitchFamily="34" charset="0"/>
              <a:buChar char="•"/>
            </a:pPr>
            <a:endParaRPr lang="en-US" sz="1400">
              <a:solidFill>
                <a:srgbClr val="000000"/>
              </a:solidFill>
              <a:latin typeface="Times New Roman" panose="02020603050405020304" pitchFamily="18" charset="0"/>
              <a:cs typeface="Arial"/>
            </a:endParaRPr>
          </a:p>
          <a:p>
            <a:pPr marL="800100" lvl="2" indent="-342900">
              <a:buFont typeface="Arial" panose="020B0604020202020204" pitchFamily="34" charset="0"/>
              <a:buChar char="•"/>
            </a:pPr>
            <a:r>
              <a:rPr lang="en-US" sz="1400">
                <a:cs typeface="Arial"/>
              </a:rPr>
              <a:t>Based on the RFI responses, ERCOT is in the process of working with PUCT Staff to confidentially file these responses so ERCOT can be directed by PUCT as to any ESI ID removals</a:t>
            </a:r>
          </a:p>
        </p:txBody>
      </p:sp>
    </p:spTree>
    <p:extLst>
      <p:ext uri="{BB962C8B-B14F-4D97-AF65-F5344CB8AC3E}">
        <p14:creationId xmlns:p14="http://schemas.microsoft.com/office/powerpoint/2010/main" val="1770365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83A9306-5308-3A9E-B159-00FA27F3B4B8}"/>
              </a:ext>
            </a:extLst>
          </p:cNvPr>
          <p:cNvSpPr>
            <a:spLocks noGrp="1"/>
          </p:cNvSpPr>
          <p:nvPr>
            <p:ph type="title"/>
          </p:nvPr>
        </p:nvSpPr>
        <p:spPr/>
        <p:txBody>
          <a:bodyPr/>
          <a:lstStyle/>
          <a:p>
            <a:r>
              <a:rPr lang="en-US" b="1">
                <a:solidFill>
                  <a:schemeClr val="accent1"/>
                </a:solidFill>
              </a:rPr>
              <a:t>ERCOT Preferred Solution going forward</a:t>
            </a:r>
            <a:br>
              <a:rPr lang="en-US" b="1">
                <a:solidFill>
                  <a:schemeClr val="accent1"/>
                </a:solidFill>
              </a:rPr>
            </a:br>
            <a:br>
              <a:rPr lang="en-US" b="1">
                <a:solidFill>
                  <a:schemeClr val="accent1"/>
                </a:solidFill>
              </a:rPr>
            </a:br>
            <a:br>
              <a:rPr lang="en-US" b="1">
                <a:solidFill>
                  <a:schemeClr val="accent1"/>
                </a:solidFill>
              </a:rPr>
            </a:br>
            <a:br>
              <a:rPr lang="en-US" b="1">
                <a:solidFill>
                  <a:schemeClr val="accent1"/>
                </a:solidFill>
              </a:rPr>
            </a:br>
            <a:endParaRPr lang="en-US"/>
          </a:p>
        </p:txBody>
      </p:sp>
      <p:sp>
        <p:nvSpPr>
          <p:cNvPr id="5" name="Slide Number Placeholder 4">
            <a:extLst>
              <a:ext uri="{FF2B5EF4-FFF2-40B4-BE49-F238E27FC236}">
                <a16:creationId xmlns:a16="http://schemas.microsoft.com/office/drawing/2014/main" id="{74F6E5A4-446F-EA30-44E7-9E8A2AB04EEF}"/>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2" name="TextBox 1">
            <a:extLst>
              <a:ext uri="{FF2B5EF4-FFF2-40B4-BE49-F238E27FC236}">
                <a16:creationId xmlns:a16="http://schemas.microsoft.com/office/drawing/2014/main" id="{EDAD2604-BDB8-2DD1-1B82-5697E2E75C27}"/>
              </a:ext>
            </a:extLst>
          </p:cNvPr>
          <p:cNvSpPr txBox="1"/>
          <p:nvPr/>
        </p:nvSpPr>
        <p:spPr>
          <a:xfrm>
            <a:off x="24643" y="762000"/>
            <a:ext cx="8509759" cy="4555093"/>
          </a:xfrm>
          <a:prstGeom prst="rect">
            <a:avLst/>
          </a:prstGeom>
          <a:noFill/>
        </p:spPr>
        <p:txBody>
          <a:bodyPr wrap="square" lIns="274320" tIns="274320" rIns="274320" bIns="274320" anchor="t">
            <a:spAutoFit/>
          </a:bodyPr>
          <a:lstStyle/>
          <a:p>
            <a:pPr marL="342900" indent="-342900">
              <a:buFont typeface="Arial" panose="020B0604020202020204" pitchFamily="34" charset="0"/>
              <a:buChar char="•"/>
            </a:pPr>
            <a:r>
              <a:rPr lang="en-US" sz="2000" b="1">
                <a:cs typeface="Arial"/>
              </a:rPr>
              <a:t>TDSPs, on a month basis, flag new customers for which there has been a name change </a:t>
            </a:r>
          </a:p>
          <a:p>
            <a:pPr marL="800100" lvl="1" indent="-342900">
              <a:buFont typeface="Arial" panose="020B0604020202020204" pitchFamily="34" charset="0"/>
              <a:buChar char="•"/>
            </a:pPr>
            <a:r>
              <a:rPr lang="en-US" sz="2000">
                <a:cs typeface="Arial"/>
              </a:rPr>
              <a:t>ERCOT will then work with REPs and PUCT, as ERCOT already has been doing over the past month with the TDSP provided information, to determine if any customers on the list should be removed </a:t>
            </a:r>
          </a:p>
          <a:p>
            <a:pPr marL="800100" lvl="1" indent="-342900">
              <a:buFont typeface="Arial" panose="020B0604020202020204" pitchFamily="34" charset="0"/>
              <a:buChar char="•"/>
            </a:pPr>
            <a:r>
              <a:rPr lang="en-US" sz="2000">
                <a:cs typeface="Arial"/>
              </a:rPr>
              <a:t>This process avoids ERCOT using CBCI data, which was only intended/has historically only been used for Mass Transitions</a:t>
            </a:r>
          </a:p>
          <a:p>
            <a:pPr marL="1257300" lvl="2" indent="-342900">
              <a:buFont typeface="Arial" panose="020B0604020202020204" pitchFamily="34" charset="0"/>
              <a:buChar char="•"/>
            </a:pPr>
            <a:r>
              <a:rPr lang="en-US" sz="2000">
                <a:cs typeface="Arial"/>
              </a:rPr>
              <a:t>Exception to using CBCI data was for a one-time snapshot in time to conduct VOLL study at Commission’s direction; </a:t>
            </a:r>
          </a:p>
          <a:p>
            <a:pPr marL="1257300" lvl="2" indent="-342900">
              <a:buFont typeface="Arial" panose="020B0604020202020204" pitchFamily="34" charset="0"/>
              <a:buChar char="•"/>
            </a:pPr>
            <a:r>
              <a:rPr lang="en-US" sz="2000">
                <a:cs typeface="Arial"/>
              </a:rPr>
              <a:t>ERCOT using CBCI data every month for the next ~27 years would be a dramatic departure from intended and precedential use.</a:t>
            </a:r>
          </a:p>
        </p:txBody>
      </p:sp>
    </p:spTree>
    <p:extLst>
      <p:ext uri="{BB962C8B-B14F-4D97-AF65-F5344CB8AC3E}">
        <p14:creationId xmlns:p14="http://schemas.microsoft.com/office/powerpoint/2010/main" val="1312833348"/>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933D9FF9F22104EBECA496088608B4C" ma:contentTypeVersion="4" ma:contentTypeDescription="Create a new document." ma:contentTypeScope="" ma:versionID="ac23783cc937b7dc5804380e5bb304a5">
  <xsd:schema xmlns:xsd="http://www.w3.org/2001/XMLSchema" xmlns:xs="http://www.w3.org/2001/XMLSchema" xmlns:p="http://schemas.microsoft.com/office/2006/metadata/properties" xmlns:ns2="3b47ed1b-7312-450a-9b65-5585944a13fa" targetNamespace="http://schemas.microsoft.com/office/2006/metadata/properties" ma:root="true" ma:fieldsID="a04d40afdddd4e00b012a882e4cf4063" ns2:_="">
    <xsd:import namespace="3b47ed1b-7312-450a-9b65-5585944a13f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47ed1b-7312-450a-9b65-5585944a13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2.xml><?xml version="1.0" encoding="utf-8"?>
<ds:datastoreItem xmlns:ds="http://schemas.openxmlformats.org/officeDocument/2006/customXml" ds:itemID="{9344DD8A-2CF0-4C4A-B440-F617F9C402E4}">
  <ds:schemaRefs>
    <ds:schemaRef ds:uri="3b47ed1b-7312-450a-9b65-5585944a13f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A526C54-2038-4DDB-9077-84C80FF069E0}">
  <ds:schemaRefs>
    <ds:schemaRef ds:uri="http://purl.org/dc/elements/1.1/"/>
    <ds:schemaRef ds:uri="http://purl.org/dc/dcmitype/"/>
    <ds:schemaRef ds:uri="http://purl.org/dc/terms/"/>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3b47ed1b-7312-450a-9b65-5585944a13fa"/>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1360</Words>
  <Application>Microsoft Office PowerPoint</Application>
  <PresentationFormat>On-screen Show (4:3)</PresentationFormat>
  <Paragraphs>98</Paragraphs>
  <Slides>10</Slides>
  <Notes>10</Notes>
  <HiddenSlides>9</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Aptos</vt:lpstr>
      <vt:lpstr>Arial</vt:lpstr>
      <vt:lpstr>Calibri</vt:lpstr>
      <vt:lpstr>Times New Roman</vt:lpstr>
      <vt:lpstr>Cover Slide</vt:lpstr>
      <vt:lpstr>Horizontal Theme</vt:lpstr>
      <vt:lpstr>PowerPoint Presentation</vt:lpstr>
      <vt:lpstr>Overview</vt:lpstr>
      <vt:lpstr>How does ERCOT get customer data? </vt:lpstr>
      <vt:lpstr>How do TDSPs get customer data? </vt:lpstr>
      <vt:lpstr>How do REPs get customer data? </vt:lpstr>
      <vt:lpstr>How does the data compare? </vt:lpstr>
      <vt:lpstr>How does the data compare? (continued)    </vt:lpstr>
      <vt:lpstr>Interim Solution     </vt:lpstr>
      <vt:lpstr>ERCOT Preferred Solution going forward    </vt:lpstr>
      <vt:lpstr>ERCOT Additional Suggestion to Proposed Language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Katherine Gross-ERCOT</cp:lastModifiedBy>
  <cp:revision>1</cp:revision>
  <cp:lastPrinted>2017-10-10T21:31:05Z</cp:lastPrinted>
  <dcterms:created xsi:type="dcterms:W3CDTF">2016-01-21T15:20:31Z</dcterms:created>
  <dcterms:modified xsi:type="dcterms:W3CDTF">2025-03-27T18:14:32Z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0x0101002933D9FF9F22104EBECA496088608B4C</vt:lpwstr>
  </property>
  <property fmtid="{D5CDD505-2E9C-101B-9397-08002B2CF9AE}" pid="3" name="MSIP_Label_7084cbda-52b8-46fb-a7b7-cb5bd465ed85_Enabled">
    <vt:lpwstr>true</vt:lpwstr>
  </property>
  <property fmtid="{D5CDD505-2E9C-101B-9397-08002B2CF9AE}" pid="4" name="MSIP_Label_7084cbda-52b8-46fb-a7b7-cb5bd465ed85_ActionId">
    <vt:lpwstr>c62e7908-7660-43a6-b1c8-5c5c95dc1f11</vt:lpwstr>
  </property>
  <property fmtid="{D5CDD505-2E9C-101B-9397-08002B2CF9AE}" pid="5" name="MSIP_Label_7084cbda-52b8-46fb-a7b7-cb5bd465ed85_SetDate">
    <vt:lpwstr>2023-05-09T20:19:39Z</vt:lpwstr>
  </property>
  <property fmtid="{D5CDD505-2E9C-101B-9397-08002B2CF9AE}" pid="6" name="MSIP_Label_7084cbda-52b8-46fb-a7b7-cb5bd465ed85_Name">
    <vt:lpwstr>Internal</vt:lpwstr>
  </property>
  <property fmtid="{D5CDD505-2E9C-101B-9397-08002B2CF9AE}" pid="7" name="MSIP_Label_7084cbda-52b8-46fb-a7b7-cb5bd465ed85_ContentBits">
    <vt:lpwstr>0</vt:lpwstr>
  </property>
  <property fmtid="{D5CDD505-2E9C-101B-9397-08002B2CF9AE}" pid="8" name="MSIP_Label_7084cbda-52b8-46fb-a7b7-cb5bd465ed85_SiteId">
    <vt:lpwstr>0afb747d-bff7-4596-a9fc-950ef9e0ec45</vt:lpwstr>
  </property>
  <property fmtid="{D5CDD505-2E9C-101B-9397-08002B2CF9AE}" pid="9" name="MSIP_Label_7084cbda-52b8-46fb-a7b7-cb5bd465ed85_Method">
    <vt:lpwstr>Standard</vt:lpwstr>
  </property>
  <property fmtid="{D5CDD505-2E9C-101B-9397-08002B2CF9AE}" pid="10" name="MediaServiceImageTags">
    <vt:lpwstr/>
  </property>
</Properties>
</file>