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85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38"/>
    <a:srgbClr val="717073"/>
    <a:srgbClr val="007698"/>
    <a:srgbClr val="EF3E42"/>
    <a:srgbClr val="003D83"/>
    <a:srgbClr val="49A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03"/>
    <p:restoredTop sz="96327"/>
  </p:normalViewPr>
  <p:slideViewPr>
    <p:cSldViewPr snapToGrid="0" snapToObjects="1">
      <p:cViewPr varScale="1">
        <p:scale>
          <a:sx n="155" d="100"/>
          <a:sy n="155" d="100"/>
        </p:scale>
        <p:origin x="3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1C0E3-AFF0-B540-BDA0-8122F751C8D9}" type="datetimeFigureOut">
              <a:rPr lang="en-US" smtClean="0"/>
              <a:t>3/27/2025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0CC79-1C0C-F642-A258-1ED897B181D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361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0" y="858"/>
            <a:ext cx="12188950" cy="68562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26744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06776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7F624-FA5A-5E44-91EF-D98B80CB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640080"/>
            <a:ext cx="10244447" cy="641267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CC4DA-646E-6C4D-88F0-C0C3E139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371600"/>
            <a:ext cx="10972799" cy="4754880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3pPr>
            <a:lvl4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4pPr>
            <a:lvl5pPr>
              <a:buClr>
                <a:srgbClr val="007698"/>
              </a:buClr>
              <a:defRPr sz="1600">
                <a:solidFill>
                  <a:srgbClr val="71707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EF9ED-23CB-E647-B8B9-15464282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A270-0AE5-874F-AC96-CBCC8B12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277192B-F444-8E46-910E-47EF8E49DE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3121584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B3DF7-8F53-DC4F-9A46-C6C4711AA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DC2FB-9B4A-6F40-B191-612D3C0845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71599"/>
            <a:ext cx="5410200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B375C0-57EC-144C-95E3-21A9BBFAC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71600"/>
            <a:ext cx="5410198" cy="475488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C3741-18B2-CB40-B848-B5DA4CF6D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E9F88-4833-3D41-9BC1-03895FBF7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5BE1267-3EAE-7C40-AD76-EABB5DD4A75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402889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FBEE-5FA1-314C-84CF-DADF2FF9B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2" y="640080"/>
            <a:ext cx="10244446" cy="692786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00C73-F27B-6546-B67F-5E7EA8B00F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2" y="1371600"/>
            <a:ext cx="538797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B02AF4-60C7-134F-BD6E-8677FF812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2" y="2254249"/>
            <a:ext cx="5387974" cy="3935413"/>
          </a:xfrm>
        </p:spPr>
        <p:txBody>
          <a:bodyPr/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8844A-4D95-8B4F-9757-5BD5164004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371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50D96-349B-4F4A-A8B8-F2D783E366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54250"/>
            <a:ext cx="5183188" cy="3935412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buClr>
                <a:srgbClr val="007698"/>
              </a:buClr>
              <a:defRPr sz="1600"/>
            </a:lvl2pPr>
            <a:lvl3pPr>
              <a:buClr>
                <a:srgbClr val="007698"/>
              </a:buClr>
              <a:defRPr sz="1600"/>
            </a:lvl3pPr>
            <a:lvl4pPr>
              <a:buClr>
                <a:srgbClr val="007698"/>
              </a:buClr>
              <a:defRPr sz="1600"/>
            </a:lvl4pPr>
            <a:lvl5pPr>
              <a:buClr>
                <a:srgbClr val="007698"/>
              </a:buCl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18C384-AE99-9749-A721-BF19E22D0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79364E-247E-3349-88E0-C87E4E99D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E31C54F-19E5-B642-AEBC-A5A2752008F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255984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4622-68C1-464B-8643-DB971BAE4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40080"/>
            <a:ext cx="10244447" cy="641861"/>
          </a:xfrm>
        </p:spPr>
        <p:txBody>
          <a:bodyPr anchor="t" anchorCtr="0">
            <a:normAutofit/>
          </a:bodyPr>
          <a:lstStyle>
            <a:lvl1pPr>
              <a:defRPr sz="3000" b="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836BB4-D4AE-0C47-8D33-E6A5D5C5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E3F652-7F98-3A47-9F75-C3AB83433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616CF-C9AA-AD44-BBB6-8180664C3B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957E547-A0C3-AA4E-9249-2B5EC46D9C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</p:spTree>
    <p:extLst>
      <p:ext uri="{BB962C8B-B14F-4D97-AF65-F5344CB8AC3E}">
        <p14:creationId xmlns:p14="http://schemas.microsoft.com/office/powerpoint/2010/main" val="144367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357E16-E70C-D34A-BE6E-EAA50A7F1E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1" y="858"/>
            <a:ext cx="12188948" cy="68562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06679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Place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9AF9B89-D4DE-CC47-A883-C09B4734731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" y="857"/>
            <a:ext cx="12188952" cy="68562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347778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_ChooseYour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8233480-AA54-1C40-BA0F-5F8AEFF623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2E86F6-6F17-8544-B84F-D91A1E61098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1" y="2672079"/>
            <a:ext cx="10744199" cy="2311560"/>
          </a:xfrm>
        </p:spPr>
        <p:txBody>
          <a:bodyPr anchor="b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34A80C-A052-BE4E-86B4-E3EE2F3F8C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1" y="4986100"/>
            <a:ext cx="10744199" cy="330675"/>
          </a:xfrm>
        </p:spPr>
        <p:txBody>
          <a:bodyPr>
            <a:normAutofit/>
          </a:bodyPr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4AB7F2-335F-5C41-95A0-763AF01D40FB}"/>
              </a:ext>
            </a:extLst>
          </p:cNvPr>
          <p:cNvSpPr txBox="1"/>
          <p:nvPr userDrawn="1"/>
        </p:nvSpPr>
        <p:spPr>
          <a:xfrm>
            <a:off x="0" y="6479619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i="1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Confidential – For internal purposes only</a:t>
            </a:r>
            <a:endParaRPr lang="en-US" sz="1000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8C52F44-F800-1E4F-8855-47A356E2D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1672" y="6079372"/>
            <a:ext cx="6104964" cy="392112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CCAF4479-7C01-B641-A207-78086E89E2E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91672" y="5699227"/>
            <a:ext cx="6104964" cy="392112"/>
          </a:xfrm>
        </p:spPr>
        <p:txBody>
          <a:bodyPr>
            <a:normAutofit/>
          </a:bodyPr>
          <a:lstStyle>
            <a:lvl1pPr>
              <a:defRPr sz="15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7E2B5-DBC1-AA48-BED1-C9F0013ED7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7706" y="292019"/>
            <a:ext cx="1318928" cy="85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2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0"/>
            <a:ext cx="12188950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22470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vider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chemeClr val="bg1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52946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7D090DF-F64C-2E41-B9DF-5B3193DE67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6" y="0"/>
            <a:ext cx="12188948" cy="685799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17834" y="4456656"/>
            <a:ext cx="10164564" cy="847091"/>
          </a:xfrm>
        </p:spPr>
        <p:txBody>
          <a:bodyPr anchor="b">
            <a:normAutofit/>
          </a:bodyPr>
          <a:lstStyle>
            <a:lvl1pPr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CLICK TO 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17834" y="5314020"/>
            <a:ext cx="10164564" cy="826771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7364" y="3986374"/>
            <a:ext cx="3924300" cy="339565"/>
          </a:xfrm>
        </p:spPr>
        <p:txBody>
          <a:bodyPr>
            <a:normAutofit/>
          </a:bodyPr>
          <a:lstStyle>
            <a:lvl1pPr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1694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4E3167-D07C-DA46-8256-9B5ED90B710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412117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with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32E5B34-75E3-A840-B202-AE4D88217B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4" y="0"/>
            <a:ext cx="12188952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951893-7B85-2741-B347-04B5FBD309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78362" y="4734054"/>
            <a:ext cx="7128068" cy="826771"/>
          </a:xfrm>
        </p:spPr>
        <p:txBody>
          <a:bodyPr anchor="b">
            <a:normAutofit/>
          </a:bodyPr>
          <a:lstStyle>
            <a:lvl1pPr algn="r">
              <a:defRPr sz="4200">
                <a:solidFill>
                  <a:srgbClr val="007698"/>
                </a:solidFill>
              </a:defRPr>
            </a:lvl1pPr>
          </a:lstStyle>
          <a:p>
            <a:r>
              <a:rPr lang="en-US" dirty="0"/>
              <a:t>EDIT DIVIDER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4963FB-3B93-7140-A553-6B16264751B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78360" y="5530003"/>
            <a:ext cx="7128069" cy="579966"/>
          </a:xfrm>
        </p:spPr>
        <p:txBody>
          <a:bodyPr>
            <a:normAutofit/>
          </a:bodyPr>
          <a:lstStyle>
            <a:lvl1pPr marL="0" indent="0" algn="r">
              <a:buNone/>
              <a:defRPr sz="1600" b="1">
                <a:solidFill>
                  <a:srgbClr val="00769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SUBTITLE TEXT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EF30B-168A-4A4E-A97F-F8A291B1F4D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82130" y="4274046"/>
            <a:ext cx="3924300" cy="339565"/>
          </a:xfrm>
        </p:spPr>
        <p:txBody>
          <a:bodyPr>
            <a:normAutofit/>
          </a:bodyPr>
          <a:lstStyle>
            <a:lvl1pPr algn="r">
              <a:defRPr sz="1400" b="0">
                <a:solidFill>
                  <a:srgbClr val="717073"/>
                </a:solidFill>
              </a:defRPr>
            </a:lvl1pPr>
            <a:lvl2pPr marL="11113" indent="0">
              <a:buNone/>
              <a:defRPr/>
            </a:lvl2pPr>
          </a:lstStyle>
          <a:p>
            <a:pPr lvl="0"/>
            <a:r>
              <a:rPr lang="en-US" dirty="0"/>
              <a:t>SECTION #</a:t>
            </a:r>
          </a:p>
        </p:txBody>
      </p:sp>
    </p:spTree>
    <p:extLst>
      <p:ext uri="{BB962C8B-B14F-4D97-AF65-F5344CB8AC3E}">
        <p14:creationId xmlns:p14="http://schemas.microsoft.com/office/powerpoint/2010/main" val="1719842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3CC07C-ABFA-8941-80AB-18C83B4978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25" y="2"/>
            <a:ext cx="12188950" cy="595423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3DFC76-F3D9-5148-BDB2-6E47FFAF2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726354-91BA-6B42-8CFE-67E081E82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825625"/>
            <a:ext cx="1097279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A937B-3054-C04E-A949-6499E25F5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2242" y="6300364"/>
            <a:ext cx="6104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lnSpc>
                <a:spcPct val="150000"/>
              </a:lnSpc>
              <a:defRPr lang="en-US" sz="700" i="1" smtClean="0">
                <a:effectLst/>
              </a:defRPr>
            </a:lvl1pPr>
          </a:lstStyle>
          <a:p>
            <a:r>
              <a:rPr lang="en-US" sz="1000" dirty="0"/>
              <a:t>Presentation title</a:t>
            </a:r>
          </a:p>
          <a:p>
            <a:r>
              <a:rPr lang="en-US" dirty="0"/>
              <a:t>©2021 Oncor Electric Delivery Company LLC. All rights reserved.                  Confidential – For internal purposes only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36811-3504-E544-909D-C3E548D18C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636C6-D50D-CD4F-8420-AB7583C42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599" y="6356350"/>
            <a:ext cx="3224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rgbClr val="717073"/>
                </a:solidFill>
              </a:defRPr>
            </a:lvl1pPr>
          </a:lstStyle>
          <a:p>
            <a:fld id="{A4D616CF-C9AA-AD44-BBB6-8180664C3BE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1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67" r:id="rId4"/>
    <p:sldLayoutId id="2147483651" r:id="rId5"/>
    <p:sldLayoutId id="2147483661" r:id="rId6"/>
    <p:sldLayoutId id="2147483662" r:id="rId7"/>
    <p:sldLayoutId id="2147483663" r:id="rId8"/>
    <p:sldLayoutId id="2147483664" r:id="rId9"/>
    <p:sldLayoutId id="2147483666" r:id="rId10"/>
    <p:sldLayoutId id="2147483650" r:id="rId11"/>
    <p:sldLayoutId id="2147483652" r:id="rId12"/>
    <p:sldLayoutId id="2147483653" r:id="rId13"/>
    <p:sldLayoutId id="2147483654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860038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0" kern="1200">
          <a:solidFill>
            <a:srgbClr val="717073"/>
          </a:solidFill>
          <a:latin typeface="+mn-lt"/>
          <a:ea typeface="+mn-ea"/>
          <a:cs typeface="+mn-cs"/>
        </a:defRPr>
      </a:lvl1pPr>
      <a:lvl2pPr marL="23653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2pPr>
      <a:lvl3pPr marL="461963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3pPr>
      <a:lvl4pPr marL="687388" indent="-2254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4pPr>
      <a:lvl5pPr marL="925513" indent="-238125" algn="l" defTabSz="914400" rtl="0" eaLnBrk="1" latinLnBrk="0" hangingPunct="1">
        <a:lnSpc>
          <a:spcPct val="90000"/>
        </a:lnSpc>
        <a:spcBef>
          <a:spcPts val="500"/>
        </a:spcBef>
        <a:buClr>
          <a:srgbClr val="860038"/>
        </a:buClr>
        <a:buFont typeface="Arial" panose="020B0604020202020204" pitchFamily="34" charset="0"/>
        <a:buChar char="•"/>
        <a:tabLst/>
        <a:defRPr sz="1800" kern="1200">
          <a:solidFill>
            <a:srgbClr val="7170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1B106-2BDF-4645-9BAF-7B73C0539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SSWG Report to ROS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00CC8-40FA-2C45-8543-9E783E1702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April 3, 2025</a:t>
            </a:r>
          </a:p>
          <a:p>
            <a:r>
              <a:rPr lang="en-US" sz="1400" b="0" dirty="0"/>
              <a:t>Chair: Zach Walker (Zachary.Walker2@oncor.com)</a:t>
            </a:r>
          </a:p>
          <a:p>
            <a:r>
              <a:rPr lang="en-US" sz="1400" b="0" dirty="0"/>
              <a:t>Vice Chair: Chris Ramirez (cramirez@wettllc.com)</a:t>
            </a:r>
          </a:p>
        </p:txBody>
      </p:sp>
    </p:spTree>
    <p:extLst>
      <p:ext uri="{BB962C8B-B14F-4D97-AF65-F5344CB8AC3E}">
        <p14:creationId xmlns:p14="http://schemas.microsoft.com/office/powerpoint/2010/main" val="1682260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12ED-D11B-DF4C-BFCA-78D7D19B3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463" y="446895"/>
            <a:ext cx="10244447" cy="641267"/>
          </a:xfrm>
        </p:spPr>
        <p:txBody>
          <a:bodyPr/>
          <a:lstStyle/>
          <a:p>
            <a:r>
              <a:rPr lang="en-US" dirty="0"/>
              <a:t>SSWG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AC6D2-D710-984E-B524-9578FAC3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4" y="1178415"/>
            <a:ext cx="10972799" cy="475488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b="1" dirty="0">
                <a:solidFill>
                  <a:srgbClr val="860038"/>
                </a:solidFill>
              </a:rPr>
              <a:t>Key Dates &amp; Updates</a:t>
            </a: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25SSWG Case Build #1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Currently Ongoing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Load &amp; Topology Deadline: 3/28/25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Pre-Dispatch Tuning Meetings: 3/31/25 – 4/2/25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Post-Dispatch Tuning Meetings: 4/28/25 – 4/30/25  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Target Posting: 5/23/25</a:t>
            </a:r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SCR 789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Initial discussion at March SSWG meeting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Discussion to continue at April SSWG Meeting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Working with TSPs to outline SSWG requirements for SCR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Will work with NDSWG and SPWG to schedule joint meetings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Clr>
                <a:srgbClr val="007698"/>
              </a:buClr>
              <a:buFont typeface="Arial" panose="020B0604020202020204" pitchFamily="34" charset="0"/>
              <a:buChar char="•"/>
            </a:pPr>
            <a:r>
              <a:rPr lang="en-US" b="1" dirty="0"/>
              <a:t>SSWG Procedure Manual (PM) Updates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Working to finalize updates and reach consensus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Expect to have updated PM for approval at May ROS meeting</a:t>
            </a:r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lvl="1" indent="0">
              <a:lnSpc>
                <a:spcPct val="100000"/>
              </a:lnSpc>
              <a:spcBef>
                <a:spcPts val="600"/>
              </a:spcBef>
              <a:buNone/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pPr marL="522288" lvl="1" indent="-285750">
              <a:lnSpc>
                <a:spcPct val="100000"/>
              </a:lnSpc>
              <a:spcBef>
                <a:spcPts val="60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E18FBAA-DD75-BA42-B59B-333320BEB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442414"/>
            <a:ext cx="3224349" cy="365125"/>
          </a:xfrm>
        </p:spPr>
        <p:txBody>
          <a:bodyPr/>
          <a:lstStyle/>
          <a:p>
            <a:fld id="{A4D616CF-C9AA-AD44-BBB6-8180664C3BE1}" type="slidenum">
              <a:rPr lang="en-US" sz="1000" smtClean="0"/>
              <a:t>2</a:t>
            </a:fld>
            <a:endParaRPr lang="en-US" sz="1000" dirty="0"/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708D11B1-4A16-A64A-9EB5-EAA0FD04A5E6}"/>
              </a:ext>
            </a:extLst>
          </p:cNvPr>
          <p:cNvSpPr txBox="1">
            <a:spLocks/>
          </p:cNvSpPr>
          <p:nvPr/>
        </p:nvSpPr>
        <p:spPr>
          <a:xfrm>
            <a:off x="448229" y="6461734"/>
            <a:ext cx="85467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lnSpc>
                <a:spcPct val="150000"/>
              </a:lnSpc>
              <a:defRPr lang="en-US" sz="700" i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i="0" dirty="0">
                <a:solidFill>
                  <a:srgbClr val="717073"/>
                </a:solidFill>
              </a:rPr>
              <a:t>SSWG Report to ROS </a:t>
            </a:r>
            <a:r>
              <a:rPr lang="en-US" dirty="0">
                <a:solidFill>
                  <a:srgbClr val="717073"/>
                </a:solidFill>
              </a:rPr>
              <a:t>                  				External</a:t>
            </a:r>
          </a:p>
        </p:txBody>
      </p:sp>
      <p:pic>
        <p:nvPicPr>
          <p:cNvPr id="8" name="Picture 7" descr="Timeline&#10;&#10;Description automatically generated with medium confidence">
            <a:extLst>
              <a:ext uri="{FF2B5EF4-FFF2-40B4-BE49-F238E27FC236}">
                <a16:creationId xmlns:a16="http://schemas.microsoft.com/office/drawing/2014/main" id="{7B609B8B-EB94-4D83-86DC-7B13599D488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0140" y="1788945"/>
            <a:ext cx="5403323" cy="2245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90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ncor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139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Oncor Theme</vt:lpstr>
      <vt:lpstr>SSWG Report to ROS</vt:lpstr>
      <vt:lpstr>SSWG Updates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Hatley</dc:creator>
  <cp:lastModifiedBy>Walker, Zachary</cp:lastModifiedBy>
  <cp:revision>91</cp:revision>
  <dcterms:created xsi:type="dcterms:W3CDTF">2020-02-27T19:53:34Z</dcterms:created>
  <dcterms:modified xsi:type="dcterms:W3CDTF">2025-03-27T20:11:54Z</dcterms:modified>
</cp:coreProperties>
</file>