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0" d="100"/>
          <a:sy n="120" d="100"/>
        </p:scale>
        <p:origin x="134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03/27/2025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04/01/2025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563C650-FFD4-D3DA-F255-337584ADEC23}"/>
              </a:ext>
            </a:extLst>
          </p:cNvPr>
          <p:cNvGraphicFramePr>
            <a:graphicFrameLocks noGrp="1"/>
          </p:cNvGraphicFramePr>
          <p:nvPr>
            <p:extLst>
              <p:ext uri="{D42A27DB-BD31-4B8C-83A1-F6EECF244321}">
                <p14:modId xmlns:p14="http://schemas.microsoft.com/office/powerpoint/2010/main" val="2924283603"/>
              </p:ext>
            </p:extLst>
          </p:nvPr>
        </p:nvGraphicFramePr>
        <p:xfrm>
          <a:off x="380994" y="914400"/>
          <a:ext cx="8458200" cy="5181607"/>
        </p:xfrm>
        <a:graphic>
          <a:graphicData uri="http://schemas.openxmlformats.org/drawingml/2006/table">
            <a:tbl>
              <a:tblPr/>
              <a:tblGrid>
                <a:gridCol w="704850">
                  <a:extLst>
                    <a:ext uri="{9D8B030D-6E8A-4147-A177-3AD203B41FA5}">
                      <a16:colId xmlns:a16="http://schemas.microsoft.com/office/drawing/2014/main" val="3781053299"/>
                    </a:ext>
                  </a:extLst>
                </a:gridCol>
                <a:gridCol w="704850">
                  <a:extLst>
                    <a:ext uri="{9D8B030D-6E8A-4147-A177-3AD203B41FA5}">
                      <a16:colId xmlns:a16="http://schemas.microsoft.com/office/drawing/2014/main" val="3752735556"/>
                    </a:ext>
                  </a:extLst>
                </a:gridCol>
                <a:gridCol w="704850">
                  <a:extLst>
                    <a:ext uri="{9D8B030D-6E8A-4147-A177-3AD203B41FA5}">
                      <a16:colId xmlns:a16="http://schemas.microsoft.com/office/drawing/2014/main" val="1378115447"/>
                    </a:ext>
                  </a:extLst>
                </a:gridCol>
                <a:gridCol w="704850">
                  <a:extLst>
                    <a:ext uri="{9D8B030D-6E8A-4147-A177-3AD203B41FA5}">
                      <a16:colId xmlns:a16="http://schemas.microsoft.com/office/drawing/2014/main" val="285118499"/>
                    </a:ext>
                  </a:extLst>
                </a:gridCol>
                <a:gridCol w="704850">
                  <a:extLst>
                    <a:ext uri="{9D8B030D-6E8A-4147-A177-3AD203B41FA5}">
                      <a16:colId xmlns:a16="http://schemas.microsoft.com/office/drawing/2014/main" val="1745567804"/>
                    </a:ext>
                  </a:extLst>
                </a:gridCol>
                <a:gridCol w="704850">
                  <a:extLst>
                    <a:ext uri="{9D8B030D-6E8A-4147-A177-3AD203B41FA5}">
                      <a16:colId xmlns:a16="http://schemas.microsoft.com/office/drawing/2014/main" val="3406943805"/>
                    </a:ext>
                  </a:extLst>
                </a:gridCol>
                <a:gridCol w="704850">
                  <a:extLst>
                    <a:ext uri="{9D8B030D-6E8A-4147-A177-3AD203B41FA5}">
                      <a16:colId xmlns:a16="http://schemas.microsoft.com/office/drawing/2014/main" val="3840987590"/>
                    </a:ext>
                  </a:extLst>
                </a:gridCol>
                <a:gridCol w="704850">
                  <a:extLst>
                    <a:ext uri="{9D8B030D-6E8A-4147-A177-3AD203B41FA5}">
                      <a16:colId xmlns:a16="http://schemas.microsoft.com/office/drawing/2014/main" val="3724739066"/>
                    </a:ext>
                  </a:extLst>
                </a:gridCol>
                <a:gridCol w="704850">
                  <a:extLst>
                    <a:ext uri="{9D8B030D-6E8A-4147-A177-3AD203B41FA5}">
                      <a16:colId xmlns:a16="http://schemas.microsoft.com/office/drawing/2014/main" val="796709898"/>
                    </a:ext>
                  </a:extLst>
                </a:gridCol>
                <a:gridCol w="704850">
                  <a:extLst>
                    <a:ext uri="{9D8B030D-6E8A-4147-A177-3AD203B41FA5}">
                      <a16:colId xmlns:a16="http://schemas.microsoft.com/office/drawing/2014/main" val="2576715805"/>
                    </a:ext>
                  </a:extLst>
                </a:gridCol>
                <a:gridCol w="704850">
                  <a:extLst>
                    <a:ext uri="{9D8B030D-6E8A-4147-A177-3AD203B41FA5}">
                      <a16:colId xmlns:a16="http://schemas.microsoft.com/office/drawing/2014/main" val="563868679"/>
                    </a:ext>
                  </a:extLst>
                </a:gridCol>
                <a:gridCol w="704850">
                  <a:extLst>
                    <a:ext uri="{9D8B030D-6E8A-4147-A177-3AD203B41FA5}">
                      <a16:colId xmlns:a16="http://schemas.microsoft.com/office/drawing/2014/main" val="3719106868"/>
                    </a:ext>
                  </a:extLst>
                </a:gridCol>
              </a:tblGrid>
              <a:tr h="246054">
                <a:tc>
                  <a:txBody>
                    <a:bodyPr/>
                    <a:lstStyle/>
                    <a:p>
                      <a:pPr algn="ctr" fontAlgn="b"/>
                      <a:r>
                        <a:rPr lang="en-US" sz="800" b="0" i="0" u="none" strike="noStrike" dirty="0">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46820615"/>
                  </a:ext>
                </a:extLst>
              </a:tr>
              <a:tr h="50658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6047038"/>
                  </a:ext>
                </a:extLst>
              </a:tr>
              <a:tr h="246054">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0518415"/>
                  </a:ext>
                </a:extLst>
              </a:tr>
              <a:tr h="246054">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4790638"/>
                  </a:ext>
                </a:extLst>
              </a:tr>
              <a:tr h="246054">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517276"/>
                  </a:ext>
                </a:extLst>
              </a:tr>
              <a:tr h="246054">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5164287"/>
                  </a:ext>
                </a:extLst>
              </a:tr>
              <a:tr h="246054">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7761528"/>
                  </a:ext>
                </a:extLst>
              </a:tr>
              <a:tr h="246054">
                <a:tc>
                  <a:txBody>
                    <a:bodyPr/>
                    <a:lstStyle/>
                    <a:p>
                      <a:pPr algn="ctr" fontAlgn="b"/>
                      <a:r>
                        <a:rPr lang="en-US" sz="800" b="0" i="0" u="none" strike="noStrike" dirty="0">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202848"/>
                  </a:ext>
                </a:extLst>
              </a:tr>
              <a:tr h="246054">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2409782"/>
                  </a:ext>
                </a:extLst>
              </a:tr>
              <a:tr h="246054">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905054"/>
                  </a:ext>
                </a:extLst>
              </a:tr>
              <a:tr h="246054">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8468338"/>
                  </a:ext>
                </a:extLst>
              </a:tr>
              <a:tr h="246054">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4456988"/>
                  </a:ext>
                </a:extLst>
              </a:tr>
              <a:tr h="246054">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6498138"/>
                  </a:ext>
                </a:extLst>
              </a:tr>
              <a:tr h="246054">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4046034"/>
                  </a:ext>
                </a:extLst>
              </a:tr>
              <a:tr h="246054">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2,027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5605163"/>
                  </a:ext>
                </a:extLst>
              </a:tr>
              <a:tr h="246054">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7,055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3440095"/>
                  </a:ext>
                </a:extLst>
              </a:tr>
              <a:tr h="246054">
                <a:tc>
                  <a:txBody>
                    <a:bodyPr/>
                    <a:lstStyle/>
                    <a:p>
                      <a:pPr algn="ctr" fontAlgn="b"/>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2259919"/>
                  </a:ext>
                </a:extLst>
              </a:tr>
              <a:tr h="246054">
                <a:tc>
                  <a:txBody>
                    <a:bodyPr/>
                    <a:lstStyle/>
                    <a:p>
                      <a:pPr algn="ctr" fontAlgn="b"/>
                      <a:r>
                        <a:rPr lang="en-US" sz="800" b="0" i="0" u="none" strike="noStrike">
                          <a:solidFill>
                            <a:srgbClr val="000000"/>
                          </a:solidFill>
                          <a:effectLst/>
                          <a:latin typeface="Calibri" panose="020F0502020204030204" pitchFamily="34" charset="0"/>
                        </a:rPr>
                        <a:t>2024-11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69,512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290,341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6932963"/>
                  </a:ext>
                </a:extLst>
              </a:tr>
              <a:tr h="246054">
                <a:tc>
                  <a:txBody>
                    <a:bodyPr/>
                    <a:lstStyle/>
                    <a:p>
                      <a:pPr algn="ctr" fontAlgn="b"/>
                      <a:r>
                        <a:rPr lang="en-US" sz="800" b="0" i="0" u="none" strike="noStrike">
                          <a:solidFill>
                            <a:srgbClr val="000000"/>
                          </a:solidFill>
                          <a:effectLst/>
                          <a:latin typeface="Calibri" panose="020F0502020204030204" pitchFamily="34" charset="0"/>
                        </a:rPr>
                        <a:t>2024-12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82,578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213,001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295,579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2027722"/>
                  </a:ext>
                </a:extLst>
              </a:tr>
              <a:tr h="246054">
                <a:tc>
                  <a:txBody>
                    <a:bodyPr/>
                    <a:lstStyle/>
                    <a:p>
                      <a:pPr algn="ctr" fontAlgn="b"/>
                      <a:r>
                        <a:rPr lang="en-US" sz="800" b="0" i="0" u="none" strike="noStrike">
                          <a:solidFill>
                            <a:srgbClr val="000000"/>
                          </a:solidFill>
                          <a:effectLst/>
                          <a:latin typeface="Calibri" panose="020F0502020204030204" pitchFamily="34" charset="0"/>
                        </a:rPr>
                        <a:t>2025-01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83,765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230,136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313,901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350135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January 2025 - IAG/IAL Statistics</a:t>
            </a:r>
          </a:p>
          <a:p>
            <a:r>
              <a:rPr lang="en-US" altLang="en-US" dirty="0"/>
              <a:t>Top 10 – January 2025 -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January 2025 -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graphicFrame>
        <p:nvGraphicFramePr>
          <p:cNvPr id="7" name="Table 6">
            <a:extLst>
              <a:ext uri="{FF2B5EF4-FFF2-40B4-BE49-F238E27FC236}">
                <a16:creationId xmlns:a16="http://schemas.microsoft.com/office/drawing/2014/main" id="{3411F57F-8CFE-5637-7B8C-6B0D798552FD}"/>
              </a:ext>
            </a:extLst>
          </p:cNvPr>
          <p:cNvGraphicFramePr>
            <a:graphicFrameLocks noGrp="1"/>
          </p:cNvGraphicFramePr>
          <p:nvPr>
            <p:extLst>
              <p:ext uri="{D42A27DB-BD31-4B8C-83A1-F6EECF244321}">
                <p14:modId xmlns:p14="http://schemas.microsoft.com/office/powerpoint/2010/main" val="317264193"/>
              </p:ext>
            </p:extLst>
          </p:nvPr>
        </p:nvGraphicFramePr>
        <p:xfrm>
          <a:off x="2120897" y="1101043"/>
          <a:ext cx="4902201" cy="3914775"/>
        </p:xfrm>
        <a:graphic>
          <a:graphicData uri="http://schemas.openxmlformats.org/drawingml/2006/table">
            <a:tbl>
              <a:tblPr/>
              <a:tblGrid>
                <a:gridCol w="1148953">
                  <a:extLst>
                    <a:ext uri="{9D8B030D-6E8A-4147-A177-3AD203B41FA5}">
                      <a16:colId xmlns:a16="http://schemas.microsoft.com/office/drawing/2014/main" val="2649949381"/>
                    </a:ext>
                  </a:extLst>
                </a:gridCol>
                <a:gridCol w="938312">
                  <a:extLst>
                    <a:ext uri="{9D8B030D-6E8A-4147-A177-3AD203B41FA5}">
                      <a16:colId xmlns:a16="http://schemas.microsoft.com/office/drawing/2014/main" val="2043867408"/>
                    </a:ext>
                  </a:extLst>
                </a:gridCol>
                <a:gridCol w="938312">
                  <a:extLst>
                    <a:ext uri="{9D8B030D-6E8A-4147-A177-3AD203B41FA5}">
                      <a16:colId xmlns:a16="http://schemas.microsoft.com/office/drawing/2014/main" val="2357353331"/>
                    </a:ext>
                  </a:extLst>
                </a:gridCol>
                <a:gridCol w="938312">
                  <a:extLst>
                    <a:ext uri="{9D8B030D-6E8A-4147-A177-3AD203B41FA5}">
                      <a16:colId xmlns:a16="http://schemas.microsoft.com/office/drawing/2014/main" val="3761498142"/>
                    </a:ext>
                  </a:extLst>
                </a:gridCol>
                <a:gridCol w="938312">
                  <a:extLst>
                    <a:ext uri="{9D8B030D-6E8A-4147-A177-3AD203B41FA5}">
                      <a16:colId xmlns:a16="http://schemas.microsoft.com/office/drawing/2014/main" val="65772563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1.17%</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416397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44552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97111171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413748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3,246</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1978841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71730722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3677537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200679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462</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24322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47843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68368070"/>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5462863"/>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4503966"/>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444378761"/>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135486951"/>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60996963"/>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510476781"/>
                  </a:ext>
                </a:extLst>
              </a:tr>
            </a:tbl>
          </a:graphicData>
        </a:graphic>
      </p:graphicFrame>
      <p:graphicFrame>
        <p:nvGraphicFramePr>
          <p:cNvPr id="8" name="Object 7">
            <a:extLst>
              <a:ext uri="{FF2B5EF4-FFF2-40B4-BE49-F238E27FC236}">
                <a16:creationId xmlns:a16="http://schemas.microsoft.com/office/drawing/2014/main" id="{79064CCC-F16F-550E-7605-16487D756926}"/>
              </a:ext>
            </a:extLst>
          </p:cNvPr>
          <p:cNvGraphicFramePr>
            <a:graphicFrameLocks noChangeAspect="1"/>
          </p:cNvGraphicFramePr>
          <p:nvPr>
            <p:extLst>
              <p:ext uri="{D42A27DB-BD31-4B8C-83A1-F6EECF244321}">
                <p14:modId xmlns:p14="http://schemas.microsoft.com/office/powerpoint/2010/main" val="4050858133"/>
              </p:ext>
            </p:extLst>
          </p:nvPr>
        </p:nvGraphicFramePr>
        <p:xfrm>
          <a:off x="4152900" y="527866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52900" y="527866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scatter chart&#10;&#10;AI-generated content may be incorrect.">
            <a:extLst>
              <a:ext uri="{FF2B5EF4-FFF2-40B4-BE49-F238E27FC236}">
                <a16:creationId xmlns:a16="http://schemas.microsoft.com/office/drawing/2014/main" id="{EDCE1DBB-C915-4FEF-CBC8-1AA824E427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8636"/>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January 2025 -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
        <p:nvSpPr>
          <p:cNvPr id="9" name="TextBox 8">
            <a:extLst>
              <a:ext uri="{FF2B5EF4-FFF2-40B4-BE49-F238E27FC236}">
                <a16:creationId xmlns:a16="http://schemas.microsoft.com/office/drawing/2014/main" id="{BEB81653-CF66-416C-2A0B-1CC495E17634}"/>
              </a:ext>
            </a:extLst>
          </p:cNvPr>
          <p:cNvSpPr txBox="1"/>
          <p:nvPr/>
        </p:nvSpPr>
        <p:spPr>
          <a:xfrm>
            <a:off x="8077200" y="926162"/>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7</a:t>
            </a:r>
          </a:p>
        </p:txBody>
      </p:sp>
      <p:pic>
        <p:nvPicPr>
          <p:cNvPr id="15" name="Picture 14" descr="Chart, box and whisker chart&#10;&#10;AI-generated content may be incorrect.">
            <a:extLst>
              <a:ext uri="{FF2B5EF4-FFF2-40B4-BE49-F238E27FC236}">
                <a16:creationId xmlns:a16="http://schemas.microsoft.com/office/drawing/2014/main" id="{F8E1FC29-ACE3-0E7A-78E8-6EF88682CE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8" name="Picture 17" descr="Chart, waterfall chart&#10;&#10;AI-generated content may be incorrect.">
            <a:extLst>
              <a:ext uri="{FF2B5EF4-FFF2-40B4-BE49-F238E27FC236}">
                <a16:creationId xmlns:a16="http://schemas.microsoft.com/office/drawing/2014/main" id="{A14D76E4-07B0-BB73-A652-570D8F55AD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5" y="4280035"/>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January 2025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pic>
        <p:nvPicPr>
          <p:cNvPr id="5" name="Picture 4" descr="Chart&#10;&#10;AI-generated content may be incorrect.">
            <a:extLst>
              <a:ext uri="{FF2B5EF4-FFF2-40B4-BE49-F238E27FC236}">
                <a16:creationId xmlns:a16="http://schemas.microsoft.com/office/drawing/2014/main" id="{07E2B17C-ADFB-EBBF-1CE5-480ED512ED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7200"/>
            <a:ext cx="9144000" cy="1524000"/>
          </a:xfrm>
          <a:prstGeom prst="rect">
            <a:avLst/>
          </a:prstGeom>
        </p:spPr>
      </p:pic>
      <p:pic>
        <p:nvPicPr>
          <p:cNvPr id="9" name="Picture 8" descr="Chart, bar chart, box and whisker chart&#10;&#10;AI-generated content may be incorrect.">
            <a:extLst>
              <a:ext uri="{FF2B5EF4-FFF2-40B4-BE49-F238E27FC236}">
                <a16:creationId xmlns:a16="http://schemas.microsoft.com/office/drawing/2014/main" id="{9E2F49DF-7440-221C-73AF-582D8834E4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box and whisker chart&#10;&#10;AI-generated content may be incorrect.">
            <a:extLst>
              <a:ext uri="{FF2B5EF4-FFF2-40B4-BE49-F238E27FC236}">
                <a16:creationId xmlns:a16="http://schemas.microsoft.com/office/drawing/2014/main" id="{FD5CCE25-98F4-D810-163A-29B7836B83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87463"/>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January 2025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pic>
        <p:nvPicPr>
          <p:cNvPr id="5" name="Picture 4" descr="Chart, bar chart&#10;&#10;AI-generated content may be incorrect.">
            <a:extLst>
              <a:ext uri="{FF2B5EF4-FFF2-40B4-BE49-F238E27FC236}">
                <a16:creationId xmlns:a16="http://schemas.microsoft.com/office/drawing/2014/main" id="{15BAA0FE-75C8-7469-0770-E4A0009264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22555</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January 2025 - IAG/IAL Statistics</vt:lpstr>
      <vt:lpstr>Top 10 - January 2025 - IAG/IAL % Greater Than 1% of Enrollments With number of months Greater Than 1%  </vt:lpstr>
      <vt:lpstr>Top 10 - 12 Month Average IAG/IAL % Greater Than 1% of Enrollments thru January 2025 With number of months Greater Than 1% </vt:lpstr>
      <vt:lpstr>Explanation of IAG/IAL Slides Data</vt:lpstr>
      <vt:lpstr>Explanation of IAG/IAL Slides Data (Cont)</vt:lpstr>
      <vt:lpstr>Top - 12 Month Average Rescission % Greater Than 1% of Switches thru January 2025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473</cp:revision>
  <cp:lastPrinted>2016-01-21T20:53:15Z</cp:lastPrinted>
  <dcterms:created xsi:type="dcterms:W3CDTF">2016-01-21T15:20:31Z</dcterms:created>
  <dcterms:modified xsi:type="dcterms:W3CDTF">2025-03-27T19:08:53Z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