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slideLayouts/slideLayout4.xml" ContentType="application/vnd.openxmlformats-officedocument.presentationml.slideLayout+xml"/>
  <Override PartName="/ppt/theme/theme3.xml" ContentType="application/vnd.openxmlformats-officedocument.theme+xml"/>
  <Override PartName="/ppt/slideLayouts/slideLayout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  <p:sldMasterId id="2147483651" r:id="rId6"/>
    <p:sldMasterId id="2147483661" r:id="rId7"/>
  </p:sldMasterIdLst>
  <p:notesMasterIdLst>
    <p:notesMasterId r:id="rId11"/>
  </p:notesMasterIdLst>
  <p:handoutMasterIdLst>
    <p:handoutMasterId r:id="rId12"/>
  </p:handoutMasterIdLst>
  <p:sldIdLst>
    <p:sldId id="260" r:id="rId8"/>
    <p:sldId id="286" r:id="rId9"/>
    <p:sldId id="287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D3AA2BEF-9DB8-4EE9-A732-6737C89D2D7B}">
          <p14:sldIdLst>
            <p14:sldId id="260"/>
            <p14:sldId id="286"/>
            <p14:sldId id="287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9" autoAdjust="0"/>
    <p:restoredTop sz="94660"/>
  </p:normalViewPr>
  <p:slideViewPr>
    <p:cSldViewPr showGuides="1">
      <p:cViewPr varScale="1">
        <p:scale>
          <a:sx n="124" d="100"/>
          <a:sy n="124" d="100"/>
        </p:scale>
        <p:origin x="90" y="108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Master" Target="slideMasters/slideMaster4.xml"/><Relationship Id="rId12" Type="http://schemas.openxmlformats.org/officeDocument/2006/relationships/handoutMaster" Target="handoutMasters/handoutMaster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3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2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3/21/2025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437338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61715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1"/>
            <a:ext cx="8534400" cy="431983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561138"/>
            <a:ext cx="457200" cy="2127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1011694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828800" y="685800"/>
            <a:ext cx="6324600" cy="5486400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8599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4.xml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5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814" y="2876277"/>
            <a:ext cx="2857586" cy="110544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Footer text goes here.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968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8200" y="6248400"/>
            <a:ext cx="1181868" cy="457200"/>
          </a:xfrm>
          <a:prstGeom prst="rect">
            <a:avLst/>
          </a:prstGeom>
        </p:spPr>
      </p:pic>
      <p:sp>
        <p:nvSpPr>
          <p:cNvPr id="9" name="TextBox 8"/>
          <p:cNvSpPr txBox="1"/>
          <p:nvPr userDrawn="1"/>
        </p:nvSpPr>
        <p:spPr>
          <a:xfrm>
            <a:off x="54675" y="6553200"/>
            <a:ext cx="707325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</a:t>
            </a:r>
            <a:endParaRPr lang="en-US" sz="10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053093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 userDrawn="1"/>
        </p:nvCxnSpPr>
        <p:spPr>
          <a:xfrm flipH="1">
            <a:off x="914400" y="1"/>
            <a:ext cx="1" cy="4952999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1" name="Picture 10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466" y="5257800"/>
            <a:ext cx="1181868" cy="457200"/>
          </a:xfrm>
          <a:prstGeom prst="rect">
            <a:avLst/>
          </a:prstGeom>
        </p:spPr>
      </p:pic>
      <p:cxnSp>
        <p:nvCxnSpPr>
          <p:cNvPr id="12" name="Straight Connector 11"/>
          <p:cNvCxnSpPr/>
          <p:nvPr userDrawn="1"/>
        </p:nvCxnSpPr>
        <p:spPr>
          <a:xfrm flipH="1">
            <a:off x="914400" y="6019800"/>
            <a:ext cx="1" cy="82296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659080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4191000" y="2286000"/>
            <a:ext cx="5646034" cy="252376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/>
              <a:t>Flight Testing Update</a:t>
            </a:r>
          </a:p>
          <a:p>
            <a:endParaRPr lang="en-US" dirty="0"/>
          </a:p>
          <a:p>
            <a:r>
              <a:rPr lang="en-US" dirty="0"/>
              <a:t>David Michelsen</a:t>
            </a:r>
          </a:p>
          <a:p>
            <a:r>
              <a:rPr lang="en-US" dirty="0"/>
              <a:t>Manager Retail Operations</a:t>
            </a:r>
          </a:p>
          <a:p>
            <a:endParaRPr lang="en-US" dirty="0"/>
          </a:p>
          <a:p>
            <a:r>
              <a:rPr lang="en-US" dirty="0"/>
              <a:t>Retail Market Subcommittee</a:t>
            </a:r>
          </a:p>
          <a:p>
            <a:r>
              <a:rPr lang="en-US" dirty="0"/>
              <a:t>04/01/2025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0225 Details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2456" y="1066800"/>
            <a:ext cx="8534400" cy="4495800"/>
          </a:xfrm>
        </p:spPr>
        <p:txBody>
          <a:bodyPr/>
          <a:lstStyle/>
          <a:p>
            <a:pPr marL="0" indent="0">
              <a:lnSpc>
                <a:spcPct val="150000"/>
              </a:lnSpc>
              <a:spcAft>
                <a:spcPts val="480"/>
              </a:spcAft>
              <a:buNone/>
            </a:pPr>
            <a:endParaRPr lang="en-US" sz="2000" dirty="0"/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11 New CRs successfully tested in Flight 0225 including 4 DUNS+4 CRS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23 Existing CRs successfully tested in Flight 0225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Of the 23 Existing CRs, 20 tested for Service Provider Change, 2 added Territories, and 1 tested for CSA</a:t>
            </a:r>
          </a:p>
          <a:p>
            <a:pPr marL="0" lvl="0" indent="0">
              <a:lnSpc>
                <a:spcPct val="150000"/>
              </a:lnSpc>
              <a:buNone/>
            </a:pPr>
            <a:endParaRPr lang="en-US" sz="2000" dirty="0">
              <a:solidFill>
                <a:prstClr val="black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2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04/01/25</a:t>
            </a:r>
          </a:p>
        </p:txBody>
      </p:sp>
    </p:spTree>
    <p:extLst>
      <p:ext uri="{BB962C8B-B14F-4D97-AF65-F5344CB8AC3E}">
        <p14:creationId xmlns:p14="http://schemas.microsoft.com/office/powerpoint/2010/main" val="146433041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1143000"/>
          </a:xfrm>
        </p:spPr>
        <p:txBody>
          <a:bodyPr/>
          <a:lstStyle/>
          <a:p>
            <a:r>
              <a:rPr lang="en-US" dirty="0"/>
              <a:t>Flight 0625 Preview</a:t>
            </a:r>
            <a:endParaRPr lang="en-US" b="1" dirty="0">
              <a:solidFill>
                <a:schemeClr val="accent1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14400"/>
            <a:ext cx="8534400" cy="5029200"/>
          </a:xfrm>
        </p:spPr>
        <p:txBody>
          <a:bodyPr/>
          <a:lstStyle/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Initial Market Notice for Flight 0625 was sent on 03/19/25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1</a:t>
            </a:r>
            <a:r>
              <a:rPr lang="en-US" sz="2000" baseline="30000" dirty="0"/>
              <a:t>st</a:t>
            </a:r>
            <a:r>
              <a:rPr lang="en-US" sz="2000" dirty="0"/>
              <a:t> Market Notice reminder for Flight 0625 will be sent on 04/09/25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application deadline is 04/16/25</a:t>
            </a:r>
          </a:p>
          <a:p>
            <a:pPr>
              <a:lnSpc>
                <a:spcPct val="150000"/>
              </a:lnSpc>
              <a:spcAft>
                <a:spcPts val="480"/>
              </a:spcAft>
            </a:pPr>
            <a:r>
              <a:rPr lang="en-US" sz="2000" dirty="0"/>
              <a:t>Flight 0625 signup deadline is 05/07/25</a:t>
            </a:r>
          </a:p>
          <a:p>
            <a:pPr lvl="0">
              <a:lnSpc>
                <a:spcPct val="150000"/>
              </a:lnSpc>
            </a:pPr>
            <a:r>
              <a:rPr lang="en-US" sz="2000" dirty="0"/>
              <a:t>Connectivity testing begins on </a:t>
            </a:r>
            <a:r>
              <a:rPr lang="en-US" sz="2000" dirty="0">
                <a:solidFill>
                  <a:prstClr val="black"/>
                </a:solidFill>
              </a:rPr>
              <a:t>05/13/25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Day 1 transactions begin on 06/09/25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Flight </a:t>
            </a:r>
            <a:r>
              <a:rPr lang="en-US" sz="2000" dirty="0"/>
              <a:t>0625 </a:t>
            </a:r>
            <a:r>
              <a:rPr lang="en-US" sz="2000" dirty="0">
                <a:solidFill>
                  <a:prstClr val="black"/>
                </a:solidFill>
              </a:rPr>
              <a:t>is scheduled to conclude on 06/20/25 </a:t>
            </a:r>
          </a:p>
          <a:p>
            <a:pPr lvl="0">
              <a:lnSpc>
                <a:spcPct val="150000"/>
              </a:lnSpc>
            </a:pPr>
            <a:r>
              <a:rPr lang="en-US" sz="2000" dirty="0">
                <a:solidFill>
                  <a:prstClr val="black"/>
                </a:solidFill>
              </a:rPr>
              <a:t>Contingency period concludes 06/27/25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6561138"/>
            <a:ext cx="228600" cy="212725"/>
          </a:xfrm>
        </p:spPr>
        <p:txBody>
          <a:bodyPr/>
          <a:lstStyle/>
          <a:p>
            <a:fld id="{1D93BD3E-1E9A-4970-A6F7-E7AC52762E0C}" type="slidenum">
              <a:rPr lang="en-US" smtClean="0"/>
              <a:t>3</a:t>
            </a:fld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7010400" y="6488668"/>
            <a:ext cx="1752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00" b="1" dirty="0"/>
              <a:t>Retail Market Subcommittee</a:t>
            </a:r>
          </a:p>
          <a:p>
            <a:pPr algn="r"/>
            <a:r>
              <a:rPr lang="en-US" sz="900" dirty="0"/>
              <a:t>04/01/25</a:t>
            </a:r>
          </a:p>
        </p:txBody>
      </p:sp>
    </p:spTree>
    <p:extLst>
      <p:ext uri="{BB962C8B-B14F-4D97-AF65-F5344CB8AC3E}">
        <p14:creationId xmlns:p14="http://schemas.microsoft.com/office/powerpoint/2010/main" val="1787964329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2_Custom Design">
  <a:themeElements>
    <a:clrScheme name="ERCOT Identity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CC8"/>
      </a:accent1>
      <a:accent2>
        <a:srgbClr val="5B6770"/>
      </a:accent2>
      <a:accent3>
        <a:srgbClr val="00CE7D"/>
      </a:accent3>
      <a:accent4>
        <a:srgbClr val="003764"/>
      </a:accent4>
      <a:accent5>
        <a:srgbClr val="6650B1"/>
      </a:accent5>
      <a:accent6>
        <a:srgbClr val="9102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2E2BDB63875B034C8B32518C6496ADD1" ma:contentTypeVersion="0" ma:contentTypeDescription="Create a new document." ma:contentTypeScope="" ma:versionID="2e49056469cb591c67c33c10da96a071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C0E9AA12-8AF9-4AA6-90FE-24669859CDF3}">
  <ds:schemaRefs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c34af464-7aa1-4edd-9be4-83dffc1cb926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DFABCE5-6410-4FC5-930F-1111C63E40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6739</TotalTime>
  <Words>131</Words>
  <Application>Microsoft Office PowerPoint</Application>
  <PresentationFormat>On-screen Show (4:3)</PresentationFormat>
  <Paragraphs>29</Paragraphs>
  <Slides>3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3</vt:i4>
      </vt:variant>
    </vt:vector>
  </HeadingPairs>
  <TitlesOfParts>
    <vt:vector size="9" baseType="lpstr">
      <vt:lpstr>Arial</vt:lpstr>
      <vt:lpstr>Calibri</vt:lpstr>
      <vt:lpstr>1_Custom Design</vt:lpstr>
      <vt:lpstr>Office Theme</vt:lpstr>
      <vt:lpstr>Custom Design</vt:lpstr>
      <vt:lpstr>2_Custom Design</vt:lpstr>
      <vt:lpstr>PowerPoint Presentation</vt:lpstr>
      <vt:lpstr>Flight 0225 Details</vt:lpstr>
      <vt:lpstr>Flight 0625 Preview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Yockey, Paul</cp:lastModifiedBy>
  <cp:revision>244</cp:revision>
  <cp:lastPrinted>2016-01-21T20:53:15Z</cp:lastPrinted>
  <dcterms:created xsi:type="dcterms:W3CDTF">2016-01-21T15:20:31Z</dcterms:created>
  <dcterms:modified xsi:type="dcterms:W3CDTF">2025-03-21T17:51:56Z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0x0101002E2BDB63875B034C8B32518C6496ADD1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2023-07-27T18:57:26Z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4f7bf5ee-2436-49ba-bb95-badc121fb36b</vt:lpwstr>
  </property>
  <property fmtid="{D5CDD505-2E9C-101B-9397-08002B2CF9AE}" pid="9" name="MSIP_Label_7084cbda-52b8-46fb-a7b7-cb5bd465ed85_ContentBits">
    <vt:lpwstr>0</vt:lpwstr>
  </property>
</Properties>
</file>