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handoutMasterIdLst>
    <p:handoutMasterId r:id="rId7"/>
  </p:handoutMasterIdLst>
  <p:sldIdLst>
    <p:sldId id="261" r:id="rId2"/>
    <p:sldId id="257" r:id="rId3"/>
    <p:sldId id="269" r:id="rId4"/>
    <p:sldId id="27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C89EF96-8CEA-46FF-86C4-4CE0E760980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706" autoAdjust="0"/>
  </p:normalViewPr>
  <p:slideViewPr>
    <p:cSldViewPr snapToGrid="0">
      <p:cViewPr varScale="1">
        <p:scale>
          <a:sx n="106" d="100"/>
          <a:sy n="106" d="100"/>
        </p:scale>
        <p:origin x="792" y="96"/>
      </p:cViewPr>
      <p:guideLst>
        <p:guide pos="3840"/>
        <p:guide orient="horz" pos="216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2" d="100"/>
          <a:sy n="82" d="100"/>
        </p:scale>
        <p:origin x="385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9041DB8-B66F-4DC8-A96E-33677E0F90FF}" type="datetimeFigureOut">
              <a:rPr lang="en-US" smtClean="0"/>
              <a:t>3/25/2025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604A0D4-B89B-4ADD-AF9E-38636B40EE4E}" type="slidenum">
              <a:rPr lang="en-US" smtClean="0"/>
              <a:t>‹#›</a:t>
            </a:fld>
            <a:endParaRPr lang="en-US"/>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B49C4A-65AC-492D-9701-81B46C3AD0E4}" type="datetimeFigureOut">
              <a:rPr lang="en-US" smtClean="0"/>
              <a:t>3/25/2025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869989-EB00-4EE7-BCB5-25BDC5BB29F8}" type="slidenum">
              <a:rPr lang="en-US" smtClean="0"/>
              <a:t>‹#›</a:t>
            </a:fld>
            <a:endParaRPr lang="en-US"/>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2</a:t>
            </a:fld>
            <a:endParaRPr lang="en-US"/>
          </a:p>
        </p:txBody>
      </p:sp>
    </p:spTree>
    <p:extLst>
      <p:ext uri="{BB962C8B-B14F-4D97-AF65-F5344CB8AC3E}">
        <p14:creationId xmlns:p14="http://schemas.microsoft.com/office/powerpoint/2010/main" val="19803039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52D770-7C4B-E3E7-C554-1453B26E7AE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01711D0-0DA8-711E-43EF-985EC59B285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AFD21A1-8BC1-79D5-047C-6AD5BD2C317B}"/>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2F1F3859-5753-AEF1-5A6A-0D106E306EFC}"/>
              </a:ext>
            </a:extLst>
          </p:cNvPr>
          <p:cNvSpPr>
            <a:spLocks noGrp="1"/>
          </p:cNvSpPr>
          <p:nvPr>
            <p:ph type="sldNum" sz="quarter" idx="10"/>
          </p:nvPr>
        </p:nvSpPr>
        <p:spPr/>
        <p:txBody>
          <a:bodyPr/>
          <a:lstStyle/>
          <a:p>
            <a:fld id="{82869989-EB00-4EE7-BCB5-25BDC5BB29F8}" type="slidenum">
              <a:rPr lang="en-US" smtClean="0"/>
              <a:t>3</a:t>
            </a:fld>
            <a:endParaRPr lang="en-US"/>
          </a:p>
        </p:txBody>
      </p:sp>
    </p:spTree>
    <p:extLst>
      <p:ext uri="{BB962C8B-B14F-4D97-AF65-F5344CB8AC3E}">
        <p14:creationId xmlns:p14="http://schemas.microsoft.com/office/powerpoint/2010/main" val="3337249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038029-2F5D-0035-05BC-FF36A19EFB5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6B274BB-8A18-12BE-2B33-D6FB0D6A1B4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1B1BFC9-1A95-8033-90D2-3F06141246DB}"/>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3F69263E-EBF2-CC31-ACDF-3C19F951949F}"/>
              </a:ext>
            </a:extLst>
          </p:cNvPr>
          <p:cNvSpPr>
            <a:spLocks noGrp="1"/>
          </p:cNvSpPr>
          <p:nvPr>
            <p:ph type="sldNum" sz="quarter" idx="10"/>
          </p:nvPr>
        </p:nvSpPr>
        <p:spPr/>
        <p:txBody>
          <a:bodyPr/>
          <a:lstStyle/>
          <a:p>
            <a:fld id="{82869989-EB00-4EE7-BCB5-25BDC5BB29F8}" type="slidenum">
              <a:rPr lang="en-US" smtClean="0"/>
              <a:t>4</a:t>
            </a:fld>
            <a:endParaRPr lang="en-US"/>
          </a:p>
        </p:txBody>
      </p:sp>
    </p:spTree>
    <p:extLst>
      <p:ext uri="{BB962C8B-B14F-4D97-AF65-F5344CB8AC3E}">
        <p14:creationId xmlns:p14="http://schemas.microsoft.com/office/powerpoint/2010/main" val="1176028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 name="Group 4"/>
          <p:cNvGrpSpPr/>
          <p:nvPr userDrawn="1"/>
        </p:nvGrpSpPr>
        <p:grpSpPr bwMode="hidden">
          <a:xfrm>
            <a:off x="-1" y="0"/>
            <a:ext cx="12192002" cy="6858000"/>
            <a:chOff x="-1" y="0"/>
            <a:chExt cx="12192002" cy="6858000"/>
          </a:xfrm>
        </p:grpSpPr>
        <p:cxnSp>
          <p:nvCxnSpPr>
            <p:cNvPr id="6" name="Straight Connector 5"/>
            <p:cNvCxnSpPr/>
            <p:nvPr/>
          </p:nvCxnSpPr>
          <p:spPr bwMode="hidden">
            <a:xfrm>
              <a:off x="61019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bwMode="hidden">
            <a:xfrm>
              <a:off x="182933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304847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426760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548674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670588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792502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914416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1036329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158243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2819" y="38648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1611181"/>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2835877"/>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4060573"/>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5285269"/>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650996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3" name="Group 22"/>
            <p:cNvGrpSpPr/>
            <p:nvPr userDrawn="1"/>
          </p:nvGrpSpPr>
          <p:grpSpPr bwMode="hidden">
            <a:xfrm>
              <a:off x="-1" y="0"/>
              <a:ext cx="12192001" cy="6858000"/>
              <a:chOff x="-1" y="0"/>
              <a:chExt cx="12192001" cy="6858000"/>
            </a:xfrm>
          </p:grpSpPr>
          <p:cxnSp>
            <p:nvCxnSpPr>
              <p:cNvPr id="41" name="Straight Connector 40"/>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510650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6" name="Group 45"/>
              <p:cNvGrpSpPr/>
              <p:nvPr/>
            </p:nvGrpSpPr>
            <p:grpSpPr bwMode="hidden">
              <a:xfrm>
                <a:off x="6327885" y="0"/>
                <a:ext cx="5864115" cy="5898673"/>
                <a:chOff x="6327885" y="0"/>
                <a:chExt cx="5864115" cy="5898673"/>
              </a:xfrm>
            </p:grpSpPr>
            <p:cxnSp>
              <p:nvCxnSpPr>
                <p:cNvPr id="52" name="Straight Connector 51"/>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7" name="Straight Connector 46"/>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userDrawn="1"/>
          </p:nvGrpSpPr>
          <p:grpSpPr bwMode="hidden">
            <a:xfrm flipH="1">
              <a:off x="0" y="0"/>
              <a:ext cx="12192001" cy="6858000"/>
              <a:chOff x="-1" y="0"/>
              <a:chExt cx="12192001" cy="6858000"/>
            </a:xfrm>
          </p:grpSpPr>
          <p:cxnSp>
            <p:nvCxnSpPr>
              <p:cNvPr id="25" name="Straight Connector 24"/>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515064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bwMode="hidden">
              <a:xfrm>
                <a:off x="6327885" y="0"/>
                <a:ext cx="5864115" cy="5898673"/>
                <a:chOff x="6327885" y="0"/>
                <a:chExt cx="5864115" cy="5898673"/>
              </a:xfrm>
            </p:grpSpPr>
            <p:cxnSp>
              <p:nvCxnSpPr>
                <p:cNvPr id="36" name="Straight Connector 35"/>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31" name="Straight Connector 30"/>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ctrTitle"/>
          </p:nvPr>
        </p:nvSpPr>
        <p:spPr>
          <a:xfrm>
            <a:off x="1293845" y="1909346"/>
            <a:ext cx="9604310" cy="3383280"/>
          </a:xfrm>
        </p:spPr>
        <p:txBody>
          <a:bodyPr anchor="b">
            <a:normAutofit/>
          </a:bodyPr>
          <a:lstStyle>
            <a:lvl1pPr algn="l">
              <a:lnSpc>
                <a:spcPct val="76000"/>
              </a:lnSpc>
              <a:defRPr sz="8000" cap="none"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93845" y="5432564"/>
            <a:ext cx="9604310" cy="457200"/>
          </a:xfrm>
        </p:spPr>
        <p:txBody>
          <a:bodyPr>
            <a:normAutofit/>
          </a:bodyPr>
          <a:lstStyle>
            <a:lvl1pPr marL="0" indent="0" algn="l">
              <a:spcBef>
                <a:spcPts val="0"/>
              </a:spcBef>
              <a:buNone/>
              <a:defRPr sz="2000" b="0">
                <a:solidFill>
                  <a:schemeClr val="accent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cxnSp>
        <p:nvCxnSpPr>
          <p:cNvPr id="58" name="Straight Connector 57"/>
          <p:cNvCxnSpPr/>
          <p:nvPr userDrawn="1"/>
        </p:nvCxnSpPr>
        <p:spPr>
          <a:xfrm>
            <a:off x="1295400" y="5294175"/>
            <a:ext cx="9601200" cy="0"/>
          </a:xfrm>
          <a:prstGeom prst="line">
            <a:avLst/>
          </a:prstGeom>
          <a:ln w="127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84A29A4-78C8-47AB-BA06-22CB45938951}" type="datetime1">
              <a:rPr lang="en-US" smtClean="0"/>
              <a:t>3/25/2025</a:t>
            </a:fld>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09314" y="489856"/>
            <a:ext cx="1687286" cy="530134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95399" y="489856"/>
            <a:ext cx="7587344" cy="530134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E1ED4ACF-2D82-46F2-A8E9-23963AA34E86}" type="datetime1">
              <a:rPr lang="en-US" smtClean="0"/>
              <a:t>3/25/2025</a:t>
            </a:fld>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AE374B5B-21A0-4192-BF4C-38187F1A68D8}" type="datetime1">
              <a:rPr lang="en-US" smtClean="0"/>
              <a:t>3/25/2025</a:t>
            </a:fld>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Group 6"/>
          <p:cNvGrpSpPr/>
          <p:nvPr userDrawn="1"/>
        </p:nvGrpSpPr>
        <p:grpSpPr bwMode="hidden">
          <a:xfrm>
            <a:off x="-1" y="0"/>
            <a:ext cx="12192002" cy="6858000"/>
            <a:chOff x="-1" y="0"/>
            <a:chExt cx="12192002" cy="6858000"/>
          </a:xfrm>
        </p:grpSpPr>
        <p:cxnSp>
          <p:nvCxnSpPr>
            <p:cNvPr id="8" name="Straight Connector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userDrawn="1"/>
          </p:nvGrpSpPr>
          <p:grpSpPr bwMode="hidden">
            <a:xfrm>
              <a:off x="-1" y="0"/>
              <a:ext cx="12192001" cy="6858000"/>
              <a:chOff x="-1" y="0"/>
              <a:chExt cx="12192001" cy="6858000"/>
            </a:xfrm>
          </p:grpSpPr>
          <p:cxnSp>
            <p:nvCxnSpPr>
              <p:cNvPr id="42" name="Straight Connector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Group 46"/>
              <p:cNvGrpSpPr/>
              <p:nvPr/>
            </p:nvGrpSpPr>
            <p:grpSpPr bwMode="hidden">
              <a:xfrm>
                <a:off x="6327885" y="0"/>
                <a:ext cx="5864115" cy="5898673"/>
                <a:chOff x="6327885" y="0"/>
                <a:chExt cx="5864115" cy="5898673"/>
              </a:xfrm>
            </p:grpSpPr>
            <p:cxnSp>
              <p:nvCxnSpPr>
                <p:cNvPr id="53" name="Straight Connector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Group 24"/>
            <p:cNvGrpSpPr/>
            <p:nvPr userDrawn="1"/>
          </p:nvGrpSpPr>
          <p:grpSpPr bwMode="hidden">
            <a:xfrm flipH="1">
              <a:off x="0" y="0"/>
              <a:ext cx="12192001" cy="6858000"/>
              <a:chOff x="-1" y="0"/>
              <a:chExt cx="12192001" cy="6858000"/>
            </a:xfrm>
          </p:grpSpPr>
          <p:cxnSp>
            <p:nvCxnSpPr>
              <p:cNvPr id="26" name="Straight Connector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bwMode="hidden">
              <a:xfrm>
                <a:off x="6327885" y="0"/>
                <a:ext cx="5864115" cy="5898673"/>
                <a:chOff x="6327885" y="0"/>
                <a:chExt cx="5864115" cy="5898673"/>
              </a:xfrm>
            </p:grpSpPr>
            <p:cxnSp>
              <p:nvCxnSpPr>
                <p:cNvPr id="37" name="Straight Connector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Straight Connector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title"/>
          </p:nvPr>
        </p:nvSpPr>
        <p:spPr>
          <a:xfrm>
            <a:off x="1295400" y="2541573"/>
            <a:ext cx="9601200" cy="2743200"/>
          </a:xfrm>
        </p:spPr>
        <p:txBody>
          <a:bodyPr anchor="b">
            <a:normAutofit/>
          </a:bodyPr>
          <a:lstStyle>
            <a:lvl1pPr>
              <a:lnSpc>
                <a:spcPct val="85000"/>
              </a:lnSpc>
              <a:defRPr sz="6000" cap="none"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1295400" y="5431536"/>
            <a:ext cx="9601200" cy="457200"/>
          </a:xfrm>
        </p:spPr>
        <p:txBody>
          <a:bodyPr>
            <a:normAutofit/>
          </a:bodyPr>
          <a:lstStyle>
            <a:lvl1pPr marL="0" indent="0">
              <a:spcBef>
                <a:spcPts val="0"/>
              </a:spcBef>
              <a:buNone/>
              <a:defRPr sz="2000" b="0">
                <a:solidFill>
                  <a:schemeClr val="tx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cxnSp>
        <p:nvCxnSpPr>
          <p:cNvPr id="58" name="Straight Connector 57"/>
          <p:cNvCxnSpPr/>
          <p:nvPr userDrawn="1"/>
        </p:nvCxnSpPr>
        <p:spPr>
          <a:xfrm>
            <a:off x="1295400" y="5294175"/>
            <a:ext cx="96012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778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95400" y="1981199"/>
            <a:ext cx="4572000" cy="3810001"/>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24600" y="1981199"/>
            <a:ext cx="4572000" cy="3810001"/>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3B5CF7C-B333-48E1-A4A6-83A3C8B73AC0}" type="datetime1">
              <a:rPr lang="en-US" smtClean="0"/>
              <a:t>3/25/2025</a:t>
            </a:fld>
            <a:endParaRPr lang="en-US"/>
          </a:p>
        </p:txBody>
      </p:sp>
      <p:sp>
        <p:nvSpPr>
          <p:cNvPr id="7" name="Slide Number Placeholder 6"/>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1295400" y="1818322"/>
            <a:ext cx="4572000" cy="641350"/>
          </a:xfrm>
        </p:spPr>
        <p:txBody>
          <a:bodyPr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95400" y="2503713"/>
            <a:ext cx="4572000" cy="3287487"/>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24600" y="1818322"/>
            <a:ext cx="4572000" cy="641350"/>
          </a:xfrm>
        </p:spPr>
        <p:txBody>
          <a:bodyPr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24600" y="2503713"/>
            <a:ext cx="4572000" cy="3287487"/>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AE320762-5CBF-4210-AB54-376B091119F8}" type="datetime1">
              <a:rPr lang="en-US" smtClean="0"/>
              <a:t>3/25/2025</a:t>
            </a:fld>
            <a:endParaRPr lang="en-US"/>
          </a:p>
        </p:txBody>
      </p:sp>
      <p:sp>
        <p:nvSpPr>
          <p:cNvPr id="9" name="Slide Number Placeholder 8"/>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7F0DB371-BF5F-4058-A212-1A908E4D2674}" type="datetime1">
              <a:rPr lang="en-US" smtClean="0"/>
              <a:t>3/25/2025</a:t>
            </a:fld>
            <a:endParaRPr lang="en-US"/>
          </a:p>
        </p:txBody>
      </p:sp>
      <p:sp>
        <p:nvSpPr>
          <p:cNvPr id="5" name="Slide Number Placeholder 4"/>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161" name="Group 160"/>
          <p:cNvGrpSpPr/>
          <p:nvPr userDrawn="1"/>
        </p:nvGrpSpPr>
        <p:grpSpPr bwMode="hidden">
          <a:xfrm>
            <a:off x="-1" y="0"/>
            <a:ext cx="12192002" cy="6858000"/>
            <a:chOff x="-1" y="0"/>
            <a:chExt cx="12192002" cy="6858000"/>
          </a:xfrm>
        </p:grpSpPr>
        <p:cxnSp>
          <p:nvCxnSpPr>
            <p:cNvPr id="162" name="Straight Connector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Group 177"/>
            <p:cNvGrpSpPr/>
            <p:nvPr userDrawn="1"/>
          </p:nvGrpSpPr>
          <p:grpSpPr bwMode="hidden">
            <a:xfrm>
              <a:off x="-1" y="0"/>
              <a:ext cx="12192001" cy="6858000"/>
              <a:chOff x="-1" y="0"/>
              <a:chExt cx="12192001" cy="6858000"/>
            </a:xfrm>
          </p:grpSpPr>
          <p:cxnSp>
            <p:nvCxnSpPr>
              <p:cNvPr id="196" name="Straight Connector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Group 200"/>
              <p:cNvGrpSpPr/>
              <p:nvPr/>
            </p:nvGrpSpPr>
            <p:grpSpPr bwMode="hidden">
              <a:xfrm>
                <a:off x="6327885" y="0"/>
                <a:ext cx="5864115" cy="5898673"/>
                <a:chOff x="6327885" y="0"/>
                <a:chExt cx="5864115" cy="5898673"/>
              </a:xfrm>
            </p:grpSpPr>
            <p:cxnSp>
              <p:nvCxnSpPr>
                <p:cNvPr id="207" name="Straight Connector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Straight Connector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Group 178"/>
            <p:cNvGrpSpPr/>
            <p:nvPr userDrawn="1"/>
          </p:nvGrpSpPr>
          <p:grpSpPr bwMode="hidden">
            <a:xfrm flipH="1">
              <a:off x="0" y="0"/>
              <a:ext cx="12192001" cy="6858000"/>
              <a:chOff x="-1" y="0"/>
              <a:chExt cx="12192001" cy="6858000"/>
            </a:xfrm>
          </p:grpSpPr>
          <p:cxnSp>
            <p:nvCxnSpPr>
              <p:cNvPr id="180" name="Straight Connector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Group 184"/>
              <p:cNvGrpSpPr/>
              <p:nvPr/>
            </p:nvGrpSpPr>
            <p:grpSpPr bwMode="hidden">
              <a:xfrm>
                <a:off x="6327885" y="0"/>
                <a:ext cx="5864115" cy="5898673"/>
                <a:chOff x="6327885" y="0"/>
                <a:chExt cx="5864115" cy="5898673"/>
              </a:xfrm>
            </p:grpSpPr>
            <p:cxnSp>
              <p:nvCxnSpPr>
                <p:cNvPr id="191" name="Straight Connector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Straight Connector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213" name="Footer Placeholder 212"/>
          <p:cNvSpPr>
            <a:spLocks noGrp="1"/>
          </p:cNvSpPr>
          <p:nvPr>
            <p:ph type="ftr" sz="quarter" idx="11"/>
          </p:nvPr>
        </p:nvSpPr>
        <p:spPr/>
        <p:txBody>
          <a:bodyPr/>
          <a:lstStyle/>
          <a:p>
            <a:r>
              <a:rPr lang="en-US" dirty="0"/>
              <a:t>Add a footer</a:t>
            </a:r>
          </a:p>
        </p:txBody>
      </p:sp>
      <p:sp>
        <p:nvSpPr>
          <p:cNvPr id="212" name="Date Placeholder 211"/>
          <p:cNvSpPr>
            <a:spLocks noGrp="1"/>
          </p:cNvSpPr>
          <p:nvPr>
            <p:ph type="dt" sz="half" idx="10"/>
          </p:nvPr>
        </p:nvSpPr>
        <p:spPr/>
        <p:txBody>
          <a:bodyPr/>
          <a:lstStyle/>
          <a:p>
            <a:fld id="{60A4083B-90AA-48CF-BAD5-00AA24D7F288}" type="datetime1">
              <a:rPr lang="en-US" smtClean="0"/>
              <a:t>3/25/2025</a:t>
            </a:fld>
            <a:endParaRPr lang="en-US"/>
          </a:p>
        </p:txBody>
      </p:sp>
      <p:sp>
        <p:nvSpPr>
          <p:cNvPr id="214" name="Slide Number Placeholder 213"/>
          <p:cNvSpPr>
            <a:spLocks noGrp="1"/>
          </p:cNvSpPr>
          <p:nvPr>
            <p:ph type="sldNum" sz="quarter" idx="12"/>
          </p:nvPr>
        </p:nvSpPr>
        <p:spPr/>
        <p:txBody>
          <a:bodyPr/>
          <a:lstStyle/>
          <a:p>
            <a:fld id="{E31375A4-56A4-47D6-9801-1991572033F7}" type="slidenum">
              <a:rPr lang="en-US" smtClean="0"/>
              <a:pPr/>
              <a:t>‹#›</a:t>
            </a:fld>
            <a:endParaRPr lang="en-US"/>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9" name="Group 8"/>
          <p:cNvGrpSpPr/>
          <p:nvPr userDrawn="1"/>
        </p:nvGrpSpPr>
        <p:grpSpPr bwMode="hidden">
          <a:xfrm>
            <a:off x="-1" y="0"/>
            <a:ext cx="12192002" cy="6858000"/>
            <a:chOff x="-1" y="0"/>
            <a:chExt cx="12192002" cy="6858000"/>
          </a:xfrm>
        </p:grpSpPr>
        <p:cxnSp>
          <p:nvCxnSpPr>
            <p:cNvPr id="10" name="Straight Connector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Group 25"/>
            <p:cNvGrpSpPr/>
            <p:nvPr userDrawn="1"/>
          </p:nvGrpSpPr>
          <p:grpSpPr bwMode="hidden">
            <a:xfrm>
              <a:off x="-1" y="0"/>
              <a:ext cx="12192001" cy="6858000"/>
              <a:chOff x="-1" y="0"/>
              <a:chExt cx="12192001" cy="6858000"/>
            </a:xfrm>
          </p:grpSpPr>
          <p:cxnSp>
            <p:nvCxnSpPr>
              <p:cNvPr id="44" name="Straight Connector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bwMode="hidden">
              <a:xfrm>
                <a:off x="6327885" y="0"/>
                <a:ext cx="5864115" cy="5898673"/>
                <a:chOff x="6327885" y="0"/>
                <a:chExt cx="5864115" cy="5898673"/>
              </a:xfrm>
            </p:grpSpPr>
            <p:cxnSp>
              <p:nvCxnSpPr>
                <p:cNvPr id="55" name="Straight Connector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Straight Connector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Group 26"/>
            <p:cNvGrpSpPr/>
            <p:nvPr userDrawn="1"/>
          </p:nvGrpSpPr>
          <p:grpSpPr bwMode="hidden">
            <a:xfrm flipH="1">
              <a:off x="0" y="0"/>
              <a:ext cx="12192001" cy="6858000"/>
              <a:chOff x="-1" y="0"/>
              <a:chExt cx="12192001" cy="6858000"/>
            </a:xfrm>
          </p:grpSpPr>
          <p:cxnSp>
            <p:nvCxnSpPr>
              <p:cNvPr id="28" name="Straight Connector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bwMode="hidden">
              <a:xfrm>
                <a:off x="6327885" y="0"/>
                <a:ext cx="5864115" cy="5898673"/>
                <a:chOff x="6327885" y="0"/>
                <a:chExt cx="5864115" cy="5898673"/>
              </a:xfrm>
            </p:grpSpPr>
            <p:cxnSp>
              <p:nvCxnSpPr>
                <p:cNvPr id="39" name="Straight Connector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Straight Connector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Rectangle 6"/>
          <p:cNvSpPr/>
          <p:nvPr userDrawn="1"/>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913152" y="571500"/>
            <a:ext cx="3657600" cy="2197100"/>
          </a:xfrm>
        </p:spPr>
        <p:txBody>
          <a:bodyPr anchor="b">
            <a:normAutofit/>
          </a:bodyPr>
          <a:lstStyle>
            <a:lvl1pPr>
              <a:defRPr sz="260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543197" y="571500"/>
            <a:ext cx="6217920" cy="5715000"/>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913152" y="2995012"/>
            <a:ext cx="3657600" cy="2285950"/>
          </a:xfrm>
        </p:spPr>
        <p:txBody>
          <a:bodyPr>
            <a:normAutofit/>
          </a:bodyPr>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cxnSp>
        <p:nvCxnSpPr>
          <p:cNvPr id="60" name="Straight Connector 59"/>
          <p:cNvCxnSpPr/>
          <p:nvPr userDrawn="1"/>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lvl1pPr>
              <a:defRPr>
                <a:solidFill>
                  <a:schemeClr val="bg1"/>
                </a:solidFill>
              </a:defRPr>
            </a:lvl1pPr>
          </a:lstStyle>
          <a:p>
            <a:fld id="{F5BAF629-ECA2-4CF3-B790-9D9BDED98269}" type="datetime1">
              <a:rPr lang="en-US" smtClean="0"/>
              <a:pPr/>
              <a:t>3/25/2025</a:t>
            </a:fld>
            <a:endParaRPr lang="en-US"/>
          </a:p>
        </p:txBody>
      </p:sp>
      <p:sp>
        <p:nvSpPr>
          <p:cNvPr id="8" name="Slide Number Placeholder 7"/>
          <p:cNvSpPr>
            <a:spLocks noGrp="1"/>
          </p:cNvSpPr>
          <p:nvPr>
            <p:ph type="sldNum" sz="quarter" idx="12"/>
          </p:nvPr>
        </p:nvSpPr>
        <p:spPr/>
        <p:txBody>
          <a:bodyPr/>
          <a:lstStyle>
            <a:lvl1pPr>
              <a:defRPr>
                <a:solidFill>
                  <a:schemeClr val="bg1"/>
                </a:solidFill>
              </a:defRPr>
            </a:lvl1pPr>
          </a:lstStyle>
          <a:p>
            <a:fld id="{E31375A4-56A4-47D6-9801-1991572033F7}" type="slidenum">
              <a:rPr lang="en-US" smtClean="0"/>
              <a:pPr/>
              <a:t>‹#›</a:t>
            </a:fld>
            <a:endParaRPr lang="en-US"/>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8" name="Group 7"/>
          <p:cNvGrpSpPr/>
          <p:nvPr/>
        </p:nvGrpSpPr>
        <p:grpSpPr bwMode="hidden">
          <a:xfrm>
            <a:off x="-1" y="0"/>
            <a:ext cx="12192002" cy="6858000"/>
            <a:chOff x="-1" y="0"/>
            <a:chExt cx="12192002" cy="6858000"/>
          </a:xfrm>
        </p:grpSpPr>
        <p:cxnSp>
          <p:nvCxnSpPr>
            <p:cNvPr id="9" name="Straight Connector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bwMode="hidden">
            <a:xfrm>
              <a:off x="-1" y="0"/>
              <a:ext cx="12192001" cy="6858000"/>
              <a:chOff x="-1" y="0"/>
              <a:chExt cx="12192001" cy="6858000"/>
            </a:xfrm>
          </p:grpSpPr>
          <p:cxnSp>
            <p:nvCxnSpPr>
              <p:cNvPr id="43" name="Straight Connector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bwMode="hidden">
              <a:xfrm>
                <a:off x="6327885" y="0"/>
                <a:ext cx="5864115" cy="5898673"/>
                <a:chOff x="6327885" y="0"/>
                <a:chExt cx="5864115" cy="5898673"/>
              </a:xfrm>
            </p:grpSpPr>
            <p:cxnSp>
              <p:nvCxnSpPr>
                <p:cNvPr id="54" name="Straight Connector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Straight Connector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bwMode="hidden">
            <a:xfrm flipH="1">
              <a:off x="0" y="0"/>
              <a:ext cx="12192001" cy="6858000"/>
              <a:chOff x="-1" y="0"/>
              <a:chExt cx="12192001" cy="6858000"/>
            </a:xfrm>
          </p:grpSpPr>
          <p:cxnSp>
            <p:nvCxnSpPr>
              <p:cNvPr id="27" name="Straight Connector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Group 31"/>
              <p:cNvGrpSpPr/>
              <p:nvPr/>
            </p:nvGrpSpPr>
            <p:grpSpPr bwMode="hidden">
              <a:xfrm>
                <a:off x="6327885" y="0"/>
                <a:ext cx="5864115" cy="5898673"/>
                <a:chOff x="6327885" y="0"/>
                <a:chExt cx="5864115" cy="5898673"/>
              </a:xfrm>
            </p:grpSpPr>
            <p:cxnSp>
              <p:nvCxnSpPr>
                <p:cNvPr id="38" name="Straight Connector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Straight Connector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Rectangle 59"/>
          <p:cNvSpPr/>
          <p:nvPr/>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9" name="Straight Connector 58"/>
          <p:cNvCxnSpPr/>
          <p:nvPr/>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909560" y="576072"/>
            <a:ext cx="3657600" cy="2194560"/>
          </a:xfrm>
        </p:spPr>
        <p:txBody>
          <a:bodyPr anchor="b">
            <a:normAutofit/>
          </a:bodyPr>
          <a:lstStyle>
            <a:lvl1pPr>
              <a:defRPr sz="2600">
                <a:solidFill>
                  <a:schemeClr val="bg1"/>
                </a:solidFill>
              </a:defRPr>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4412" y="-159"/>
            <a:ext cx="7315200" cy="6858000"/>
          </a:xfrm>
        </p:spPr>
        <p:txBody>
          <a:bodyPr tIns="45720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7909560" y="2999232"/>
            <a:ext cx="3657600" cy="2286000"/>
          </a:xfrm>
        </p:spPr>
        <p:txBody>
          <a:bodyPr/>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62031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grpSp>
        <p:nvGrpSpPr>
          <p:cNvPr id="96" name="Group 95"/>
          <p:cNvGrpSpPr/>
          <p:nvPr userDrawn="1"/>
        </p:nvGrpSpPr>
        <p:grpSpPr bwMode="hidden">
          <a:xfrm>
            <a:off x="-1" y="-195943"/>
            <a:ext cx="12192002" cy="6858000"/>
            <a:chOff x="-1" y="0"/>
            <a:chExt cx="12192002" cy="6858000"/>
          </a:xfrm>
        </p:grpSpPr>
        <p:cxnSp>
          <p:nvCxnSpPr>
            <p:cNvPr id="97" name="Straight Connector 96"/>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13" name="Group 112"/>
            <p:cNvGrpSpPr/>
            <p:nvPr userDrawn="1"/>
          </p:nvGrpSpPr>
          <p:grpSpPr bwMode="hidden">
            <a:xfrm>
              <a:off x="-1" y="0"/>
              <a:ext cx="12192001" cy="6858000"/>
              <a:chOff x="-1" y="0"/>
              <a:chExt cx="12192001" cy="6858000"/>
            </a:xfrm>
          </p:grpSpPr>
          <p:cxnSp>
            <p:nvCxnSpPr>
              <p:cNvPr id="131" name="Straight Connector 130"/>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36" name="Group 135"/>
              <p:cNvGrpSpPr/>
              <p:nvPr/>
            </p:nvGrpSpPr>
            <p:grpSpPr bwMode="hidden">
              <a:xfrm>
                <a:off x="6327885" y="0"/>
                <a:ext cx="5864115" cy="5898673"/>
                <a:chOff x="6327885" y="0"/>
                <a:chExt cx="5864115" cy="5898673"/>
              </a:xfrm>
            </p:grpSpPr>
            <p:cxnSp>
              <p:nvCxnSpPr>
                <p:cNvPr id="142" name="Straight Connector 141"/>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Straight Connector 136"/>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14" name="Group 113"/>
            <p:cNvGrpSpPr/>
            <p:nvPr userDrawn="1"/>
          </p:nvGrpSpPr>
          <p:grpSpPr bwMode="hidden">
            <a:xfrm flipH="1">
              <a:off x="0" y="0"/>
              <a:ext cx="12192001" cy="6858000"/>
              <a:chOff x="-1" y="0"/>
              <a:chExt cx="12192001" cy="6858000"/>
            </a:xfrm>
          </p:grpSpPr>
          <p:cxnSp>
            <p:nvCxnSpPr>
              <p:cNvPr id="115" name="Straight Connector 114"/>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20" name="Group 119"/>
              <p:cNvGrpSpPr/>
              <p:nvPr/>
            </p:nvGrpSpPr>
            <p:grpSpPr bwMode="hidden">
              <a:xfrm>
                <a:off x="6327885" y="0"/>
                <a:ext cx="5864115" cy="5898673"/>
                <a:chOff x="6327885" y="0"/>
                <a:chExt cx="5864115" cy="5898673"/>
              </a:xfrm>
            </p:grpSpPr>
            <p:cxnSp>
              <p:nvCxnSpPr>
                <p:cNvPr id="126" name="Straight Connector 125"/>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Straight Connector 120"/>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Placeholder 1"/>
          <p:cNvSpPr>
            <a:spLocks noGrp="1"/>
          </p:cNvSpPr>
          <p:nvPr>
            <p:ph type="title"/>
          </p:nvPr>
        </p:nvSpPr>
        <p:spPr>
          <a:xfrm>
            <a:off x="1295400" y="503853"/>
            <a:ext cx="9601200" cy="114238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95400" y="1981201"/>
            <a:ext cx="9601200" cy="380999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48" name="Straight Connector 147"/>
          <p:cNvCxnSpPr/>
          <p:nvPr userDrawn="1"/>
        </p:nvCxnSpPr>
        <p:spPr>
          <a:xfrm>
            <a:off x="609600" y="6172200"/>
            <a:ext cx="10972800" cy="0"/>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3"/>
          </p:nvPr>
        </p:nvSpPr>
        <p:spPr>
          <a:xfrm>
            <a:off x="609601" y="6289679"/>
            <a:ext cx="6128030" cy="222436"/>
          </a:xfrm>
          <a:prstGeom prst="rect">
            <a:avLst/>
          </a:prstGeom>
        </p:spPr>
        <p:txBody>
          <a:bodyPr vert="horz" lIns="91440" tIns="45720" rIns="91440" bIns="45720" rtlCol="0" anchor="ctr"/>
          <a:lstStyle>
            <a:lvl1pPr algn="l">
              <a:defRPr sz="1100">
                <a:solidFill>
                  <a:schemeClr val="tx1">
                    <a:lumMod val="90000"/>
                    <a:lumOff val="10000"/>
                  </a:schemeClr>
                </a:solidFill>
              </a:defRPr>
            </a:lvl1pPr>
          </a:lstStyle>
          <a:p>
            <a:r>
              <a:rPr lang="en-US" dirty="0"/>
              <a:t>Add a footer</a:t>
            </a:r>
          </a:p>
        </p:txBody>
      </p:sp>
      <p:sp>
        <p:nvSpPr>
          <p:cNvPr id="4" name="Date Placeholder 3"/>
          <p:cNvSpPr>
            <a:spLocks noGrp="1"/>
          </p:cNvSpPr>
          <p:nvPr>
            <p:ph type="dt" sz="half" idx="2"/>
          </p:nvPr>
        </p:nvSpPr>
        <p:spPr>
          <a:xfrm>
            <a:off x="9294042" y="6289679"/>
            <a:ext cx="965946" cy="222436"/>
          </a:xfrm>
          <a:prstGeom prst="rect">
            <a:avLst/>
          </a:prstGeom>
        </p:spPr>
        <p:txBody>
          <a:bodyPr vert="horz" lIns="91440" tIns="45720" rIns="91440" bIns="45720" rtlCol="0" anchor="ctr"/>
          <a:lstStyle>
            <a:lvl1pPr algn="r">
              <a:defRPr sz="1100">
                <a:solidFill>
                  <a:schemeClr val="tx1">
                    <a:lumMod val="90000"/>
                    <a:lumOff val="10000"/>
                  </a:schemeClr>
                </a:solidFill>
              </a:defRPr>
            </a:lvl1pPr>
          </a:lstStyle>
          <a:p>
            <a:fld id="{B51B2453-8663-4C69-AF73-9FD7B1DEC5D0}" type="datetime1">
              <a:rPr lang="en-US" smtClean="0"/>
              <a:pPr/>
              <a:t>3/25/2025</a:t>
            </a:fld>
            <a:endParaRPr lang="en-US" dirty="0"/>
          </a:p>
        </p:txBody>
      </p:sp>
      <p:sp>
        <p:nvSpPr>
          <p:cNvPr id="6" name="Slide Number Placeholder 5"/>
          <p:cNvSpPr>
            <a:spLocks noGrp="1"/>
          </p:cNvSpPr>
          <p:nvPr>
            <p:ph type="sldNum" sz="quarter" idx="4"/>
          </p:nvPr>
        </p:nvSpPr>
        <p:spPr>
          <a:xfrm>
            <a:off x="10665311" y="6289679"/>
            <a:ext cx="918882" cy="222436"/>
          </a:xfrm>
          <a:prstGeom prst="rect">
            <a:avLst/>
          </a:prstGeom>
        </p:spPr>
        <p:txBody>
          <a:bodyPr vert="horz" lIns="91440" tIns="45720" rIns="91440" bIns="45720" rtlCol="0" anchor="ctr"/>
          <a:lstStyle>
            <a:lvl1pPr algn="r">
              <a:defRPr sz="1100">
                <a:solidFill>
                  <a:schemeClr val="tx1">
                    <a:lumMod val="90000"/>
                    <a:lumOff val="10000"/>
                  </a:schemeClr>
                </a:solidFill>
              </a:defRPr>
            </a:lvl1pPr>
          </a:lstStyle>
          <a:p>
            <a:fld id="{E31375A4-56A4-47D6-9801-1991572033F7}" type="slidenum">
              <a:rPr lang="en-US" smtClean="0"/>
              <a:pPr/>
              <a:t>‹#›</a:t>
            </a:fld>
            <a:endParaRPr lang="en-US" dirty="0"/>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200" b="1"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90000"/>
        </a:lnSpc>
        <a:spcBef>
          <a:spcPts val="1800"/>
        </a:spcBef>
        <a:buClr>
          <a:schemeClr val="accent1">
            <a:lumMod val="75000"/>
          </a:schemeClr>
        </a:buClr>
        <a:buSzPct val="100000"/>
        <a:buFont typeface="Arial"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Clr>
          <a:schemeClr val="accent1">
            <a:lumMod val="75000"/>
          </a:schemeClr>
        </a:buClr>
        <a:buSzPct val="100000"/>
        <a:buFont typeface="Arial" pitchFamily="34" charset="0"/>
        <a:buChar char="▪"/>
        <a:defRPr sz="1800" kern="1200">
          <a:solidFill>
            <a:schemeClr val="tx1"/>
          </a:solidFill>
          <a:latin typeface="+mn-lt"/>
          <a:ea typeface="+mn-ea"/>
          <a:cs typeface="+mn-cs"/>
        </a:defRPr>
      </a:lvl2pPr>
      <a:lvl3pPr marL="685800" indent="-179388" algn="l" defTabSz="914400" rtl="0" eaLnBrk="1" latinLnBrk="0" hangingPunct="1">
        <a:lnSpc>
          <a:spcPct val="90000"/>
        </a:lnSpc>
        <a:spcBef>
          <a:spcPts val="800"/>
        </a:spcBef>
        <a:buClr>
          <a:schemeClr val="accent1">
            <a:lumMod val="75000"/>
          </a:schemeClr>
        </a:buClr>
        <a:buSzPct val="100000"/>
        <a:buFont typeface="Arial"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8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4pPr>
      <a:lvl5pPr marL="11430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8pPr>
      <a:lvl9pPr marL="1878012" indent="0" algn="l" defTabSz="914400" rtl="0" eaLnBrk="1" latinLnBrk="0" hangingPunct="1">
        <a:lnSpc>
          <a:spcPct val="90000"/>
        </a:lnSpc>
        <a:spcBef>
          <a:spcPts val="600"/>
        </a:spcBef>
        <a:buClr>
          <a:schemeClr val="accent1">
            <a:lumMod val="75000"/>
          </a:schemeClr>
        </a:buClr>
        <a:buSzPct val="100000"/>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3845" y="1204111"/>
            <a:ext cx="9604310" cy="2224889"/>
          </a:xfrm>
        </p:spPr>
        <p:txBody>
          <a:bodyPr>
            <a:normAutofit/>
          </a:bodyPr>
          <a:lstStyle/>
          <a:p>
            <a:r>
              <a:rPr lang="en-US" sz="6000" dirty="0"/>
              <a:t>FTC Negative Option Rule </a:t>
            </a:r>
            <a:br>
              <a:rPr lang="en-US" sz="6000" dirty="0"/>
            </a:br>
            <a:br>
              <a:rPr lang="en-US" sz="6000" dirty="0"/>
            </a:br>
            <a:r>
              <a:rPr lang="en-US" sz="6000" dirty="0"/>
              <a:t>“Click to Cancel”</a:t>
            </a:r>
          </a:p>
        </p:txBody>
      </p:sp>
      <p:sp>
        <p:nvSpPr>
          <p:cNvPr id="5" name="Subtitle 4">
            <a:extLst>
              <a:ext uri="{FF2B5EF4-FFF2-40B4-BE49-F238E27FC236}">
                <a16:creationId xmlns:a16="http://schemas.microsoft.com/office/drawing/2014/main" id="{6DC39BC4-4707-FD28-00DD-50C665F58800}"/>
              </a:ext>
            </a:extLst>
          </p:cNvPr>
          <p:cNvSpPr>
            <a:spLocks noGrp="1"/>
          </p:cNvSpPr>
          <p:nvPr>
            <p:ph type="subTitle" idx="1"/>
          </p:nvPr>
        </p:nvSpPr>
        <p:spPr/>
        <p:txBody>
          <a:bodyPr/>
          <a:lstStyle/>
          <a:p>
            <a:r>
              <a:rPr lang="en-US" dirty="0"/>
              <a:t>April 2025 ERCOT RMS</a:t>
            </a:r>
          </a:p>
        </p:txBody>
      </p:sp>
    </p:spTree>
    <p:extLst>
      <p:ext uri="{BB962C8B-B14F-4D97-AF65-F5344CB8AC3E}">
        <p14:creationId xmlns:p14="http://schemas.microsoft.com/office/powerpoint/2010/main" val="10690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503853"/>
            <a:ext cx="9601200" cy="562947"/>
          </a:xfrm>
        </p:spPr>
        <p:txBody>
          <a:bodyPr/>
          <a:lstStyle/>
          <a:p>
            <a:r>
              <a:rPr lang="en-US" dirty="0"/>
              <a:t>Summary of FTC Rule</a:t>
            </a:r>
          </a:p>
        </p:txBody>
      </p:sp>
      <p:sp>
        <p:nvSpPr>
          <p:cNvPr id="3" name="Content Placeholder 2"/>
          <p:cNvSpPr>
            <a:spLocks noGrp="1"/>
          </p:cNvSpPr>
          <p:nvPr>
            <p:ph idx="1"/>
          </p:nvPr>
        </p:nvSpPr>
        <p:spPr>
          <a:xfrm>
            <a:off x="1295400" y="1276539"/>
            <a:ext cx="9601200" cy="4514661"/>
          </a:xfrm>
        </p:spPr>
        <p:txBody>
          <a:bodyPr>
            <a:normAutofit/>
          </a:bodyPr>
          <a:lstStyle/>
          <a:p>
            <a:r>
              <a:rPr lang="en-US" sz="2400" b="0" i="0" u="none" strike="noStrike" baseline="0" dirty="0">
                <a:solidFill>
                  <a:srgbClr val="000000"/>
                </a:solidFill>
                <a:latin typeface="Aptos" panose="020B0004020202020204" pitchFamily="34" charset="0"/>
              </a:rPr>
              <a:t>The FTC’s new negative option rule applies to businesses marketing or selling a good or service with a “negative option feature” </a:t>
            </a:r>
          </a:p>
          <a:p>
            <a:r>
              <a:rPr lang="en-US" sz="2400" b="0" i="0" u="none" strike="noStrike" baseline="0" dirty="0">
                <a:solidFill>
                  <a:srgbClr val="000000"/>
                </a:solidFill>
                <a:latin typeface="Aptos" panose="020B0004020202020204" pitchFamily="34" charset="0"/>
              </a:rPr>
              <a:t>Negative option feature is defined as a “provision of a contract under which the consumer's silence or failure to take affirmative action to reject a good or service or to cancel the agreement is interpreted by the negative option seller as acceptance or continuing acceptance of the offer” </a:t>
            </a:r>
          </a:p>
          <a:p>
            <a:r>
              <a:rPr lang="en-US" sz="2400" b="0" i="0" u="none" strike="noStrike" baseline="0" dirty="0">
                <a:solidFill>
                  <a:srgbClr val="000000"/>
                </a:solidFill>
                <a:latin typeface="Aptos" panose="020B0004020202020204" pitchFamily="34" charset="0"/>
              </a:rPr>
              <a:t>Includes things like automatic renewal contracts and continuity plans</a:t>
            </a:r>
          </a:p>
          <a:p>
            <a:r>
              <a:rPr lang="en-US" sz="2400" b="0" i="0" u="none" strike="noStrike" baseline="0" dirty="0">
                <a:solidFill>
                  <a:srgbClr val="000000"/>
                </a:solidFill>
                <a:latin typeface="Aptos" panose="020B0004020202020204" pitchFamily="34" charset="0"/>
              </a:rPr>
              <a:t>Effective Date January 14, 2025 </a:t>
            </a:r>
          </a:p>
          <a:p>
            <a:r>
              <a:rPr lang="en-US" sz="2400" b="0" i="0" u="none" strike="noStrike" baseline="0" dirty="0">
                <a:solidFill>
                  <a:srgbClr val="C00000"/>
                </a:solidFill>
                <a:latin typeface="Aptos" panose="020B0004020202020204" pitchFamily="34" charset="0"/>
              </a:rPr>
              <a:t>Compliance / Implementation Date May 14, 2025</a:t>
            </a:r>
            <a:endParaRPr lang="en-US" sz="2400" dirty="0">
              <a:solidFill>
                <a:srgbClr val="C00000"/>
              </a:solidFill>
            </a:endParaRPr>
          </a:p>
          <a:p>
            <a:endParaRPr lang="en-US" dirty="0"/>
          </a:p>
        </p:txBody>
      </p:sp>
    </p:spTree>
    <p:extLst>
      <p:ext uri="{BB962C8B-B14F-4D97-AF65-F5344CB8AC3E}">
        <p14:creationId xmlns:p14="http://schemas.microsoft.com/office/powerpoint/2010/main" val="3984617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64A7D1-23F6-72D1-99E0-EC66BF3EC7F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B35E58-A8DA-FB7E-3C7F-CD71D5BC542A}"/>
              </a:ext>
            </a:extLst>
          </p:cNvPr>
          <p:cNvSpPr>
            <a:spLocks noGrp="1"/>
          </p:cNvSpPr>
          <p:nvPr>
            <p:ph type="title"/>
          </p:nvPr>
        </p:nvSpPr>
        <p:spPr>
          <a:xfrm>
            <a:off x="589230" y="503853"/>
            <a:ext cx="9601200" cy="562947"/>
          </a:xfrm>
        </p:spPr>
        <p:txBody>
          <a:bodyPr/>
          <a:lstStyle/>
          <a:p>
            <a:r>
              <a:rPr lang="en-US" dirty="0"/>
              <a:t>3 Substantive Requirements</a:t>
            </a:r>
          </a:p>
        </p:txBody>
      </p:sp>
      <p:sp>
        <p:nvSpPr>
          <p:cNvPr id="3" name="Content Placeholder 2">
            <a:extLst>
              <a:ext uri="{FF2B5EF4-FFF2-40B4-BE49-F238E27FC236}">
                <a16:creationId xmlns:a16="http://schemas.microsoft.com/office/drawing/2014/main" id="{7CC92172-3383-E48E-384E-711EC0E59ACB}"/>
              </a:ext>
            </a:extLst>
          </p:cNvPr>
          <p:cNvSpPr>
            <a:spLocks noGrp="1"/>
          </p:cNvSpPr>
          <p:nvPr>
            <p:ph idx="1"/>
          </p:nvPr>
        </p:nvSpPr>
        <p:spPr>
          <a:xfrm>
            <a:off x="661657" y="1066800"/>
            <a:ext cx="10941113" cy="4514661"/>
          </a:xfrm>
        </p:spPr>
        <p:txBody>
          <a:bodyPr>
            <a:normAutofit/>
          </a:bodyPr>
          <a:lstStyle/>
          <a:p>
            <a:r>
              <a:rPr lang="en-US" sz="2400" b="1" i="0" u="none" strike="noStrike" baseline="0" dirty="0">
                <a:solidFill>
                  <a:srgbClr val="000000"/>
                </a:solidFill>
                <a:latin typeface="Aptos" panose="020B0004020202020204" pitchFamily="34" charset="0"/>
              </a:rPr>
              <a:t>Disclosure (16 CFR 425.4)</a:t>
            </a:r>
            <a:endParaRPr lang="en-US" sz="2400" i="0" u="none" strike="noStrike" baseline="0" dirty="0">
              <a:solidFill>
                <a:srgbClr val="000000"/>
              </a:solidFill>
              <a:latin typeface="Aptos" panose="020B0004020202020204" pitchFamily="34" charset="0"/>
            </a:endParaRPr>
          </a:p>
          <a:p>
            <a:pPr lvl="1"/>
            <a:r>
              <a:rPr lang="en-US" sz="2200" i="0" u="none" strike="noStrike" baseline="0" dirty="0">
                <a:solidFill>
                  <a:srgbClr val="000000"/>
                </a:solidFill>
                <a:latin typeface="Aptos" panose="020B0004020202020204" pitchFamily="34" charset="0"/>
              </a:rPr>
              <a:t>Prior to collecting the consumer’s billing information, must disclose all material terms</a:t>
            </a:r>
          </a:p>
          <a:p>
            <a:pPr lvl="1"/>
            <a:r>
              <a:rPr lang="en-US" sz="2200" i="0" u="none" strike="noStrike" baseline="0" dirty="0">
                <a:solidFill>
                  <a:srgbClr val="000000"/>
                </a:solidFill>
                <a:latin typeface="Aptos" panose="020B0004020202020204" pitchFamily="34" charset="0"/>
              </a:rPr>
              <a:t>Requires a “clear &amp; conspicuous” disclosure of auto-renewal</a:t>
            </a:r>
          </a:p>
          <a:p>
            <a:pPr lvl="1"/>
            <a:r>
              <a:rPr lang="en-US" sz="2200" dirty="0">
                <a:solidFill>
                  <a:srgbClr val="000000"/>
                </a:solidFill>
                <a:latin typeface="Aptos" panose="020B0004020202020204" pitchFamily="34" charset="0"/>
              </a:rPr>
              <a:t>How the consumer can cancel using the simple cancellation mechanism (see cancellation section below)</a:t>
            </a:r>
          </a:p>
          <a:p>
            <a:r>
              <a:rPr lang="en-US" sz="2400" b="1" i="0" u="none" strike="noStrike" baseline="0" dirty="0">
                <a:solidFill>
                  <a:srgbClr val="000000"/>
                </a:solidFill>
                <a:latin typeface="Aptos" panose="020B0004020202020204" pitchFamily="34" charset="0"/>
              </a:rPr>
              <a:t>Consent (16 CFR 425.5)</a:t>
            </a:r>
          </a:p>
          <a:p>
            <a:pPr lvl="1"/>
            <a:r>
              <a:rPr lang="en-US" sz="2200" b="0" i="0" u="none" strike="noStrike" baseline="0" dirty="0">
                <a:solidFill>
                  <a:srgbClr val="000000"/>
                </a:solidFill>
                <a:latin typeface="Aptos" panose="020B0004020202020204" pitchFamily="34" charset="0"/>
              </a:rPr>
              <a:t>The consumer must give their </a:t>
            </a:r>
            <a:r>
              <a:rPr lang="en-US" sz="2200" b="1" i="0" u="sng" strike="noStrike" baseline="0" dirty="0">
                <a:solidFill>
                  <a:srgbClr val="000000"/>
                </a:solidFill>
                <a:latin typeface="Aptos" panose="020B0004020202020204" pitchFamily="34" charset="0"/>
              </a:rPr>
              <a:t>separate</a:t>
            </a:r>
            <a:r>
              <a:rPr lang="en-US" sz="2200" b="0" i="0" u="none" strike="noStrike" baseline="0" dirty="0">
                <a:solidFill>
                  <a:srgbClr val="000000"/>
                </a:solidFill>
                <a:latin typeface="Aptos" panose="020B0004020202020204" pitchFamily="34" charset="0"/>
              </a:rPr>
              <a:t> express informed consent to the negative option feature</a:t>
            </a:r>
          </a:p>
          <a:p>
            <a:r>
              <a:rPr lang="en-US" sz="2400" b="1" dirty="0">
                <a:solidFill>
                  <a:srgbClr val="000000"/>
                </a:solidFill>
                <a:latin typeface="Aptos" panose="020B0004020202020204" pitchFamily="34" charset="0"/>
              </a:rPr>
              <a:t>Cancellation (16 CFR 425.6)</a:t>
            </a:r>
            <a:r>
              <a:rPr lang="en-US" sz="2400" b="0" i="0" u="none" strike="noStrike" baseline="0" dirty="0">
                <a:solidFill>
                  <a:srgbClr val="000000"/>
                </a:solidFill>
                <a:latin typeface="Aptos" panose="020B0004020202020204" pitchFamily="34" charset="0"/>
              </a:rPr>
              <a:t> </a:t>
            </a:r>
          </a:p>
          <a:p>
            <a:pPr lvl="1"/>
            <a:r>
              <a:rPr lang="en-US" sz="2200" dirty="0">
                <a:solidFill>
                  <a:srgbClr val="000000"/>
                </a:solidFill>
                <a:latin typeface="Aptos" panose="020B0004020202020204" pitchFamily="34" charset="0"/>
              </a:rPr>
              <a:t>The consumer must be able to cancel and immediately stop any recurring charges</a:t>
            </a:r>
          </a:p>
          <a:p>
            <a:pPr lvl="1"/>
            <a:endParaRPr lang="en-US" dirty="0"/>
          </a:p>
        </p:txBody>
      </p:sp>
    </p:spTree>
    <p:extLst>
      <p:ext uri="{BB962C8B-B14F-4D97-AF65-F5344CB8AC3E}">
        <p14:creationId xmlns:p14="http://schemas.microsoft.com/office/powerpoint/2010/main" val="1614681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D0CC32-D0FE-2DB3-16C4-D3D7DC8218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2376EA4-7130-286F-2390-D7FE1E4BAE40}"/>
              </a:ext>
            </a:extLst>
          </p:cNvPr>
          <p:cNvSpPr>
            <a:spLocks noGrp="1"/>
          </p:cNvSpPr>
          <p:nvPr>
            <p:ph type="title"/>
          </p:nvPr>
        </p:nvSpPr>
        <p:spPr>
          <a:xfrm>
            <a:off x="589230" y="503853"/>
            <a:ext cx="9601200" cy="562947"/>
          </a:xfrm>
        </p:spPr>
        <p:txBody>
          <a:bodyPr/>
          <a:lstStyle/>
          <a:p>
            <a:r>
              <a:rPr lang="en-US" dirty="0"/>
              <a:t>3 Substantive Requirements, cont.</a:t>
            </a:r>
          </a:p>
        </p:txBody>
      </p:sp>
      <p:sp>
        <p:nvSpPr>
          <p:cNvPr id="3" name="Content Placeholder 2">
            <a:extLst>
              <a:ext uri="{FF2B5EF4-FFF2-40B4-BE49-F238E27FC236}">
                <a16:creationId xmlns:a16="http://schemas.microsoft.com/office/drawing/2014/main" id="{22528074-1A33-02E4-9BAB-4EC98AACB8CB}"/>
              </a:ext>
            </a:extLst>
          </p:cNvPr>
          <p:cNvSpPr>
            <a:spLocks noGrp="1"/>
          </p:cNvSpPr>
          <p:nvPr>
            <p:ph idx="1"/>
          </p:nvPr>
        </p:nvSpPr>
        <p:spPr>
          <a:xfrm>
            <a:off x="661657" y="1066800"/>
            <a:ext cx="10941113" cy="4514661"/>
          </a:xfrm>
        </p:spPr>
        <p:txBody>
          <a:bodyPr>
            <a:normAutofit lnSpcReduction="10000"/>
          </a:bodyPr>
          <a:lstStyle/>
          <a:p>
            <a:r>
              <a:rPr lang="en-US" sz="2400" b="1" dirty="0">
                <a:solidFill>
                  <a:srgbClr val="000000"/>
                </a:solidFill>
                <a:latin typeface="Aptos" panose="020B0004020202020204" pitchFamily="34" charset="0"/>
              </a:rPr>
              <a:t>Cancellation (16 CFR 425.6)</a:t>
            </a:r>
            <a:endParaRPr lang="en-US" sz="2400" i="0" u="none" strike="noStrike" baseline="0" dirty="0">
              <a:solidFill>
                <a:srgbClr val="000000"/>
              </a:solidFill>
              <a:latin typeface="Aptos" panose="020B0004020202020204" pitchFamily="34" charset="0"/>
            </a:endParaRPr>
          </a:p>
          <a:p>
            <a:pPr lvl="1"/>
            <a:r>
              <a:rPr lang="en-US" sz="2200" i="0" u="none" strike="noStrike" baseline="0" dirty="0">
                <a:solidFill>
                  <a:srgbClr val="000000"/>
                </a:solidFill>
                <a:latin typeface="Aptos" panose="020B0004020202020204" pitchFamily="34" charset="0"/>
              </a:rPr>
              <a:t>The cancellation mechanism must be as least as easy to use as the mechanism used to consent to the negative option feature</a:t>
            </a:r>
          </a:p>
          <a:p>
            <a:pPr lvl="2"/>
            <a:r>
              <a:rPr lang="en-US" sz="2000" dirty="0">
                <a:solidFill>
                  <a:srgbClr val="000000"/>
                </a:solidFill>
                <a:latin typeface="Aptos" panose="020B0004020202020204" pitchFamily="34" charset="0"/>
              </a:rPr>
              <a:t>If the consumer can give consent with one click, then the consumer should be able to cancel with one click</a:t>
            </a:r>
            <a:endParaRPr lang="en-US" sz="2000" i="0" u="none" strike="noStrike" baseline="0" dirty="0">
              <a:solidFill>
                <a:srgbClr val="000000"/>
              </a:solidFill>
              <a:latin typeface="Aptos" panose="020B0004020202020204" pitchFamily="34" charset="0"/>
            </a:endParaRPr>
          </a:p>
          <a:p>
            <a:pPr lvl="1"/>
            <a:r>
              <a:rPr lang="en-US" sz="2200" dirty="0">
                <a:solidFill>
                  <a:srgbClr val="000000"/>
                </a:solidFill>
                <a:latin typeface="Aptos" panose="020B0004020202020204" pitchFamily="34" charset="0"/>
              </a:rPr>
              <a:t>The cancellation mechanism must be available at least through the same medium the consumer used to enroll (e.g., consumer enrolled via web must be able to cancel via web, consumer enrolled via phone must be able to cancel via phone)</a:t>
            </a:r>
          </a:p>
          <a:p>
            <a:pPr lvl="1"/>
            <a:r>
              <a:rPr lang="en-US" sz="2200" dirty="0">
                <a:solidFill>
                  <a:srgbClr val="000000"/>
                </a:solidFill>
                <a:latin typeface="Aptos" panose="020B0004020202020204" pitchFamily="34" charset="0"/>
              </a:rPr>
              <a:t>If the cancellation mechanism is by an interactive electronic medium such as web, text, chat, instant messaging, or email, the mechanism must be easy to find and it cannot require the consumer to interact with a live or virtual representative (like a chatbot) unless the consumer had to interact with a live or virtual representative to give their consent</a:t>
            </a:r>
          </a:p>
        </p:txBody>
      </p:sp>
    </p:spTree>
    <p:extLst>
      <p:ext uri="{BB962C8B-B14F-4D97-AF65-F5344CB8AC3E}">
        <p14:creationId xmlns:p14="http://schemas.microsoft.com/office/powerpoint/2010/main" val="453428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iamond Grid 16x9">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siness diamond grid presentation (widescreen).potx" id="{B2221865-AD13-4DF0-B68E-BF08E8CC5659}" vid="{BAA0C488-98B6-4F47-8E1C-5C7CD9605F73}"/>
    </a:ext>
  </a:extLst>
</a:theme>
</file>

<file path=ppt/theme/theme2.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Business diamond grid presentation (widescreen)</Template>
  <TotalTime>75</TotalTime>
  <Words>372</Words>
  <Application>Microsoft Office PowerPoint</Application>
  <PresentationFormat>Widescreen</PresentationFormat>
  <Paragraphs>26</Paragraphs>
  <Slides>4</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Aptos</vt:lpstr>
      <vt:lpstr>Arial</vt:lpstr>
      <vt:lpstr>Diamond Grid 16x9</vt:lpstr>
      <vt:lpstr>FTC Negative Option Rule   “Click to Cancel”</vt:lpstr>
      <vt:lpstr>Summary of FTC Rule</vt:lpstr>
      <vt:lpstr>3 Substantive Requirements</vt:lpstr>
      <vt:lpstr>3 Substantive Requirements, cont.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Schatz, John</dc:creator>
  <cp:lastModifiedBy>Schatz, John</cp:lastModifiedBy>
  <cp:revision>8</cp:revision>
  <dcterms:created xsi:type="dcterms:W3CDTF">2025-03-21T20:25:00Z</dcterms:created>
  <dcterms:modified xsi:type="dcterms:W3CDTF">2025-03-25T20:33:20Z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