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61" r:id="rId2"/>
    <p:sldId id="257" r:id="rId3"/>
    <p:sldId id="269"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06" autoAdjust="0"/>
  </p:normalViewPr>
  <p:slideViewPr>
    <p:cSldViewPr snapToGrid="0">
      <p:cViewPr varScale="1">
        <p:scale>
          <a:sx n="106" d="100"/>
          <a:sy n="106" d="100"/>
        </p:scale>
        <p:origin x="792" y="9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3/25/2025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3/25/2025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2D770-7C4B-E3E7-C554-1453B26E7A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1711D0-0DA8-711E-43EF-985EC59B285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FD21A1-8BC1-79D5-047C-6AD5BD2C317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F1F3859-5753-AEF1-5A6A-0D106E306EFC}"/>
              </a:ext>
            </a:extLst>
          </p:cNvPr>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333724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38029-2F5D-0035-05BC-FF36A19EFB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B274BB-8A18-12BE-2B33-D6FB0D6A1B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B1BFC9-1A95-8033-90D2-3F06141246D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F69263E-EBF2-CC31-ACDF-3C19F951949F}"/>
              </a:ext>
            </a:extLst>
          </p:cNvPr>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11760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3/25/2025</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3/25/2025</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3/25/2025</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3/25/2025</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3/25/2025</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3/25/2025</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3/25/2025</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3/25/2025</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3/25/2025</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5" y="1204111"/>
            <a:ext cx="9604310" cy="2224889"/>
          </a:xfrm>
        </p:spPr>
        <p:txBody>
          <a:bodyPr>
            <a:normAutofit/>
          </a:bodyPr>
          <a:lstStyle/>
          <a:p>
            <a:r>
              <a:rPr lang="en-US" sz="6000" dirty="0"/>
              <a:t>FTC Negative Option Rule </a:t>
            </a:r>
            <a:br>
              <a:rPr lang="en-US" sz="6000" dirty="0"/>
            </a:br>
            <a:br>
              <a:rPr lang="en-US" sz="6000" dirty="0"/>
            </a:br>
            <a:r>
              <a:rPr lang="en-US" sz="6000" dirty="0"/>
              <a:t>“Click to Cancel”</a:t>
            </a:r>
          </a:p>
        </p:txBody>
      </p:sp>
      <p:sp>
        <p:nvSpPr>
          <p:cNvPr id="5" name="Subtitle 4">
            <a:extLst>
              <a:ext uri="{FF2B5EF4-FFF2-40B4-BE49-F238E27FC236}">
                <a16:creationId xmlns:a16="http://schemas.microsoft.com/office/drawing/2014/main" id="{6DC39BC4-4707-FD28-00DD-50C665F58800}"/>
              </a:ext>
            </a:extLst>
          </p:cNvPr>
          <p:cNvSpPr>
            <a:spLocks noGrp="1"/>
          </p:cNvSpPr>
          <p:nvPr>
            <p:ph type="subTitle" idx="1"/>
          </p:nvPr>
        </p:nvSpPr>
        <p:spPr/>
        <p:txBody>
          <a:bodyPr/>
          <a:lstStyle/>
          <a:p>
            <a:r>
              <a:rPr lang="en-US" dirty="0"/>
              <a:t>April 2025 ERCOT RMS</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3853"/>
            <a:ext cx="9601200" cy="562947"/>
          </a:xfrm>
        </p:spPr>
        <p:txBody>
          <a:bodyPr/>
          <a:lstStyle/>
          <a:p>
            <a:r>
              <a:rPr lang="en-US" dirty="0"/>
              <a:t>Summary of FTC Rule</a:t>
            </a:r>
          </a:p>
        </p:txBody>
      </p:sp>
      <p:sp>
        <p:nvSpPr>
          <p:cNvPr id="3" name="Content Placeholder 2"/>
          <p:cNvSpPr>
            <a:spLocks noGrp="1"/>
          </p:cNvSpPr>
          <p:nvPr>
            <p:ph idx="1"/>
          </p:nvPr>
        </p:nvSpPr>
        <p:spPr>
          <a:xfrm>
            <a:off x="1295400" y="1276539"/>
            <a:ext cx="9601200" cy="4514661"/>
          </a:xfrm>
        </p:spPr>
        <p:txBody>
          <a:bodyPr>
            <a:normAutofit/>
          </a:bodyPr>
          <a:lstStyle/>
          <a:p>
            <a:r>
              <a:rPr lang="en-US" sz="2400" b="0" i="0" u="none" strike="noStrike" baseline="0" dirty="0">
                <a:solidFill>
                  <a:srgbClr val="000000"/>
                </a:solidFill>
                <a:latin typeface="Aptos" panose="020B0004020202020204" pitchFamily="34" charset="0"/>
              </a:rPr>
              <a:t>The FTC’s new negative option rule applies to businesses marketing or selling a good or service with a “negative option feature” </a:t>
            </a:r>
          </a:p>
          <a:p>
            <a:r>
              <a:rPr lang="en-US" sz="2400" b="0" i="0" u="none" strike="noStrike" baseline="0" dirty="0">
                <a:solidFill>
                  <a:srgbClr val="000000"/>
                </a:solidFill>
                <a:latin typeface="Aptos" panose="020B0004020202020204" pitchFamily="34" charset="0"/>
              </a:rPr>
              <a:t>Negative option feature is defined as a “provision of a contract under which the consumer's silence or failure to take affirmative action to reject a good or service or to cancel the agreement is interpreted by the negative option seller as acceptance or continuing acceptance of the offer” </a:t>
            </a:r>
          </a:p>
          <a:p>
            <a:r>
              <a:rPr lang="en-US" sz="2400" b="0" i="0" u="none" strike="noStrike" baseline="0" dirty="0">
                <a:solidFill>
                  <a:srgbClr val="000000"/>
                </a:solidFill>
                <a:latin typeface="Aptos" panose="020B0004020202020204" pitchFamily="34" charset="0"/>
              </a:rPr>
              <a:t>Includes things like automatic renewal contracts and continuity plans</a:t>
            </a:r>
          </a:p>
          <a:p>
            <a:r>
              <a:rPr lang="en-US" sz="2400" b="0" i="0" u="none" strike="noStrike" baseline="0" dirty="0">
                <a:solidFill>
                  <a:srgbClr val="000000"/>
                </a:solidFill>
                <a:latin typeface="Aptos" panose="020B0004020202020204" pitchFamily="34" charset="0"/>
              </a:rPr>
              <a:t>Effective Date January 14, 2025 </a:t>
            </a:r>
          </a:p>
          <a:p>
            <a:r>
              <a:rPr lang="en-US" sz="2400" b="0" i="0" u="none" strike="noStrike" baseline="0" dirty="0">
                <a:solidFill>
                  <a:srgbClr val="C00000"/>
                </a:solidFill>
                <a:latin typeface="Aptos" panose="020B0004020202020204" pitchFamily="34" charset="0"/>
              </a:rPr>
              <a:t>Compliance / Implementation Date May 14, 2025</a:t>
            </a:r>
            <a:endParaRPr lang="en-US" sz="2400" dirty="0">
              <a:solidFill>
                <a:srgbClr val="C00000"/>
              </a:solidFill>
            </a:endParaRPr>
          </a:p>
          <a:p>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4A7D1-23F6-72D1-99E0-EC66BF3EC7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B35E58-A8DA-FB7E-3C7F-CD71D5BC542A}"/>
              </a:ext>
            </a:extLst>
          </p:cNvPr>
          <p:cNvSpPr>
            <a:spLocks noGrp="1"/>
          </p:cNvSpPr>
          <p:nvPr>
            <p:ph type="title"/>
          </p:nvPr>
        </p:nvSpPr>
        <p:spPr>
          <a:xfrm>
            <a:off x="589230" y="503853"/>
            <a:ext cx="9601200" cy="562947"/>
          </a:xfrm>
        </p:spPr>
        <p:txBody>
          <a:bodyPr/>
          <a:lstStyle/>
          <a:p>
            <a:r>
              <a:rPr lang="en-US" dirty="0"/>
              <a:t>3 Substantive Requirements</a:t>
            </a:r>
          </a:p>
        </p:txBody>
      </p:sp>
      <p:sp>
        <p:nvSpPr>
          <p:cNvPr id="3" name="Content Placeholder 2">
            <a:extLst>
              <a:ext uri="{FF2B5EF4-FFF2-40B4-BE49-F238E27FC236}">
                <a16:creationId xmlns:a16="http://schemas.microsoft.com/office/drawing/2014/main" id="{7CC92172-3383-E48E-384E-711EC0E59ACB}"/>
              </a:ext>
            </a:extLst>
          </p:cNvPr>
          <p:cNvSpPr>
            <a:spLocks noGrp="1"/>
          </p:cNvSpPr>
          <p:nvPr>
            <p:ph idx="1"/>
          </p:nvPr>
        </p:nvSpPr>
        <p:spPr>
          <a:xfrm>
            <a:off x="661657" y="1066800"/>
            <a:ext cx="10941113" cy="4514661"/>
          </a:xfrm>
        </p:spPr>
        <p:txBody>
          <a:bodyPr>
            <a:normAutofit/>
          </a:bodyPr>
          <a:lstStyle/>
          <a:p>
            <a:r>
              <a:rPr lang="en-US" sz="2400" b="1" i="0" u="none" strike="noStrike" baseline="0" dirty="0">
                <a:solidFill>
                  <a:srgbClr val="000000"/>
                </a:solidFill>
                <a:latin typeface="Aptos" panose="020B0004020202020204" pitchFamily="34" charset="0"/>
              </a:rPr>
              <a:t>Disclosure (16 CFR 425.4)</a:t>
            </a:r>
            <a:endParaRPr lang="en-US" sz="2400" i="0" u="none" strike="noStrike" baseline="0" dirty="0">
              <a:solidFill>
                <a:srgbClr val="000000"/>
              </a:solidFill>
              <a:latin typeface="Aptos" panose="020B0004020202020204" pitchFamily="34" charset="0"/>
            </a:endParaRPr>
          </a:p>
          <a:p>
            <a:pPr lvl="1"/>
            <a:r>
              <a:rPr lang="en-US" sz="2200" i="0" u="none" strike="noStrike" baseline="0" dirty="0">
                <a:solidFill>
                  <a:srgbClr val="000000"/>
                </a:solidFill>
                <a:latin typeface="Aptos" panose="020B0004020202020204" pitchFamily="34" charset="0"/>
              </a:rPr>
              <a:t>Prior to collecting the consumer’s billing information, must disclose all material terms</a:t>
            </a:r>
          </a:p>
          <a:p>
            <a:pPr lvl="1"/>
            <a:r>
              <a:rPr lang="en-US" sz="2200" i="0" u="none" strike="noStrike" baseline="0" dirty="0">
                <a:solidFill>
                  <a:srgbClr val="000000"/>
                </a:solidFill>
                <a:latin typeface="Aptos" panose="020B0004020202020204" pitchFamily="34" charset="0"/>
              </a:rPr>
              <a:t>Requires a “clear &amp; conspicuous” disclosure of auto-renewal</a:t>
            </a:r>
          </a:p>
          <a:p>
            <a:pPr lvl="1"/>
            <a:r>
              <a:rPr lang="en-US" sz="2200" dirty="0">
                <a:solidFill>
                  <a:srgbClr val="000000"/>
                </a:solidFill>
                <a:latin typeface="Aptos" panose="020B0004020202020204" pitchFamily="34" charset="0"/>
              </a:rPr>
              <a:t>How the consumer can cancel using the simple cancellation mechanism (see cancellation section below)</a:t>
            </a:r>
          </a:p>
          <a:p>
            <a:r>
              <a:rPr lang="en-US" sz="2400" b="1" i="0" u="none" strike="noStrike" baseline="0" dirty="0">
                <a:solidFill>
                  <a:srgbClr val="000000"/>
                </a:solidFill>
                <a:latin typeface="Aptos" panose="020B0004020202020204" pitchFamily="34" charset="0"/>
              </a:rPr>
              <a:t>Consent (16 CFR 425.5)</a:t>
            </a:r>
          </a:p>
          <a:p>
            <a:pPr lvl="1"/>
            <a:r>
              <a:rPr lang="en-US" sz="2200" b="0" i="0" u="none" strike="noStrike" baseline="0" dirty="0">
                <a:solidFill>
                  <a:srgbClr val="000000"/>
                </a:solidFill>
                <a:latin typeface="Aptos" panose="020B0004020202020204" pitchFamily="34" charset="0"/>
              </a:rPr>
              <a:t>The consumer must give their </a:t>
            </a:r>
            <a:r>
              <a:rPr lang="en-US" sz="2200" b="1" i="0" u="sng" strike="noStrike" baseline="0" dirty="0">
                <a:solidFill>
                  <a:srgbClr val="000000"/>
                </a:solidFill>
                <a:latin typeface="Aptos" panose="020B0004020202020204" pitchFamily="34" charset="0"/>
              </a:rPr>
              <a:t>separate</a:t>
            </a:r>
            <a:r>
              <a:rPr lang="en-US" sz="2200" b="0" i="0" u="none" strike="noStrike" baseline="0" dirty="0">
                <a:solidFill>
                  <a:srgbClr val="000000"/>
                </a:solidFill>
                <a:latin typeface="Aptos" panose="020B0004020202020204" pitchFamily="34" charset="0"/>
              </a:rPr>
              <a:t> express informed consent to the negative option feature</a:t>
            </a:r>
          </a:p>
          <a:p>
            <a:r>
              <a:rPr lang="en-US" sz="2400" b="1" dirty="0">
                <a:solidFill>
                  <a:srgbClr val="000000"/>
                </a:solidFill>
                <a:latin typeface="Aptos" panose="020B0004020202020204" pitchFamily="34" charset="0"/>
              </a:rPr>
              <a:t>Cancellation (16 CFR 425.6)</a:t>
            </a:r>
            <a:r>
              <a:rPr lang="en-US" sz="2400" b="0" i="0" u="none" strike="noStrike" baseline="0" dirty="0">
                <a:solidFill>
                  <a:srgbClr val="000000"/>
                </a:solidFill>
                <a:latin typeface="Aptos" panose="020B0004020202020204" pitchFamily="34" charset="0"/>
              </a:rPr>
              <a:t> </a:t>
            </a:r>
          </a:p>
          <a:p>
            <a:pPr lvl="1"/>
            <a:r>
              <a:rPr lang="en-US" sz="2200" dirty="0">
                <a:solidFill>
                  <a:srgbClr val="000000"/>
                </a:solidFill>
                <a:latin typeface="Aptos" panose="020B0004020202020204" pitchFamily="34" charset="0"/>
              </a:rPr>
              <a:t>The consumer must be able to cancel and immediately stop any recurring charges</a:t>
            </a:r>
          </a:p>
          <a:p>
            <a:pPr lvl="1"/>
            <a:endParaRPr lang="en-US" dirty="0"/>
          </a:p>
        </p:txBody>
      </p:sp>
    </p:spTree>
    <p:extLst>
      <p:ext uri="{BB962C8B-B14F-4D97-AF65-F5344CB8AC3E}">
        <p14:creationId xmlns:p14="http://schemas.microsoft.com/office/powerpoint/2010/main" val="161468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0CC32-D0FE-2DB3-16C4-D3D7DC8218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376EA4-7130-286F-2390-D7FE1E4BAE40}"/>
              </a:ext>
            </a:extLst>
          </p:cNvPr>
          <p:cNvSpPr>
            <a:spLocks noGrp="1"/>
          </p:cNvSpPr>
          <p:nvPr>
            <p:ph type="title"/>
          </p:nvPr>
        </p:nvSpPr>
        <p:spPr>
          <a:xfrm>
            <a:off x="589230" y="503853"/>
            <a:ext cx="9601200" cy="562947"/>
          </a:xfrm>
        </p:spPr>
        <p:txBody>
          <a:bodyPr/>
          <a:lstStyle/>
          <a:p>
            <a:r>
              <a:rPr lang="en-US" dirty="0"/>
              <a:t>3 Substantive Requirements, cont.</a:t>
            </a:r>
          </a:p>
        </p:txBody>
      </p:sp>
      <p:sp>
        <p:nvSpPr>
          <p:cNvPr id="3" name="Content Placeholder 2">
            <a:extLst>
              <a:ext uri="{FF2B5EF4-FFF2-40B4-BE49-F238E27FC236}">
                <a16:creationId xmlns:a16="http://schemas.microsoft.com/office/drawing/2014/main" id="{22528074-1A33-02E4-9BAB-4EC98AACB8CB}"/>
              </a:ext>
            </a:extLst>
          </p:cNvPr>
          <p:cNvSpPr>
            <a:spLocks noGrp="1"/>
          </p:cNvSpPr>
          <p:nvPr>
            <p:ph idx="1"/>
          </p:nvPr>
        </p:nvSpPr>
        <p:spPr>
          <a:xfrm>
            <a:off x="661657" y="1066800"/>
            <a:ext cx="10941113" cy="4514661"/>
          </a:xfrm>
        </p:spPr>
        <p:txBody>
          <a:bodyPr>
            <a:normAutofit lnSpcReduction="10000"/>
          </a:bodyPr>
          <a:lstStyle/>
          <a:p>
            <a:r>
              <a:rPr lang="en-US" sz="2400" b="1" dirty="0">
                <a:solidFill>
                  <a:srgbClr val="000000"/>
                </a:solidFill>
                <a:latin typeface="Aptos" panose="020B0004020202020204" pitchFamily="34" charset="0"/>
              </a:rPr>
              <a:t>Cancellation (16 CFR 425.6)</a:t>
            </a:r>
            <a:endParaRPr lang="en-US" sz="2400" i="0" u="none" strike="noStrike" baseline="0" dirty="0">
              <a:solidFill>
                <a:srgbClr val="000000"/>
              </a:solidFill>
              <a:latin typeface="Aptos" panose="020B0004020202020204" pitchFamily="34" charset="0"/>
            </a:endParaRPr>
          </a:p>
          <a:p>
            <a:pPr lvl="1"/>
            <a:r>
              <a:rPr lang="en-US" sz="2200" i="0" u="none" strike="noStrike" baseline="0" dirty="0">
                <a:solidFill>
                  <a:srgbClr val="000000"/>
                </a:solidFill>
                <a:latin typeface="Aptos" panose="020B0004020202020204" pitchFamily="34" charset="0"/>
              </a:rPr>
              <a:t>The cancellation mechanism must be as least as easy to use as the mechanism used to consent to the negative option feature</a:t>
            </a:r>
          </a:p>
          <a:p>
            <a:pPr lvl="2"/>
            <a:r>
              <a:rPr lang="en-US" sz="2000" dirty="0">
                <a:solidFill>
                  <a:srgbClr val="000000"/>
                </a:solidFill>
                <a:latin typeface="Aptos" panose="020B0004020202020204" pitchFamily="34" charset="0"/>
              </a:rPr>
              <a:t>If the consumer can give consent with one click, then the consumer should be able to cancel with one click</a:t>
            </a:r>
            <a:endParaRPr lang="en-US" sz="2000" i="0" u="none" strike="noStrike" baseline="0" dirty="0">
              <a:solidFill>
                <a:srgbClr val="000000"/>
              </a:solidFill>
              <a:latin typeface="Aptos" panose="020B0004020202020204" pitchFamily="34" charset="0"/>
            </a:endParaRPr>
          </a:p>
          <a:p>
            <a:pPr lvl="1"/>
            <a:r>
              <a:rPr lang="en-US" sz="2200" dirty="0">
                <a:solidFill>
                  <a:srgbClr val="000000"/>
                </a:solidFill>
                <a:latin typeface="Aptos" panose="020B0004020202020204" pitchFamily="34" charset="0"/>
              </a:rPr>
              <a:t>The cancellation mechanism must be available at least through the same medium the consumer used to enroll (e.g., consumer enrolled via web must be able to cancel via web, consumer enrolled via phone must be able to cancel via phone)</a:t>
            </a:r>
          </a:p>
          <a:p>
            <a:pPr lvl="1"/>
            <a:r>
              <a:rPr lang="en-US" sz="2200" dirty="0">
                <a:solidFill>
                  <a:srgbClr val="000000"/>
                </a:solidFill>
                <a:latin typeface="Aptos" panose="020B0004020202020204" pitchFamily="34" charset="0"/>
              </a:rPr>
              <a:t>If the cancellation mechanism is by an interactive electronic medium such as web, text, chat, instant messaging, or email, the mechanism must be easy to find and it cannot require the consumer to interact with a live or virtual representative (like a chatbot) unless the consumer had to interact with a live or virtual representative to give their consent</a:t>
            </a:r>
          </a:p>
        </p:txBody>
      </p:sp>
    </p:spTree>
    <p:extLst>
      <p:ext uri="{BB962C8B-B14F-4D97-AF65-F5344CB8AC3E}">
        <p14:creationId xmlns:p14="http://schemas.microsoft.com/office/powerpoint/2010/main" val="45342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75</TotalTime>
  <Words>372</Words>
  <Application>Microsoft Office PowerPoint</Application>
  <PresentationFormat>Widescreen</PresentationFormat>
  <Paragraphs>26</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Aptos</vt:lpstr>
      <vt:lpstr>Arial</vt:lpstr>
      <vt:lpstr>Diamond Grid 16x9</vt:lpstr>
      <vt:lpstr>FTC Negative Option Rule   “Click to Cancel”</vt:lpstr>
      <vt:lpstr>Summary of FTC Rule</vt:lpstr>
      <vt:lpstr>3 Substantive Requirements</vt:lpstr>
      <vt:lpstr>3 Substantive Requirements,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Schatz, John</dc:creator>
  <cp:lastModifiedBy>Schatz, John</cp:lastModifiedBy>
  <cp:revision>8</cp:revision>
  <dcterms:created xsi:type="dcterms:W3CDTF">2025-03-21T20:25:00Z</dcterms:created>
  <dcterms:modified xsi:type="dcterms:W3CDTF">2025-03-25T20:33:20Z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