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7"/>
  </p:notesMasterIdLst>
  <p:handoutMasterIdLst>
    <p:handoutMasterId r:id="rId18"/>
  </p:handoutMasterIdLst>
  <p:sldIdLst>
    <p:sldId id="260" r:id="rId8"/>
    <p:sldId id="659" r:id="rId9"/>
    <p:sldId id="670" r:id="rId10"/>
    <p:sldId id="666" r:id="rId11"/>
    <p:sldId id="673" r:id="rId12"/>
    <p:sldId id="669" r:id="rId13"/>
    <p:sldId id="667" r:id="rId14"/>
    <p:sldId id="672" r:id="rId15"/>
    <p:sldId id="67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E0D528A-27EB-A1C2-9572-55229C3671D4}" name="ERCOT" initials="ERCOT" userId="ERCOT" providerId="None"/>
  <p188:author id="{A9D76DD9-9A99-1096-2E66-173483C9F738}" name="King, Ryan" initials="RK" userId="S::Ryan.King@ercot.com::397dfbf6-562d-4090-9673-fd056153c1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1F5"/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5D83E7-1166-4E08-AF2F-99CF6A36B419}" v="15" dt="2025-03-26T15:44:48.7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1598" autoAdjust="0"/>
  </p:normalViewPr>
  <p:slideViewPr>
    <p:cSldViewPr snapToGrid="0">
      <p:cViewPr varScale="1">
        <p:scale>
          <a:sx n="68" d="100"/>
          <a:sy n="68" d="100"/>
        </p:scale>
        <p:origin x="1244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428750" y="2625326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428750" y="4232673"/>
            <a:ext cx="6286500" cy="0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1428750" y="2895600"/>
            <a:ext cx="6286500" cy="990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200" b="1" cap="small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858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853440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9768" y="6553200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79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DB75BAC-74D7-43DA-9DE7-3912ED22B4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4636008" y="86334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04800" y="855406"/>
            <a:ext cx="4206240" cy="5064627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331840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7085C4-D6A8-46D9-A1BA-F87C2DEFFC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3"/>
          </p:nvPr>
        </p:nvSpPr>
        <p:spPr>
          <a:xfrm>
            <a:off x="4636008" y="1695200"/>
            <a:ext cx="4206240" cy="423277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4"/>
          </p:nvPr>
        </p:nvSpPr>
        <p:spPr>
          <a:xfrm>
            <a:off x="304800" y="1695200"/>
            <a:ext cx="4206240" cy="4224833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4636008" y="863347"/>
            <a:ext cx="4206240" cy="730506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6"/>
          </p:nvPr>
        </p:nvSpPr>
        <p:spPr>
          <a:xfrm>
            <a:off x="304800" y="855407"/>
            <a:ext cx="4206240" cy="7305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>
                <a:solidFill>
                  <a:schemeClr val="tx2"/>
                </a:solidFill>
              </a:defRPr>
            </a:lvl1pPr>
            <a:lvl2pPr>
              <a:defRPr sz="1800" baseline="0">
                <a:solidFill>
                  <a:schemeClr val="tx2"/>
                </a:solidFill>
              </a:defRPr>
            </a:lvl2pPr>
            <a:lvl3pPr>
              <a:defRPr sz="1600" baseline="0">
                <a:solidFill>
                  <a:schemeClr val="tx2"/>
                </a:solidFill>
              </a:defRPr>
            </a:lvl3pPr>
            <a:lvl4pP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279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814561" y="266304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2814561" y="266304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 userDrawn="1"/>
        </p:nvSpPr>
        <p:spPr>
          <a:xfrm>
            <a:off x="2898648" y="243682"/>
            <a:ext cx="6016752" cy="518318"/>
          </a:xfrm>
          <a:prstGeom prst="rect">
            <a:avLst/>
          </a:prstGeom>
        </p:spPr>
        <p:txBody>
          <a:bodyPr/>
          <a:lstStyle>
            <a:lvl1pPr algn="l" defTabSz="6858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301752" y="859536"/>
            <a:ext cx="8531352" cy="5065776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2"/>
                </a:solidFill>
              </a:defRPr>
            </a:lvl1pPr>
            <a:lvl2pPr marL="557213" indent="-214313">
              <a:buClr>
                <a:schemeClr val="accent1"/>
              </a:buClr>
              <a:buFont typeface="Wingdings" panose="05000000000000000000" pitchFamily="2" charset="2"/>
              <a:buChar char="§"/>
              <a:defRPr sz="1800" baseline="0">
                <a:solidFill>
                  <a:schemeClr val="tx2"/>
                </a:solidFill>
              </a:defRPr>
            </a:lvl2pPr>
            <a:lvl3pPr marL="857250" indent="-171450">
              <a:buClr>
                <a:schemeClr val="tx2"/>
              </a:buClr>
              <a:buFont typeface="Courier New" panose="02070309020205020404" pitchFamily="49" charset="0"/>
              <a:buChar char="o"/>
              <a:defRPr sz="1600" baseline="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1600" baseline="0">
                <a:solidFill>
                  <a:schemeClr val="tx2"/>
                </a:solidFill>
              </a:defRPr>
            </a:lvl4pPr>
            <a:lvl5pPr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442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7477" y="6561137"/>
            <a:ext cx="457200" cy="220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2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6" y="6553201"/>
            <a:ext cx="707325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PUBLIC</a:t>
            </a:r>
          </a:p>
        </p:txBody>
      </p:sp>
      <p:sp>
        <p:nvSpPr>
          <p:cNvPr id="11" name="Slide Number Placeholder 8"/>
          <p:cNvSpPr txBox="1">
            <a:spLocks/>
          </p:cNvSpPr>
          <p:nvPr userDrawn="1"/>
        </p:nvSpPr>
        <p:spPr>
          <a:xfrm>
            <a:off x="8664677" y="6561137"/>
            <a:ext cx="387883" cy="2127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7085C4-D6A8-46D9-A1BA-F87C2DEFFCDB}" type="slidenum">
              <a:rPr lang="en-US" sz="900" smtClean="0">
                <a:solidFill>
                  <a:schemeClr val="bg1">
                    <a:lumMod val="75000"/>
                  </a:schemeClr>
                </a:solidFill>
              </a:rPr>
              <a:pPr/>
              <a:t>‹#›</a:t>
            </a:fld>
            <a:endParaRPr lang="en-US" sz="90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5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51536" y="1835308"/>
            <a:ext cx="5646034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/>
          </a:p>
          <a:p>
            <a:endParaRPr lang="en-US" sz="2400" b="1" dirty="0">
              <a:solidFill>
                <a:schemeClr val="tx2"/>
              </a:solidFill>
            </a:endParaRPr>
          </a:p>
          <a:p>
            <a:r>
              <a:rPr lang="en-US" sz="2400" b="1" dirty="0">
                <a:solidFill>
                  <a:schemeClr val="tx2"/>
                </a:solidFill>
              </a:rPr>
              <a:t>NCLRs in Real-Time Energy and AS Imbalance</a:t>
            </a:r>
          </a:p>
          <a:p>
            <a:endParaRPr lang="en-US" sz="2400" b="1" i="1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Ryan King</a:t>
            </a:r>
          </a:p>
          <a:p>
            <a:r>
              <a:rPr lang="en-US" sz="2000" dirty="0">
                <a:solidFill>
                  <a:schemeClr val="tx2"/>
                </a:solidFill>
              </a:rPr>
              <a:t>Manager, Market Design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WMS</a:t>
            </a:r>
          </a:p>
          <a:p>
            <a:r>
              <a:rPr lang="en-US" sz="2000" dirty="0">
                <a:solidFill>
                  <a:schemeClr val="tx2"/>
                </a:solidFill>
              </a:rPr>
              <a:t>April 2, 2025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06CE7-98BF-044D-3D76-3DD4A01A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7A5B7-AF99-ED62-7082-695FE37C4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23926"/>
            <a:ext cx="8534400" cy="431983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During ADER Pilot discussion at the March 5, 2025 WMS, stakeholders asked for additional information on the settlement treatment of Non-Controllable Load Resources (NCLRs)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Next slides provide a high-level overview of how NCLRs carrying AS are assessed in real-time Energy and Ancillary Service imbalance</a:t>
            </a:r>
          </a:p>
          <a:p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BB59A-5FE2-0CAD-C356-E756DA6F45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7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06815-AC6E-756C-8D21-76EC1806DE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D5657-76AA-E763-8ED4-3DA9E12D7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NCLR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77638-8ACA-AF9A-80BE-DA96CE386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66483"/>
            <a:ext cx="8534400" cy="4319832"/>
          </a:xfrm>
        </p:spPr>
        <p:txBody>
          <a:bodyPr lIns="91440" tIns="45720" rIns="91440" bIns="45720" anchor="t"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Non-Controllable Load Resources – Blocky loads with both a 10-minute ramp capability for manual deployments and automatic deployment through Under Frequency Relay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NCLRs are able to offer and get awarded Ancillary Services (AS) in the DAM (QSEs can self-arrange AS on NCLRs subject to certain % limits)</a:t>
            </a:r>
            <a:endParaRPr lang="en-US" sz="2000" dirty="0">
              <a:solidFill>
                <a:schemeClr val="tx2"/>
              </a:solidFill>
              <a:cs typeface="Arial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QSEs can also assign AS responsibility to NCLRs in real-time subject to certain requirements (e.g., cannot carry both RRS and NSRS on the same resource)</a:t>
            </a:r>
            <a:endParaRPr lang="en-US" sz="1800" dirty="0">
              <a:solidFill>
                <a:schemeClr val="tx2"/>
              </a:solidFill>
              <a:latin typeface="Arial" panose="020B0604020202020204"/>
              <a:cs typeface="Arial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chemeClr val="tx2"/>
                </a:solidFill>
                <a:latin typeface="Arial" panose="020B0604020202020204"/>
              </a:rPr>
              <a:t>NCLRs are considered to provide a reserve supply in Real-Time only when carrying an Ancillary Service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latin typeface="Arial" panose="020B0604020202020204"/>
              </a:rPr>
              <a:t>Not in SCED: no energy bids to buy, no base point instructions (settled as real-time adjusted metered load)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latin typeface="Arial" panose="020B0604020202020204"/>
              </a:rPr>
              <a:t>NCLRs are settled in Real-Time Energy and AS imbalance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2"/>
                </a:solidFill>
                <a:latin typeface="Arial" panose="020B0604020202020204"/>
                <a:cs typeface="Arial"/>
              </a:rPr>
              <a:t>Slides (6-8) will illustrate settlement treatment under different scenarios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200" dirty="0">
              <a:solidFill>
                <a:schemeClr val="tx2"/>
              </a:solidFill>
              <a:latin typeface="Arial" panose="020B0604020202020204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A166BC-64CB-D804-2D22-B3B9FF91F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38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E71E12-9A03-2CBC-0410-11782B8711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84AA281-2F04-BF44-1638-DB15DBA14CE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468880" y="3429000"/>
            <a:ext cx="4206240" cy="2103520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[(On-Line Reserve Supplies – On-Line Reserve Obligations)*On-Line Reserve Price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+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(Off-Line Reserve Supplies – Off-Line Reserve Obligations)*Off-Line Reserve Price]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6CC77-F076-AF4C-4036-B3B72F985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934343"/>
            <a:ext cx="7049871" cy="3078488"/>
          </a:xfrm>
        </p:spPr>
        <p:txBody>
          <a:bodyPr/>
          <a:lstStyle/>
          <a:p>
            <a:r>
              <a:rPr lang="en-US" sz="2000" dirty="0"/>
              <a:t>Concept</a:t>
            </a:r>
          </a:p>
          <a:p>
            <a:pPr lvl="1"/>
            <a:r>
              <a:rPr lang="en-US" sz="2000" dirty="0"/>
              <a:t>RT AS imbalance is a charge or payment based on the imbalance between available capacity and Ancillary Service Reserves</a:t>
            </a:r>
          </a:p>
          <a:p>
            <a:pPr lvl="1"/>
            <a:r>
              <a:rPr lang="en-US" sz="2000" dirty="0"/>
              <a:t>Applies to all QSEs that have Resource Capacity available to ERCOT during Real-Time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59BC86-F307-2E12-2D01-2A366807E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Ancillary Service Imbalance</a:t>
            </a:r>
          </a:p>
        </p:txBody>
      </p:sp>
    </p:spTree>
    <p:extLst>
      <p:ext uri="{BB962C8B-B14F-4D97-AF65-F5344CB8AC3E}">
        <p14:creationId xmlns:p14="http://schemas.microsoft.com/office/powerpoint/2010/main" val="1400174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86EA574-4BF3-0DA6-6533-9EE70F042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C7E37A2-48F1-E45F-5BCF-C68C5AE0D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89039"/>
            <a:ext cx="8534400" cy="5064627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Next slides will use examples to illustrate settlement treatment of NCLRs under different scenarios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Purpose is to clarify how NCLRs are settled today in real-time energy and AS imbalance and to make clear there is no extra ‘energy payment’ when a NCLR is deployed for AS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5E16B79-DEA7-5DA1-DA4D-C18B6E5D6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DB75BAC-74D7-43DA-9DE7-3912ED22B40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14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3D3588-C581-E1EC-4C35-5893CAEC0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A9177-419B-D98F-4B6E-7F82725DE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Ancillary Service Imbalance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13EEF-3D8E-87A2-FFC1-61016F6F7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4B883E-A3FC-8BF8-588A-2E1969B6F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1A7855-A6DA-33B8-4B49-4C1858CEAD2F}"/>
              </a:ext>
            </a:extLst>
          </p:cNvPr>
          <p:cNvSpPr/>
          <p:nvPr/>
        </p:nvSpPr>
        <p:spPr>
          <a:xfrm>
            <a:off x="5065384" y="4966704"/>
            <a:ext cx="1578820" cy="105254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Energy Consumed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D7E0F0-C38D-C46C-FD46-62657BF79AB6}"/>
              </a:ext>
            </a:extLst>
          </p:cNvPr>
          <p:cNvSpPr/>
          <p:nvPr/>
        </p:nvSpPr>
        <p:spPr>
          <a:xfrm>
            <a:off x="5065384" y="3174376"/>
            <a:ext cx="1578820" cy="641105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7C3D4B-D4A3-8083-1502-09E8DF11EA4A}"/>
              </a:ext>
            </a:extLst>
          </p:cNvPr>
          <p:cNvSpPr/>
          <p:nvPr/>
        </p:nvSpPr>
        <p:spPr>
          <a:xfrm>
            <a:off x="5065384" y="3815481"/>
            <a:ext cx="1578820" cy="1151223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 Capacity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71D051B-08B5-94CB-1B08-387E01A2E48B}"/>
              </a:ext>
            </a:extLst>
          </p:cNvPr>
          <p:cNvCxnSpPr/>
          <p:nvPr/>
        </p:nvCxnSpPr>
        <p:spPr>
          <a:xfrm>
            <a:off x="5065384" y="4966704"/>
            <a:ext cx="1578820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D34D78D-B7A4-7FDB-E929-7C8CB93D816A}"/>
              </a:ext>
            </a:extLst>
          </p:cNvPr>
          <p:cNvCxnSpPr>
            <a:cxnSpLocks/>
          </p:cNvCxnSpPr>
          <p:nvPr/>
        </p:nvCxnSpPr>
        <p:spPr>
          <a:xfrm>
            <a:off x="743361" y="5696909"/>
            <a:ext cx="289451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4ED7D6C-44C9-EA9F-2F5E-479968EF6785}"/>
              </a:ext>
            </a:extLst>
          </p:cNvPr>
          <p:cNvSpPr txBox="1"/>
          <p:nvPr/>
        </p:nvSpPr>
        <p:spPr>
          <a:xfrm>
            <a:off x="1032812" y="5566104"/>
            <a:ext cx="11775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LSL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7EDADDFB-0D52-0F3C-FFA9-D5F85B98D998}"/>
              </a:ext>
            </a:extLst>
          </p:cNvPr>
          <p:cNvSpPr/>
          <p:nvPr/>
        </p:nvSpPr>
        <p:spPr>
          <a:xfrm>
            <a:off x="4525954" y="3815481"/>
            <a:ext cx="144725" cy="1151223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5933D00B-3B5B-297F-F1D4-02B93EAA9BFB}"/>
              </a:ext>
            </a:extLst>
          </p:cNvPr>
          <p:cNvSpPr/>
          <p:nvPr/>
        </p:nvSpPr>
        <p:spPr>
          <a:xfrm>
            <a:off x="6940233" y="3815481"/>
            <a:ext cx="197353" cy="2203769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CFBD1B-8ABC-78E6-756E-FF5E9EBFA86F}"/>
              </a:ext>
            </a:extLst>
          </p:cNvPr>
          <p:cNvSpPr txBox="1"/>
          <p:nvPr/>
        </p:nvSpPr>
        <p:spPr>
          <a:xfrm>
            <a:off x="7473082" y="3973363"/>
            <a:ext cx="15064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Charged in Real-Time Energy Imbalance</a:t>
            </a:r>
          </a:p>
          <a:p>
            <a:r>
              <a:rPr lang="en-US" dirty="0"/>
              <a:t>Price: RTSPP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BC5987B-3D63-C59B-A8B0-FD4004FB46DA}"/>
              </a:ext>
            </a:extLst>
          </p:cNvPr>
          <p:cNvSpPr txBox="1"/>
          <p:nvPr/>
        </p:nvSpPr>
        <p:spPr>
          <a:xfrm>
            <a:off x="3276058" y="3815481"/>
            <a:ext cx="91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Paid in DAM or SASM</a:t>
            </a:r>
          </a:p>
          <a:p>
            <a:r>
              <a:rPr lang="en-US" dirty="0"/>
              <a:t>Price: MCPC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AC7B7B-DB6D-F618-FD87-7E22EB37DEA6}"/>
              </a:ext>
            </a:extLst>
          </p:cNvPr>
          <p:cNvSpPr txBox="1"/>
          <p:nvPr/>
        </p:nvSpPr>
        <p:spPr>
          <a:xfrm>
            <a:off x="364831" y="1003175"/>
            <a:ext cx="8322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Case 1: QSE with AS Responsibility from DAM 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NCLR QSE will be charged real-time energy imbalance for all energy consumed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QSE was already paid for AS capacity in DAM (or SASM)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78BF0B-2FBF-0991-65F6-C3217D40600D}"/>
              </a:ext>
            </a:extLst>
          </p:cNvPr>
          <p:cNvSpPr txBox="1"/>
          <p:nvPr/>
        </p:nvSpPr>
        <p:spPr>
          <a:xfrm>
            <a:off x="4358202" y="2902552"/>
            <a:ext cx="822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HSL</a:t>
            </a:r>
          </a:p>
        </p:txBody>
      </p:sp>
    </p:spTree>
    <p:extLst>
      <p:ext uri="{BB962C8B-B14F-4D97-AF65-F5344CB8AC3E}">
        <p14:creationId xmlns:p14="http://schemas.microsoft.com/office/powerpoint/2010/main" val="1017806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E3E01-294F-4DF3-1938-3196E8773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Ancillary Service Imbalance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1B3CA-4AFC-C139-9B02-6C041EF78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A5F217-7238-07A5-8BAB-4878ED170D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FCBEE2-E53F-760E-1D41-2DBBCC92D04D}"/>
              </a:ext>
            </a:extLst>
          </p:cNvPr>
          <p:cNvSpPr/>
          <p:nvPr/>
        </p:nvSpPr>
        <p:spPr>
          <a:xfrm>
            <a:off x="5065384" y="4966703"/>
            <a:ext cx="1578820" cy="105254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Energy Consumed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F32EE6-1C47-4E61-DED4-C54060F38323}"/>
              </a:ext>
            </a:extLst>
          </p:cNvPr>
          <p:cNvSpPr/>
          <p:nvPr/>
        </p:nvSpPr>
        <p:spPr>
          <a:xfrm>
            <a:off x="5065384" y="3174375"/>
            <a:ext cx="1578820" cy="641105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962FD6-048F-68CC-FDE6-6A41FF1647D7}"/>
              </a:ext>
            </a:extLst>
          </p:cNvPr>
          <p:cNvSpPr/>
          <p:nvPr/>
        </p:nvSpPr>
        <p:spPr>
          <a:xfrm>
            <a:off x="5065384" y="3815480"/>
            <a:ext cx="1578820" cy="1151223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 Deployed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00EBCA2-4DFC-0017-A305-B2CA769CEFF4}"/>
              </a:ext>
            </a:extLst>
          </p:cNvPr>
          <p:cNvCxnSpPr/>
          <p:nvPr/>
        </p:nvCxnSpPr>
        <p:spPr>
          <a:xfrm>
            <a:off x="5065384" y="4966703"/>
            <a:ext cx="1578820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2F7B51-05EB-D100-5DB2-AAA809262EFE}"/>
              </a:ext>
            </a:extLst>
          </p:cNvPr>
          <p:cNvCxnSpPr>
            <a:cxnSpLocks/>
          </p:cNvCxnSpPr>
          <p:nvPr/>
        </p:nvCxnSpPr>
        <p:spPr>
          <a:xfrm>
            <a:off x="743361" y="5696909"/>
            <a:ext cx="289451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53B8139-D88C-FE7E-FF9B-8D5BD53774C2}"/>
              </a:ext>
            </a:extLst>
          </p:cNvPr>
          <p:cNvSpPr txBox="1"/>
          <p:nvPr/>
        </p:nvSpPr>
        <p:spPr>
          <a:xfrm>
            <a:off x="1032812" y="5566104"/>
            <a:ext cx="11775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LSL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EEFD7736-DC07-59B8-2538-0E1DC96F0035}"/>
              </a:ext>
            </a:extLst>
          </p:cNvPr>
          <p:cNvSpPr/>
          <p:nvPr/>
        </p:nvSpPr>
        <p:spPr>
          <a:xfrm>
            <a:off x="4525954" y="3815480"/>
            <a:ext cx="144725" cy="1151223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F59CE2EA-7053-8564-993A-8CBAF2A73055}"/>
              </a:ext>
            </a:extLst>
          </p:cNvPr>
          <p:cNvSpPr/>
          <p:nvPr/>
        </p:nvSpPr>
        <p:spPr>
          <a:xfrm>
            <a:off x="6940233" y="4966703"/>
            <a:ext cx="197353" cy="1052546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FA4465-D48B-EE35-8EBD-FC4E27B7E605}"/>
              </a:ext>
            </a:extLst>
          </p:cNvPr>
          <p:cNvSpPr txBox="1"/>
          <p:nvPr/>
        </p:nvSpPr>
        <p:spPr>
          <a:xfrm>
            <a:off x="7466501" y="4615813"/>
            <a:ext cx="15064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Charged in Real-Time Energy Imbalance</a:t>
            </a:r>
          </a:p>
          <a:p>
            <a:r>
              <a:rPr lang="en-US" dirty="0"/>
              <a:t>Price: RTSPP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370EA65-8F79-D82E-B9D1-7A09583C455A}"/>
              </a:ext>
            </a:extLst>
          </p:cNvPr>
          <p:cNvSpPr txBox="1"/>
          <p:nvPr/>
        </p:nvSpPr>
        <p:spPr>
          <a:xfrm>
            <a:off x="2124829" y="3815480"/>
            <a:ext cx="20656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Charged in Real-Time AS Imbalance</a:t>
            </a:r>
          </a:p>
          <a:p>
            <a:r>
              <a:rPr lang="en-US" dirty="0"/>
              <a:t>Price: On-Line Reserve Price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835A6E-0483-6D81-4E81-B10F530C72D0}"/>
              </a:ext>
            </a:extLst>
          </p:cNvPr>
          <p:cNvSpPr txBox="1"/>
          <p:nvPr/>
        </p:nvSpPr>
        <p:spPr>
          <a:xfrm>
            <a:off x="364831" y="955366"/>
            <a:ext cx="832224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Case 2: AS Deployed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QSE will be charged for the deployed AS capacity through Real-Time Ancillary Service imbalance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Will effectively buy back their reserve obligation at the On-Line Reserve Price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When AS is deployed on NCLR, </a:t>
            </a:r>
            <a:r>
              <a:rPr lang="en-US" sz="1600" b="1" dirty="0">
                <a:solidFill>
                  <a:schemeClr val="tx2"/>
                </a:solidFill>
              </a:rPr>
              <a:t>they will be avoiding the energy costs associated with servicing the load (no extra energy payment for deployed MW)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By charging the QSE the On-Line Reserve Price for deployed capacity, QSE is only allowed to avoid LMP component of energy costs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B7E921-DC67-2B7B-6186-8FA41CC6C1EA}"/>
              </a:ext>
            </a:extLst>
          </p:cNvPr>
          <p:cNvSpPr txBox="1"/>
          <p:nvPr/>
        </p:nvSpPr>
        <p:spPr>
          <a:xfrm>
            <a:off x="4338467" y="2939065"/>
            <a:ext cx="822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HSL</a:t>
            </a:r>
          </a:p>
        </p:txBody>
      </p:sp>
    </p:spTree>
    <p:extLst>
      <p:ext uri="{BB962C8B-B14F-4D97-AF65-F5344CB8AC3E}">
        <p14:creationId xmlns:p14="http://schemas.microsoft.com/office/powerpoint/2010/main" val="512744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8DA9DE-9921-5E26-2CB7-F30EEE5A5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21B5B-F654-62E1-B5CE-01A0085FF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Ancillary Service Imbalance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B88B9-73F7-687D-4669-B87BAF080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072D1-551A-58A4-8117-10BEB4C27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9551C3-34F0-CD77-0EAB-DEEC73A55AB1}"/>
              </a:ext>
            </a:extLst>
          </p:cNvPr>
          <p:cNvSpPr/>
          <p:nvPr/>
        </p:nvSpPr>
        <p:spPr>
          <a:xfrm>
            <a:off x="5065384" y="4966703"/>
            <a:ext cx="1578820" cy="105254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Energy Consumed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F60EEB-6A48-4484-AE3E-E1B584C09962}"/>
              </a:ext>
            </a:extLst>
          </p:cNvPr>
          <p:cNvSpPr/>
          <p:nvPr/>
        </p:nvSpPr>
        <p:spPr>
          <a:xfrm>
            <a:off x="5065384" y="3174375"/>
            <a:ext cx="1578820" cy="641105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38681F-B0FD-666F-4B2B-60116EACF441}"/>
              </a:ext>
            </a:extLst>
          </p:cNvPr>
          <p:cNvSpPr/>
          <p:nvPr/>
        </p:nvSpPr>
        <p:spPr>
          <a:xfrm>
            <a:off x="5065384" y="3815480"/>
            <a:ext cx="1578820" cy="1151223"/>
          </a:xfrm>
          <a:prstGeom prst="rect">
            <a:avLst/>
          </a:prstGeom>
          <a:solidFill>
            <a:schemeClr val="bg2">
              <a:lumMod val="8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 Deployed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3DA0FE-22D5-D6E5-2854-FC2236FA46A0}"/>
              </a:ext>
            </a:extLst>
          </p:cNvPr>
          <p:cNvCxnSpPr/>
          <p:nvPr/>
        </p:nvCxnSpPr>
        <p:spPr>
          <a:xfrm>
            <a:off x="5065384" y="4966703"/>
            <a:ext cx="1578820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251C218-3CCA-8ED9-8A99-BF8355608C52}"/>
              </a:ext>
            </a:extLst>
          </p:cNvPr>
          <p:cNvCxnSpPr>
            <a:cxnSpLocks/>
          </p:cNvCxnSpPr>
          <p:nvPr/>
        </p:nvCxnSpPr>
        <p:spPr>
          <a:xfrm>
            <a:off x="743361" y="5696909"/>
            <a:ext cx="289451" cy="0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60034AA-C417-C90D-3253-416893588630}"/>
              </a:ext>
            </a:extLst>
          </p:cNvPr>
          <p:cNvSpPr txBox="1"/>
          <p:nvPr/>
        </p:nvSpPr>
        <p:spPr>
          <a:xfrm>
            <a:off x="1032812" y="5566104"/>
            <a:ext cx="11775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LSL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411BA7B1-D477-B18F-8B71-9A886279C88E}"/>
              </a:ext>
            </a:extLst>
          </p:cNvPr>
          <p:cNvSpPr/>
          <p:nvPr/>
        </p:nvSpPr>
        <p:spPr>
          <a:xfrm>
            <a:off x="4525954" y="3815480"/>
            <a:ext cx="144725" cy="1151223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3D95510D-F237-B951-926B-75831DCDDD25}"/>
              </a:ext>
            </a:extLst>
          </p:cNvPr>
          <p:cNvSpPr/>
          <p:nvPr/>
        </p:nvSpPr>
        <p:spPr>
          <a:xfrm>
            <a:off x="6940233" y="4966703"/>
            <a:ext cx="197353" cy="1052546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5CBA2CF-B4D5-32AE-1145-42A4DB926969}"/>
              </a:ext>
            </a:extLst>
          </p:cNvPr>
          <p:cNvSpPr txBox="1"/>
          <p:nvPr/>
        </p:nvSpPr>
        <p:spPr>
          <a:xfrm>
            <a:off x="7332742" y="4908200"/>
            <a:ext cx="15064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Charged in Real-Time Energy Imbalance</a:t>
            </a:r>
          </a:p>
          <a:p>
            <a:r>
              <a:rPr lang="en-US" sz="1400" dirty="0"/>
              <a:t>Price: RTSPP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A1B3F9-C9DC-20E0-CA6B-5677F6F93801}"/>
              </a:ext>
            </a:extLst>
          </p:cNvPr>
          <p:cNvSpPr txBox="1"/>
          <p:nvPr/>
        </p:nvSpPr>
        <p:spPr>
          <a:xfrm>
            <a:off x="2124829" y="3815480"/>
            <a:ext cx="20656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Charged in Real-Time AS Imbalance</a:t>
            </a:r>
          </a:p>
          <a:p>
            <a:r>
              <a:rPr lang="en-US" dirty="0"/>
              <a:t>Price: On-Line Reserve Price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8084BE5-8FD4-6B31-BF94-0174418E3E2F}"/>
              </a:ext>
            </a:extLst>
          </p:cNvPr>
          <p:cNvSpPr txBox="1"/>
          <p:nvPr/>
        </p:nvSpPr>
        <p:spPr>
          <a:xfrm>
            <a:off x="364831" y="955366"/>
            <a:ext cx="83222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Case 3: AS Deployed but Energy purchased in DAM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QSE will be charged for the deployed AS capacity through Real-Time Ancillary Service imbalance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Will effectively buy back their reserve obligation at the On-Line Reserve Price but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will also be paid in Real-Time Energy Imbalance for MWs purchased in DAM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F301ADB-779F-6D27-D27F-0904A0DC8B08}"/>
              </a:ext>
            </a:extLst>
          </p:cNvPr>
          <p:cNvSpPr txBox="1"/>
          <p:nvPr/>
        </p:nvSpPr>
        <p:spPr>
          <a:xfrm>
            <a:off x="4338467" y="2939065"/>
            <a:ext cx="822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HSL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A6F571B-52E2-A9F6-1969-05391E74939F}"/>
              </a:ext>
            </a:extLst>
          </p:cNvPr>
          <p:cNvSpPr/>
          <p:nvPr/>
        </p:nvSpPr>
        <p:spPr>
          <a:xfrm>
            <a:off x="6928173" y="3862622"/>
            <a:ext cx="197353" cy="1052546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32DC8E-2CA4-9710-24A8-B4FF36031DB0}"/>
              </a:ext>
            </a:extLst>
          </p:cNvPr>
          <p:cNvSpPr txBox="1"/>
          <p:nvPr/>
        </p:nvSpPr>
        <p:spPr>
          <a:xfrm>
            <a:off x="7360154" y="3744912"/>
            <a:ext cx="15064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Paid in Real-Time Energy Imbalance (if purchased in the DAM)</a:t>
            </a:r>
          </a:p>
        </p:txBody>
      </p:sp>
    </p:spTree>
    <p:extLst>
      <p:ext uri="{BB962C8B-B14F-4D97-AF65-F5344CB8AC3E}">
        <p14:creationId xmlns:p14="http://schemas.microsoft.com/office/powerpoint/2010/main" val="248577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F9C1B-771F-A2A1-3DAB-9ADD6EA36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4575D-462C-8E19-7746-83EE7763C5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68223"/>
            <a:ext cx="8534400" cy="4319832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>
                <a:solidFill>
                  <a:schemeClr val="tx2"/>
                </a:solidFill>
              </a:rPr>
              <a:t>For NCLR Resources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QSE will be charged in real-time energy imbalance for all MWs consumed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QSE paid in the DAM/SASM for any AS awards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QSE charged in RT AS imbalance for deployed AS capacity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When AS is deployed on NCLR, they will be avoiding the energy costs associated with servicing the load (</a:t>
            </a:r>
            <a:r>
              <a:rPr lang="en-US" sz="2000" b="1" dirty="0">
                <a:solidFill>
                  <a:schemeClr val="tx2"/>
                </a:solidFill>
              </a:rPr>
              <a:t>no extra energy payment for deployed MW even if QSE for NCLR is a third party</a:t>
            </a:r>
            <a:r>
              <a:rPr lang="en-US" sz="2000" dirty="0">
                <a:solidFill>
                  <a:schemeClr val="tx2"/>
                </a:solidFill>
              </a:rPr>
              <a:t>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</a:rPr>
              <a:t>By charging the QSE the On-Line Reserve Price for deployed capacity, QSE is only allowed to avoid LMP component of energy costs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000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A75490-8F75-7662-E25D-1701BCAC7A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682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5f527160-b6a2-448e-b210-55bbe2178a90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A8119FE-F4FF-481E-B61E-86EAA93739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20348</TotalTime>
  <Words>686</Words>
  <Application>Microsoft Office PowerPoint</Application>
  <PresentationFormat>On-screen Show (4:3)</PresentationFormat>
  <Paragraphs>93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1_Office Theme</vt:lpstr>
      <vt:lpstr>PowerPoint Presentation</vt:lpstr>
      <vt:lpstr>Agenda</vt:lpstr>
      <vt:lpstr>NCLR Overview</vt:lpstr>
      <vt:lpstr>Real-Time Ancillary Service Imbalance</vt:lpstr>
      <vt:lpstr>Examples</vt:lpstr>
      <vt:lpstr>Real-Time Ancillary Service Imbalance</vt:lpstr>
      <vt:lpstr>Real-Time Ancillary Service Imbalance</vt:lpstr>
      <vt:lpstr>Real-Time Ancillary Service Imbalance</vt:lpstr>
      <vt:lpstr>Summary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King, Ryan</cp:lastModifiedBy>
  <cp:revision>55</cp:revision>
  <cp:lastPrinted>2020-02-05T17:47:59Z</cp:lastPrinted>
  <dcterms:created xsi:type="dcterms:W3CDTF">2016-01-21T15:20:31Z</dcterms:created>
  <dcterms:modified xsi:type="dcterms:W3CDTF">2025-03-26T19:16:05Z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0x0101009AF51A5998F0944EA03AB587B5B58FD3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2023-07-25T13:34:51Z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f437fdcb-bdac-4a88-b4ec-efbb3fd6b707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