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4"/>
    <p:sldMasterId id="2147483663" r:id="rId5"/>
    <p:sldMasterId id="2147483739" r:id="rId6"/>
  </p:sldMasterIdLst>
  <p:notesMasterIdLst>
    <p:notesMasterId r:id="rId29"/>
  </p:notesMasterIdLst>
  <p:handoutMasterIdLst>
    <p:handoutMasterId r:id="rId30"/>
  </p:handoutMasterIdLst>
  <p:sldIdLst>
    <p:sldId id="550" r:id="rId7"/>
    <p:sldId id="549" r:id="rId8"/>
    <p:sldId id="2756" r:id="rId9"/>
    <p:sldId id="2757" r:id="rId10"/>
    <p:sldId id="2766" r:id="rId11"/>
    <p:sldId id="2753" r:id="rId12"/>
    <p:sldId id="2755" r:id="rId13"/>
    <p:sldId id="2762" r:id="rId14"/>
    <p:sldId id="2768" r:id="rId15"/>
    <p:sldId id="2761" r:id="rId16"/>
    <p:sldId id="2778" r:id="rId17"/>
    <p:sldId id="2779" r:id="rId18"/>
    <p:sldId id="2776" r:id="rId19"/>
    <p:sldId id="2764" r:id="rId20"/>
    <p:sldId id="2771" r:id="rId21"/>
    <p:sldId id="2763" r:id="rId22"/>
    <p:sldId id="2772" r:id="rId23"/>
    <p:sldId id="2765" r:id="rId24"/>
    <p:sldId id="2773" r:id="rId25"/>
    <p:sldId id="2774" r:id="rId26"/>
    <p:sldId id="2775" r:id="rId27"/>
    <p:sldId id="2760"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9C1687F-D869-8188-3A44-13DE930AB03B}" name="Mago, Nitika" initials="MN" userId="S::nitika.mago@ercot.com::eb4dfd7f-5a13-4bd1-acb0-2d627733e6c8" providerId="AD"/>
  <p188:author id="{8F8837AE-1793-2348-8629-CFFA9D6407D8}" name="Collins, Keith" initials="CK" userId="S::keith.collins@ercot.com::bf982f14-b726-4b2a-bff8-6f7cf9674ef3" providerId="AD"/>
  <p188:author id="{43831BD2-3014-FC08-390A-9936949E1516}" name="Maggio, Dave" initials="DM" userId="S::David.Maggio@ercot.com::ac169136-3d92-4093-a1ee-cd2fa0ab630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3C61"/>
    <a:srgbClr val="00AEC7"/>
    <a:srgbClr val="E6EBF0"/>
    <a:srgbClr val="98C3FA"/>
    <a:srgbClr val="70CDD9"/>
    <a:srgbClr val="8DC3E5"/>
    <a:srgbClr val="A9E5EA"/>
    <a:srgbClr val="5B6770"/>
    <a:srgbClr val="26D07C"/>
    <a:srgbClr val="00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3296810-A885-4BE3-A3E7-6D5BEEA58F35}">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0" d="100"/>
          <a:sy n="120" d="100"/>
        </p:scale>
        <p:origin x="1344" y="96"/>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35" Type="http://schemas.microsoft.com/office/2018/10/relationships/authors" Target="authors.xml"/><Relationship Id="rId8"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ercot.com\business\MarketOperationsSupport\Market_Design_&amp;_Analytics\Market_Presentations\2025\NPRR1269%20Material\ASDC%20Meaning%20Example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ercot.com\business\MarketOperationsSupport\Market_Design_&amp;_Analytics\Market_Presentations\2025\NPRR1269%20Material\ASDC%20with%20Floors%20Illustrations%20and%20Summary%20Table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ercot.com\business\MarketOperationsSupport\Market_Design_&amp;_Analytics\Market_Presentations\2025\NPRR1269%20Material\ASDC%20with%20Floors%20Illustrations%20and%20Summary%20Table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ercot.com\business\MarketOperationsSupport\Market_Design_&amp;_Analytics\Market_Presentations\2025\NPRR1269%20Material\ASDC%20with%20Floors%20Illustrations%20and%20Summary%20Tables.xlsx"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oleObject" Target="file:///\\ercot.com\business\MarketOperationsSupport\Market_Design_&amp;_Analytics\Market_Presentations\2025\NPRR1269%20Material\ASDC%20with%20Floors%20Illustrations%20and%20Summary%20Tabl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ercot.com\business\MarketOperationsSupport\Market_Design_&amp;_Analytics\Market_Presentations\2025\NPRR1269%20Material\ASDC%20with%20Floors%20Illustrations%20and%20Summary%20Table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ercot.com\business\MarketOperationsSupport\Market_Design_&amp;_Analytics\Market_Presentations\2025\NPRR1269%20Material\ASDC%20with%20Floors%20Illustrations%20and%20Summary%20Table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ercot.com\business\MarketOperationsSupport\Market_Design_&amp;_Analytics\Market_Presentations\2025\NPRR1269%20Material\ASDC%20with%20Floors%20Illustrations%20and%20Summary%20Table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ercot.com\business\MarketOperationsSupport\Market_Design_&amp;_Analytics\Market_Presentations\2025\NPRR1269%20Material\ASDC%20with%20Floors%20Illustrations%20and%20Summary%20Table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ercot.com\business\MarketOperationsSupport\Market_Design_&amp;_Analytics\Market_Presentations\2025\NPRR1269%20Material\ASDC%20with%20Floors%20Illustrations%20and%20Summary%20Table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ercot.com\business\MarketOperationsSupport\Market_Design_&amp;_Analytics\Market_Presentations\2025\NPRR1269%20Material\ASDC%20with%20Floors%20Illustrations%20and%20Summary%20Table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ercot.com\business\MarketOperationsSupport\Market_Design_&amp;_Analytics\Market_Presentations\2025\NPRR1269%20Material\ASDC%20with%20Floors%20Illustrations%20and%20Summary%20Table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solidFill>
                <a:latin typeface="+mn-lt"/>
                <a:ea typeface="+mn-ea"/>
                <a:cs typeface="+mn-cs"/>
              </a:defRPr>
            </a:pPr>
            <a:r>
              <a:rPr lang="en-US"/>
              <a:t>Example ASDCs using the NPRR1268 Approach</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31207359914976013"/>
          <c:y val="0.18054491579185472"/>
          <c:w val="0.59717565374836412"/>
          <c:h val="0.51140817801629657"/>
        </c:manualLayout>
      </c:layout>
      <c:scatterChart>
        <c:scatterStyle val="lineMarker"/>
        <c:varyColors val="0"/>
        <c:ser>
          <c:idx val="0"/>
          <c:order val="0"/>
          <c:tx>
            <c:strRef>
              <c:f>Sheet1!$A$1</c:f>
              <c:strCache>
                <c:ptCount val="1"/>
                <c:pt idx="0">
                  <c:v> Reg-Up </c:v>
                </c:pt>
              </c:strCache>
            </c:strRef>
          </c:tx>
          <c:spPr>
            <a:ln w="19050" cap="rnd">
              <a:solidFill>
                <a:schemeClr val="accent1"/>
              </a:solidFill>
              <a:round/>
            </a:ln>
            <a:effectLst/>
          </c:spPr>
          <c:marker>
            <c:symbol val="none"/>
          </c:marker>
          <c:xVal>
            <c:numRef>
              <c:f>Sheet1!$A$3:$A$103</c:f>
              <c:numCache>
                <c:formatCode>_(* #,##0_);_(* \(#,##0\);_(* "-"??_);_(@_)</c:formatCode>
                <c:ptCount val="101"/>
                <c:pt idx="0">
                  <c:v>0</c:v>
                </c:pt>
                <c:pt idx="1">
                  <c:v>252</c:v>
                </c:pt>
                <c:pt idx="2">
                  <c:v>253</c:v>
                </c:pt>
                <c:pt idx="3">
                  <c:v>253.28</c:v>
                </c:pt>
                <c:pt idx="4">
                  <c:v>253.55</c:v>
                </c:pt>
                <c:pt idx="5">
                  <c:v>253.83</c:v>
                </c:pt>
                <c:pt idx="6">
                  <c:v>254.1</c:v>
                </c:pt>
                <c:pt idx="7">
                  <c:v>254.38</c:v>
                </c:pt>
                <c:pt idx="8">
                  <c:v>254.65</c:v>
                </c:pt>
                <c:pt idx="9">
                  <c:v>254.93</c:v>
                </c:pt>
                <c:pt idx="10">
                  <c:v>255.2</c:v>
                </c:pt>
                <c:pt idx="11">
                  <c:v>255.48</c:v>
                </c:pt>
                <c:pt idx="12">
                  <c:v>255.76</c:v>
                </c:pt>
                <c:pt idx="13">
                  <c:v>256.02999999999997</c:v>
                </c:pt>
                <c:pt idx="14">
                  <c:v>256.31</c:v>
                </c:pt>
                <c:pt idx="15">
                  <c:v>256.58</c:v>
                </c:pt>
                <c:pt idx="16">
                  <c:v>256.86</c:v>
                </c:pt>
                <c:pt idx="17">
                  <c:v>257.13</c:v>
                </c:pt>
                <c:pt idx="18">
                  <c:v>257.41000000000003</c:v>
                </c:pt>
                <c:pt idx="19">
                  <c:v>257.68</c:v>
                </c:pt>
                <c:pt idx="20">
                  <c:v>257.95999999999998</c:v>
                </c:pt>
                <c:pt idx="21">
                  <c:v>258.23</c:v>
                </c:pt>
                <c:pt idx="22">
                  <c:v>258.51</c:v>
                </c:pt>
                <c:pt idx="23">
                  <c:v>258.79000000000002</c:v>
                </c:pt>
                <c:pt idx="24">
                  <c:v>259.06</c:v>
                </c:pt>
                <c:pt idx="25">
                  <c:v>259.33999999999997</c:v>
                </c:pt>
                <c:pt idx="26">
                  <c:v>259.61</c:v>
                </c:pt>
                <c:pt idx="27">
                  <c:v>259.89</c:v>
                </c:pt>
                <c:pt idx="28">
                  <c:v>260.16000000000003</c:v>
                </c:pt>
                <c:pt idx="29">
                  <c:v>260.44</c:v>
                </c:pt>
                <c:pt idx="30">
                  <c:v>260.70999999999998</c:v>
                </c:pt>
                <c:pt idx="31">
                  <c:v>260.99</c:v>
                </c:pt>
                <c:pt idx="32">
                  <c:v>261.27</c:v>
                </c:pt>
                <c:pt idx="33">
                  <c:v>261.54000000000002</c:v>
                </c:pt>
                <c:pt idx="34">
                  <c:v>261.82</c:v>
                </c:pt>
                <c:pt idx="35">
                  <c:v>262.08999999999997</c:v>
                </c:pt>
                <c:pt idx="36">
                  <c:v>262.37</c:v>
                </c:pt>
                <c:pt idx="37">
                  <c:v>262.64</c:v>
                </c:pt>
                <c:pt idx="38">
                  <c:v>262.92</c:v>
                </c:pt>
                <c:pt idx="39">
                  <c:v>263.19</c:v>
                </c:pt>
                <c:pt idx="40">
                  <c:v>263.47000000000003</c:v>
                </c:pt>
                <c:pt idx="41">
                  <c:v>263.74</c:v>
                </c:pt>
                <c:pt idx="42">
                  <c:v>264.02</c:v>
                </c:pt>
                <c:pt idx="43">
                  <c:v>264.3</c:v>
                </c:pt>
                <c:pt idx="44">
                  <c:v>264.57</c:v>
                </c:pt>
                <c:pt idx="45">
                  <c:v>264.85000000000002</c:v>
                </c:pt>
                <c:pt idx="46">
                  <c:v>265.12</c:v>
                </c:pt>
                <c:pt idx="47">
                  <c:v>265.39999999999998</c:v>
                </c:pt>
                <c:pt idx="48">
                  <c:v>265.67</c:v>
                </c:pt>
                <c:pt idx="49">
                  <c:v>265.95</c:v>
                </c:pt>
                <c:pt idx="50">
                  <c:v>266.22000000000003</c:v>
                </c:pt>
                <c:pt idx="51">
                  <c:v>266.5</c:v>
                </c:pt>
                <c:pt idx="52">
                  <c:v>266.77999999999997</c:v>
                </c:pt>
                <c:pt idx="53">
                  <c:v>267.05</c:v>
                </c:pt>
                <c:pt idx="54">
                  <c:v>267.33</c:v>
                </c:pt>
                <c:pt idx="55">
                  <c:v>267.60000000000002</c:v>
                </c:pt>
                <c:pt idx="56">
                  <c:v>267.88</c:v>
                </c:pt>
                <c:pt idx="57">
                  <c:v>268.14999999999998</c:v>
                </c:pt>
                <c:pt idx="58">
                  <c:v>268.43</c:v>
                </c:pt>
                <c:pt idx="59">
                  <c:v>268.7</c:v>
                </c:pt>
                <c:pt idx="60">
                  <c:v>268.98</c:v>
                </c:pt>
                <c:pt idx="61">
                  <c:v>269.26</c:v>
                </c:pt>
                <c:pt idx="62">
                  <c:v>269.52999999999997</c:v>
                </c:pt>
                <c:pt idx="63">
                  <c:v>269.81</c:v>
                </c:pt>
                <c:pt idx="64">
                  <c:v>270.08</c:v>
                </c:pt>
                <c:pt idx="65">
                  <c:v>270.36</c:v>
                </c:pt>
                <c:pt idx="66">
                  <c:v>270.63</c:v>
                </c:pt>
                <c:pt idx="67">
                  <c:v>270.91000000000003</c:v>
                </c:pt>
                <c:pt idx="68">
                  <c:v>271.18</c:v>
                </c:pt>
                <c:pt idx="69">
                  <c:v>271.45999999999998</c:v>
                </c:pt>
                <c:pt idx="70">
                  <c:v>271.73</c:v>
                </c:pt>
                <c:pt idx="71">
                  <c:v>272.01</c:v>
                </c:pt>
                <c:pt idx="72">
                  <c:v>272.29000000000002</c:v>
                </c:pt>
                <c:pt idx="73">
                  <c:v>272.56</c:v>
                </c:pt>
                <c:pt idx="74">
                  <c:v>272.83999999999997</c:v>
                </c:pt>
                <c:pt idx="75">
                  <c:v>273.11</c:v>
                </c:pt>
                <c:pt idx="76">
                  <c:v>273.39</c:v>
                </c:pt>
                <c:pt idx="77">
                  <c:v>273.66000000000003</c:v>
                </c:pt>
                <c:pt idx="78">
                  <c:v>273.94</c:v>
                </c:pt>
                <c:pt idx="79">
                  <c:v>274.20999999999998</c:v>
                </c:pt>
                <c:pt idx="80">
                  <c:v>274.49</c:v>
                </c:pt>
                <c:pt idx="81">
                  <c:v>274.77</c:v>
                </c:pt>
                <c:pt idx="82">
                  <c:v>275.04000000000002</c:v>
                </c:pt>
                <c:pt idx="83">
                  <c:v>275.32</c:v>
                </c:pt>
                <c:pt idx="84">
                  <c:v>275.58999999999997</c:v>
                </c:pt>
                <c:pt idx="85">
                  <c:v>275.87</c:v>
                </c:pt>
                <c:pt idx="86">
                  <c:v>276.14</c:v>
                </c:pt>
                <c:pt idx="87">
                  <c:v>276.42</c:v>
                </c:pt>
                <c:pt idx="88">
                  <c:v>276.69</c:v>
                </c:pt>
                <c:pt idx="89">
                  <c:v>276.97000000000003</c:v>
                </c:pt>
                <c:pt idx="90">
                  <c:v>277.24</c:v>
                </c:pt>
                <c:pt idx="91">
                  <c:v>277.52</c:v>
                </c:pt>
                <c:pt idx="92">
                  <c:v>277.8</c:v>
                </c:pt>
                <c:pt idx="93">
                  <c:v>278.07</c:v>
                </c:pt>
                <c:pt idx="94">
                  <c:v>278.35000000000002</c:v>
                </c:pt>
                <c:pt idx="95">
                  <c:v>278.62</c:v>
                </c:pt>
                <c:pt idx="96">
                  <c:v>278.89999999999998</c:v>
                </c:pt>
                <c:pt idx="97">
                  <c:v>279.17</c:v>
                </c:pt>
                <c:pt idx="98">
                  <c:v>279.45</c:v>
                </c:pt>
                <c:pt idx="99">
                  <c:v>279.72000000000003</c:v>
                </c:pt>
                <c:pt idx="100">
                  <c:v>280</c:v>
                </c:pt>
              </c:numCache>
            </c:numRef>
          </c:xVal>
          <c:yVal>
            <c:numRef>
              <c:f>Sheet1!$B$3:$B$103</c:f>
              <c:numCache>
                <c:formatCode>_(* #,##0_);_(* \(#,##0\);_(* "-"??_);_(@_)</c:formatCode>
                <c:ptCount val="101"/>
                <c:pt idx="0">
                  <c:v>9052</c:v>
                </c:pt>
                <c:pt idx="1">
                  <c:v>9052</c:v>
                </c:pt>
                <c:pt idx="2">
                  <c:v>3516.11</c:v>
                </c:pt>
                <c:pt idx="3">
                  <c:v>3479.58</c:v>
                </c:pt>
                <c:pt idx="4">
                  <c:v>3443.05</c:v>
                </c:pt>
                <c:pt idx="5">
                  <c:v>3406.51</c:v>
                </c:pt>
                <c:pt idx="6">
                  <c:v>3369.33</c:v>
                </c:pt>
                <c:pt idx="7">
                  <c:v>3331.04</c:v>
                </c:pt>
                <c:pt idx="8">
                  <c:v>3292.75</c:v>
                </c:pt>
                <c:pt idx="9">
                  <c:v>3254.46</c:v>
                </c:pt>
                <c:pt idx="10">
                  <c:v>3215.01</c:v>
                </c:pt>
                <c:pt idx="11">
                  <c:v>3175.16</c:v>
                </c:pt>
                <c:pt idx="12">
                  <c:v>3135.31</c:v>
                </c:pt>
                <c:pt idx="13">
                  <c:v>3095.32</c:v>
                </c:pt>
                <c:pt idx="14">
                  <c:v>3054.13</c:v>
                </c:pt>
                <c:pt idx="15">
                  <c:v>3012.95</c:v>
                </c:pt>
                <c:pt idx="16">
                  <c:v>2971.77</c:v>
                </c:pt>
                <c:pt idx="17">
                  <c:v>2930.06</c:v>
                </c:pt>
                <c:pt idx="18">
                  <c:v>2887.8</c:v>
                </c:pt>
                <c:pt idx="19">
                  <c:v>2845.54</c:v>
                </c:pt>
                <c:pt idx="20">
                  <c:v>2803.28</c:v>
                </c:pt>
                <c:pt idx="21">
                  <c:v>2760.33</c:v>
                </c:pt>
                <c:pt idx="22">
                  <c:v>2717.27</c:v>
                </c:pt>
                <c:pt idx="23">
                  <c:v>2674.2</c:v>
                </c:pt>
                <c:pt idx="24">
                  <c:v>2631.02</c:v>
                </c:pt>
                <c:pt idx="25">
                  <c:v>2587.44</c:v>
                </c:pt>
                <c:pt idx="26">
                  <c:v>2543.87</c:v>
                </c:pt>
                <c:pt idx="27">
                  <c:v>2500.29</c:v>
                </c:pt>
                <c:pt idx="28">
                  <c:v>2456.59</c:v>
                </c:pt>
                <c:pt idx="29">
                  <c:v>2412.81</c:v>
                </c:pt>
                <c:pt idx="30">
                  <c:v>2369.02</c:v>
                </c:pt>
                <c:pt idx="31">
                  <c:v>2325.2399999999998</c:v>
                </c:pt>
                <c:pt idx="32">
                  <c:v>2281.5500000000002</c:v>
                </c:pt>
                <c:pt idx="33">
                  <c:v>2237.87</c:v>
                </c:pt>
                <c:pt idx="34">
                  <c:v>2194.1799999999998</c:v>
                </c:pt>
                <c:pt idx="35">
                  <c:v>2150.63</c:v>
                </c:pt>
                <c:pt idx="36">
                  <c:v>2107.35</c:v>
                </c:pt>
                <c:pt idx="37">
                  <c:v>2064.0700000000002</c:v>
                </c:pt>
                <c:pt idx="38">
                  <c:v>2020.79</c:v>
                </c:pt>
                <c:pt idx="39">
                  <c:v>1978</c:v>
                </c:pt>
                <c:pt idx="40">
                  <c:v>1935.42</c:v>
                </c:pt>
                <c:pt idx="41">
                  <c:v>1892.85</c:v>
                </c:pt>
                <c:pt idx="42">
                  <c:v>1850.34</c:v>
                </c:pt>
                <c:pt idx="43">
                  <c:v>1808.75</c:v>
                </c:pt>
                <c:pt idx="44">
                  <c:v>1767.15</c:v>
                </c:pt>
                <c:pt idx="45">
                  <c:v>1725.56</c:v>
                </c:pt>
                <c:pt idx="46">
                  <c:v>1684.52</c:v>
                </c:pt>
                <c:pt idx="47">
                  <c:v>1644.17</c:v>
                </c:pt>
                <c:pt idx="48">
                  <c:v>1603.82</c:v>
                </c:pt>
                <c:pt idx="49">
                  <c:v>1563.47</c:v>
                </c:pt>
                <c:pt idx="50">
                  <c:v>1524.33</c:v>
                </c:pt>
                <c:pt idx="51">
                  <c:v>1485.46</c:v>
                </c:pt>
                <c:pt idx="52">
                  <c:v>1446.6</c:v>
                </c:pt>
                <c:pt idx="53">
                  <c:v>1408.04</c:v>
                </c:pt>
                <c:pt idx="54">
                  <c:v>1370.87</c:v>
                </c:pt>
                <c:pt idx="55">
                  <c:v>1333.69</c:v>
                </c:pt>
                <c:pt idx="56">
                  <c:v>1296.52</c:v>
                </c:pt>
                <c:pt idx="57">
                  <c:v>1260.3800000000001</c:v>
                </c:pt>
                <c:pt idx="58">
                  <c:v>1225.07</c:v>
                </c:pt>
                <c:pt idx="59">
                  <c:v>1189.77</c:v>
                </c:pt>
                <c:pt idx="60">
                  <c:v>1154.46</c:v>
                </c:pt>
                <c:pt idx="61">
                  <c:v>1121.01</c:v>
                </c:pt>
                <c:pt idx="62">
                  <c:v>1087.71</c:v>
                </c:pt>
                <c:pt idx="63">
                  <c:v>1054.4100000000001</c:v>
                </c:pt>
                <c:pt idx="64">
                  <c:v>1021.74</c:v>
                </c:pt>
                <c:pt idx="65">
                  <c:v>990.55</c:v>
                </c:pt>
                <c:pt idx="66">
                  <c:v>959.36</c:v>
                </c:pt>
                <c:pt idx="67">
                  <c:v>928.18</c:v>
                </c:pt>
                <c:pt idx="68">
                  <c:v>898.45</c:v>
                </c:pt>
                <c:pt idx="69">
                  <c:v>869.45</c:v>
                </c:pt>
                <c:pt idx="70">
                  <c:v>840.44</c:v>
                </c:pt>
                <c:pt idx="71">
                  <c:v>811.52</c:v>
                </c:pt>
                <c:pt idx="72">
                  <c:v>784.74</c:v>
                </c:pt>
                <c:pt idx="73">
                  <c:v>757.96</c:v>
                </c:pt>
                <c:pt idx="74">
                  <c:v>731.18</c:v>
                </c:pt>
                <c:pt idx="75">
                  <c:v>705.31</c:v>
                </c:pt>
                <c:pt idx="76">
                  <c:v>680.75</c:v>
                </c:pt>
                <c:pt idx="77">
                  <c:v>656.19</c:v>
                </c:pt>
                <c:pt idx="78">
                  <c:v>631.64</c:v>
                </c:pt>
                <c:pt idx="79">
                  <c:v>608.79</c:v>
                </c:pt>
                <c:pt idx="80">
                  <c:v>586.42999999999995</c:v>
                </c:pt>
                <c:pt idx="81">
                  <c:v>564.07000000000005</c:v>
                </c:pt>
                <c:pt idx="82">
                  <c:v>542.02</c:v>
                </c:pt>
                <c:pt idx="83">
                  <c:v>521.80999999999995</c:v>
                </c:pt>
                <c:pt idx="84">
                  <c:v>501.59</c:v>
                </c:pt>
                <c:pt idx="85">
                  <c:v>481.37</c:v>
                </c:pt>
                <c:pt idx="86">
                  <c:v>462.23</c:v>
                </c:pt>
                <c:pt idx="87">
                  <c:v>444.08</c:v>
                </c:pt>
                <c:pt idx="88">
                  <c:v>425.93</c:v>
                </c:pt>
                <c:pt idx="89">
                  <c:v>407.78</c:v>
                </c:pt>
                <c:pt idx="90">
                  <c:v>391.37</c:v>
                </c:pt>
                <c:pt idx="91">
                  <c:v>375.19</c:v>
                </c:pt>
                <c:pt idx="92">
                  <c:v>359.01</c:v>
                </c:pt>
                <c:pt idx="93">
                  <c:v>343.31</c:v>
                </c:pt>
                <c:pt idx="94">
                  <c:v>328.99</c:v>
                </c:pt>
                <c:pt idx="95">
                  <c:v>314.66000000000003</c:v>
                </c:pt>
                <c:pt idx="96">
                  <c:v>300.33</c:v>
                </c:pt>
                <c:pt idx="97">
                  <c:v>287.10000000000002</c:v>
                </c:pt>
                <c:pt idx="98">
                  <c:v>274.51</c:v>
                </c:pt>
                <c:pt idx="99">
                  <c:v>261.91000000000003</c:v>
                </c:pt>
                <c:pt idx="100">
                  <c:v>249.32</c:v>
                </c:pt>
              </c:numCache>
            </c:numRef>
          </c:yVal>
          <c:smooth val="0"/>
          <c:extLst>
            <c:ext xmlns:c16="http://schemas.microsoft.com/office/drawing/2014/chart" uri="{C3380CC4-5D6E-409C-BE32-E72D297353CC}">
              <c16:uniqueId val="{00000000-1754-43B3-ADBD-7DF3BB1C42FA}"/>
            </c:ext>
          </c:extLst>
        </c:ser>
        <c:ser>
          <c:idx val="1"/>
          <c:order val="1"/>
          <c:tx>
            <c:strRef>
              <c:f>Sheet1!$C$1</c:f>
              <c:strCache>
                <c:ptCount val="1"/>
                <c:pt idx="0">
                  <c:v> RRS </c:v>
                </c:pt>
              </c:strCache>
            </c:strRef>
          </c:tx>
          <c:spPr>
            <a:ln w="19050" cap="rnd">
              <a:solidFill>
                <a:schemeClr val="accent2"/>
              </a:solidFill>
              <a:round/>
            </a:ln>
            <a:effectLst/>
          </c:spPr>
          <c:marker>
            <c:symbol val="none"/>
          </c:marker>
          <c:xVal>
            <c:numRef>
              <c:f>Sheet1!$C$3:$C$103</c:f>
              <c:numCache>
                <c:formatCode>_(* #,##0_);_(* \(#,##0\);_(* "-"??_);_(@_)</c:formatCode>
                <c:ptCount val="101"/>
                <c:pt idx="0">
                  <c:v>0</c:v>
                </c:pt>
                <c:pt idx="1">
                  <c:v>2351</c:v>
                </c:pt>
                <c:pt idx="2">
                  <c:v>2352</c:v>
                </c:pt>
                <c:pt idx="3">
                  <c:v>2356.5700000000002</c:v>
                </c:pt>
                <c:pt idx="4">
                  <c:v>2361.14</c:v>
                </c:pt>
                <c:pt idx="5">
                  <c:v>2365.71</c:v>
                </c:pt>
                <c:pt idx="6">
                  <c:v>2370.29</c:v>
                </c:pt>
                <c:pt idx="7">
                  <c:v>2374.86</c:v>
                </c:pt>
                <c:pt idx="8">
                  <c:v>2379.4299999999998</c:v>
                </c:pt>
                <c:pt idx="9">
                  <c:v>2384</c:v>
                </c:pt>
                <c:pt idx="10">
                  <c:v>2388.5700000000002</c:v>
                </c:pt>
                <c:pt idx="11">
                  <c:v>2393.14</c:v>
                </c:pt>
                <c:pt idx="12">
                  <c:v>2397.71</c:v>
                </c:pt>
                <c:pt idx="13">
                  <c:v>2402.29</c:v>
                </c:pt>
                <c:pt idx="14">
                  <c:v>2406.86</c:v>
                </c:pt>
                <c:pt idx="15">
                  <c:v>2411.4299999999998</c:v>
                </c:pt>
                <c:pt idx="16">
                  <c:v>2416</c:v>
                </c:pt>
                <c:pt idx="17">
                  <c:v>2420.5700000000002</c:v>
                </c:pt>
                <c:pt idx="18">
                  <c:v>2425.14</c:v>
                </c:pt>
                <c:pt idx="19">
                  <c:v>2429.71</c:v>
                </c:pt>
                <c:pt idx="20">
                  <c:v>2434.29</c:v>
                </c:pt>
                <c:pt idx="21">
                  <c:v>2438.86</c:v>
                </c:pt>
                <c:pt idx="22">
                  <c:v>2443.4299999999998</c:v>
                </c:pt>
                <c:pt idx="23">
                  <c:v>2448</c:v>
                </c:pt>
                <c:pt idx="24">
                  <c:v>2452.5700000000002</c:v>
                </c:pt>
                <c:pt idx="25">
                  <c:v>2457.14</c:v>
                </c:pt>
                <c:pt idx="26">
                  <c:v>2461.71</c:v>
                </c:pt>
                <c:pt idx="27">
                  <c:v>2466.29</c:v>
                </c:pt>
                <c:pt idx="28">
                  <c:v>2470.86</c:v>
                </c:pt>
                <c:pt idx="29">
                  <c:v>2475.4299999999998</c:v>
                </c:pt>
                <c:pt idx="30">
                  <c:v>2480</c:v>
                </c:pt>
                <c:pt idx="31">
                  <c:v>2484.5700000000002</c:v>
                </c:pt>
                <c:pt idx="32">
                  <c:v>2489.14</c:v>
                </c:pt>
                <c:pt idx="33">
                  <c:v>2493.71</c:v>
                </c:pt>
                <c:pt idx="34">
                  <c:v>2498.29</c:v>
                </c:pt>
                <c:pt idx="35">
                  <c:v>2502.86</c:v>
                </c:pt>
                <c:pt idx="36">
                  <c:v>2507.4299999999998</c:v>
                </c:pt>
                <c:pt idx="37">
                  <c:v>2512</c:v>
                </c:pt>
                <c:pt idx="38">
                  <c:v>2516.5700000000002</c:v>
                </c:pt>
                <c:pt idx="39">
                  <c:v>2521.14</c:v>
                </c:pt>
                <c:pt idx="40">
                  <c:v>2525.71</c:v>
                </c:pt>
                <c:pt idx="41">
                  <c:v>2530.29</c:v>
                </c:pt>
                <c:pt idx="42">
                  <c:v>2534.86</c:v>
                </c:pt>
                <c:pt idx="43">
                  <c:v>2539.4299999999998</c:v>
                </c:pt>
                <c:pt idx="44">
                  <c:v>2544</c:v>
                </c:pt>
                <c:pt idx="45">
                  <c:v>2548.5700000000002</c:v>
                </c:pt>
                <c:pt idx="46">
                  <c:v>2553.14</c:v>
                </c:pt>
                <c:pt idx="47">
                  <c:v>2557.71</c:v>
                </c:pt>
                <c:pt idx="48">
                  <c:v>2562.29</c:v>
                </c:pt>
                <c:pt idx="49">
                  <c:v>2566.86</c:v>
                </c:pt>
                <c:pt idx="50">
                  <c:v>2571.4299999999998</c:v>
                </c:pt>
                <c:pt idx="51">
                  <c:v>2576</c:v>
                </c:pt>
                <c:pt idx="52">
                  <c:v>2580.5700000000002</c:v>
                </c:pt>
                <c:pt idx="53">
                  <c:v>2585.14</c:v>
                </c:pt>
                <c:pt idx="54">
                  <c:v>2589.71</c:v>
                </c:pt>
                <c:pt idx="55">
                  <c:v>2594.29</c:v>
                </c:pt>
                <c:pt idx="56">
                  <c:v>2598.86</c:v>
                </c:pt>
                <c:pt idx="57">
                  <c:v>2603.4299999999998</c:v>
                </c:pt>
                <c:pt idx="58">
                  <c:v>2608</c:v>
                </c:pt>
                <c:pt idx="59">
                  <c:v>2612.5700000000002</c:v>
                </c:pt>
                <c:pt idx="60">
                  <c:v>2617.14</c:v>
                </c:pt>
                <c:pt idx="61">
                  <c:v>2621.71</c:v>
                </c:pt>
                <c:pt idx="62">
                  <c:v>2626.29</c:v>
                </c:pt>
                <c:pt idx="63">
                  <c:v>2630.86</c:v>
                </c:pt>
                <c:pt idx="64">
                  <c:v>2635.43</c:v>
                </c:pt>
                <c:pt idx="65">
                  <c:v>2640</c:v>
                </c:pt>
                <c:pt idx="66">
                  <c:v>2644.57</c:v>
                </c:pt>
                <c:pt idx="67">
                  <c:v>2649.14</c:v>
                </c:pt>
                <c:pt idx="68">
                  <c:v>2653.71</c:v>
                </c:pt>
                <c:pt idx="69">
                  <c:v>2658.29</c:v>
                </c:pt>
                <c:pt idx="70">
                  <c:v>2662.86</c:v>
                </c:pt>
                <c:pt idx="71">
                  <c:v>2667.43</c:v>
                </c:pt>
                <c:pt idx="72">
                  <c:v>2672</c:v>
                </c:pt>
                <c:pt idx="73">
                  <c:v>2676.57</c:v>
                </c:pt>
                <c:pt idx="74">
                  <c:v>2681.14</c:v>
                </c:pt>
                <c:pt idx="75">
                  <c:v>2685.71</c:v>
                </c:pt>
                <c:pt idx="76">
                  <c:v>2690.29</c:v>
                </c:pt>
                <c:pt idx="77">
                  <c:v>2694.86</c:v>
                </c:pt>
                <c:pt idx="78">
                  <c:v>2699.43</c:v>
                </c:pt>
                <c:pt idx="79">
                  <c:v>2704</c:v>
                </c:pt>
                <c:pt idx="80">
                  <c:v>2708.57</c:v>
                </c:pt>
                <c:pt idx="81">
                  <c:v>2713.14</c:v>
                </c:pt>
                <c:pt idx="82">
                  <c:v>2717.71</c:v>
                </c:pt>
                <c:pt idx="83">
                  <c:v>2722.29</c:v>
                </c:pt>
                <c:pt idx="84">
                  <c:v>2726.86</c:v>
                </c:pt>
                <c:pt idx="85">
                  <c:v>2731.43</c:v>
                </c:pt>
                <c:pt idx="86">
                  <c:v>2736</c:v>
                </c:pt>
                <c:pt idx="87">
                  <c:v>2740.57</c:v>
                </c:pt>
                <c:pt idx="88">
                  <c:v>2745.14</c:v>
                </c:pt>
                <c:pt idx="89">
                  <c:v>2749.71</c:v>
                </c:pt>
                <c:pt idx="90">
                  <c:v>2754.29</c:v>
                </c:pt>
                <c:pt idx="91">
                  <c:v>2758.86</c:v>
                </c:pt>
                <c:pt idx="92">
                  <c:v>2763.43</c:v>
                </c:pt>
                <c:pt idx="93">
                  <c:v>2768</c:v>
                </c:pt>
                <c:pt idx="94">
                  <c:v>2772.57</c:v>
                </c:pt>
                <c:pt idx="95">
                  <c:v>2777.14</c:v>
                </c:pt>
                <c:pt idx="96">
                  <c:v>2781.71</c:v>
                </c:pt>
                <c:pt idx="97">
                  <c:v>2786.29</c:v>
                </c:pt>
                <c:pt idx="98">
                  <c:v>2790.86</c:v>
                </c:pt>
                <c:pt idx="99">
                  <c:v>2795.43</c:v>
                </c:pt>
                <c:pt idx="100">
                  <c:v>2800</c:v>
                </c:pt>
              </c:numCache>
            </c:numRef>
          </c:xVal>
          <c:yVal>
            <c:numRef>
              <c:f>Sheet1!$D$3:$D$103</c:f>
              <c:numCache>
                <c:formatCode>_(* #,##0_);_(* \(#,##0\);_(* "-"??_);_(@_)</c:formatCode>
                <c:ptCount val="101"/>
                <c:pt idx="0">
                  <c:v>7051</c:v>
                </c:pt>
                <c:pt idx="1">
                  <c:v>7051</c:v>
                </c:pt>
                <c:pt idx="2">
                  <c:v>3514.81</c:v>
                </c:pt>
                <c:pt idx="3">
                  <c:v>3473.98</c:v>
                </c:pt>
                <c:pt idx="4">
                  <c:v>3431.15</c:v>
                </c:pt>
                <c:pt idx="5">
                  <c:v>3387.62</c:v>
                </c:pt>
                <c:pt idx="6">
                  <c:v>3342.04</c:v>
                </c:pt>
                <c:pt idx="7">
                  <c:v>3297.18</c:v>
                </c:pt>
                <c:pt idx="8">
                  <c:v>3251.69</c:v>
                </c:pt>
                <c:pt idx="9">
                  <c:v>3204.16</c:v>
                </c:pt>
                <c:pt idx="10">
                  <c:v>3157.49</c:v>
                </c:pt>
                <c:pt idx="11">
                  <c:v>3110.29</c:v>
                </c:pt>
                <c:pt idx="12">
                  <c:v>3061.06</c:v>
                </c:pt>
                <c:pt idx="13">
                  <c:v>3012.85</c:v>
                </c:pt>
                <c:pt idx="14">
                  <c:v>2964.18</c:v>
                </c:pt>
                <c:pt idx="15">
                  <c:v>2913.55</c:v>
                </c:pt>
                <c:pt idx="16">
                  <c:v>2864.06</c:v>
                </c:pt>
                <c:pt idx="17">
                  <c:v>2814.22</c:v>
                </c:pt>
                <c:pt idx="18">
                  <c:v>2762.49</c:v>
                </c:pt>
                <c:pt idx="19">
                  <c:v>2712.05</c:v>
                </c:pt>
                <c:pt idx="20">
                  <c:v>2661.36</c:v>
                </c:pt>
                <c:pt idx="21">
                  <c:v>2608.87</c:v>
                </c:pt>
                <c:pt idx="22">
                  <c:v>2557.79</c:v>
                </c:pt>
                <c:pt idx="23">
                  <c:v>2506.58</c:v>
                </c:pt>
                <c:pt idx="24">
                  <c:v>2453.67</c:v>
                </c:pt>
                <c:pt idx="25">
                  <c:v>2402.3000000000002</c:v>
                </c:pt>
                <c:pt idx="26">
                  <c:v>2350.91</c:v>
                </c:pt>
                <c:pt idx="27">
                  <c:v>2299.54</c:v>
                </c:pt>
                <c:pt idx="28">
                  <c:v>2248.23</c:v>
                </c:pt>
                <c:pt idx="29">
                  <c:v>2197.0100000000002</c:v>
                </c:pt>
                <c:pt idx="30">
                  <c:v>2144.3200000000002</c:v>
                </c:pt>
                <c:pt idx="31">
                  <c:v>2093.41</c:v>
                </c:pt>
                <c:pt idx="32">
                  <c:v>2042.69</c:v>
                </c:pt>
                <c:pt idx="33">
                  <c:v>1990.65</c:v>
                </c:pt>
                <c:pt idx="34">
                  <c:v>1940.47</c:v>
                </c:pt>
                <c:pt idx="35">
                  <c:v>1890.6</c:v>
                </c:pt>
                <c:pt idx="36">
                  <c:v>1839.54</c:v>
                </c:pt>
                <c:pt idx="37">
                  <c:v>1790.41</c:v>
                </c:pt>
                <c:pt idx="38">
                  <c:v>1741.7</c:v>
                </c:pt>
                <c:pt idx="39">
                  <c:v>1691.93</c:v>
                </c:pt>
                <c:pt idx="40">
                  <c:v>1644.17</c:v>
                </c:pt>
                <c:pt idx="41">
                  <c:v>1596.91</c:v>
                </c:pt>
                <c:pt idx="42">
                  <c:v>1548.95</c:v>
                </c:pt>
                <c:pt idx="43">
                  <c:v>1502.61</c:v>
                </c:pt>
                <c:pt idx="44">
                  <c:v>1457.06</c:v>
                </c:pt>
                <c:pt idx="45">
                  <c:v>1411.35</c:v>
                </c:pt>
                <c:pt idx="46">
                  <c:v>1366.49</c:v>
                </c:pt>
                <c:pt idx="47">
                  <c:v>1322.9</c:v>
                </c:pt>
                <c:pt idx="48">
                  <c:v>1279.6199999999999</c:v>
                </c:pt>
                <c:pt idx="49">
                  <c:v>1236.5</c:v>
                </c:pt>
                <c:pt idx="50">
                  <c:v>1195.06</c:v>
                </c:pt>
                <c:pt idx="51">
                  <c:v>1154.3599999999999</c:v>
                </c:pt>
                <c:pt idx="52">
                  <c:v>1114.43</c:v>
                </c:pt>
                <c:pt idx="53">
                  <c:v>1075.27</c:v>
                </c:pt>
                <c:pt idx="54">
                  <c:v>1036.9000000000001</c:v>
                </c:pt>
                <c:pt idx="55">
                  <c:v>998.17</c:v>
                </c:pt>
                <c:pt idx="56">
                  <c:v>961.44</c:v>
                </c:pt>
                <c:pt idx="57">
                  <c:v>925.53</c:v>
                </c:pt>
                <c:pt idx="58">
                  <c:v>889.36</c:v>
                </c:pt>
                <c:pt idx="59">
                  <c:v>855.14</c:v>
                </c:pt>
                <c:pt idx="60">
                  <c:v>821.76</c:v>
                </c:pt>
                <c:pt idx="61">
                  <c:v>788.21</c:v>
                </c:pt>
                <c:pt idx="62">
                  <c:v>756.54</c:v>
                </c:pt>
                <c:pt idx="63">
                  <c:v>725.71</c:v>
                </c:pt>
                <c:pt idx="64">
                  <c:v>694.81</c:v>
                </c:pt>
                <c:pt idx="65">
                  <c:v>665.7</c:v>
                </c:pt>
                <c:pt idx="66">
                  <c:v>637.42999999999995</c:v>
                </c:pt>
                <c:pt idx="67">
                  <c:v>609.15</c:v>
                </c:pt>
                <c:pt idx="68">
                  <c:v>582.57000000000005</c:v>
                </c:pt>
                <c:pt idx="69">
                  <c:v>556.80999999999995</c:v>
                </c:pt>
                <c:pt idx="70">
                  <c:v>531.11</c:v>
                </c:pt>
                <c:pt idx="71">
                  <c:v>507.01</c:v>
                </c:pt>
                <c:pt idx="72">
                  <c:v>483.7</c:v>
                </c:pt>
                <c:pt idx="73">
                  <c:v>460.5</c:v>
                </c:pt>
                <c:pt idx="74">
                  <c:v>438.78</c:v>
                </c:pt>
                <c:pt idx="75">
                  <c:v>417.84</c:v>
                </c:pt>
                <c:pt idx="76">
                  <c:v>397.65</c:v>
                </c:pt>
                <c:pt idx="77">
                  <c:v>378.2</c:v>
                </c:pt>
                <c:pt idx="78">
                  <c:v>359.48</c:v>
                </c:pt>
                <c:pt idx="79">
                  <c:v>340.92</c:v>
                </c:pt>
                <c:pt idx="80">
                  <c:v>323.64</c:v>
                </c:pt>
                <c:pt idx="81">
                  <c:v>307.04000000000002</c:v>
                </c:pt>
                <c:pt idx="82">
                  <c:v>290.62</c:v>
                </c:pt>
                <c:pt idx="83">
                  <c:v>275.37</c:v>
                </c:pt>
                <c:pt idx="84">
                  <c:v>260.75</c:v>
                </c:pt>
                <c:pt idx="85">
                  <c:v>246.32</c:v>
                </c:pt>
                <c:pt idx="86">
                  <c:v>232.94</c:v>
                </c:pt>
                <c:pt idx="87">
                  <c:v>220.15</c:v>
                </c:pt>
                <c:pt idx="88">
                  <c:v>207.93</c:v>
                </c:pt>
                <c:pt idx="89">
                  <c:v>196.26</c:v>
                </c:pt>
                <c:pt idx="90">
                  <c:v>185.13</c:v>
                </c:pt>
                <c:pt idx="91">
                  <c:v>174.52</c:v>
                </c:pt>
                <c:pt idx="92">
                  <c:v>164.41</c:v>
                </c:pt>
                <c:pt idx="93">
                  <c:v>154.79</c:v>
                </c:pt>
                <c:pt idx="94">
                  <c:v>145.63999999999999</c:v>
                </c:pt>
                <c:pt idx="95">
                  <c:v>136.93</c:v>
                </c:pt>
                <c:pt idx="96">
                  <c:v>128.66999999999999</c:v>
                </c:pt>
                <c:pt idx="97">
                  <c:v>120.83</c:v>
                </c:pt>
                <c:pt idx="98">
                  <c:v>113.39</c:v>
                </c:pt>
                <c:pt idx="99">
                  <c:v>106.34</c:v>
                </c:pt>
                <c:pt idx="100">
                  <c:v>99.66</c:v>
                </c:pt>
              </c:numCache>
            </c:numRef>
          </c:yVal>
          <c:smooth val="0"/>
          <c:extLst>
            <c:ext xmlns:c16="http://schemas.microsoft.com/office/drawing/2014/chart" uri="{C3380CC4-5D6E-409C-BE32-E72D297353CC}">
              <c16:uniqueId val="{00000001-1754-43B3-ADBD-7DF3BB1C42FA}"/>
            </c:ext>
          </c:extLst>
        </c:ser>
        <c:ser>
          <c:idx val="2"/>
          <c:order val="2"/>
          <c:tx>
            <c:strRef>
              <c:f>Sheet1!$E$1</c:f>
              <c:strCache>
                <c:ptCount val="1"/>
                <c:pt idx="0">
                  <c:v> ECRS </c:v>
                </c:pt>
              </c:strCache>
            </c:strRef>
          </c:tx>
          <c:spPr>
            <a:ln w="19050" cap="rnd">
              <a:solidFill>
                <a:schemeClr val="accent3"/>
              </a:solidFill>
              <a:round/>
            </a:ln>
            <a:effectLst/>
          </c:spPr>
          <c:marker>
            <c:symbol val="none"/>
          </c:marker>
          <c:xVal>
            <c:numRef>
              <c:f>Sheet1!$E$3:$E$103</c:f>
              <c:numCache>
                <c:formatCode>_(* #,##0_);_(* \(#,##0\);_(* "-"??_);_(@_)</c:formatCode>
                <c:ptCount val="101"/>
                <c:pt idx="0">
                  <c:v>0</c:v>
                </c:pt>
                <c:pt idx="1">
                  <c:v>387</c:v>
                </c:pt>
                <c:pt idx="2">
                  <c:v>388</c:v>
                </c:pt>
                <c:pt idx="3">
                  <c:v>402.94</c:v>
                </c:pt>
                <c:pt idx="4">
                  <c:v>417.88</c:v>
                </c:pt>
                <c:pt idx="5">
                  <c:v>432.82</c:v>
                </c:pt>
                <c:pt idx="6">
                  <c:v>447.76</c:v>
                </c:pt>
                <c:pt idx="7">
                  <c:v>462.69</c:v>
                </c:pt>
                <c:pt idx="8">
                  <c:v>477.63</c:v>
                </c:pt>
                <c:pt idx="9">
                  <c:v>492.57</c:v>
                </c:pt>
                <c:pt idx="10">
                  <c:v>507.51</c:v>
                </c:pt>
                <c:pt idx="11">
                  <c:v>522.45000000000005</c:v>
                </c:pt>
                <c:pt idx="12">
                  <c:v>537.39</c:v>
                </c:pt>
                <c:pt idx="13">
                  <c:v>552.33000000000004</c:v>
                </c:pt>
                <c:pt idx="14">
                  <c:v>567.27</c:v>
                </c:pt>
                <c:pt idx="15">
                  <c:v>582.20000000000005</c:v>
                </c:pt>
                <c:pt idx="16">
                  <c:v>597.14</c:v>
                </c:pt>
                <c:pt idx="17">
                  <c:v>612.08000000000004</c:v>
                </c:pt>
                <c:pt idx="18">
                  <c:v>627.02</c:v>
                </c:pt>
                <c:pt idx="19">
                  <c:v>641.96</c:v>
                </c:pt>
                <c:pt idx="20">
                  <c:v>656.9</c:v>
                </c:pt>
                <c:pt idx="21">
                  <c:v>671.84</c:v>
                </c:pt>
                <c:pt idx="22">
                  <c:v>686.78</c:v>
                </c:pt>
                <c:pt idx="23">
                  <c:v>701.71</c:v>
                </c:pt>
                <c:pt idx="24">
                  <c:v>716.65</c:v>
                </c:pt>
                <c:pt idx="25">
                  <c:v>731.59</c:v>
                </c:pt>
                <c:pt idx="26">
                  <c:v>746.53</c:v>
                </c:pt>
                <c:pt idx="27">
                  <c:v>761.47</c:v>
                </c:pt>
                <c:pt idx="28">
                  <c:v>776.41</c:v>
                </c:pt>
                <c:pt idx="29">
                  <c:v>791.35</c:v>
                </c:pt>
                <c:pt idx="30">
                  <c:v>806.29</c:v>
                </c:pt>
                <c:pt idx="31">
                  <c:v>821.22</c:v>
                </c:pt>
                <c:pt idx="32">
                  <c:v>836.16</c:v>
                </c:pt>
                <c:pt idx="33">
                  <c:v>851.1</c:v>
                </c:pt>
                <c:pt idx="34">
                  <c:v>866.04</c:v>
                </c:pt>
                <c:pt idx="35">
                  <c:v>880.98</c:v>
                </c:pt>
                <c:pt idx="36">
                  <c:v>895.92</c:v>
                </c:pt>
                <c:pt idx="37">
                  <c:v>910.86</c:v>
                </c:pt>
                <c:pt idx="38">
                  <c:v>925.8</c:v>
                </c:pt>
                <c:pt idx="39">
                  <c:v>940.73</c:v>
                </c:pt>
                <c:pt idx="40">
                  <c:v>955.67</c:v>
                </c:pt>
                <c:pt idx="41">
                  <c:v>970.61</c:v>
                </c:pt>
                <c:pt idx="42">
                  <c:v>985.55</c:v>
                </c:pt>
                <c:pt idx="43">
                  <c:v>1000.49</c:v>
                </c:pt>
                <c:pt idx="44">
                  <c:v>1015.43</c:v>
                </c:pt>
                <c:pt idx="45">
                  <c:v>1030.3699999999999</c:v>
                </c:pt>
                <c:pt idx="46">
                  <c:v>1045.31</c:v>
                </c:pt>
                <c:pt idx="47">
                  <c:v>1060.24</c:v>
                </c:pt>
                <c:pt idx="48">
                  <c:v>1075.18</c:v>
                </c:pt>
                <c:pt idx="49">
                  <c:v>1090.1199999999999</c:v>
                </c:pt>
                <c:pt idx="50">
                  <c:v>1105.06</c:v>
                </c:pt>
                <c:pt idx="51">
                  <c:v>1120</c:v>
                </c:pt>
                <c:pt idx="52">
                  <c:v>1134.94</c:v>
                </c:pt>
                <c:pt idx="53">
                  <c:v>1149.8800000000001</c:v>
                </c:pt>
                <c:pt idx="54">
                  <c:v>1164.82</c:v>
                </c:pt>
                <c:pt idx="55">
                  <c:v>1179.76</c:v>
                </c:pt>
                <c:pt idx="56">
                  <c:v>1194.69</c:v>
                </c:pt>
                <c:pt idx="57">
                  <c:v>1209.6300000000001</c:v>
                </c:pt>
                <c:pt idx="58">
                  <c:v>1224.57</c:v>
                </c:pt>
                <c:pt idx="59">
                  <c:v>1239.51</c:v>
                </c:pt>
                <c:pt idx="60">
                  <c:v>1254.45</c:v>
                </c:pt>
                <c:pt idx="61">
                  <c:v>1269.3900000000001</c:v>
                </c:pt>
                <c:pt idx="62">
                  <c:v>1284.33</c:v>
                </c:pt>
                <c:pt idx="63">
                  <c:v>1299.27</c:v>
                </c:pt>
                <c:pt idx="64">
                  <c:v>1314.2</c:v>
                </c:pt>
                <c:pt idx="65">
                  <c:v>1329.14</c:v>
                </c:pt>
                <c:pt idx="66">
                  <c:v>1344.08</c:v>
                </c:pt>
                <c:pt idx="67">
                  <c:v>1359.02</c:v>
                </c:pt>
                <c:pt idx="68">
                  <c:v>1373.96</c:v>
                </c:pt>
                <c:pt idx="69">
                  <c:v>1388.9</c:v>
                </c:pt>
                <c:pt idx="70">
                  <c:v>1403.84</c:v>
                </c:pt>
                <c:pt idx="71">
                  <c:v>1418.78</c:v>
                </c:pt>
                <c:pt idx="72">
                  <c:v>1433.71</c:v>
                </c:pt>
                <c:pt idx="73">
                  <c:v>1448.65</c:v>
                </c:pt>
                <c:pt idx="74">
                  <c:v>1463.59</c:v>
                </c:pt>
                <c:pt idx="75">
                  <c:v>1478.53</c:v>
                </c:pt>
                <c:pt idx="76">
                  <c:v>1493.47</c:v>
                </c:pt>
                <c:pt idx="77">
                  <c:v>1508.41</c:v>
                </c:pt>
                <c:pt idx="78">
                  <c:v>1523.35</c:v>
                </c:pt>
                <c:pt idx="79">
                  <c:v>1538.29</c:v>
                </c:pt>
                <c:pt idx="80">
                  <c:v>1553.22</c:v>
                </c:pt>
                <c:pt idx="81">
                  <c:v>1568.16</c:v>
                </c:pt>
                <c:pt idx="82">
                  <c:v>1583.1</c:v>
                </c:pt>
                <c:pt idx="83">
                  <c:v>1598.04</c:v>
                </c:pt>
                <c:pt idx="84">
                  <c:v>1612.98</c:v>
                </c:pt>
                <c:pt idx="85">
                  <c:v>1627.92</c:v>
                </c:pt>
                <c:pt idx="86">
                  <c:v>1642.86</c:v>
                </c:pt>
                <c:pt idx="87">
                  <c:v>1657.8</c:v>
                </c:pt>
                <c:pt idx="88">
                  <c:v>1672.73</c:v>
                </c:pt>
                <c:pt idx="89">
                  <c:v>1687.67</c:v>
                </c:pt>
                <c:pt idx="90">
                  <c:v>1702.61</c:v>
                </c:pt>
                <c:pt idx="91">
                  <c:v>1717.55</c:v>
                </c:pt>
                <c:pt idx="92">
                  <c:v>1732.49</c:v>
                </c:pt>
                <c:pt idx="93">
                  <c:v>1747.43</c:v>
                </c:pt>
                <c:pt idx="94">
                  <c:v>1762.37</c:v>
                </c:pt>
                <c:pt idx="95">
                  <c:v>1777.31</c:v>
                </c:pt>
                <c:pt idx="96">
                  <c:v>1792.24</c:v>
                </c:pt>
                <c:pt idx="97">
                  <c:v>1807.18</c:v>
                </c:pt>
                <c:pt idx="98">
                  <c:v>1822.12</c:v>
                </c:pt>
                <c:pt idx="99">
                  <c:v>1837.06</c:v>
                </c:pt>
                <c:pt idx="100">
                  <c:v>1852</c:v>
                </c:pt>
              </c:numCache>
            </c:numRef>
          </c:xVal>
          <c:yVal>
            <c:numRef>
              <c:f>Sheet1!$F$3:$F$103</c:f>
              <c:numCache>
                <c:formatCode>_(* #,##0_);_(* \(#,##0\);_(* "-"??_);_(@_)</c:formatCode>
                <c:ptCount val="101"/>
                <c:pt idx="0">
                  <c:v>5050</c:v>
                </c:pt>
                <c:pt idx="1">
                  <c:v>5050</c:v>
                </c:pt>
                <c:pt idx="2">
                  <c:v>3513.5</c:v>
                </c:pt>
                <c:pt idx="3">
                  <c:v>3467.59</c:v>
                </c:pt>
                <c:pt idx="4">
                  <c:v>3420.83</c:v>
                </c:pt>
                <c:pt idx="5">
                  <c:v>3371.89</c:v>
                </c:pt>
                <c:pt idx="6">
                  <c:v>3323.52</c:v>
                </c:pt>
                <c:pt idx="7">
                  <c:v>3274.39</c:v>
                </c:pt>
                <c:pt idx="8">
                  <c:v>3223.11</c:v>
                </c:pt>
                <c:pt idx="9">
                  <c:v>3172.56</c:v>
                </c:pt>
                <c:pt idx="10">
                  <c:v>3121.35</c:v>
                </c:pt>
                <c:pt idx="11">
                  <c:v>3068.04</c:v>
                </c:pt>
                <c:pt idx="12">
                  <c:v>3015.63</c:v>
                </c:pt>
                <c:pt idx="13">
                  <c:v>2962.68</c:v>
                </c:pt>
                <c:pt idx="14">
                  <c:v>2907.7</c:v>
                </c:pt>
                <c:pt idx="15">
                  <c:v>2853.79</c:v>
                </c:pt>
                <c:pt idx="16">
                  <c:v>2799.25</c:v>
                </c:pt>
                <c:pt idx="17">
                  <c:v>2743.22</c:v>
                </c:pt>
                <c:pt idx="18">
                  <c:v>2688.22</c:v>
                </c:pt>
                <c:pt idx="19">
                  <c:v>2631.29</c:v>
                </c:pt>
                <c:pt idx="20">
                  <c:v>2575.69</c:v>
                </c:pt>
                <c:pt idx="21">
                  <c:v>2519.91</c:v>
                </c:pt>
                <c:pt idx="22">
                  <c:v>2462.41</c:v>
                </c:pt>
                <c:pt idx="23">
                  <c:v>2406.4299999999998</c:v>
                </c:pt>
                <c:pt idx="24">
                  <c:v>2350.42</c:v>
                </c:pt>
                <c:pt idx="25">
                  <c:v>2291.88</c:v>
                </c:pt>
                <c:pt idx="26">
                  <c:v>2236.0700000000002</c:v>
                </c:pt>
                <c:pt idx="27">
                  <c:v>2180.37</c:v>
                </c:pt>
                <c:pt idx="28">
                  <c:v>2123.2600000000002</c:v>
                </c:pt>
                <c:pt idx="29">
                  <c:v>2067.96</c:v>
                </c:pt>
                <c:pt idx="30">
                  <c:v>2012.92</c:v>
                </c:pt>
                <c:pt idx="31">
                  <c:v>1956.63</c:v>
                </c:pt>
                <c:pt idx="32">
                  <c:v>1902.27</c:v>
                </c:pt>
                <c:pt idx="33">
                  <c:v>1846.77</c:v>
                </c:pt>
                <c:pt idx="34">
                  <c:v>1793.28</c:v>
                </c:pt>
                <c:pt idx="35">
                  <c:v>1740.24</c:v>
                </c:pt>
                <c:pt idx="36">
                  <c:v>1686.18</c:v>
                </c:pt>
                <c:pt idx="37">
                  <c:v>1634.21</c:v>
                </c:pt>
                <c:pt idx="38">
                  <c:v>1582.85</c:v>
                </c:pt>
                <c:pt idx="39">
                  <c:v>1530.69</c:v>
                </c:pt>
                <c:pt idx="40">
                  <c:v>1480.69</c:v>
                </c:pt>
                <c:pt idx="41">
                  <c:v>1431.4</c:v>
                </c:pt>
                <c:pt idx="42">
                  <c:v>1381.49</c:v>
                </c:pt>
                <c:pt idx="43">
                  <c:v>1333.76</c:v>
                </c:pt>
                <c:pt idx="44">
                  <c:v>1286.8499999999999</c:v>
                </c:pt>
                <c:pt idx="45">
                  <c:v>1239.46</c:v>
                </c:pt>
                <c:pt idx="46">
                  <c:v>1194.27</c:v>
                </c:pt>
                <c:pt idx="47">
                  <c:v>1148.71</c:v>
                </c:pt>
                <c:pt idx="48">
                  <c:v>1105.3399999999999</c:v>
                </c:pt>
                <c:pt idx="49">
                  <c:v>1062.9000000000001</c:v>
                </c:pt>
                <c:pt idx="50">
                  <c:v>1020.22</c:v>
                </c:pt>
                <c:pt idx="51">
                  <c:v>979.7</c:v>
                </c:pt>
                <c:pt idx="52">
                  <c:v>940.15</c:v>
                </c:pt>
                <c:pt idx="53">
                  <c:v>900.49</c:v>
                </c:pt>
                <c:pt idx="54">
                  <c:v>862.94</c:v>
                </c:pt>
                <c:pt idx="55">
                  <c:v>826.39</c:v>
                </c:pt>
                <c:pt idx="56">
                  <c:v>789.83</c:v>
                </c:pt>
                <c:pt idx="57">
                  <c:v>755.3</c:v>
                </c:pt>
                <c:pt idx="58">
                  <c:v>721.78</c:v>
                </c:pt>
                <c:pt idx="59">
                  <c:v>688.35</c:v>
                </c:pt>
                <c:pt idx="60">
                  <c:v>656.86</c:v>
                </c:pt>
                <c:pt idx="61">
                  <c:v>626.04</c:v>
                </c:pt>
                <c:pt idx="62">
                  <c:v>596.04</c:v>
                </c:pt>
                <c:pt idx="63">
                  <c:v>567.54999999999995</c:v>
                </c:pt>
                <c:pt idx="64">
                  <c:v>539.26</c:v>
                </c:pt>
                <c:pt idx="65">
                  <c:v>512.74</c:v>
                </c:pt>
                <c:pt idx="66">
                  <c:v>487.17</c:v>
                </c:pt>
                <c:pt idx="67">
                  <c:v>461.85</c:v>
                </c:pt>
                <c:pt idx="68">
                  <c:v>438.2</c:v>
                </c:pt>
                <c:pt idx="69">
                  <c:v>415.47</c:v>
                </c:pt>
                <c:pt idx="70">
                  <c:v>392.92</c:v>
                </c:pt>
                <c:pt idx="71">
                  <c:v>371.95</c:v>
                </c:pt>
                <c:pt idx="72">
                  <c:v>351.84</c:v>
                </c:pt>
                <c:pt idx="73">
                  <c:v>332.03</c:v>
                </c:pt>
                <c:pt idx="74">
                  <c:v>313.61</c:v>
                </c:pt>
                <c:pt idx="75">
                  <c:v>295.99</c:v>
                </c:pt>
                <c:pt idx="76">
                  <c:v>278.68</c:v>
                </c:pt>
                <c:pt idx="77">
                  <c:v>262.62</c:v>
                </c:pt>
                <c:pt idx="78">
                  <c:v>246.87</c:v>
                </c:pt>
                <c:pt idx="79">
                  <c:v>232.3</c:v>
                </c:pt>
                <c:pt idx="80">
                  <c:v>218.42</c:v>
                </c:pt>
                <c:pt idx="81">
                  <c:v>205.21</c:v>
                </c:pt>
                <c:pt idx="82">
                  <c:v>192.65</c:v>
                </c:pt>
                <c:pt idx="83">
                  <c:v>180.73</c:v>
                </c:pt>
                <c:pt idx="84">
                  <c:v>169.42</c:v>
                </c:pt>
                <c:pt idx="85">
                  <c:v>158.71</c:v>
                </c:pt>
                <c:pt idx="86">
                  <c:v>148.57</c:v>
                </c:pt>
                <c:pt idx="87">
                  <c:v>138.96</c:v>
                </c:pt>
                <c:pt idx="88">
                  <c:v>129.88</c:v>
                </c:pt>
                <c:pt idx="89">
                  <c:v>121.3</c:v>
                </c:pt>
                <c:pt idx="90">
                  <c:v>113.2</c:v>
                </c:pt>
                <c:pt idx="91">
                  <c:v>105.56</c:v>
                </c:pt>
                <c:pt idx="92">
                  <c:v>98.45</c:v>
                </c:pt>
                <c:pt idx="93">
                  <c:v>92.6</c:v>
                </c:pt>
                <c:pt idx="94">
                  <c:v>87.05</c:v>
                </c:pt>
                <c:pt idx="95">
                  <c:v>81.790000000000006</c:v>
                </c:pt>
                <c:pt idx="96">
                  <c:v>76.8</c:v>
                </c:pt>
                <c:pt idx="97">
                  <c:v>72.069999999999993</c:v>
                </c:pt>
                <c:pt idx="98">
                  <c:v>67.59</c:v>
                </c:pt>
                <c:pt idx="99">
                  <c:v>63.36</c:v>
                </c:pt>
                <c:pt idx="100">
                  <c:v>59.36</c:v>
                </c:pt>
              </c:numCache>
            </c:numRef>
          </c:yVal>
          <c:smooth val="0"/>
          <c:extLst>
            <c:ext xmlns:c16="http://schemas.microsoft.com/office/drawing/2014/chart" uri="{C3380CC4-5D6E-409C-BE32-E72D297353CC}">
              <c16:uniqueId val="{00000002-1754-43B3-ADBD-7DF3BB1C42FA}"/>
            </c:ext>
          </c:extLst>
        </c:ser>
        <c:ser>
          <c:idx val="3"/>
          <c:order val="3"/>
          <c:tx>
            <c:strRef>
              <c:f>Sheet1!$G$1</c:f>
              <c:strCache>
                <c:ptCount val="1"/>
                <c:pt idx="0">
                  <c:v> Non-Spin </c:v>
                </c:pt>
              </c:strCache>
            </c:strRef>
          </c:tx>
          <c:spPr>
            <a:ln w="19050" cap="rnd">
              <a:solidFill>
                <a:schemeClr val="accent4"/>
              </a:solidFill>
              <a:round/>
            </a:ln>
            <a:effectLst/>
          </c:spPr>
          <c:marker>
            <c:symbol val="none"/>
          </c:marker>
          <c:xVal>
            <c:numRef>
              <c:f>Sheet1!$G$3:$G$103</c:f>
              <c:numCache>
                <c:formatCode>_(* #,##0_);_(* \(#,##0\);_(* "-"??_);_(@_)</c:formatCode>
                <c:ptCount val="101"/>
                <c:pt idx="0">
                  <c:v>0</c:v>
                </c:pt>
                <c:pt idx="1">
                  <c:v>10</c:v>
                </c:pt>
                <c:pt idx="2">
                  <c:v>11</c:v>
                </c:pt>
                <c:pt idx="3">
                  <c:v>54.33</c:v>
                </c:pt>
                <c:pt idx="4">
                  <c:v>97.65</c:v>
                </c:pt>
                <c:pt idx="5">
                  <c:v>140.97999999999999</c:v>
                </c:pt>
                <c:pt idx="6">
                  <c:v>184.31</c:v>
                </c:pt>
                <c:pt idx="7">
                  <c:v>227.63</c:v>
                </c:pt>
                <c:pt idx="8">
                  <c:v>270.95999999999998</c:v>
                </c:pt>
                <c:pt idx="9">
                  <c:v>314.29000000000002</c:v>
                </c:pt>
                <c:pt idx="10">
                  <c:v>357.61</c:v>
                </c:pt>
                <c:pt idx="11">
                  <c:v>400.94</c:v>
                </c:pt>
                <c:pt idx="12">
                  <c:v>444.27</c:v>
                </c:pt>
                <c:pt idx="13">
                  <c:v>487.59</c:v>
                </c:pt>
                <c:pt idx="14">
                  <c:v>530.91999999999996</c:v>
                </c:pt>
                <c:pt idx="15">
                  <c:v>574.24</c:v>
                </c:pt>
                <c:pt idx="16">
                  <c:v>617.57000000000005</c:v>
                </c:pt>
                <c:pt idx="17">
                  <c:v>660.9</c:v>
                </c:pt>
                <c:pt idx="18">
                  <c:v>704.22</c:v>
                </c:pt>
                <c:pt idx="19">
                  <c:v>747.55</c:v>
                </c:pt>
                <c:pt idx="20">
                  <c:v>790.88</c:v>
                </c:pt>
                <c:pt idx="21">
                  <c:v>834.2</c:v>
                </c:pt>
                <c:pt idx="22">
                  <c:v>877.53</c:v>
                </c:pt>
                <c:pt idx="23">
                  <c:v>920.86</c:v>
                </c:pt>
                <c:pt idx="24">
                  <c:v>964.18</c:v>
                </c:pt>
                <c:pt idx="25">
                  <c:v>1007.51</c:v>
                </c:pt>
                <c:pt idx="26">
                  <c:v>1050.8399999999999</c:v>
                </c:pt>
                <c:pt idx="27">
                  <c:v>1094.1600000000001</c:v>
                </c:pt>
                <c:pt idx="28">
                  <c:v>1137.49</c:v>
                </c:pt>
                <c:pt idx="29">
                  <c:v>1180.82</c:v>
                </c:pt>
                <c:pt idx="30">
                  <c:v>1224.1400000000001</c:v>
                </c:pt>
                <c:pt idx="31">
                  <c:v>1267.47</c:v>
                </c:pt>
                <c:pt idx="32">
                  <c:v>1310.8</c:v>
                </c:pt>
                <c:pt idx="33">
                  <c:v>1354.12</c:v>
                </c:pt>
                <c:pt idx="34">
                  <c:v>1397.45</c:v>
                </c:pt>
                <c:pt idx="35">
                  <c:v>1440.78</c:v>
                </c:pt>
                <c:pt idx="36">
                  <c:v>1484.1</c:v>
                </c:pt>
                <c:pt idx="37">
                  <c:v>1527.43</c:v>
                </c:pt>
                <c:pt idx="38">
                  <c:v>1570.76</c:v>
                </c:pt>
                <c:pt idx="39">
                  <c:v>1614.08</c:v>
                </c:pt>
                <c:pt idx="40">
                  <c:v>1657.41</c:v>
                </c:pt>
                <c:pt idx="41">
                  <c:v>1700.73</c:v>
                </c:pt>
                <c:pt idx="42">
                  <c:v>1744.06</c:v>
                </c:pt>
                <c:pt idx="43">
                  <c:v>1787.39</c:v>
                </c:pt>
                <c:pt idx="44">
                  <c:v>1830.71</c:v>
                </c:pt>
                <c:pt idx="45">
                  <c:v>1874.04</c:v>
                </c:pt>
                <c:pt idx="46">
                  <c:v>1917.37</c:v>
                </c:pt>
                <c:pt idx="47">
                  <c:v>1960.69</c:v>
                </c:pt>
                <c:pt idx="48">
                  <c:v>2004.02</c:v>
                </c:pt>
                <c:pt idx="49">
                  <c:v>2047.35</c:v>
                </c:pt>
                <c:pt idx="50">
                  <c:v>2090.67</c:v>
                </c:pt>
                <c:pt idx="51">
                  <c:v>2134</c:v>
                </c:pt>
                <c:pt idx="52">
                  <c:v>2177.33</c:v>
                </c:pt>
                <c:pt idx="53">
                  <c:v>2220.65</c:v>
                </c:pt>
                <c:pt idx="54">
                  <c:v>2263.98</c:v>
                </c:pt>
                <c:pt idx="55">
                  <c:v>2307.31</c:v>
                </c:pt>
                <c:pt idx="56">
                  <c:v>2350.63</c:v>
                </c:pt>
                <c:pt idx="57">
                  <c:v>2393.96</c:v>
                </c:pt>
                <c:pt idx="58">
                  <c:v>2437.29</c:v>
                </c:pt>
                <c:pt idx="59">
                  <c:v>2480.61</c:v>
                </c:pt>
                <c:pt idx="60">
                  <c:v>2523.94</c:v>
                </c:pt>
                <c:pt idx="61">
                  <c:v>2567.27</c:v>
                </c:pt>
                <c:pt idx="62">
                  <c:v>2610.59</c:v>
                </c:pt>
                <c:pt idx="63">
                  <c:v>2653.92</c:v>
                </c:pt>
                <c:pt idx="64">
                  <c:v>2697.24</c:v>
                </c:pt>
                <c:pt idx="65">
                  <c:v>2740.57</c:v>
                </c:pt>
                <c:pt idx="66">
                  <c:v>2783.9</c:v>
                </c:pt>
                <c:pt idx="67">
                  <c:v>2827.22</c:v>
                </c:pt>
                <c:pt idx="68">
                  <c:v>2870.55</c:v>
                </c:pt>
                <c:pt idx="69">
                  <c:v>2913.88</c:v>
                </c:pt>
                <c:pt idx="70">
                  <c:v>2957.2</c:v>
                </c:pt>
                <c:pt idx="71">
                  <c:v>3000.53</c:v>
                </c:pt>
                <c:pt idx="72">
                  <c:v>3043.86</c:v>
                </c:pt>
                <c:pt idx="73">
                  <c:v>3087.18</c:v>
                </c:pt>
                <c:pt idx="74">
                  <c:v>3130.51</c:v>
                </c:pt>
                <c:pt idx="75">
                  <c:v>3173.84</c:v>
                </c:pt>
                <c:pt idx="76">
                  <c:v>3217.16</c:v>
                </c:pt>
                <c:pt idx="77">
                  <c:v>3260.49</c:v>
                </c:pt>
                <c:pt idx="78">
                  <c:v>3303.82</c:v>
                </c:pt>
                <c:pt idx="79">
                  <c:v>3347.14</c:v>
                </c:pt>
                <c:pt idx="80">
                  <c:v>3390.47</c:v>
                </c:pt>
                <c:pt idx="81">
                  <c:v>3433.8</c:v>
                </c:pt>
                <c:pt idx="82">
                  <c:v>3477.12</c:v>
                </c:pt>
                <c:pt idx="83">
                  <c:v>3520.45</c:v>
                </c:pt>
                <c:pt idx="84">
                  <c:v>3563.78</c:v>
                </c:pt>
                <c:pt idx="85">
                  <c:v>3607.1</c:v>
                </c:pt>
                <c:pt idx="86">
                  <c:v>3650.43</c:v>
                </c:pt>
                <c:pt idx="87">
                  <c:v>3693.76</c:v>
                </c:pt>
                <c:pt idx="88">
                  <c:v>3737.08</c:v>
                </c:pt>
                <c:pt idx="89">
                  <c:v>3780.41</c:v>
                </c:pt>
                <c:pt idx="90">
                  <c:v>3823.73</c:v>
                </c:pt>
                <c:pt idx="91">
                  <c:v>3867.06</c:v>
                </c:pt>
                <c:pt idx="92">
                  <c:v>3910.39</c:v>
                </c:pt>
                <c:pt idx="93">
                  <c:v>3953.71</c:v>
                </c:pt>
                <c:pt idx="94">
                  <c:v>3997.04</c:v>
                </c:pt>
                <c:pt idx="95">
                  <c:v>4040.37</c:v>
                </c:pt>
                <c:pt idx="96">
                  <c:v>4083.69</c:v>
                </c:pt>
                <c:pt idx="97">
                  <c:v>4127.0200000000004</c:v>
                </c:pt>
                <c:pt idx="98">
                  <c:v>4170.3500000000004</c:v>
                </c:pt>
                <c:pt idx="99">
                  <c:v>4213.67</c:v>
                </c:pt>
                <c:pt idx="100">
                  <c:v>4257</c:v>
                </c:pt>
              </c:numCache>
            </c:numRef>
          </c:xVal>
          <c:yVal>
            <c:numRef>
              <c:f>Sheet1!$H$3:$H$103</c:f>
              <c:numCache>
                <c:formatCode>_(* #,##0_);_(* \(#,##0\);_(* "-"??_);_(@_)</c:formatCode>
                <c:ptCount val="101"/>
                <c:pt idx="0">
                  <c:v>5000</c:v>
                </c:pt>
                <c:pt idx="1">
                  <c:v>5000</c:v>
                </c:pt>
                <c:pt idx="2">
                  <c:v>3512.19</c:v>
                </c:pt>
                <c:pt idx="3">
                  <c:v>3375.29</c:v>
                </c:pt>
                <c:pt idx="4">
                  <c:v>3231.16</c:v>
                </c:pt>
                <c:pt idx="5">
                  <c:v>3082.07</c:v>
                </c:pt>
                <c:pt idx="6">
                  <c:v>2926.46</c:v>
                </c:pt>
                <c:pt idx="7">
                  <c:v>2768.37</c:v>
                </c:pt>
                <c:pt idx="8">
                  <c:v>2605.87</c:v>
                </c:pt>
                <c:pt idx="9">
                  <c:v>2443.12</c:v>
                </c:pt>
                <c:pt idx="10">
                  <c:v>2278.9499999999998</c:v>
                </c:pt>
                <c:pt idx="11">
                  <c:v>2115.85</c:v>
                </c:pt>
                <c:pt idx="12">
                  <c:v>1954.87</c:v>
                </c:pt>
                <c:pt idx="13">
                  <c:v>1796.25</c:v>
                </c:pt>
                <c:pt idx="14">
                  <c:v>1642.92</c:v>
                </c:pt>
                <c:pt idx="15">
                  <c:v>1493.32</c:v>
                </c:pt>
                <c:pt idx="16">
                  <c:v>1351.23</c:v>
                </c:pt>
                <c:pt idx="17">
                  <c:v>1214.79</c:v>
                </c:pt>
                <c:pt idx="18">
                  <c:v>1086.5999999999999</c:v>
                </c:pt>
                <c:pt idx="19">
                  <c:v>965.87</c:v>
                </c:pt>
                <c:pt idx="20">
                  <c:v>854.34</c:v>
                </c:pt>
                <c:pt idx="21">
                  <c:v>750.3</c:v>
                </c:pt>
                <c:pt idx="22">
                  <c:v>655.83</c:v>
                </c:pt>
                <c:pt idx="23">
                  <c:v>569.13</c:v>
                </c:pt>
                <c:pt idx="24">
                  <c:v>491.35</c:v>
                </c:pt>
                <c:pt idx="25">
                  <c:v>421.36</c:v>
                </c:pt>
                <c:pt idx="26">
                  <c:v>359.09</c:v>
                </c:pt>
                <c:pt idx="27">
                  <c:v>304.26</c:v>
                </c:pt>
                <c:pt idx="28">
                  <c:v>255.87</c:v>
                </c:pt>
                <c:pt idx="29">
                  <c:v>214.11</c:v>
                </c:pt>
                <c:pt idx="30">
                  <c:v>178.01</c:v>
                </c:pt>
                <c:pt idx="31">
                  <c:v>147.33000000000001</c:v>
                </c:pt>
                <c:pt idx="32">
                  <c:v>120.97</c:v>
                </c:pt>
                <c:pt idx="33">
                  <c:v>98.8</c:v>
                </c:pt>
                <c:pt idx="34">
                  <c:v>82.6</c:v>
                </c:pt>
                <c:pt idx="35">
                  <c:v>68.72</c:v>
                </c:pt>
                <c:pt idx="36">
                  <c:v>58.05</c:v>
                </c:pt>
                <c:pt idx="37">
                  <c:v>52.74</c:v>
                </c:pt>
                <c:pt idx="38">
                  <c:v>47.86</c:v>
                </c:pt>
                <c:pt idx="39">
                  <c:v>43.38</c:v>
                </c:pt>
                <c:pt idx="40">
                  <c:v>39.26</c:v>
                </c:pt>
                <c:pt idx="41">
                  <c:v>35.5</c:v>
                </c:pt>
                <c:pt idx="42">
                  <c:v>32.049999999999997</c:v>
                </c:pt>
                <c:pt idx="43">
                  <c:v>28.91</c:v>
                </c:pt>
                <c:pt idx="44">
                  <c:v>26.04</c:v>
                </c:pt>
                <c:pt idx="45">
                  <c:v>23.43</c:v>
                </c:pt>
                <c:pt idx="46">
                  <c:v>21.05</c:v>
                </c:pt>
                <c:pt idx="47">
                  <c:v>18.89</c:v>
                </c:pt>
                <c:pt idx="48">
                  <c:v>16.93</c:v>
                </c:pt>
                <c:pt idx="49">
                  <c:v>15.16</c:v>
                </c:pt>
                <c:pt idx="50">
                  <c:v>13.56</c:v>
                </c:pt>
                <c:pt idx="51">
                  <c:v>12.11</c:v>
                </c:pt>
                <c:pt idx="52">
                  <c:v>10.8</c:v>
                </c:pt>
                <c:pt idx="53">
                  <c:v>9.6199999999999992</c:v>
                </c:pt>
                <c:pt idx="54">
                  <c:v>8.56</c:v>
                </c:pt>
                <c:pt idx="55">
                  <c:v>7.6</c:v>
                </c:pt>
                <c:pt idx="56">
                  <c:v>6.75</c:v>
                </c:pt>
                <c:pt idx="57">
                  <c:v>5.98</c:v>
                </c:pt>
                <c:pt idx="58">
                  <c:v>5.29</c:v>
                </c:pt>
                <c:pt idx="59">
                  <c:v>4.68</c:v>
                </c:pt>
                <c:pt idx="60">
                  <c:v>4.13</c:v>
                </c:pt>
                <c:pt idx="61">
                  <c:v>3.65</c:v>
                </c:pt>
                <c:pt idx="62">
                  <c:v>3.21</c:v>
                </c:pt>
                <c:pt idx="63">
                  <c:v>2.82</c:v>
                </c:pt>
                <c:pt idx="64">
                  <c:v>2.48</c:v>
                </c:pt>
                <c:pt idx="65">
                  <c:v>2.1800000000000002</c:v>
                </c:pt>
                <c:pt idx="66">
                  <c:v>1.91</c:v>
                </c:pt>
                <c:pt idx="67">
                  <c:v>1.67</c:v>
                </c:pt>
                <c:pt idx="68">
                  <c:v>1.46</c:v>
                </c:pt>
                <c:pt idx="69">
                  <c:v>1.27</c:v>
                </c:pt>
                <c:pt idx="70">
                  <c:v>1.1100000000000001</c:v>
                </c:pt>
                <c:pt idx="71">
                  <c:v>0.97</c:v>
                </c:pt>
                <c:pt idx="72">
                  <c:v>0.84</c:v>
                </c:pt>
                <c:pt idx="73">
                  <c:v>0.73</c:v>
                </c:pt>
                <c:pt idx="74">
                  <c:v>0.63</c:v>
                </c:pt>
                <c:pt idx="75">
                  <c:v>0.55000000000000004</c:v>
                </c:pt>
                <c:pt idx="76">
                  <c:v>0.48</c:v>
                </c:pt>
                <c:pt idx="77">
                  <c:v>0.41</c:v>
                </c:pt>
                <c:pt idx="78">
                  <c:v>0.35</c:v>
                </c:pt>
                <c:pt idx="79">
                  <c:v>0.31</c:v>
                </c:pt>
                <c:pt idx="80">
                  <c:v>0.26</c:v>
                </c:pt>
                <c:pt idx="81">
                  <c:v>0.23</c:v>
                </c:pt>
                <c:pt idx="82">
                  <c:v>0.19</c:v>
                </c:pt>
                <c:pt idx="83">
                  <c:v>0.17</c:v>
                </c:pt>
                <c:pt idx="84">
                  <c:v>0.14000000000000001</c:v>
                </c:pt>
                <c:pt idx="85">
                  <c:v>0.12</c:v>
                </c:pt>
                <c:pt idx="86">
                  <c:v>0.1</c:v>
                </c:pt>
                <c:pt idx="87">
                  <c:v>0.09</c:v>
                </c:pt>
                <c:pt idx="88">
                  <c:v>0.08</c:v>
                </c:pt>
                <c:pt idx="89">
                  <c:v>0.06</c:v>
                </c:pt>
                <c:pt idx="90">
                  <c:v>0.05</c:v>
                </c:pt>
                <c:pt idx="91">
                  <c:v>0.05</c:v>
                </c:pt>
                <c:pt idx="92">
                  <c:v>0.04</c:v>
                </c:pt>
                <c:pt idx="93">
                  <c:v>0.03</c:v>
                </c:pt>
                <c:pt idx="94">
                  <c:v>0.03</c:v>
                </c:pt>
                <c:pt idx="95">
                  <c:v>0.02</c:v>
                </c:pt>
                <c:pt idx="96">
                  <c:v>0.02</c:v>
                </c:pt>
                <c:pt idx="97">
                  <c:v>0.02</c:v>
                </c:pt>
                <c:pt idx="98">
                  <c:v>0.01</c:v>
                </c:pt>
                <c:pt idx="99">
                  <c:v>0.01</c:v>
                </c:pt>
                <c:pt idx="100">
                  <c:v>0.01</c:v>
                </c:pt>
              </c:numCache>
            </c:numRef>
          </c:yVal>
          <c:smooth val="0"/>
          <c:extLst>
            <c:ext xmlns:c16="http://schemas.microsoft.com/office/drawing/2014/chart" uri="{C3380CC4-5D6E-409C-BE32-E72D297353CC}">
              <c16:uniqueId val="{00000003-1754-43B3-ADBD-7DF3BB1C42FA}"/>
            </c:ext>
          </c:extLst>
        </c:ser>
        <c:dLbls>
          <c:showLegendKey val="0"/>
          <c:showVal val="0"/>
          <c:showCatName val="0"/>
          <c:showSerName val="0"/>
          <c:showPercent val="0"/>
          <c:showBubbleSize val="0"/>
        </c:dLbls>
        <c:axId val="2016763776"/>
        <c:axId val="2016764256"/>
      </c:scatterChart>
      <c:valAx>
        <c:axId val="2016763776"/>
        <c:scaling>
          <c:orientation val="minMax"/>
          <c:max val="450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a:t>MW</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_(* #,##0_);_(* \(#,##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016764256"/>
        <c:crosses val="autoZero"/>
        <c:crossBetween val="midCat"/>
      </c:valAx>
      <c:valAx>
        <c:axId val="20167642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a:t>$/MW per hour</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_(* #,##0_);_(* \(#,##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01676377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dirty="0"/>
              <a:t>Avg. Real-Time Prices for Energy and Ancillary</a:t>
            </a:r>
            <a:r>
              <a:rPr lang="en-US" baseline="0" dirty="0"/>
              <a:t> Services</a:t>
            </a:r>
            <a:r>
              <a:rPr lang="en-US" dirty="0"/>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'Summary - Price'!$B$2</c:f>
              <c:strCache>
                <c:ptCount val="1"/>
                <c:pt idx="0">
                  <c:v>Case 1</c:v>
                </c:pt>
              </c:strCache>
            </c:strRef>
          </c:tx>
          <c:spPr>
            <a:solidFill>
              <a:schemeClr val="accent1"/>
            </a:solidFill>
            <a:ln>
              <a:noFill/>
            </a:ln>
            <a:effectLst/>
          </c:spPr>
          <c:invertIfNegative val="0"/>
          <c:cat>
            <c:strRef>
              <c:f>'Summary - Price'!$A$3:$A$7</c:f>
              <c:strCache>
                <c:ptCount val="5"/>
                <c:pt idx="0">
                  <c:v>Reg-Up</c:v>
                </c:pt>
                <c:pt idx="1">
                  <c:v>RRS</c:v>
                </c:pt>
                <c:pt idx="2">
                  <c:v>ECRS</c:v>
                </c:pt>
                <c:pt idx="3">
                  <c:v>Non-Spin</c:v>
                </c:pt>
                <c:pt idx="4">
                  <c:v>Energy</c:v>
                </c:pt>
              </c:strCache>
            </c:strRef>
          </c:cat>
          <c:val>
            <c:numRef>
              <c:f>'Summary - Price'!$B$3:$B$7</c:f>
              <c:numCache>
                <c:formatCode>_(* #,##0.00_);_(* \(#,##0.00\);_(* "-"??_);_(@_)</c:formatCode>
                <c:ptCount val="5"/>
                <c:pt idx="0">
                  <c:v>102.49024041673651</c:v>
                </c:pt>
                <c:pt idx="1">
                  <c:v>87.222896259191003</c:v>
                </c:pt>
                <c:pt idx="2">
                  <c:v>76.850403289756713</c:v>
                </c:pt>
                <c:pt idx="3">
                  <c:v>46.811740684755542</c:v>
                </c:pt>
                <c:pt idx="4">
                  <c:v>76.506692563404627</c:v>
                </c:pt>
              </c:numCache>
            </c:numRef>
          </c:val>
          <c:extLst>
            <c:ext xmlns:c16="http://schemas.microsoft.com/office/drawing/2014/chart" uri="{C3380CC4-5D6E-409C-BE32-E72D297353CC}">
              <c16:uniqueId val="{00000000-79B6-40BC-AA19-C6246C97BDB3}"/>
            </c:ext>
          </c:extLst>
        </c:ser>
        <c:ser>
          <c:idx val="1"/>
          <c:order val="1"/>
          <c:tx>
            <c:strRef>
              <c:f>'Summary - Price'!$C$2</c:f>
              <c:strCache>
                <c:ptCount val="1"/>
                <c:pt idx="0">
                  <c:v>Case 2</c:v>
                </c:pt>
              </c:strCache>
            </c:strRef>
          </c:tx>
          <c:spPr>
            <a:solidFill>
              <a:schemeClr val="accent2"/>
            </a:solidFill>
            <a:ln>
              <a:noFill/>
            </a:ln>
            <a:effectLst/>
          </c:spPr>
          <c:invertIfNegative val="0"/>
          <c:cat>
            <c:strRef>
              <c:f>'Summary - Price'!$A$3:$A$7</c:f>
              <c:strCache>
                <c:ptCount val="5"/>
                <c:pt idx="0">
                  <c:v>Reg-Up</c:v>
                </c:pt>
                <c:pt idx="1">
                  <c:v>RRS</c:v>
                </c:pt>
                <c:pt idx="2">
                  <c:v>ECRS</c:v>
                </c:pt>
                <c:pt idx="3">
                  <c:v>Non-Spin</c:v>
                </c:pt>
                <c:pt idx="4">
                  <c:v>Energy</c:v>
                </c:pt>
              </c:strCache>
            </c:strRef>
          </c:cat>
          <c:val>
            <c:numRef>
              <c:f>'Summary - Price'!$C$3:$C$7</c:f>
              <c:numCache>
                <c:formatCode>_(* #,##0.00_);_(* \(#,##0.00\);_(* "-"??_);_(@_)</c:formatCode>
                <c:ptCount val="5"/>
                <c:pt idx="0">
                  <c:v>103.18499156970277</c:v>
                </c:pt>
                <c:pt idx="1">
                  <c:v>87.805025938877023</c:v>
                </c:pt>
                <c:pt idx="2">
                  <c:v>78.851672934303707</c:v>
                </c:pt>
                <c:pt idx="3">
                  <c:v>53.950422324722126</c:v>
                </c:pt>
                <c:pt idx="4">
                  <c:v>76.841740795465967</c:v>
                </c:pt>
              </c:numCache>
            </c:numRef>
          </c:val>
          <c:extLst>
            <c:ext xmlns:c16="http://schemas.microsoft.com/office/drawing/2014/chart" uri="{C3380CC4-5D6E-409C-BE32-E72D297353CC}">
              <c16:uniqueId val="{00000001-79B6-40BC-AA19-C6246C97BDB3}"/>
            </c:ext>
          </c:extLst>
        </c:ser>
        <c:ser>
          <c:idx val="2"/>
          <c:order val="2"/>
          <c:tx>
            <c:strRef>
              <c:f>'Summary - Price'!$D$2</c:f>
              <c:strCache>
                <c:ptCount val="1"/>
                <c:pt idx="0">
                  <c:v>Case 3</c:v>
                </c:pt>
              </c:strCache>
            </c:strRef>
          </c:tx>
          <c:spPr>
            <a:solidFill>
              <a:schemeClr val="accent3"/>
            </a:solidFill>
            <a:ln>
              <a:noFill/>
            </a:ln>
            <a:effectLst/>
          </c:spPr>
          <c:invertIfNegative val="0"/>
          <c:cat>
            <c:strRef>
              <c:f>'Summary - Price'!$A$3:$A$7</c:f>
              <c:strCache>
                <c:ptCount val="5"/>
                <c:pt idx="0">
                  <c:v>Reg-Up</c:v>
                </c:pt>
                <c:pt idx="1">
                  <c:v>RRS</c:v>
                </c:pt>
                <c:pt idx="2">
                  <c:v>ECRS</c:v>
                </c:pt>
                <c:pt idx="3">
                  <c:v>Non-Spin</c:v>
                </c:pt>
                <c:pt idx="4">
                  <c:v>Energy</c:v>
                </c:pt>
              </c:strCache>
            </c:strRef>
          </c:cat>
          <c:val>
            <c:numRef>
              <c:f>'Summary - Price'!$D$3:$D$7</c:f>
              <c:numCache>
                <c:formatCode>_(* #,##0.00_);_(* \(#,##0.00\);_(* "-"??_);_(@_)</c:formatCode>
                <c:ptCount val="5"/>
                <c:pt idx="0">
                  <c:v>102.49586921392557</c:v>
                </c:pt>
                <c:pt idx="1">
                  <c:v>87.233275938060089</c:v>
                </c:pt>
                <c:pt idx="2">
                  <c:v>76.936726769900488</c:v>
                </c:pt>
                <c:pt idx="3">
                  <c:v>46.882596197094074</c:v>
                </c:pt>
                <c:pt idx="4">
                  <c:v>76.510591387517678</c:v>
                </c:pt>
              </c:numCache>
            </c:numRef>
          </c:val>
          <c:extLst>
            <c:ext xmlns:c16="http://schemas.microsoft.com/office/drawing/2014/chart" uri="{C3380CC4-5D6E-409C-BE32-E72D297353CC}">
              <c16:uniqueId val="{00000002-79B6-40BC-AA19-C6246C97BDB3}"/>
            </c:ext>
          </c:extLst>
        </c:ser>
        <c:dLbls>
          <c:showLegendKey val="0"/>
          <c:showVal val="0"/>
          <c:showCatName val="0"/>
          <c:showSerName val="0"/>
          <c:showPercent val="0"/>
          <c:showBubbleSize val="0"/>
        </c:dLbls>
        <c:gapWidth val="219"/>
        <c:overlap val="-27"/>
        <c:axId val="1661156960"/>
        <c:axId val="1661153600"/>
      </c:barChart>
      <c:catAx>
        <c:axId val="1661156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661153600"/>
        <c:crosses val="autoZero"/>
        <c:auto val="1"/>
        <c:lblAlgn val="ctr"/>
        <c:lblOffset val="100"/>
        <c:noMultiLvlLbl val="0"/>
      </c:catAx>
      <c:valAx>
        <c:axId val="16611536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$/MWh &amp; $/MW per hour</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_(* #,##0_);_(* \(#,##0\);_(* &quot;-&quot;_);_(@_)"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661156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a:t>Total Real-Time Energy and Ancillary Service Value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5810397998503062"/>
          <c:y val="0.24107584103263982"/>
          <c:w val="0.53871124987154151"/>
          <c:h val="0.5560439328664839"/>
        </c:manualLayout>
      </c:layout>
      <c:barChart>
        <c:barDir val="col"/>
        <c:grouping val="clustered"/>
        <c:varyColors val="0"/>
        <c:ser>
          <c:idx val="0"/>
          <c:order val="0"/>
          <c:tx>
            <c:strRef>
              <c:f>'Summary - Value'!$B$2</c:f>
              <c:strCache>
                <c:ptCount val="1"/>
                <c:pt idx="0">
                  <c:v>Case 1</c:v>
                </c:pt>
              </c:strCache>
            </c:strRef>
          </c:tx>
          <c:spPr>
            <a:solidFill>
              <a:schemeClr val="accent1"/>
            </a:solidFill>
            <a:ln>
              <a:noFill/>
            </a:ln>
            <a:effectLst/>
          </c:spPr>
          <c:invertIfNegative val="0"/>
          <c:cat>
            <c:strRef>
              <c:f>'Summary - Value'!$A$3:$A$6</c:f>
              <c:strCache>
                <c:ptCount val="4"/>
                <c:pt idx="0">
                  <c:v>Reg-Up</c:v>
                </c:pt>
                <c:pt idx="1">
                  <c:v>RRS</c:v>
                </c:pt>
                <c:pt idx="2">
                  <c:v>ECRS</c:v>
                </c:pt>
                <c:pt idx="3">
                  <c:v>Non-Spin</c:v>
                </c:pt>
              </c:strCache>
            </c:strRef>
          </c:cat>
          <c:val>
            <c:numRef>
              <c:f>'Summary - Value'!$B$3:$B$6</c:f>
              <c:numCache>
                <c:formatCode>_(* #,##0.00_);_(* \(#,##0.00\);_(* "-"??_);_(@_)</c:formatCode>
                <c:ptCount val="4"/>
                <c:pt idx="0">
                  <c:v>38.511600000000911</c:v>
                </c:pt>
                <c:pt idx="1">
                  <c:v>201.43551000000559</c:v>
                </c:pt>
                <c:pt idx="2">
                  <c:v>79.43727999999787</c:v>
                </c:pt>
                <c:pt idx="3">
                  <c:v>52.17398999999898</c:v>
                </c:pt>
              </c:numCache>
            </c:numRef>
          </c:val>
          <c:extLst>
            <c:ext xmlns:c16="http://schemas.microsoft.com/office/drawing/2014/chart" uri="{C3380CC4-5D6E-409C-BE32-E72D297353CC}">
              <c16:uniqueId val="{00000000-6794-45E8-A2AA-2060616555B5}"/>
            </c:ext>
          </c:extLst>
        </c:ser>
        <c:ser>
          <c:idx val="1"/>
          <c:order val="1"/>
          <c:tx>
            <c:strRef>
              <c:f>'Summary - Value'!$C$2</c:f>
              <c:strCache>
                <c:ptCount val="1"/>
                <c:pt idx="0">
                  <c:v>Case 2</c:v>
                </c:pt>
              </c:strCache>
            </c:strRef>
          </c:tx>
          <c:spPr>
            <a:solidFill>
              <a:schemeClr val="accent2"/>
            </a:solidFill>
            <a:ln>
              <a:noFill/>
            </a:ln>
            <a:effectLst/>
          </c:spPr>
          <c:invertIfNegative val="0"/>
          <c:cat>
            <c:strRef>
              <c:f>'Summary - Value'!$A$3:$A$6</c:f>
              <c:strCache>
                <c:ptCount val="4"/>
                <c:pt idx="0">
                  <c:v>Reg-Up</c:v>
                </c:pt>
                <c:pt idx="1">
                  <c:v>RRS</c:v>
                </c:pt>
                <c:pt idx="2">
                  <c:v>ECRS</c:v>
                </c:pt>
                <c:pt idx="3">
                  <c:v>Non-Spin</c:v>
                </c:pt>
              </c:strCache>
            </c:strRef>
          </c:cat>
          <c:val>
            <c:numRef>
              <c:f>'Summary - Value'!$C$3:$C$6</c:f>
              <c:numCache>
                <c:formatCode>_(* #,##0.00_);_(* \(#,##0.00\);_(* "-"??_);_(@_)</c:formatCode>
                <c:ptCount val="4"/>
                <c:pt idx="0">
                  <c:v>38.952340000000412</c:v>
                </c:pt>
                <c:pt idx="1">
                  <c:v>202.95744000000607</c:v>
                </c:pt>
                <c:pt idx="2">
                  <c:v>84.06947000000028</c:v>
                </c:pt>
                <c:pt idx="3">
                  <c:v>73.500140000001437</c:v>
                </c:pt>
              </c:numCache>
            </c:numRef>
          </c:val>
          <c:extLst>
            <c:ext xmlns:c16="http://schemas.microsoft.com/office/drawing/2014/chart" uri="{C3380CC4-5D6E-409C-BE32-E72D297353CC}">
              <c16:uniqueId val="{00000001-6794-45E8-A2AA-2060616555B5}"/>
            </c:ext>
          </c:extLst>
        </c:ser>
        <c:ser>
          <c:idx val="2"/>
          <c:order val="2"/>
          <c:tx>
            <c:strRef>
              <c:f>'Summary - Value'!$D$2</c:f>
              <c:strCache>
                <c:ptCount val="1"/>
                <c:pt idx="0">
                  <c:v>Case 3</c:v>
                </c:pt>
              </c:strCache>
            </c:strRef>
          </c:tx>
          <c:spPr>
            <a:solidFill>
              <a:schemeClr val="accent3"/>
            </a:solidFill>
            <a:ln>
              <a:noFill/>
            </a:ln>
            <a:effectLst/>
          </c:spPr>
          <c:invertIfNegative val="0"/>
          <c:cat>
            <c:strRef>
              <c:f>'Summary - Value'!$A$3:$A$6</c:f>
              <c:strCache>
                <c:ptCount val="4"/>
                <c:pt idx="0">
                  <c:v>Reg-Up</c:v>
                </c:pt>
                <c:pt idx="1">
                  <c:v>RRS</c:v>
                </c:pt>
                <c:pt idx="2">
                  <c:v>ECRS</c:v>
                </c:pt>
                <c:pt idx="3">
                  <c:v>Non-Spin</c:v>
                </c:pt>
              </c:strCache>
            </c:strRef>
          </c:cat>
          <c:val>
            <c:numRef>
              <c:f>'Summary - Value'!$D$3:$D$6</c:f>
              <c:numCache>
                <c:formatCode>_(* #,##0.00_);_(* \(#,##0.00\);_(* "-"??_);_(@_)</c:formatCode>
                <c:ptCount val="4"/>
                <c:pt idx="0">
                  <c:v>38.515530000000943</c:v>
                </c:pt>
                <c:pt idx="1">
                  <c:v>201.46269000000575</c:v>
                </c:pt>
                <c:pt idx="2">
                  <c:v>79.802600000000297</c:v>
                </c:pt>
                <c:pt idx="3">
                  <c:v>52.601209999999071</c:v>
                </c:pt>
              </c:numCache>
            </c:numRef>
          </c:val>
          <c:extLst>
            <c:ext xmlns:c16="http://schemas.microsoft.com/office/drawing/2014/chart" uri="{C3380CC4-5D6E-409C-BE32-E72D297353CC}">
              <c16:uniqueId val="{00000002-6794-45E8-A2AA-2060616555B5}"/>
            </c:ext>
          </c:extLst>
        </c:ser>
        <c:dLbls>
          <c:showLegendKey val="0"/>
          <c:showVal val="0"/>
          <c:showCatName val="0"/>
          <c:showSerName val="0"/>
          <c:showPercent val="0"/>
          <c:showBubbleSize val="0"/>
        </c:dLbls>
        <c:gapWidth val="219"/>
        <c:overlap val="-27"/>
        <c:axId val="1661156960"/>
        <c:axId val="1661153600"/>
      </c:barChart>
      <c:catAx>
        <c:axId val="1661156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661153600"/>
        <c:crosses val="autoZero"/>
        <c:auto val="1"/>
        <c:lblAlgn val="ctr"/>
        <c:lblOffset val="100"/>
        <c:noMultiLvlLbl val="0"/>
      </c:catAx>
      <c:valAx>
        <c:axId val="16611536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 Millions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_(* #,##0_);_(* \(#,##0\);_(* &quot;-&quot;_);_(@_)"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661156960"/>
        <c:crosses val="autoZero"/>
        <c:crossBetween val="between"/>
      </c:valAx>
      <c:spPr>
        <a:noFill/>
        <a:ln>
          <a:noFill/>
        </a:ln>
        <a:effectLst/>
      </c:spPr>
    </c:plotArea>
    <c:legend>
      <c:legendPos val="b"/>
      <c:layout>
        <c:manualLayout>
          <c:xMode val="edge"/>
          <c:yMode val="edge"/>
          <c:x val="0.32927093782427241"/>
          <c:y val="0.88425021355143396"/>
          <c:w val="0.43385706503500893"/>
          <c:h val="7.880329740141814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057683308743508"/>
          <c:y val="0.15423394442180488"/>
          <c:w val="0.30419902678753291"/>
          <c:h val="0.69735872683454736"/>
        </c:manualLayout>
      </c:layout>
      <c:barChart>
        <c:barDir val="col"/>
        <c:grouping val="clustered"/>
        <c:varyColors val="0"/>
        <c:ser>
          <c:idx val="0"/>
          <c:order val="0"/>
          <c:tx>
            <c:strRef>
              <c:f>'Summary - Value'!$B$2</c:f>
              <c:strCache>
                <c:ptCount val="1"/>
                <c:pt idx="0">
                  <c:v>Case 1</c:v>
                </c:pt>
              </c:strCache>
            </c:strRef>
          </c:tx>
          <c:spPr>
            <a:solidFill>
              <a:schemeClr val="accent1"/>
            </a:solidFill>
            <a:ln>
              <a:noFill/>
            </a:ln>
            <a:effectLst/>
          </c:spPr>
          <c:invertIfNegative val="0"/>
          <c:cat>
            <c:strRef>
              <c:f>'Summary - Value'!$A$7</c:f>
              <c:strCache>
                <c:ptCount val="1"/>
                <c:pt idx="0">
                  <c:v>Energy</c:v>
                </c:pt>
              </c:strCache>
            </c:strRef>
          </c:cat>
          <c:val>
            <c:numRef>
              <c:f>'Summary - Value'!$B$7</c:f>
              <c:numCache>
                <c:formatCode>_(* #,##0.00_);_(* \(#,##0.00\);_(* "-"??_);_(@_)</c:formatCode>
                <c:ptCount val="1"/>
                <c:pt idx="0">
                  <c:v>4273.2800000001025</c:v>
                </c:pt>
              </c:numCache>
            </c:numRef>
          </c:val>
          <c:extLst>
            <c:ext xmlns:c16="http://schemas.microsoft.com/office/drawing/2014/chart" uri="{C3380CC4-5D6E-409C-BE32-E72D297353CC}">
              <c16:uniqueId val="{00000000-EE5D-4943-B977-51FB10664ABE}"/>
            </c:ext>
          </c:extLst>
        </c:ser>
        <c:ser>
          <c:idx val="1"/>
          <c:order val="1"/>
          <c:tx>
            <c:strRef>
              <c:f>'Summary - Value'!$C$2</c:f>
              <c:strCache>
                <c:ptCount val="1"/>
                <c:pt idx="0">
                  <c:v>Case 2</c:v>
                </c:pt>
              </c:strCache>
            </c:strRef>
          </c:tx>
          <c:spPr>
            <a:solidFill>
              <a:schemeClr val="accent2"/>
            </a:solidFill>
            <a:ln>
              <a:noFill/>
            </a:ln>
            <a:effectLst/>
          </c:spPr>
          <c:invertIfNegative val="0"/>
          <c:cat>
            <c:strRef>
              <c:f>'Summary - Value'!$A$7</c:f>
              <c:strCache>
                <c:ptCount val="1"/>
                <c:pt idx="0">
                  <c:v>Energy</c:v>
                </c:pt>
              </c:strCache>
            </c:strRef>
          </c:cat>
          <c:val>
            <c:numRef>
              <c:f>'Summary - Value'!$C$7</c:f>
              <c:numCache>
                <c:formatCode>_(* #,##0.00_);_(* \(#,##0.00\);_(* "-"??_);_(@_)</c:formatCode>
                <c:ptCount val="1"/>
                <c:pt idx="0">
                  <c:v>4296.1900000000815</c:v>
                </c:pt>
              </c:numCache>
            </c:numRef>
          </c:val>
          <c:extLst>
            <c:ext xmlns:c16="http://schemas.microsoft.com/office/drawing/2014/chart" uri="{C3380CC4-5D6E-409C-BE32-E72D297353CC}">
              <c16:uniqueId val="{00000001-EE5D-4943-B977-51FB10664ABE}"/>
            </c:ext>
          </c:extLst>
        </c:ser>
        <c:ser>
          <c:idx val="2"/>
          <c:order val="2"/>
          <c:tx>
            <c:strRef>
              <c:f>'Summary - Value'!$D$2</c:f>
              <c:strCache>
                <c:ptCount val="1"/>
                <c:pt idx="0">
                  <c:v>Case 3</c:v>
                </c:pt>
              </c:strCache>
            </c:strRef>
          </c:tx>
          <c:spPr>
            <a:solidFill>
              <a:schemeClr val="accent3"/>
            </a:solidFill>
            <a:ln>
              <a:noFill/>
            </a:ln>
            <a:effectLst/>
          </c:spPr>
          <c:invertIfNegative val="0"/>
          <c:cat>
            <c:strRef>
              <c:f>'Summary - Value'!$A$7</c:f>
              <c:strCache>
                <c:ptCount val="1"/>
                <c:pt idx="0">
                  <c:v>Energy</c:v>
                </c:pt>
              </c:strCache>
            </c:strRef>
          </c:cat>
          <c:val>
            <c:numRef>
              <c:f>'Summary - Value'!$D$7</c:f>
              <c:numCache>
                <c:formatCode>_(* #,##0.00_);_(* \(#,##0.00\);_(* "-"??_);_(@_)</c:formatCode>
                <c:ptCount val="1"/>
                <c:pt idx="0">
                  <c:v>4273.6500000001024</c:v>
                </c:pt>
              </c:numCache>
            </c:numRef>
          </c:val>
          <c:extLst>
            <c:ext xmlns:c16="http://schemas.microsoft.com/office/drawing/2014/chart" uri="{C3380CC4-5D6E-409C-BE32-E72D297353CC}">
              <c16:uniqueId val="{00000002-EE5D-4943-B977-51FB10664ABE}"/>
            </c:ext>
          </c:extLst>
        </c:ser>
        <c:dLbls>
          <c:showLegendKey val="0"/>
          <c:showVal val="0"/>
          <c:showCatName val="0"/>
          <c:showSerName val="0"/>
          <c:showPercent val="0"/>
          <c:showBubbleSize val="0"/>
        </c:dLbls>
        <c:gapWidth val="219"/>
        <c:overlap val="-27"/>
        <c:axId val="1661156960"/>
        <c:axId val="1661153600"/>
      </c:barChart>
      <c:catAx>
        <c:axId val="1661156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661153600"/>
        <c:crosses val="autoZero"/>
        <c:auto val="1"/>
        <c:lblAlgn val="ctr"/>
        <c:lblOffset val="100"/>
        <c:noMultiLvlLbl val="0"/>
      </c:catAx>
      <c:valAx>
        <c:axId val="166115360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_(* #,##0_);_(* \(#,##0\);_(* &quot;-&quot;_);_(@_)"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661156960"/>
        <c:crosses val="autoZero"/>
        <c:crossBetween val="between"/>
        <c:majorUnit val="1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solidFill>
                <a:latin typeface="+mn-lt"/>
                <a:ea typeface="+mn-ea"/>
                <a:cs typeface="+mn-cs"/>
              </a:defRPr>
            </a:pPr>
            <a:r>
              <a:rPr lang="en-US">
                <a:solidFill>
                  <a:schemeClr val="tx1"/>
                </a:solidFill>
              </a:rPr>
              <a:t>Aug. '24 Hour Ending 20</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mn-lt"/>
              <a:ea typeface="+mn-ea"/>
              <a:cs typeface="+mn-cs"/>
            </a:defRPr>
          </a:pPr>
          <a:endParaRPr lang="en-US"/>
        </a:p>
      </c:txPr>
    </c:title>
    <c:autoTitleDeleted val="0"/>
    <c:plotArea>
      <c:layout/>
      <c:scatterChart>
        <c:scatterStyle val="lineMarker"/>
        <c:varyColors val="0"/>
        <c:ser>
          <c:idx val="0"/>
          <c:order val="0"/>
          <c:tx>
            <c:strRef>
              <c:f>'Aug 24 - HE 20'!$A$1</c:f>
              <c:strCache>
                <c:ptCount val="1"/>
                <c:pt idx="0">
                  <c:v> ECRS - No Floor </c:v>
                </c:pt>
              </c:strCache>
            </c:strRef>
          </c:tx>
          <c:spPr>
            <a:ln w="19050" cap="rnd">
              <a:solidFill>
                <a:schemeClr val="accent1"/>
              </a:solidFill>
              <a:round/>
            </a:ln>
            <a:effectLst/>
          </c:spPr>
          <c:marker>
            <c:symbol val="none"/>
          </c:marker>
          <c:xVal>
            <c:numRef>
              <c:f>'Aug 24 - HE 20'!$A$3:$A$103</c:f>
              <c:numCache>
                <c:formatCode>_(* #,##0_);_(* \(#,##0\);_(* "-"??_);_(@_)</c:formatCode>
                <c:ptCount val="101"/>
                <c:pt idx="0">
                  <c:v>0</c:v>
                </c:pt>
                <c:pt idx="1">
                  <c:v>572</c:v>
                </c:pt>
                <c:pt idx="2">
                  <c:v>573</c:v>
                </c:pt>
                <c:pt idx="3">
                  <c:v>593.27</c:v>
                </c:pt>
                <c:pt idx="4">
                  <c:v>613.53</c:v>
                </c:pt>
                <c:pt idx="5">
                  <c:v>633.79999999999995</c:v>
                </c:pt>
                <c:pt idx="6">
                  <c:v>654.05999999999995</c:v>
                </c:pt>
                <c:pt idx="7">
                  <c:v>674.33</c:v>
                </c:pt>
                <c:pt idx="8">
                  <c:v>694.59</c:v>
                </c:pt>
                <c:pt idx="9">
                  <c:v>714.86</c:v>
                </c:pt>
                <c:pt idx="10">
                  <c:v>735.12</c:v>
                </c:pt>
                <c:pt idx="11">
                  <c:v>755.39</c:v>
                </c:pt>
                <c:pt idx="12">
                  <c:v>775.65</c:v>
                </c:pt>
                <c:pt idx="13">
                  <c:v>795.92</c:v>
                </c:pt>
                <c:pt idx="14">
                  <c:v>816.18</c:v>
                </c:pt>
                <c:pt idx="15">
                  <c:v>836.45</c:v>
                </c:pt>
                <c:pt idx="16">
                  <c:v>856.71</c:v>
                </c:pt>
                <c:pt idx="17">
                  <c:v>876.98</c:v>
                </c:pt>
                <c:pt idx="18">
                  <c:v>897.24</c:v>
                </c:pt>
                <c:pt idx="19">
                  <c:v>917.51</c:v>
                </c:pt>
                <c:pt idx="20">
                  <c:v>937.78</c:v>
                </c:pt>
                <c:pt idx="21">
                  <c:v>958.04</c:v>
                </c:pt>
                <c:pt idx="22">
                  <c:v>978.31</c:v>
                </c:pt>
                <c:pt idx="23">
                  <c:v>998.57</c:v>
                </c:pt>
                <c:pt idx="24">
                  <c:v>1018.84</c:v>
                </c:pt>
                <c:pt idx="25">
                  <c:v>1039.0999999999999</c:v>
                </c:pt>
                <c:pt idx="26">
                  <c:v>1059.3699999999999</c:v>
                </c:pt>
                <c:pt idx="27">
                  <c:v>1079.6300000000001</c:v>
                </c:pt>
                <c:pt idx="28">
                  <c:v>1099.9000000000001</c:v>
                </c:pt>
                <c:pt idx="29">
                  <c:v>1120.1600000000001</c:v>
                </c:pt>
                <c:pt idx="30">
                  <c:v>1140.43</c:v>
                </c:pt>
                <c:pt idx="31">
                  <c:v>1160.69</c:v>
                </c:pt>
                <c:pt idx="32">
                  <c:v>1180.96</c:v>
                </c:pt>
                <c:pt idx="33">
                  <c:v>1201.22</c:v>
                </c:pt>
                <c:pt idx="34">
                  <c:v>1221.49</c:v>
                </c:pt>
                <c:pt idx="35">
                  <c:v>1241.76</c:v>
                </c:pt>
                <c:pt idx="36">
                  <c:v>1262.02</c:v>
                </c:pt>
                <c:pt idx="37">
                  <c:v>1282.29</c:v>
                </c:pt>
                <c:pt idx="38">
                  <c:v>1302.55</c:v>
                </c:pt>
                <c:pt idx="39">
                  <c:v>1322.82</c:v>
                </c:pt>
                <c:pt idx="40">
                  <c:v>1343.08</c:v>
                </c:pt>
                <c:pt idx="41">
                  <c:v>1363.35</c:v>
                </c:pt>
                <c:pt idx="42">
                  <c:v>1383.61</c:v>
                </c:pt>
                <c:pt idx="43">
                  <c:v>1403.88</c:v>
                </c:pt>
                <c:pt idx="44">
                  <c:v>1424.14</c:v>
                </c:pt>
                <c:pt idx="45">
                  <c:v>1444.41</c:v>
                </c:pt>
                <c:pt idx="46">
                  <c:v>1464.67</c:v>
                </c:pt>
                <c:pt idx="47">
                  <c:v>1484.94</c:v>
                </c:pt>
                <c:pt idx="48">
                  <c:v>1505.2</c:v>
                </c:pt>
                <c:pt idx="49">
                  <c:v>1525.47</c:v>
                </c:pt>
                <c:pt idx="50">
                  <c:v>1545.73</c:v>
                </c:pt>
                <c:pt idx="51">
                  <c:v>1566</c:v>
                </c:pt>
                <c:pt idx="52">
                  <c:v>1586.27</c:v>
                </c:pt>
                <c:pt idx="53">
                  <c:v>1606.53</c:v>
                </c:pt>
                <c:pt idx="54">
                  <c:v>1626.8</c:v>
                </c:pt>
                <c:pt idx="55">
                  <c:v>1647.06</c:v>
                </c:pt>
                <c:pt idx="56">
                  <c:v>1667.33</c:v>
                </c:pt>
                <c:pt idx="57">
                  <c:v>1687.59</c:v>
                </c:pt>
                <c:pt idx="58">
                  <c:v>1707.86</c:v>
                </c:pt>
                <c:pt idx="59">
                  <c:v>1728.12</c:v>
                </c:pt>
                <c:pt idx="60">
                  <c:v>1748.39</c:v>
                </c:pt>
                <c:pt idx="61">
                  <c:v>1768.65</c:v>
                </c:pt>
                <c:pt idx="62">
                  <c:v>1788.92</c:v>
                </c:pt>
                <c:pt idx="63">
                  <c:v>1809.18</c:v>
                </c:pt>
                <c:pt idx="64">
                  <c:v>1829.45</c:v>
                </c:pt>
                <c:pt idx="65">
                  <c:v>1849.71</c:v>
                </c:pt>
                <c:pt idx="66">
                  <c:v>1869.98</c:v>
                </c:pt>
                <c:pt idx="67">
                  <c:v>1890.24</c:v>
                </c:pt>
                <c:pt idx="68">
                  <c:v>1910.51</c:v>
                </c:pt>
                <c:pt idx="69">
                  <c:v>1930.78</c:v>
                </c:pt>
                <c:pt idx="70">
                  <c:v>1951.04</c:v>
                </c:pt>
                <c:pt idx="71">
                  <c:v>1971.31</c:v>
                </c:pt>
                <c:pt idx="72">
                  <c:v>1991.57</c:v>
                </c:pt>
                <c:pt idx="73">
                  <c:v>2011.84</c:v>
                </c:pt>
                <c:pt idx="74">
                  <c:v>2032.1</c:v>
                </c:pt>
                <c:pt idx="75">
                  <c:v>2052.37</c:v>
                </c:pt>
                <c:pt idx="76">
                  <c:v>2072.63</c:v>
                </c:pt>
                <c:pt idx="77">
                  <c:v>2092.9</c:v>
                </c:pt>
                <c:pt idx="78">
                  <c:v>2113.16</c:v>
                </c:pt>
                <c:pt idx="79">
                  <c:v>2133.4299999999998</c:v>
                </c:pt>
                <c:pt idx="80">
                  <c:v>2153.69</c:v>
                </c:pt>
                <c:pt idx="81">
                  <c:v>2173.96</c:v>
                </c:pt>
                <c:pt idx="82">
                  <c:v>2194.2199999999998</c:v>
                </c:pt>
                <c:pt idx="83">
                  <c:v>2214.4899999999998</c:v>
                </c:pt>
                <c:pt idx="84">
                  <c:v>2234.7600000000002</c:v>
                </c:pt>
                <c:pt idx="85">
                  <c:v>2255.02</c:v>
                </c:pt>
                <c:pt idx="86">
                  <c:v>2275.29</c:v>
                </c:pt>
                <c:pt idx="87">
                  <c:v>2295.5500000000002</c:v>
                </c:pt>
                <c:pt idx="88">
                  <c:v>2315.8200000000002</c:v>
                </c:pt>
                <c:pt idx="89">
                  <c:v>2336.08</c:v>
                </c:pt>
                <c:pt idx="90">
                  <c:v>2356.35</c:v>
                </c:pt>
                <c:pt idx="91">
                  <c:v>2376.61</c:v>
                </c:pt>
                <c:pt idx="92">
                  <c:v>2396.88</c:v>
                </c:pt>
                <c:pt idx="93">
                  <c:v>2417.14</c:v>
                </c:pt>
                <c:pt idx="94">
                  <c:v>2437.41</c:v>
                </c:pt>
                <c:pt idx="95">
                  <c:v>2457.67</c:v>
                </c:pt>
                <c:pt idx="96">
                  <c:v>2477.94</c:v>
                </c:pt>
                <c:pt idx="97">
                  <c:v>2498.1999999999998</c:v>
                </c:pt>
                <c:pt idx="98">
                  <c:v>2518.4699999999998</c:v>
                </c:pt>
                <c:pt idx="99">
                  <c:v>2538.73</c:v>
                </c:pt>
                <c:pt idx="100">
                  <c:v>2559</c:v>
                </c:pt>
              </c:numCache>
            </c:numRef>
          </c:xVal>
          <c:yVal>
            <c:numRef>
              <c:f>'Aug 24 - HE 20'!$B$3:$B$103</c:f>
              <c:numCache>
                <c:formatCode>_(* #,##0_);_(* \(#,##0\);_(* "-"??_);_(@_)</c:formatCode>
                <c:ptCount val="101"/>
                <c:pt idx="0">
                  <c:v>5050</c:v>
                </c:pt>
                <c:pt idx="1">
                  <c:v>5050</c:v>
                </c:pt>
                <c:pt idx="2">
                  <c:v>3513.5</c:v>
                </c:pt>
                <c:pt idx="3">
                  <c:v>3450.61</c:v>
                </c:pt>
                <c:pt idx="4">
                  <c:v>3385.44</c:v>
                </c:pt>
                <c:pt idx="5">
                  <c:v>3318.86</c:v>
                </c:pt>
                <c:pt idx="6">
                  <c:v>3251.43</c:v>
                </c:pt>
                <c:pt idx="7">
                  <c:v>3181.41</c:v>
                </c:pt>
                <c:pt idx="8">
                  <c:v>3111.5</c:v>
                </c:pt>
                <c:pt idx="9">
                  <c:v>3039.17</c:v>
                </c:pt>
                <c:pt idx="10">
                  <c:v>2966.86</c:v>
                </c:pt>
                <c:pt idx="11">
                  <c:v>2893.24</c:v>
                </c:pt>
                <c:pt idx="12">
                  <c:v>2818.43</c:v>
                </c:pt>
                <c:pt idx="13">
                  <c:v>2742.42</c:v>
                </c:pt>
                <c:pt idx="14">
                  <c:v>2667.13</c:v>
                </c:pt>
                <c:pt idx="15">
                  <c:v>2590.77</c:v>
                </c:pt>
                <c:pt idx="16">
                  <c:v>2513.9</c:v>
                </c:pt>
                <c:pt idx="17">
                  <c:v>2437.6799999999998</c:v>
                </c:pt>
                <c:pt idx="18">
                  <c:v>2359.37</c:v>
                </c:pt>
                <c:pt idx="19">
                  <c:v>2281.86</c:v>
                </c:pt>
                <c:pt idx="20">
                  <c:v>2204.48</c:v>
                </c:pt>
                <c:pt idx="21">
                  <c:v>2128.2600000000002</c:v>
                </c:pt>
                <c:pt idx="22">
                  <c:v>2052.31</c:v>
                </c:pt>
                <c:pt idx="23">
                  <c:v>1976.28</c:v>
                </c:pt>
                <c:pt idx="24">
                  <c:v>1901.98</c:v>
                </c:pt>
                <c:pt idx="25">
                  <c:v>1826.9</c:v>
                </c:pt>
                <c:pt idx="26">
                  <c:v>1754.24</c:v>
                </c:pt>
                <c:pt idx="27">
                  <c:v>1681.6</c:v>
                </c:pt>
                <c:pt idx="28">
                  <c:v>1610.45</c:v>
                </c:pt>
                <c:pt idx="29">
                  <c:v>1540.78</c:v>
                </c:pt>
                <c:pt idx="30">
                  <c:v>1471.43</c:v>
                </c:pt>
                <c:pt idx="31">
                  <c:v>1404.64</c:v>
                </c:pt>
                <c:pt idx="32">
                  <c:v>1337.92</c:v>
                </c:pt>
                <c:pt idx="33">
                  <c:v>1273.79</c:v>
                </c:pt>
                <c:pt idx="34">
                  <c:v>1210.54</c:v>
                </c:pt>
                <c:pt idx="35">
                  <c:v>1148.99</c:v>
                </c:pt>
                <c:pt idx="36">
                  <c:v>1088.5899999999999</c:v>
                </c:pt>
                <c:pt idx="37">
                  <c:v>1031.48</c:v>
                </c:pt>
                <c:pt idx="38">
                  <c:v>975.51</c:v>
                </c:pt>
                <c:pt idx="39">
                  <c:v>921.5</c:v>
                </c:pt>
                <c:pt idx="40">
                  <c:v>869.75</c:v>
                </c:pt>
                <c:pt idx="41">
                  <c:v>818.98</c:v>
                </c:pt>
                <c:pt idx="42">
                  <c:v>771.06</c:v>
                </c:pt>
                <c:pt idx="43">
                  <c:v>724.16</c:v>
                </c:pt>
                <c:pt idx="44">
                  <c:v>679.89</c:v>
                </c:pt>
                <c:pt idx="45">
                  <c:v>637.23</c:v>
                </c:pt>
                <c:pt idx="46">
                  <c:v>596.29</c:v>
                </c:pt>
                <c:pt idx="47">
                  <c:v>557.70000000000005</c:v>
                </c:pt>
                <c:pt idx="48">
                  <c:v>520.15</c:v>
                </c:pt>
                <c:pt idx="49">
                  <c:v>485.18</c:v>
                </c:pt>
                <c:pt idx="50">
                  <c:v>451.26</c:v>
                </c:pt>
                <c:pt idx="51">
                  <c:v>419.77</c:v>
                </c:pt>
                <c:pt idx="52">
                  <c:v>388.72</c:v>
                </c:pt>
                <c:pt idx="53">
                  <c:v>360.59</c:v>
                </c:pt>
                <c:pt idx="54">
                  <c:v>333.61</c:v>
                </c:pt>
                <c:pt idx="55">
                  <c:v>308.5</c:v>
                </c:pt>
                <c:pt idx="56">
                  <c:v>284.83</c:v>
                </c:pt>
                <c:pt idx="57">
                  <c:v>262.45</c:v>
                </c:pt>
                <c:pt idx="58">
                  <c:v>241.77</c:v>
                </c:pt>
                <c:pt idx="59">
                  <c:v>222.41</c:v>
                </c:pt>
                <c:pt idx="60">
                  <c:v>204.67</c:v>
                </c:pt>
                <c:pt idx="61">
                  <c:v>187.88</c:v>
                </c:pt>
                <c:pt idx="62">
                  <c:v>172.32</c:v>
                </c:pt>
                <c:pt idx="63">
                  <c:v>157.88</c:v>
                </c:pt>
                <c:pt idx="64">
                  <c:v>144.27000000000001</c:v>
                </c:pt>
                <c:pt idx="65">
                  <c:v>131.86000000000001</c:v>
                </c:pt>
                <c:pt idx="66">
                  <c:v>120.13</c:v>
                </c:pt>
                <c:pt idx="67">
                  <c:v>109.49</c:v>
                </c:pt>
                <c:pt idx="68">
                  <c:v>99.55</c:v>
                </c:pt>
                <c:pt idx="69">
                  <c:v>91.52</c:v>
                </c:pt>
                <c:pt idx="70">
                  <c:v>84.14</c:v>
                </c:pt>
                <c:pt idx="71">
                  <c:v>77.260000000000005</c:v>
                </c:pt>
                <c:pt idx="72">
                  <c:v>70.88</c:v>
                </c:pt>
                <c:pt idx="73">
                  <c:v>64.95</c:v>
                </c:pt>
                <c:pt idx="74">
                  <c:v>59.46</c:v>
                </c:pt>
                <c:pt idx="75">
                  <c:v>54.37</c:v>
                </c:pt>
                <c:pt idx="76">
                  <c:v>49.67</c:v>
                </c:pt>
                <c:pt idx="77">
                  <c:v>45.32</c:v>
                </c:pt>
                <c:pt idx="78">
                  <c:v>41.31</c:v>
                </c:pt>
                <c:pt idx="79">
                  <c:v>37.619999999999997</c:v>
                </c:pt>
                <c:pt idx="80">
                  <c:v>34.22</c:v>
                </c:pt>
                <c:pt idx="81">
                  <c:v>31.09</c:v>
                </c:pt>
                <c:pt idx="82">
                  <c:v>28.22</c:v>
                </c:pt>
                <c:pt idx="83">
                  <c:v>25.59</c:v>
                </c:pt>
                <c:pt idx="84">
                  <c:v>23.17</c:v>
                </c:pt>
                <c:pt idx="85">
                  <c:v>20.96</c:v>
                </c:pt>
                <c:pt idx="86">
                  <c:v>18.95</c:v>
                </c:pt>
                <c:pt idx="87">
                  <c:v>17.100000000000001</c:v>
                </c:pt>
                <c:pt idx="88">
                  <c:v>15.42</c:v>
                </c:pt>
                <c:pt idx="89">
                  <c:v>13.89</c:v>
                </c:pt>
                <c:pt idx="90">
                  <c:v>12.5</c:v>
                </c:pt>
                <c:pt idx="91">
                  <c:v>11.24</c:v>
                </c:pt>
                <c:pt idx="92">
                  <c:v>10.09</c:v>
                </c:pt>
                <c:pt idx="93">
                  <c:v>9.0500000000000007</c:v>
                </c:pt>
                <c:pt idx="94">
                  <c:v>8.11</c:v>
                </c:pt>
                <c:pt idx="95">
                  <c:v>7.26</c:v>
                </c:pt>
                <c:pt idx="96">
                  <c:v>6.49</c:v>
                </c:pt>
                <c:pt idx="97">
                  <c:v>5.79</c:v>
                </c:pt>
                <c:pt idx="98">
                  <c:v>5.17</c:v>
                </c:pt>
                <c:pt idx="99">
                  <c:v>4.5999999999999996</c:v>
                </c:pt>
                <c:pt idx="100">
                  <c:v>4.0999999999999996</c:v>
                </c:pt>
              </c:numCache>
            </c:numRef>
          </c:yVal>
          <c:smooth val="0"/>
          <c:extLst>
            <c:ext xmlns:c16="http://schemas.microsoft.com/office/drawing/2014/chart" uri="{C3380CC4-5D6E-409C-BE32-E72D297353CC}">
              <c16:uniqueId val="{00000000-73F7-4DFB-B163-107536E7C05E}"/>
            </c:ext>
          </c:extLst>
        </c:ser>
        <c:ser>
          <c:idx val="1"/>
          <c:order val="1"/>
          <c:tx>
            <c:strRef>
              <c:f>'Aug 24 - HE 20'!$C$1</c:f>
              <c:strCache>
                <c:ptCount val="1"/>
                <c:pt idx="0">
                  <c:v> Non-Spin - No Floor </c:v>
                </c:pt>
              </c:strCache>
            </c:strRef>
          </c:tx>
          <c:spPr>
            <a:ln w="19050" cap="rnd">
              <a:solidFill>
                <a:schemeClr val="accent2"/>
              </a:solidFill>
              <a:round/>
            </a:ln>
            <a:effectLst/>
          </c:spPr>
          <c:marker>
            <c:symbol val="none"/>
          </c:marker>
          <c:xVal>
            <c:numRef>
              <c:f>'Aug 24 - HE 20'!$C$3:$C$105</c:f>
              <c:numCache>
                <c:formatCode>_(* #,##0_);_(* \(#,##0\);_(* "-"??_);_(@_)</c:formatCode>
                <c:ptCount val="103"/>
                <c:pt idx="0">
                  <c:v>0</c:v>
                </c:pt>
                <c:pt idx="1">
                  <c:v>10</c:v>
                </c:pt>
                <c:pt idx="2">
                  <c:v>11</c:v>
                </c:pt>
                <c:pt idx="3">
                  <c:v>48.91</c:v>
                </c:pt>
                <c:pt idx="4">
                  <c:v>86.82</c:v>
                </c:pt>
                <c:pt idx="5">
                  <c:v>124.72</c:v>
                </c:pt>
                <c:pt idx="6">
                  <c:v>162.63</c:v>
                </c:pt>
                <c:pt idx="7">
                  <c:v>200.54</c:v>
                </c:pt>
                <c:pt idx="8">
                  <c:v>238.45</c:v>
                </c:pt>
                <c:pt idx="9">
                  <c:v>276.36</c:v>
                </c:pt>
                <c:pt idx="10">
                  <c:v>314.27</c:v>
                </c:pt>
                <c:pt idx="11">
                  <c:v>352.17</c:v>
                </c:pt>
                <c:pt idx="12">
                  <c:v>390.08</c:v>
                </c:pt>
                <c:pt idx="13">
                  <c:v>427.99</c:v>
                </c:pt>
                <c:pt idx="14">
                  <c:v>465.9</c:v>
                </c:pt>
                <c:pt idx="15">
                  <c:v>503.81</c:v>
                </c:pt>
                <c:pt idx="16">
                  <c:v>541.71</c:v>
                </c:pt>
                <c:pt idx="17">
                  <c:v>579.62</c:v>
                </c:pt>
                <c:pt idx="18">
                  <c:v>617.53</c:v>
                </c:pt>
                <c:pt idx="19">
                  <c:v>655.44</c:v>
                </c:pt>
                <c:pt idx="20">
                  <c:v>693.35</c:v>
                </c:pt>
                <c:pt idx="21">
                  <c:v>731.26</c:v>
                </c:pt>
                <c:pt idx="22">
                  <c:v>769.16</c:v>
                </c:pt>
                <c:pt idx="23">
                  <c:v>807.07</c:v>
                </c:pt>
                <c:pt idx="24">
                  <c:v>844.98</c:v>
                </c:pt>
                <c:pt idx="25">
                  <c:v>882.89</c:v>
                </c:pt>
                <c:pt idx="26">
                  <c:v>920.8</c:v>
                </c:pt>
                <c:pt idx="27">
                  <c:v>958.7</c:v>
                </c:pt>
                <c:pt idx="28">
                  <c:v>996.61</c:v>
                </c:pt>
                <c:pt idx="29">
                  <c:v>1034.52</c:v>
                </c:pt>
                <c:pt idx="30">
                  <c:v>1072.43</c:v>
                </c:pt>
                <c:pt idx="31">
                  <c:v>1110.3399999999999</c:v>
                </c:pt>
                <c:pt idx="32">
                  <c:v>1148.24</c:v>
                </c:pt>
                <c:pt idx="33">
                  <c:v>1186.1500000000001</c:v>
                </c:pt>
                <c:pt idx="34">
                  <c:v>1224.06</c:v>
                </c:pt>
                <c:pt idx="35">
                  <c:v>1261.97</c:v>
                </c:pt>
                <c:pt idx="36">
                  <c:v>1299.8800000000001</c:v>
                </c:pt>
                <c:pt idx="37">
                  <c:v>1337.79</c:v>
                </c:pt>
                <c:pt idx="38">
                  <c:v>1375.69</c:v>
                </c:pt>
                <c:pt idx="39">
                  <c:v>1413.6</c:v>
                </c:pt>
                <c:pt idx="40">
                  <c:v>1451.51</c:v>
                </c:pt>
                <c:pt idx="41">
                  <c:v>1489.42</c:v>
                </c:pt>
                <c:pt idx="42">
                  <c:v>1527.33</c:v>
                </c:pt>
                <c:pt idx="43">
                  <c:v>1565.23</c:v>
                </c:pt>
                <c:pt idx="44">
                  <c:v>1603.14</c:v>
                </c:pt>
                <c:pt idx="45">
                  <c:v>1641.05</c:v>
                </c:pt>
                <c:pt idx="46">
                  <c:v>1678.96</c:v>
                </c:pt>
                <c:pt idx="47">
                  <c:v>1716.87</c:v>
                </c:pt>
                <c:pt idx="48">
                  <c:v>1754.78</c:v>
                </c:pt>
                <c:pt idx="49">
                  <c:v>1792.68</c:v>
                </c:pt>
                <c:pt idx="50">
                  <c:v>1830.59</c:v>
                </c:pt>
                <c:pt idx="51">
                  <c:v>1868.5</c:v>
                </c:pt>
                <c:pt idx="52">
                  <c:v>1906.41</c:v>
                </c:pt>
                <c:pt idx="53">
                  <c:v>1942</c:v>
                </c:pt>
                <c:pt idx="54">
                  <c:v>1942.01</c:v>
                </c:pt>
                <c:pt idx="55">
                  <c:v>1944.32</c:v>
                </c:pt>
                <c:pt idx="56">
                  <c:v>1982.22</c:v>
                </c:pt>
                <c:pt idx="57">
                  <c:v>2020.13</c:v>
                </c:pt>
                <c:pt idx="58">
                  <c:v>2058.04</c:v>
                </c:pt>
                <c:pt idx="59">
                  <c:v>2095.9499999999998</c:v>
                </c:pt>
                <c:pt idx="60">
                  <c:v>2133.86</c:v>
                </c:pt>
                <c:pt idx="61">
                  <c:v>2171.77</c:v>
                </c:pt>
                <c:pt idx="62">
                  <c:v>2209.67</c:v>
                </c:pt>
                <c:pt idx="63">
                  <c:v>2247.58</c:v>
                </c:pt>
                <c:pt idx="64">
                  <c:v>2285.4899999999998</c:v>
                </c:pt>
                <c:pt idx="65">
                  <c:v>2323.4</c:v>
                </c:pt>
                <c:pt idx="66">
                  <c:v>2361.31</c:v>
                </c:pt>
                <c:pt idx="67">
                  <c:v>2399.21</c:v>
                </c:pt>
                <c:pt idx="68">
                  <c:v>2437.12</c:v>
                </c:pt>
                <c:pt idx="69">
                  <c:v>2475.0300000000002</c:v>
                </c:pt>
                <c:pt idx="70">
                  <c:v>2512.94</c:v>
                </c:pt>
                <c:pt idx="71">
                  <c:v>2550.85</c:v>
                </c:pt>
                <c:pt idx="72">
                  <c:v>2588.7600000000002</c:v>
                </c:pt>
                <c:pt idx="73">
                  <c:v>2626.66</c:v>
                </c:pt>
                <c:pt idx="74">
                  <c:v>2664.57</c:v>
                </c:pt>
                <c:pt idx="75">
                  <c:v>2702.48</c:v>
                </c:pt>
                <c:pt idx="76">
                  <c:v>2740.39</c:v>
                </c:pt>
                <c:pt idx="77">
                  <c:v>2778.3</c:v>
                </c:pt>
                <c:pt idx="78">
                  <c:v>2816.2</c:v>
                </c:pt>
                <c:pt idx="79">
                  <c:v>2854.11</c:v>
                </c:pt>
                <c:pt idx="80">
                  <c:v>2892.02</c:v>
                </c:pt>
                <c:pt idx="81">
                  <c:v>2929.93</c:v>
                </c:pt>
                <c:pt idx="82">
                  <c:v>2967.84</c:v>
                </c:pt>
                <c:pt idx="83">
                  <c:v>3005.74</c:v>
                </c:pt>
                <c:pt idx="84">
                  <c:v>3043.65</c:v>
                </c:pt>
                <c:pt idx="85">
                  <c:v>3081.56</c:v>
                </c:pt>
                <c:pt idx="86">
                  <c:v>3119.47</c:v>
                </c:pt>
                <c:pt idx="87">
                  <c:v>3157.38</c:v>
                </c:pt>
                <c:pt idx="88">
                  <c:v>3195.29</c:v>
                </c:pt>
                <c:pt idx="89">
                  <c:v>3233.19</c:v>
                </c:pt>
                <c:pt idx="90">
                  <c:v>3271.1</c:v>
                </c:pt>
                <c:pt idx="91">
                  <c:v>3309.01</c:v>
                </c:pt>
                <c:pt idx="92">
                  <c:v>3346.92</c:v>
                </c:pt>
                <c:pt idx="93">
                  <c:v>3384.83</c:v>
                </c:pt>
                <c:pt idx="94">
                  <c:v>3422.73</c:v>
                </c:pt>
                <c:pt idx="95">
                  <c:v>3460.64</c:v>
                </c:pt>
                <c:pt idx="96">
                  <c:v>3498.55</c:v>
                </c:pt>
                <c:pt idx="97">
                  <c:v>3536.46</c:v>
                </c:pt>
                <c:pt idx="98">
                  <c:v>3574.37</c:v>
                </c:pt>
                <c:pt idx="99">
                  <c:v>3612.28</c:v>
                </c:pt>
                <c:pt idx="100">
                  <c:v>3650.18</c:v>
                </c:pt>
                <c:pt idx="101">
                  <c:v>3688.09</c:v>
                </c:pt>
                <c:pt idx="102">
                  <c:v>3726</c:v>
                </c:pt>
              </c:numCache>
            </c:numRef>
          </c:xVal>
          <c:yVal>
            <c:numRef>
              <c:f>'Aug 24 - HE 20'!$D$3:$D$105</c:f>
              <c:numCache>
                <c:formatCode>_(* #,##0_);_(* \(#,##0\);_(* "-"??_);_(@_)</c:formatCode>
                <c:ptCount val="103"/>
                <c:pt idx="0">
                  <c:v>5000</c:v>
                </c:pt>
                <c:pt idx="1">
                  <c:v>5000</c:v>
                </c:pt>
                <c:pt idx="2">
                  <c:v>3512.19</c:v>
                </c:pt>
                <c:pt idx="3">
                  <c:v>3391.99</c:v>
                </c:pt>
                <c:pt idx="4">
                  <c:v>3266.76</c:v>
                </c:pt>
                <c:pt idx="5">
                  <c:v>3136.65</c:v>
                </c:pt>
                <c:pt idx="6">
                  <c:v>3002.39</c:v>
                </c:pt>
                <c:pt idx="7">
                  <c:v>2865.49</c:v>
                </c:pt>
                <c:pt idx="8">
                  <c:v>2724.85</c:v>
                </c:pt>
                <c:pt idx="9">
                  <c:v>2582.21</c:v>
                </c:pt>
                <c:pt idx="10">
                  <c:v>2438.37</c:v>
                </c:pt>
                <c:pt idx="11">
                  <c:v>2294.17</c:v>
                </c:pt>
                <c:pt idx="12">
                  <c:v>2150.31</c:v>
                </c:pt>
                <c:pt idx="13">
                  <c:v>2008</c:v>
                </c:pt>
                <c:pt idx="14">
                  <c:v>1867.65</c:v>
                </c:pt>
                <c:pt idx="15">
                  <c:v>1730.17</c:v>
                </c:pt>
                <c:pt idx="16">
                  <c:v>1595.23</c:v>
                </c:pt>
                <c:pt idx="17">
                  <c:v>1465.74</c:v>
                </c:pt>
                <c:pt idx="18">
                  <c:v>1341.08</c:v>
                </c:pt>
                <c:pt idx="19">
                  <c:v>1221.76</c:v>
                </c:pt>
                <c:pt idx="20">
                  <c:v>1107.4000000000001</c:v>
                </c:pt>
                <c:pt idx="21">
                  <c:v>999.9</c:v>
                </c:pt>
                <c:pt idx="22">
                  <c:v>898.78</c:v>
                </c:pt>
                <c:pt idx="23">
                  <c:v>804.22</c:v>
                </c:pt>
                <c:pt idx="24">
                  <c:v>716.29</c:v>
                </c:pt>
                <c:pt idx="25">
                  <c:v>635.01</c:v>
                </c:pt>
                <c:pt idx="26">
                  <c:v>560.30999999999995</c:v>
                </c:pt>
                <c:pt idx="27">
                  <c:v>492.05</c:v>
                </c:pt>
                <c:pt idx="28">
                  <c:v>430.03</c:v>
                </c:pt>
                <c:pt idx="29">
                  <c:v>374.02</c:v>
                </c:pt>
                <c:pt idx="30">
                  <c:v>323.70999999999998</c:v>
                </c:pt>
                <c:pt idx="31">
                  <c:v>278.8</c:v>
                </c:pt>
                <c:pt idx="32">
                  <c:v>238.93</c:v>
                </c:pt>
                <c:pt idx="33">
                  <c:v>204.48</c:v>
                </c:pt>
                <c:pt idx="34">
                  <c:v>174.14</c:v>
                </c:pt>
                <c:pt idx="35">
                  <c:v>147.61000000000001</c:v>
                </c:pt>
                <c:pt idx="36">
                  <c:v>124.51</c:v>
                </c:pt>
                <c:pt idx="37">
                  <c:v>104.51</c:v>
                </c:pt>
                <c:pt idx="38">
                  <c:v>88.76</c:v>
                </c:pt>
                <c:pt idx="39">
                  <c:v>75.709999999999994</c:v>
                </c:pt>
                <c:pt idx="40">
                  <c:v>64.34</c:v>
                </c:pt>
                <c:pt idx="41">
                  <c:v>54.48</c:v>
                </c:pt>
                <c:pt idx="42">
                  <c:v>45.96</c:v>
                </c:pt>
                <c:pt idx="43">
                  <c:v>38.630000000000003</c:v>
                </c:pt>
                <c:pt idx="44">
                  <c:v>32.340000000000003</c:v>
                </c:pt>
                <c:pt idx="45">
                  <c:v>26.98</c:v>
                </c:pt>
                <c:pt idx="46">
                  <c:v>22.42</c:v>
                </c:pt>
                <c:pt idx="47">
                  <c:v>18.559999999999999</c:v>
                </c:pt>
                <c:pt idx="48">
                  <c:v>15.31</c:v>
                </c:pt>
                <c:pt idx="49">
                  <c:v>12.58</c:v>
                </c:pt>
                <c:pt idx="50">
                  <c:v>10.3</c:v>
                </c:pt>
                <c:pt idx="51">
                  <c:v>8.4</c:v>
                </c:pt>
                <c:pt idx="52">
                  <c:v>6.82</c:v>
                </c:pt>
                <c:pt idx="53">
                  <c:v>6</c:v>
                </c:pt>
                <c:pt idx="54">
                  <c:v>5.52</c:v>
                </c:pt>
                <c:pt idx="55">
                  <c:v>5.52</c:v>
                </c:pt>
                <c:pt idx="56">
                  <c:v>4.45</c:v>
                </c:pt>
                <c:pt idx="57">
                  <c:v>3.82</c:v>
                </c:pt>
                <c:pt idx="58">
                  <c:v>3.42</c:v>
                </c:pt>
                <c:pt idx="59">
                  <c:v>3.06</c:v>
                </c:pt>
                <c:pt idx="60">
                  <c:v>2.73</c:v>
                </c:pt>
                <c:pt idx="61">
                  <c:v>2.44</c:v>
                </c:pt>
                <c:pt idx="62">
                  <c:v>2.1800000000000002</c:v>
                </c:pt>
                <c:pt idx="63">
                  <c:v>1.94</c:v>
                </c:pt>
                <c:pt idx="64">
                  <c:v>1.73</c:v>
                </c:pt>
                <c:pt idx="65">
                  <c:v>1.54</c:v>
                </c:pt>
                <c:pt idx="66">
                  <c:v>1.36</c:v>
                </c:pt>
                <c:pt idx="67">
                  <c:v>1.21</c:v>
                </c:pt>
                <c:pt idx="68">
                  <c:v>1.07</c:v>
                </c:pt>
                <c:pt idx="69">
                  <c:v>0.95</c:v>
                </c:pt>
                <c:pt idx="70">
                  <c:v>0.84</c:v>
                </c:pt>
                <c:pt idx="71">
                  <c:v>0.74</c:v>
                </c:pt>
                <c:pt idx="72">
                  <c:v>0.66</c:v>
                </c:pt>
                <c:pt idx="73">
                  <c:v>0.57999999999999996</c:v>
                </c:pt>
                <c:pt idx="74">
                  <c:v>0.51</c:v>
                </c:pt>
                <c:pt idx="75">
                  <c:v>0.45</c:v>
                </c:pt>
                <c:pt idx="76">
                  <c:v>0.4</c:v>
                </c:pt>
                <c:pt idx="77">
                  <c:v>0.35</c:v>
                </c:pt>
                <c:pt idx="78">
                  <c:v>0.31</c:v>
                </c:pt>
                <c:pt idx="79">
                  <c:v>0.27</c:v>
                </c:pt>
                <c:pt idx="80">
                  <c:v>0.23</c:v>
                </c:pt>
                <c:pt idx="81">
                  <c:v>0.21</c:v>
                </c:pt>
                <c:pt idx="82">
                  <c:v>0.18</c:v>
                </c:pt>
                <c:pt idx="83">
                  <c:v>0.16</c:v>
                </c:pt>
                <c:pt idx="84">
                  <c:v>0.14000000000000001</c:v>
                </c:pt>
                <c:pt idx="85">
                  <c:v>0.12</c:v>
                </c:pt>
                <c:pt idx="86">
                  <c:v>0.1</c:v>
                </c:pt>
                <c:pt idx="87">
                  <c:v>0.09</c:v>
                </c:pt>
                <c:pt idx="88">
                  <c:v>0.08</c:v>
                </c:pt>
                <c:pt idx="89">
                  <c:v>7.0000000000000007E-2</c:v>
                </c:pt>
                <c:pt idx="90">
                  <c:v>0.06</c:v>
                </c:pt>
                <c:pt idx="91">
                  <c:v>0.05</c:v>
                </c:pt>
                <c:pt idx="92">
                  <c:v>0.04</c:v>
                </c:pt>
                <c:pt idx="93">
                  <c:v>0.04</c:v>
                </c:pt>
                <c:pt idx="94">
                  <c:v>0.03</c:v>
                </c:pt>
                <c:pt idx="95">
                  <c:v>0.03</c:v>
                </c:pt>
                <c:pt idx="96">
                  <c:v>0.02</c:v>
                </c:pt>
                <c:pt idx="97">
                  <c:v>0.02</c:v>
                </c:pt>
                <c:pt idx="98">
                  <c:v>0.02</c:v>
                </c:pt>
                <c:pt idx="99">
                  <c:v>0.02</c:v>
                </c:pt>
                <c:pt idx="100">
                  <c:v>0.01</c:v>
                </c:pt>
                <c:pt idx="101">
                  <c:v>0.01</c:v>
                </c:pt>
                <c:pt idx="102">
                  <c:v>0.01</c:v>
                </c:pt>
              </c:numCache>
            </c:numRef>
          </c:yVal>
          <c:smooth val="0"/>
          <c:extLst>
            <c:ext xmlns:c16="http://schemas.microsoft.com/office/drawing/2014/chart" uri="{C3380CC4-5D6E-409C-BE32-E72D297353CC}">
              <c16:uniqueId val="{00000001-73F7-4DFB-B163-107536E7C05E}"/>
            </c:ext>
          </c:extLst>
        </c:ser>
        <c:ser>
          <c:idx val="2"/>
          <c:order val="2"/>
          <c:tx>
            <c:strRef>
              <c:f>'Aug 24 - HE 20'!$E$1</c:f>
              <c:strCache>
                <c:ptCount val="1"/>
                <c:pt idx="0">
                  <c:v> ECRS - w/ Floor </c:v>
                </c:pt>
              </c:strCache>
            </c:strRef>
          </c:tx>
          <c:spPr>
            <a:ln w="19050" cap="rnd">
              <a:solidFill>
                <a:schemeClr val="accent1"/>
              </a:solidFill>
              <a:prstDash val="sysDash"/>
              <a:round/>
            </a:ln>
            <a:effectLst/>
          </c:spPr>
          <c:marker>
            <c:symbol val="none"/>
          </c:marker>
          <c:xVal>
            <c:numRef>
              <c:f>'Aug 24 - HE 20'!$E$3:$E$103</c:f>
              <c:numCache>
                <c:formatCode>_(* #,##0_);_(* \(#,##0\);_(* "-"??_);_(@_)</c:formatCode>
                <c:ptCount val="101"/>
                <c:pt idx="0">
                  <c:v>0</c:v>
                </c:pt>
                <c:pt idx="1">
                  <c:v>572</c:v>
                </c:pt>
                <c:pt idx="2">
                  <c:v>573</c:v>
                </c:pt>
                <c:pt idx="3">
                  <c:v>593.27</c:v>
                </c:pt>
                <c:pt idx="4">
                  <c:v>613.53</c:v>
                </c:pt>
                <c:pt idx="5">
                  <c:v>633.79999999999995</c:v>
                </c:pt>
                <c:pt idx="6">
                  <c:v>654.05999999999995</c:v>
                </c:pt>
                <c:pt idx="7">
                  <c:v>674.33</c:v>
                </c:pt>
                <c:pt idx="8">
                  <c:v>694.59</c:v>
                </c:pt>
                <c:pt idx="9">
                  <c:v>714.86</c:v>
                </c:pt>
                <c:pt idx="10">
                  <c:v>735.12</c:v>
                </c:pt>
                <c:pt idx="11">
                  <c:v>755.39</c:v>
                </c:pt>
                <c:pt idx="12">
                  <c:v>775.65</c:v>
                </c:pt>
                <c:pt idx="13">
                  <c:v>795.92</c:v>
                </c:pt>
                <c:pt idx="14">
                  <c:v>816.18</c:v>
                </c:pt>
                <c:pt idx="15">
                  <c:v>836.45</c:v>
                </c:pt>
                <c:pt idx="16">
                  <c:v>856.71</c:v>
                </c:pt>
                <c:pt idx="17">
                  <c:v>876.98</c:v>
                </c:pt>
                <c:pt idx="18">
                  <c:v>897.24</c:v>
                </c:pt>
                <c:pt idx="19">
                  <c:v>917.51</c:v>
                </c:pt>
                <c:pt idx="20">
                  <c:v>937.78</c:v>
                </c:pt>
                <c:pt idx="21">
                  <c:v>958.04</c:v>
                </c:pt>
                <c:pt idx="22">
                  <c:v>978.31</c:v>
                </c:pt>
                <c:pt idx="23">
                  <c:v>998.57</c:v>
                </c:pt>
                <c:pt idx="24">
                  <c:v>1018.84</c:v>
                </c:pt>
                <c:pt idx="25">
                  <c:v>1039.0999999999999</c:v>
                </c:pt>
                <c:pt idx="26">
                  <c:v>1059.3699999999999</c:v>
                </c:pt>
                <c:pt idx="27">
                  <c:v>1079.6300000000001</c:v>
                </c:pt>
                <c:pt idx="28">
                  <c:v>1099.9000000000001</c:v>
                </c:pt>
                <c:pt idx="29">
                  <c:v>1120.1600000000001</c:v>
                </c:pt>
                <c:pt idx="30">
                  <c:v>1140.43</c:v>
                </c:pt>
                <c:pt idx="31">
                  <c:v>1160.69</c:v>
                </c:pt>
                <c:pt idx="32">
                  <c:v>1180.96</c:v>
                </c:pt>
                <c:pt idx="33">
                  <c:v>1201.22</c:v>
                </c:pt>
                <c:pt idx="34">
                  <c:v>1221.49</c:v>
                </c:pt>
                <c:pt idx="35">
                  <c:v>1241.76</c:v>
                </c:pt>
                <c:pt idx="36">
                  <c:v>1262.02</c:v>
                </c:pt>
                <c:pt idx="37">
                  <c:v>1282.29</c:v>
                </c:pt>
                <c:pt idx="38">
                  <c:v>1302.55</c:v>
                </c:pt>
                <c:pt idx="39">
                  <c:v>1322.82</c:v>
                </c:pt>
                <c:pt idx="40">
                  <c:v>1343.08</c:v>
                </c:pt>
                <c:pt idx="41">
                  <c:v>1363.35</c:v>
                </c:pt>
                <c:pt idx="42">
                  <c:v>1383.61</c:v>
                </c:pt>
                <c:pt idx="43">
                  <c:v>1403.88</c:v>
                </c:pt>
                <c:pt idx="44">
                  <c:v>1424.14</c:v>
                </c:pt>
                <c:pt idx="45">
                  <c:v>1444.41</c:v>
                </c:pt>
                <c:pt idx="46">
                  <c:v>1464.67</c:v>
                </c:pt>
                <c:pt idx="47">
                  <c:v>1484.94</c:v>
                </c:pt>
                <c:pt idx="48">
                  <c:v>1505.2</c:v>
                </c:pt>
                <c:pt idx="49">
                  <c:v>1525.47</c:v>
                </c:pt>
                <c:pt idx="50">
                  <c:v>1545.73</c:v>
                </c:pt>
                <c:pt idx="51">
                  <c:v>1566</c:v>
                </c:pt>
                <c:pt idx="52">
                  <c:v>1586.27</c:v>
                </c:pt>
                <c:pt idx="53">
                  <c:v>1606.53</c:v>
                </c:pt>
                <c:pt idx="54">
                  <c:v>1626.8</c:v>
                </c:pt>
                <c:pt idx="55">
                  <c:v>1647.06</c:v>
                </c:pt>
                <c:pt idx="56">
                  <c:v>1667.33</c:v>
                </c:pt>
                <c:pt idx="57">
                  <c:v>1687.59</c:v>
                </c:pt>
                <c:pt idx="58">
                  <c:v>1707.86</c:v>
                </c:pt>
                <c:pt idx="59">
                  <c:v>1728.12</c:v>
                </c:pt>
                <c:pt idx="60">
                  <c:v>1748.39</c:v>
                </c:pt>
                <c:pt idx="61">
                  <c:v>1768.65</c:v>
                </c:pt>
                <c:pt idx="62">
                  <c:v>1788.92</c:v>
                </c:pt>
                <c:pt idx="63">
                  <c:v>1809.18</c:v>
                </c:pt>
                <c:pt idx="64">
                  <c:v>1829.45</c:v>
                </c:pt>
                <c:pt idx="65">
                  <c:v>1849.71</c:v>
                </c:pt>
                <c:pt idx="66">
                  <c:v>1869.98</c:v>
                </c:pt>
                <c:pt idx="67">
                  <c:v>1890.24</c:v>
                </c:pt>
                <c:pt idx="68">
                  <c:v>1910.51</c:v>
                </c:pt>
                <c:pt idx="69">
                  <c:v>1930.78</c:v>
                </c:pt>
                <c:pt idx="70">
                  <c:v>1951.04</c:v>
                </c:pt>
                <c:pt idx="71">
                  <c:v>1971.31</c:v>
                </c:pt>
                <c:pt idx="72">
                  <c:v>1991.57</c:v>
                </c:pt>
                <c:pt idx="73">
                  <c:v>2011.84</c:v>
                </c:pt>
                <c:pt idx="74">
                  <c:v>2032.1</c:v>
                </c:pt>
                <c:pt idx="75">
                  <c:v>2052.37</c:v>
                </c:pt>
                <c:pt idx="76">
                  <c:v>2072.63</c:v>
                </c:pt>
                <c:pt idx="77">
                  <c:v>2092.9</c:v>
                </c:pt>
                <c:pt idx="78">
                  <c:v>2113.16</c:v>
                </c:pt>
                <c:pt idx="79">
                  <c:v>2133.4299999999998</c:v>
                </c:pt>
                <c:pt idx="80">
                  <c:v>2153.69</c:v>
                </c:pt>
                <c:pt idx="81">
                  <c:v>2173.96</c:v>
                </c:pt>
                <c:pt idx="82">
                  <c:v>2194.2199999999998</c:v>
                </c:pt>
                <c:pt idx="83">
                  <c:v>2214.4899999999998</c:v>
                </c:pt>
                <c:pt idx="84">
                  <c:v>2234.7600000000002</c:v>
                </c:pt>
                <c:pt idx="85">
                  <c:v>2255.02</c:v>
                </c:pt>
                <c:pt idx="86">
                  <c:v>2275.29</c:v>
                </c:pt>
                <c:pt idx="87">
                  <c:v>2295.5500000000002</c:v>
                </c:pt>
                <c:pt idx="88">
                  <c:v>2315.8200000000002</c:v>
                </c:pt>
                <c:pt idx="89">
                  <c:v>2336.08</c:v>
                </c:pt>
                <c:pt idx="90">
                  <c:v>2356.35</c:v>
                </c:pt>
                <c:pt idx="91">
                  <c:v>2376.61</c:v>
                </c:pt>
                <c:pt idx="92">
                  <c:v>2396.88</c:v>
                </c:pt>
                <c:pt idx="93">
                  <c:v>2417.14</c:v>
                </c:pt>
                <c:pt idx="94">
                  <c:v>2437.41</c:v>
                </c:pt>
                <c:pt idx="95">
                  <c:v>2457.67</c:v>
                </c:pt>
                <c:pt idx="96">
                  <c:v>2477.94</c:v>
                </c:pt>
                <c:pt idx="97">
                  <c:v>2498.1999999999998</c:v>
                </c:pt>
                <c:pt idx="98">
                  <c:v>2518.4699999999998</c:v>
                </c:pt>
                <c:pt idx="99">
                  <c:v>2538.73</c:v>
                </c:pt>
                <c:pt idx="100">
                  <c:v>2559</c:v>
                </c:pt>
              </c:numCache>
            </c:numRef>
          </c:xVal>
          <c:yVal>
            <c:numRef>
              <c:f>'Aug 24 - HE 20'!$F$3:$F$103</c:f>
              <c:numCache>
                <c:formatCode>_(* #,##0_);_(* \(#,##0\);_(* "-"??_);_(@_)</c:formatCode>
                <c:ptCount val="101"/>
                <c:pt idx="0">
                  <c:v>5050</c:v>
                </c:pt>
                <c:pt idx="1">
                  <c:v>5050</c:v>
                </c:pt>
                <c:pt idx="2">
                  <c:v>3513.5</c:v>
                </c:pt>
                <c:pt idx="3">
                  <c:v>3450.61</c:v>
                </c:pt>
                <c:pt idx="4">
                  <c:v>3385.44</c:v>
                </c:pt>
                <c:pt idx="5">
                  <c:v>3318.86</c:v>
                </c:pt>
                <c:pt idx="6">
                  <c:v>3251.43</c:v>
                </c:pt>
                <c:pt idx="7">
                  <c:v>3181.41</c:v>
                </c:pt>
                <c:pt idx="8">
                  <c:v>3111.5</c:v>
                </c:pt>
                <c:pt idx="9">
                  <c:v>3039.17</c:v>
                </c:pt>
                <c:pt idx="10">
                  <c:v>2966.86</c:v>
                </c:pt>
                <c:pt idx="11">
                  <c:v>2893.24</c:v>
                </c:pt>
                <c:pt idx="12">
                  <c:v>2818.43</c:v>
                </c:pt>
                <c:pt idx="13">
                  <c:v>2742.42</c:v>
                </c:pt>
                <c:pt idx="14">
                  <c:v>2667.13</c:v>
                </c:pt>
                <c:pt idx="15">
                  <c:v>2590.77</c:v>
                </c:pt>
                <c:pt idx="16">
                  <c:v>2513.9</c:v>
                </c:pt>
                <c:pt idx="17">
                  <c:v>2437.6799999999998</c:v>
                </c:pt>
                <c:pt idx="18">
                  <c:v>2359.37</c:v>
                </c:pt>
                <c:pt idx="19">
                  <c:v>2281.86</c:v>
                </c:pt>
                <c:pt idx="20">
                  <c:v>2204.48</c:v>
                </c:pt>
                <c:pt idx="21">
                  <c:v>2128.2600000000002</c:v>
                </c:pt>
                <c:pt idx="22">
                  <c:v>2052.31</c:v>
                </c:pt>
                <c:pt idx="23">
                  <c:v>1976.28</c:v>
                </c:pt>
                <c:pt idx="24">
                  <c:v>1901.98</c:v>
                </c:pt>
                <c:pt idx="25">
                  <c:v>1826.9</c:v>
                </c:pt>
                <c:pt idx="26">
                  <c:v>1754.24</c:v>
                </c:pt>
                <c:pt idx="27">
                  <c:v>1681.6</c:v>
                </c:pt>
                <c:pt idx="28">
                  <c:v>1610.45</c:v>
                </c:pt>
                <c:pt idx="29">
                  <c:v>1540.78</c:v>
                </c:pt>
                <c:pt idx="30">
                  <c:v>1471.43</c:v>
                </c:pt>
                <c:pt idx="31">
                  <c:v>1404.64</c:v>
                </c:pt>
                <c:pt idx="32">
                  <c:v>1337.92</c:v>
                </c:pt>
                <c:pt idx="33">
                  <c:v>1273.79</c:v>
                </c:pt>
                <c:pt idx="34">
                  <c:v>1210.54</c:v>
                </c:pt>
                <c:pt idx="35">
                  <c:v>1148.99</c:v>
                </c:pt>
                <c:pt idx="36">
                  <c:v>1088.5899999999999</c:v>
                </c:pt>
                <c:pt idx="37">
                  <c:v>1031.48</c:v>
                </c:pt>
                <c:pt idx="38">
                  <c:v>975.51</c:v>
                </c:pt>
                <c:pt idx="39">
                  <c:v>921.5</c:v>
                </c:pt>
                <c:pt idx="40">
                  <c:v>869.75</c:v>
                </c:pt>
                <c:pt idx="41">
                  <c:v>818.98</c:v>
                </c:pt>
                <c:pt idx="42">
                  <c:v>771.06</c:v>
                </c:pt>
                <c:pt idx="43">
                  <c:v>724.16</c:v>
                </c:pt>
                <c:pt idx="44">
                  <c:v>679.89</c:v>
                </c:pt>
                <c:pt idx="45">
                  <c:v>637.23</c:v>
                </c:pt>
                <c:pt idx="46">
                  <c:v>596.29</c:v>
                </c:pt>
                <c:pt idx="47">
                  <c:v>557.70000000000005</c:v>
                </c:pt>
                <c:pt idx="48">
                  <c:v>520.15</c:v>
                </c:pt>
                <c:pt idx="49">
                  <c:v>485.18</c:v>
                </c:pt>
                <c:pt idx="50">
                  <c:v>451.26</c:v>
                </c:pt>
                <c:pt idx="51">
                  <c:v>419.77</c:v>
                </c:pt>
                <c:pt idx="52">
                  <c:v>388.72</c:v>
                </c:pt>
                <c:pt idx="53">
                  <c:v>360.59</c:v>
                </c:pt>
                <c:pt idx="54">
                  <c:v>333.61</c:v>
                </c:pt>
                <c:pt idx="55">
                  <c:v>308.5</c:v>
                </c:pt>
                <c:pt idx="56">
                  <c:v>284.83</c:v>
                </c:pt>
                <c:pt idx="57">
                  <c:v>262.45</c:v>
                </c:pt>
                <c:pt idx="58">
                  <c:v>241.77</c:v>
                </c:pt>
                <c:pt idx="59">
                  <c:v>222.41</c:v>
                </c:pt>
                <c:pt idx="60">
                  <c:v>204.67</c:v>
                </c:pt>
                <c:pt idx="61">
                  <c:v>187.88</c:v>
                </c:pt>
                <c:pt idx="62">
                  <c:v>172.32</c:v>
                </c:pt>
                <c:pt idx="63">
                  <c:v>157.88</c:v>
                </c:pt>
                <c:pt idx="64">
                  <c:v>144.27000000000001</c:v>
                </c:pt>
                <c:pt idx="65">
                  <c:v>131.86000000000001</c:v>
                </c:pt>
                <c:pt idx="66">
                  <c:v>120.13</c:v>
                </c:pt>
                <c:pt idx="67">
                  <c:v>109.49</c:v>
                </c:pt>
                <c:pt idx="68">
                  <c:v>99.55</c:v>
                </c:pt>
                <c:pt idx="69">
                  <c:v>91.52</c:v>
                </c:pt>
                <c:pt idx="70">
                  <c:v>84.14</c:v>
                </c:pt>
                <c:pt idx="71">
                  <c:v>77.260000000000005</c:v>
                </c:pt>
                <c:pt idx="72">
                  <c:v>70.88</c:v>
                </c:pt>
                <c:pt idx="73">
                  <c:v>64.95</c:v>
                </c:pt>
                <c:pt idx="74">
                  <c:v>59.46</c:v>
                </c:pt>
                <c:pt idx="75">
                  <c:v>54.37</c:v>
                </c:pt>
                <c:pt idx="76">
                  <c:v>49.67</c:v>
                </c:pt>
                <c:pt idx="77">
                  <c:v>45.32</c:v>
                </c:pt>
                <c:pt idx="78">
                  <c:v>41.31</c:v>
                </c:pt>
                <c:pt idx="79">
                  <c:v>37.619999999999997</c:v>
                </c:pt>
                <c:pt idx="80">
                  <c:v>34.22</c:v>
                </c:pt>
                <c:pt idx="81">
                  <c:v>31.09</c:v>
                </c:pt>
                <c:pt idx="82">
                  <c:v>28.22</c:v>
                </c:pt>
                <c:pt idx="83">
                  <c:v>25.59</c:v>
                </c:pt>
                <c:pt idx="84">
                  <c:v>23.17</c:v>
                </c:pt>
                <c:pt idx="85">
                  <c:v>20.96</c:v>
                </c:pt>
                <c:pt idx="86">
                  <c:v>18.95</c:v>
                </c:pt>
                <c:pt idx="87">
                  <c:v>17.100000000000001</c:v>
                </c:pt>
                <c:pt idx="88">
                  <c:v>15.42</c:v>
                </c:pt>
                <c:pt idx="89">
                  <c:v>15</c:v>
                </c:pt>
                <c:pt idx="90">
                  <c:v>15</c:v>
                </c:pt>
                <c:pt idx="91">
                  <c:v>15</c:v>
                </c:pt>
                <c:pt idx="92">
                  <c:v>15</c:v>
                </c:pt>
                <c:pt idx="93">
                  <c:v>15</c:v>
                </c:pt>
                <c:pt idx="94">
                  <c:v>15</c:v>
                </c:pt>
                <c:pt idx="95">
                  <c:v>15</c:v>
                </c:pt>
                <c:pt idx="96">
                  <c:v>15</c:v>
                </c:pt>
                <c:pt idx="97">
                  <c:v>15</c:v>
                </c:pt>
                <c:pt idx="98">
                  <c:v>15</c:v>
                </c:pt>
                <c:pt idx="99">
                  <c:v>15</c:v>
                </c:pt>
                <c:pt idx="100">
                  <c:v>15</c:v>
                </c:pt>
              </c:numCache>
            </c:numRef>
          </c:yVal>
          <c:smooth val="0"/>
          <c:extLst>
            <c:ext xmlns:c16="http://schemas.microsoft.com/office/drawing/2014/chart" uri="{C3380CC4-5D6E-409C-BE32-E72D297353CC}">
              <c16:uniqueId val="{00000002-73F7-4DFB-B163-107536E7C05E}"/>
            </c:ext>
          </c:extLst>
        </c:ser>
        <c:ser>
          <c:idx val="3"/>
          <c:order val="3"/>
          <c:tx>
            <c:strRef>
              <c:f>'Aug 24 - HE 20'!$G$1</c:f>
              <c:strCache>
                <c:ptCount val="1"/>
                <c:pt idx="0">
                  <c:v> Non-Spin - w/ Floor </c:v>
                </c:pt>
              </c:strCache>
            </c:strRef>
          </c:tx>
          <c:spPr>
            <a:ln w="19050" cap="rnd">
              <a:solidFill>
                <a:schemeClr val="tx2"/>
              </a:solidFill>
              <a:prstDash val="sysDash"/>
              <a:round/>
            </a:ln>
            <a:effectLst/>
          </c:spPr>
          <c:marker>
            <c:symbol val="none"/>
          </c:marker>
          <c:xVal>
            <c:numRef>
              <c:f>'Aug 24 - HE 20'!$G$3:$G$105</c:f>
              <c:numCache>
                <c:formatCode>_(* #,##0_);_(* \(#,##0\);_(* "-"??_);_(@_)</c:formatCode>
                <c:ptCount val="103"/>
                <c:pt idx="0">
                  <c:v>0</c:v>
                </c:pt>
                <c:pt idx="1">
                  <c:v>10</c:v>
                </c:pt>
                <c:pt idx="2">
                  <c:v>11</c:v>
                </c:pt>
                <c:pt idx="3">
                  <c:v>48.91</c:v>
                </c:pt>
                <c:pt idx="4">
                  <c:v>86.82</c:v>
                </c:pt>
                <c:pt idx="5">
                  <c:v>124.72</c:v>
                </c:pt>
                <c:pt idx="6">
                  <c:v>162.63</c:v>
                </c:pt>
                <c:pt idx="7">
                  <c:v>200.54</c:v>
                </c:pt>
                <c:pt idx="8">
                  <c:v>238.45</c:v>
                </c:pt>
                <c:pt idx="9">
                  <c:v>276.36</c:v>
                </c:pt>
                <c:pt idx="10">
                  <c:v>314.27</c:v>
                </c:pt>
                <c:pt idx="11">
                  <c:v>352.17</c:v>
                </c:pt>
                <c:pt idx="12">
                  <c:v>390.08</c:v>
                </c:pt>
                <c:pt idx="13">
                  <c:v>427.99</c:v>
                </c:pt>
                <c:pt idx="14">
                  <c:v>465.9</c:v>
                </c:pt>
                <c:pt idx="15">
                  <c:v>503.81</c:v>
                </c:pt>
                <c:pt idx="16">
                  <c:v>541.71</c:v>
                </c:pt>
                <c:pt idx="17">
                  <c:v>579.62</c:v>
                </c:pt>
                <c:pt idx="18">
                  <c:v>617.53</c:v>
                </c:pt>
                <c:pt idx="19">
                  <c:v>655.44</c:v>
                </c:pt>
                <c:pt idx="20">
                  <c:v>693.35</c:v>
                </c:pt>
                <c:pt idx="21">
                  <c:v>731.26</c:v>
                </c:pt>
                <c:pt idx="22">
                  <c:v>769.16</c:v>
                </c:pt>
                <c:pt idx="23">
                  <c:v>807.07</c:v>
                </c:pt>
                <c:pt idx="24">
                  <c:v>844.98</c:v>
                </c:pt>
                <c:pt idx="25">
                  <c:v>882.89</c:v>
                </c:pt>
                <c:pt idx="26">
                  <c:v>920.8</c:v>
                </c:pt>
                <c:pt idx="27">
                  <c:v>958.7</c:v>
                </c:pt>
                <c:pt idx="28">
                  <c:v>996.61</c:v>
                </c:pt>
                <c:pt idx="29">
                  <c:v>1034.52</c:v>
                </c:pt>
                <c:pt idx="30">
                  <c:v>1072.43</c:v>
                </c:pt>
                <c:pt idx="31">
                  <c:v>1110.3399999999999</c:v>
                </c:pt>
                <c:pt idx="32">
                  <c:v>1148.24</c:v>
                </c:pt>
                <c:pt idx="33">
                  <c:v>1186.1500000000001</c:v>
                </c:pt>
                <c:pt idx="34">
                  <c:v>1224.06</c:v>
                </c:pt>
                <c:pt idx="35">
                  <c:v>1261.97</c:v>
                </c:pt>
                <c:pt idx="36">
                  <c:v>1299.8800000000001</c:v>
                </c:pt>
                <c:pt idx="37">
                  <c:v>1337.79</c:v>
                </c:pt>
                <c:pt idx="38">
                  <c:v>1375.69</c:v>
                </c:pt>
                <c:pt idx="39">
                  <c:v>1413.6</c:v>
                </c:pt>
                <c:pt idx="40">
                  <c:v>1451.51</c:v>
                </c:pt>
                <c:pt idx="41">
                  <c:v>1489.42</c:v>
                </c:pt>
                <c:pt idx="42">
                  <c:v>1527.33</c:v>
                </c:pt>
                <c:pt idx="43">
                  <c:v>1565.23</c:v>
                </c:pt>
                <c:pt idx="44">
                  <c:v>1603.14</c:v>
                </c:pt>
                <c:pt idx="45">
                  <c:v>1641.05</c:v>
                </c:pt>
                <c:pt idx="46">
                  <c:v>1678.96</c:v>
                </c:pt>
                <c:pt idx="47">
                  <c:v>1716.87</c:v>
                </c:pt>
                <c:pt idx="48">
                  <c:v>1754.78</c:v>
                </c:pt>
                <c:pt idx="49">
                  <c:v>1792.68</c:v>
                </c:pt>
                <c:pt idx="50">
                  <c:v>1830.59</c:v>
                </c:pt>
                <c:pt idx="51">
                  <c:v>1868.5</c:v>
                </c:pt>
                <c:pt idx="52">
                  <c:v>1906.41</c:v>
                </c:pt>
                <c:pt idx="53">
                  <c:v>1942</c:v>
                </c:pt>
                <c:pt idx="54">
                  <c:v>1942.01</c:v>
                </c:pt>
                <c:pt idx="55">
                  <c:v>1944.32</c:v>
                </c:pt>
                <c:pt idx="56">
                  <c:v>1982.22</c:v>
                </c:pt>
                <c:pt idx="57">
                  <c:v>2020.13</c:v>
                </c:pt>
                <c:pt idx="58">
                  <c:v>2058.04</c:v>
                </c:pt>
                <c:pt idx="59">
                  <c:v>2095.9499999999998</c:v>
                </c:pt>
                <c:pt idx="60">
                  <c:v>2133.86</c:v>
                </c:pt>
                <c:pt idx="61">
                  <c:v>2171.77</c:v>
                </c:pt>
                <c:pt idx="62">
                  <c:v>2209.67</c:v>
                </c:pt>
                <c:pt idx="63">
                  <c:v>2247.58</c:v>
                </c:pt>
                <c:pt idx="64">
                  <c:v>2285.4899999999998</c:v>
                </c:pt>
                <c:pt idx="65">
                  <c:v>2323.4</c:v>
                </c:pt>
                <c:pt idx="66">
                  <c:v>2361.31</c:v>
                </c:pt>
                <c:pt idx="67">
                  <c:v>2399.21</c:v>
                </c:pt>
                <c:pt idx="68">
                  <c:v>2437.12</c:v>
                </c:pt>
                <c:pt idx="69">
                  <c:v>2475.0300000000002</c:v>
                </c:pt>
                <c:pt idx="70">
                  <c:v>2512.94</c:v>
                </c:pt>
                <c:pt idx="71">
                  <c:v>2550.85</c:v>
                </c:pt>
                <c:pt idx="72">
                  <c:v>2588.7600000000002</c:v>
                </c:pt>
                <c:pt idx="73">
                  <c:v>2626.66</c:v>
                </c:pt>
                <c:pt idx="74">
                  <c:v>2664.57</c:v>
                </c:pt>
                <c:pt idx="75">
                  <c:v>2702.48</c:v>
                </c:pt>
                <c:pt idx="76">
                  <c:v>2740.39</c:v>
                </c:pt>
                <c:pt idx="77">
                  <c:v>2778.3</c:v>
                </c:pt>
                <c:pt idx="78">
                  <c:v>2816.2</c:v>
                </c:pt>
                <c:pt idx="79">
                  <c:v>2854.11</c:v>
                </c:pt>
                <c:pt idx="80">
                  <c:v>2892.02</c:v>
                </c:pt>
                <c:pt idx="81">
                  <c:v>2929.93</c:v>
                </c:pt>
                <c:pt idx="82">
                  <c:v>2967.84</c:v>
                </c:pt>
                <c:pt idx="83">
                  <c:v>3005.74</c:v>
                </c:pt>
                <c:pt idx="84">
                  <c:v>3043.65</c:v>
                </c:pt>
                <c:pt idx="85">
                  <c:v>3081.56</c:v>
                </c:pt>
                <c:pt idx="86">
                  <c:v>3119.47</c:v>
                </c:pt>
                <c:pt idx="87">
                  <c:v>3157.38</c:v>
                </c:pt>
                <c:pt idx="88">
                  <c:v>3195.29</c:v>
                </c:pt>
                <c:pt idx="89">
                  <c:v>3233.19</c:v>
                </c:pt>
                <c:pt idx="90">
                  <c:v>3271.1</c:v>
                </c:pt>
                <c:pt idx="91">
                  <c:v>3309.01</c:v>
                </c:pt>
                <c:pt idx="92">
                  <c:v>3346.92</c:v>
                </c:pt>
                <c:pt idx="93">
                  <c:v>3384.83</c:v>
                </c:pt>
                <c:pt idx="94">
                  <c:v>3422.73</c:v>
                </c:pt>
                <c:pt idx="95">
                  <c:v>3460.64</c:v>
                </c:pt>
                <c:pt idx="96">
                  <c:v>3498.55</c:v>
                </c:pt>
                <c:pt idx="97">
                  <c:v>3536.46</c:v>
                </c:pt>
                <c:pt idx="98">
                  <c:v>3574.37</c:v>
                </c:pt>
                <c:pt idx="99">
                  <c:v>3612.28</c:v>
                </c:pt>
                <c:pt idx="100">
                  <c:v>3650.18</c:v>
                </c:pt>
                <c:pt idx="101">
                  <c:v>3688.09</c:v>
                </c:pt>
                <c:pt idx="102">
                  <c:v>3726</c:v>
                </c:pt>
              </c:numCache>
            </c:numRef>
          </c:xVal>
          <c:yVal>
            <c:numRef>
              <c:f>'Aug 24 - HE 20'!$H$3:$H$105</c:f>
              <c:numCache>
                <c:formatCode>_(* #,##0_);_(* \(#,##0\);_(* "-"??_);_(@_)</c:formatCode>
                <c:ptCount val="103"/>
                <c:pt idx="0">
                  <c:v>5000</c:v>
                </c:pt>
                <c:pt idx="1">
                  <c:v>5000</c:v>
                </c:pt>
                <c:pt idx="2">
                  <c:v>3512.19</c:v>
                </c:pt>
                <c:pt idx="3">
                  <c:v>3391.99</c:v>
                </c:pt>
                <c:pt idx="4">
                  <c:v>3266.76</c:v>
                </c:pt>
                <c:pt idx="5">
                  <c:v>3136.65</c:v>
                </c:pt>
                <c:pt idx="6">
                  <c:v>3002.39</c:v>
                </c:pt>
                <c:pt idx="7">
                  <c:v>2865.49</c:v>
                </c:pt>
                <c:pt idx="8">
                  <c:v>2724.85</c:v>
                </c:pt>
                <c:pt idx="9">
                  <c:v>2582.21</c:v>
                </c:pt>
                <c:pt idx="10">
                  <c:v>2438.37</c:v>
                </c:pt>
                <c:pt idx="11">
                  <c:v>2294.17</c:v>
                </c:pt>
                <c:pt idx="12">
                  <c:v>2150.31</c:v>
                </c:pt>
                <c:pt idx="13">
                  <c:v>2008</c:v>
                </c:pt>
                <c:pt idx="14">
                  <c:v>1867.65</c:v>
                </c:pt>
                <c:pt idx="15">
                  <c:v>1730.17</c:v>
                </c:pt>
                <c:pt idx="16">
                  <c:v>1595.23</c:v>
                </c:pt>
                <c:pt idx="17">
                  <c:v>1465.74</c:v>
                </c:pt>
                <c:pt idx="18">
                  <c:v>1341.08</c:v>
                </c:pt>
                <c:pt idx="19">
                  <c:v>1221.76</c:v>
                </c:pt>
                <c:pt idx="20">
                  <c:v>1107.4000000000001</c:v>
                </c:pt>
                <c:pt idx="21">
                  <c:v>999.9</c:v>
                </c:pt>
                <c:pt idx="22">
                  <c:v>898.78</c:v>
                </c:pt>
                <c:pt idx="23">
                  <c:v>804.22</c:v>
                </c:pt>
                <c:pt idx="24">
                  <c:v>716.29</c:v>
                </c:pt>
                <c:pt idx="25">
                  <c:v>635.01</c:v>
                </c:pt>
                <c:pt idx="26">
                  <c:v>560.30999999999995</c:v>
                </c:pt>
                <c:pt idx="27">
                  <c:v>492.05</c:v>
                </c:pt>
                <c:pt idx="28">
                  <c:v>430.03</c:v>
                </c:pt>
                <c:pt idx="29">
                  <c:v>374.02</c:v>
                </c:pt>
                <c:pt idx="30">
                  <c:v>323.70999999999998</c:v>
                </c:pt>
                <c:pt idx="31">
                  <c:v>278.8</c:v>
                </c:pt>
                <c:pt idx="32">
                  <c:v>238.93</c:v>
                </c:pt>
                <c:pt idx="33">
                  <c:v>204.48</c:v>
                </c:pt>
                <c:pt idx="34">
                  <c:v>174.14</c:v>
                </c:pt>
                <c:pt idx="35">
                  <c:v>147.61000000000001</c:v>
                </c:pt>
                <c:pt idx="36">
                  <c:v>124.51</c:v>
                </c:pt>
                <c:pt idx="37">
                  <c:v>104.51</c:v>
                </c:pt>
                <c:pt idx="38">
                  <c:v>88.76</c:v>
                </c:pt>
                <c:pt idx="39">
                  <c:v>75.709999999999994</c:v>
                </c:pt>
                <c:pt idx="40">
                  <c:v>64.34</c:v>
                </c:pt>
                <c:pt idx="41">
                  <c:v>54.48</c:v>
                </c:pt>
                <c:pt idx="42">
                  <c:v>45.96</c:v>
                </c:pt>
                <c:pt idx="43">
                  <c:v>38.630000000000003</c:v>
                </c:pt>
                <c:pt idx="44">
                  <c:v>32.340000000000003</c:v>
                </c:pt>
                <c:pt idx="45">
                  <c:v>26.98</c:v>
                </c:pt>
                <c:pt idx="46">
                  <c:v>22.42</c:v>
                </c:pt>
                <c:pt idx="47">
                  <c:v>18.559999999999999</c:v>
                </c:pt>
                <c:pt idx="48">
                  <c:v>15.31</c:v>
                </c:pt>
                <c:pt idx="49">
                  <c:v>15</c:v>
                </c:pt>
                <c:pt idx="50">
                  <c:v>15</c:v>
                </c:pt>
                <c:pt idx="51">
                  <c:v>15</c:v>
                </c:pt>
                <c:pt idx="52">
                  <c:v>15</c:v>
                </c:pt>
                <c:pt idx="53">
                  <c:v>15</c:v>
                </c:pt>
                <c:pt idx="54">
                  <c:v>5.52</c:v>
                </c:pt>
                <c:pt idx="55">
                  <c:v>5.52</c:v>
                </c:pt>
                <c:pt idx="56">
                  <c:v>4.45</c:v>
                </c:pt>
                <c:pt idx="57">
                  <c:v>3.82</c:v>
                </c:pt>
                <c:pt idx="58">
                  <c:v>3.42</c:v>
                </c:pt>
                <c:pt idx="59">
                  <c:v>3.06</c:v>
                </c:pt>
                <c:pt idx="60">
                  <c:v>2.73</c:v>
                </c:pt>
                <c:pt idx="61">
                  <c:v>2.44</c:v>
                </c:pt>
                <c:pt idx="62">
                  <c:v>2.1800000000000002</c:v>
                </c:pt>
                <c:pt idx="63">
                  <c:v>1.94</c:v>
                </c:pt>
                <c:pt idx="64">
                  <c:v>1.73</c:v>
                </c:pt>
                <c:pt idx="65">
                  <c:v>1.54</c:v>
                </c:pt>
                <c:pt idx="66">
                  <c:v>1.36</c:v>
                </c:pt>
                <c:pt idx="67">
                  <c:v>1.21</c:v>
                </c:pt>
                <c:pt idx="68">
                  <c:v>1.07</c:v>
                </c:pt>
                <c:pt idx="69">
                  <c:v>0.95</c:v>
                </c:pt>
                <c:pt idx="70">
                  <c:v>0.84</c:v>
                </c:pt>
                <c:pt idx="71">
                  <c:v>0.74</c:v>
                </c:pt>
                <c:pt idx="72">
                  <c:v>0.66</c:v>
                </c:pt>
                <c:pt idx="73">
                  <c:v>0.57999999999999996</c:v>
                </c:pt>
                <c:pt idx="74">
                  <c:v>0.51</c:v>
                </c:pt>
                <c:pt idx="75">
                  <c:v>0.45</c:v>
                </c:pt>
                <c:pt idx="76">
                  <c:v>0.4</c:v>
                </c:pt>
                <c:pt idx="77">
                  <c:v>0.35</c:v>
                </c:pt>
                <c:pt idx="78">
                  <c:v>0.31</c:v>
                </c:pt>
                <c:pt idx="79">
                  <c:v>0.27</c:v>
                </c:pt>
                <c:pt idx="80">
                  <c:v>0.23</c:v>
                </c:pt>
                <c:pt idx="81">
                  <c:v>0.21</c:v>
                </c:pt>
                <c:pt idx="82">
                  <c:v>0.18</c:v>
                </c:pt>
                <c:pt idx="83">
                  <c:v>0.16</c:v>
                </c:pt>
                <c:pt idx="84">
                  <c:v>0.14000000000000001</c:v>
                </c:pt>
                <c:pt idx="85">
                  <c:v>0.12</c:v>
                </c:pt>
                <c:pt idx="86">
                  <c:v>0.1</c:v>
                </c:pt>
                <c:pt idx="87">
                  <c:v>0.09</c:v>
                </c:pt>
                <c:pt idx="88">
                  <c:v>0.08</c:v>
                </c:pt>
                <c:pt idx="89">
                  <c:v>7.0000000000000007E-2</c:v>
                </c:pt>
                <c:pt idx="90">
                  <c:v>0.06</c:v>
                </c:pt>
                <c:pt idx="91">
                  <c:v>0.05</c:v>
                </c:pt>
                <c:pt idx="92">
                  <c:v>0.04</c:v>
                </c:pt>
                <c:pt idx="93">
                  <c:v>0.04</c:v>
                </c:pt>
                <c:pt idx="94">
                  <c:v>0.03</c:v>
                </c:pt>
                <c:pt idx="95">
                  <c:v>0.03</c:v>
                </c:pt>
                <c:pt idx="96">
                  <c:v>0.02</c:v>
                </c:pt>
                <c:pt idx="97">
                  <c:v>0.02</c:v>
                </c:pt>
                <c:pt idx="98">
                  <c:v>0.02</c:v>
                </c:pt>
                <c:pt idx="99">
                  <c:v>0.02</c:v>
                </c:pt>
                <c:pt idx="100">
                  <c:v>0.01</c:v>
                </c:pt>
                <c:pt idx="101">
                  <c:v>0.01</c:v>
                </c:pt>
                <c:pt idx="102">
                  <c:v>0.01</c:v>
                </c:pt>
              </c:numCache>
            </c:numRef>
          </c:yVal>
          <c:smooth val="0"/>
          <c:extLst>
            <c:ext xmlns:c16="http://schemas.microsoft.com/office/drawing/2014/chart" uri="{C3380CC4-5D6E-409C-BE32-E72D297353CC}">
              <c16:uniqueId val="{00000003-73F7-4DFB-B163-107536E7C05E}"/>
            </c:ext>
          </c:extLst>
        </c:ser>
        <c:dLbls>
          <c:showLegendKey val="0"/>
          <c:showVal val="0"/>
          <c:showCatName val="0"/>
          <c:showSerName val="0"/>
          <c:showPercent val="0"/>
          <c:showBubbleSize val="0"/>
        </c:dLbls>
        <c:axId val="840382767"/>
        <c:axId val="1049811423"/>
      </c:scatterChart>
      <c:valAx>
        <c:axId val="840382767"/>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a:solidFill>
                      <a:schemeClr val="tx1"/>
                    </a:solidFill>
                  </a:rPr>
                  <a:t>MW</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_(* #,##0_);_(* \(#,##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049811423"/>
        <c:crosses val="autoZero"/>
        <c:crossBetween val="midCat"/>
      </c:valAx>
      <c:valAx>
        <c:axId val="104981142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a:solidFill>
                      <a:schemeClr val="tx1"/>
                    </a:solidFill>
                  </a:rPr>
                  <a:t>$/MW per hour</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_(* #,##0_);_(* \(#,##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840382767"/>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solidFill>
                <a:latin typeface="+mn-lt"/>
                <a:ea typeface="+mn-ea"/>
                <a:cs typeface="+mn-cs"/>
              </a:defRPr>
            </a:pPr>
            <a:r>
              <a:rPr lang="en-US"/>
              <a:t>Aug. '24 Hour Ending 20</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mn-lt"/>
              <a:ea typeface="+mn-ea"/>
              <a:cs typeface="+mn-cs"/>
            </a:defRPr>
          </a:pPr>
          <a:endParaRPr lang="en-US"/>
        </a:p>
      </c:txPr>
    </c:title>
    <c:autoTitleDeleted val="0"/>
    <c:plotArea>
      <c:layout/>
      <c:scatterChart>
        <c:scatterStyle val="lineMarker"/>
        <c:varyColors val="0"/>
        <c:ser>
          <c:idx val="0"/>
          <c:order val="0"/>
          <c:tx>
            <c:strRef>
              <c:f>'Aug 24 - HE 20'!$A$1</c:f>
              <c:strCache>
                <c:ptCount val="1"/>
                <c:pt idx="0">
                  <c:v> ECRS - No Floor </c:v>
                </c:pt>
              </c:strCache>
            </c:strRef>
          </c:tx>
          <c:spPr>
            <a:ln w="19050" cap="rnd">
              <a:solidFill>
                <a:schemeClr val="accent1"/>
              </a:solidFill>
              <a:round/>
            </a:ln>
            <a:effectLst/>
          </c:spPr>
          <c:marker>
            <c:symbol val="none"/>
          </c:marker>
          <c:xVal>
            <c:numRef>
              <c:f>'Aug 24 - HE 20'!$A$3:$A$103</c:f>
              <c:numCache>
                <c:formatCode>_(* #,##0_);_(* \(#,##0\);_(* "-"??_);_(@_)</c:formatCode>
                <c:ptCount val="101"/>
                <c:pt idx="0">
                  <c:v>0</c:v>
                </c:pt>
                <c:pt idx="1">
                  <c:v>572</c:v>
                </c:pt>
                <c:pt idx="2">
                  <c:v>573</c:v>
                </c:pt>
                <c:pt idx="3">
                  <c:v>593.27</c:v>
                </c:pt>
                <c:pt idx="4">
                  <c:v>613.53</c:v>
                </c:pt>
                <c:pt idx="5">
                  <c:v>633.79999999999995</c:v>
                </c:pt>
                <c:pt idx="6">
                  <c:v>654.05999999999995</c:v>
                </c:pt>
                <c:pt idx="7">
                  <c:v>674.33</c:v>
                </c:pt>
                <c:pt idx="8">
                  <c:v>694.59</c:v>
                </c:pt>
                <c:pt idx="9">
                  <c:v>714.86</c:v>
                </c:pt>
                <c:pt idx="10">
                  <c:v>735.12</c:v>
                </c:pt>
                <c:pt idx="11">
                  <c:v>755.39</c:v>
                </c:pt>
                <c:pt idx="12">
                  <c:v>775.65</c:v>
                </c:pt>
                <c:pt idx="13">
                  <c:v>795.92</c:v>
                </c:pt>
                <c:pt idx="14">
                  <c:v>816.18</c:v>
                </c:pt>
                <c:pt idx="15">
                  <c:v>836.45</c:v>
                </c:pt>
                <c:pt idx="16">
                  <c:v>856.71</c:v>
                </c:pt>
                <c:pt idx="17">
                  <c:v>876.98</c:v>
                </c:pt>
                <c:pt idx="18">
                  <c:v>897.24</c:v>
                </c:pt>
                <c:pt idx="19">
                  <c:v>917.51</c:v>
                </c:pt>
                <c:pt idx="20">
                  <c:v>937.78</c:v>
                </c:pt>
                <c:pt idx="21">
                  <c:v>958.04</c:v>
                </c:pt>
                <c:pt idx="22">
                  <c:v>978.31</c:v>
                </c:pt>
                <c:pt idx="23">
                  <c:v>998.57</c:v>
                </c:pt>
                <c:pt idx="24">
                  <c:v>1018.84</c:v>
                </c:pt>
                <c:pt idx="25">
                  <c:v>1039.0999999999999</c:v>
                </c:pt>
                <c:pt idx="26">
                  <c:v>1059.3699999999999</c:v>
                </c:pt>
                <c:pt idx="27">
                  <c:v>1079.6300000000001</c:v>
                </c:pt>
                <c:pt idx="28">
                  <c:v>1099.9000000000001</c:v>
                </c:pt>
                <c:pt idx="29">
                  <c:v>1120.1600000000001</c:v>
                </c:pt>
                <c:pt idx="30">
                  <c:v>1140.43</c:v>
                </c:pt>
                <c:pt idx="31">
                  <c:v>1160.69</c:v>
                </c:pt>
                <c:pt idx="32">
                  <c:v>1180.96</c:v>
                </c:pt>
                <c:pt idx="33">
                  <c:v>1201.22</c:v>
                </c:pt>
                <c:pt idx="34">
                  <c:v>1221.49</c:v>
                </c:pt>
                <c:pt idx="35">
                  <c:v>1241.76</c:v>
                </c:pt>
                <c:pt idx="36">
                  <c:v>1262.02</c:v>
                </c:pt>
                <c:pt idx="37">
                  <c:v>1282.29</c:v>
                </c:pt>
                <c:pt idx="38">
                  <c:v>1302.55</c:v>
                </c:pt>
                <c:pt idx="39">
                  <c:v>1322.82</c:v>
                </c:pt>
                <c:pt idx="40">
                  <c:v>1343.08</c:v>
                </c:pt>
                <c:pt idx="41">
                  <c:v>1363.35</c:v>
                </c:pt>
                <c:pt idx="42">
                  <c:v>1383.61</c:v>
                </c:pt>
                <c:pt idx="43">
                  <c:v>1403.88</c:v>
                </c:pt>
                <c:pt idx="44">
                  <c:v>1424.14</c:v>
                </c:pt>
                <c:pt idx="45">
                  <c:v>1444.41</c:v>
                </c:pt>
                <c:pt idx="46">
                  <c:v>1464.67</c:v>
                </c:pt>
                <c:pt idx="47">
                  <c:v>1484.94</c:v>
                </c:pt>
                <c:pt idx="48">
                  <c:v>1505.2</c:v>
                </c:pt>
                <c:pt idx="49">
                  <c:v>1525.47</c:v>
                </c:pt>
                <c:pt idx="50">
                  <c:v>1545.73</c:v>
                </c:pt>
                <c:pt idx="51">
                  <c:v>1566</c:v>
                </c:pt>
                <c:pt idx="52">
                  <c:v>1586.27</c:v>
                </c:pt>
                <c:pt idx="53">
                  <c:v>1606.53</c:v>
                </c:pt>
                <c:pt idx="54">
                  <c:v>1626.8</c:v>
                </c:pt>
                <c:pt idx="55">
                  <c:v>1647.06</c:v>
                </c:pt>
                <c:pt idx="56">
                  <c:v>1667.33</c:v>
                </c:pt>
                <c:pt idx="57">
                  <c:v>1687.59</c:v>
                </c:pt>
                <c:pt idx="58">
                  <c:v>1707.86</c:v>
                </c:pt>
                <c:pt idx="59">
                  <c:v>1728.12</c:v>
                </c:pt>
                <c:pt idx="60">
                  <c:v>1748.39</c:v>
                </c:pt>
                <c:pt idx="61">
                  <c:v>1768.65</c:v>
                </c:pt>
                <c:pt idx="62">
                  <c:v>1788.92</c:v>
                </c:pt>
                <c:pt idx="63">
                  <c:v>1809.18</c:v>
                </c:pt>
                <c:pt idx="64">
                  <c:v>1829.45</c:v>
                </c:pt>
                <c:pt idx="65">
                  <c:v>1849.71</c:v>
                </c:pt>
                <c:pt idx="66">
                  <c:v>1869.98</c:v>
                </c:pt>
                <c:pt idx="67">
                  <c:v>1890.24</c:v>
                </c:pt>
                <c:pt idx="68">
                  <c:v>1910.51</c:v>
                </c:pt>
                <c:pt idx="69">
                  <c:v>1930.78</c:v>
                </c:pt>
                <c:pt idx="70">
                  <c:v>1951.04</c:v>
                </c:pt>
                <c:pt idx="71">
                  <c:v>1971.31</c:v>
                </c:pt>
                <c:pt idx="72">
                  <c:v>1991.57</c:v>
                </c:pt>
                <c:pt idx="73">
                  <c:v>2011.84</c:v>
                </c:pt>
                <c:pt idx="74">
                  <c:v>2032.1</c:v>
                </c:pt>
                <c:pt idx="75">
                  <c:v>2052.37</c:v>
                </c:pt>
                <c:pt idx="76">
                  <c:v>2072.63</c:v>
                </c:pt>
                <c:pt idx="77">
                  <c:v>2092.9</c:v>
                </c:pt>
                <c:pt idx="78">
                  <c:v>2113.16</c:v>
                </c:pt>
                <c:pt idx="79">
                  <c:v>2133.4299999999998</c:v>
                </c:pt>
                <c:pt idx="80">
                  <c:v>2153.69</c:v>
                </c:pt>
                <c:pt idx="81">
                  <c:v>2173.96</c:v>
                </c:pt>
                <c:pt idx="82">
                  <c:v>2194.2199999999998</c:v>
                </c:pt>
                <c:pt idx="83">
                  <c:v>2214.4899999999998</c:v>
                </c:pt>
                <c:pt idx="84">
                  <c:v>2234.7600000000002</c:v>
                </c:pt>
                <c:pt idx="85">
                  <c:v>2255.02</c:v>
                </c:pt>
                <c:pt idx="86">
                  <c:v>2275.29</c:v>
                </c:pt>
                <c:pt idx="87">
                  <c:v>2295.5500000000002</c:v>
                </c:pt>
                <c:pt idx="88">
                  <c:v>2315.8200000000002</c:v>
                </c:pt>
                <c:pt idx="89">
                  <c:v>2336.08</c:v>
                </c:pt>
                <c:pt idx="90">
                  <c:v>2356.35</c:v>
                </c:pt>
                <c:pt idx="91">
                  <c:v>2376.61</c:v>
                </c:pt>
                <c:pt idx="92">
                  <c:v>2396.88</c:v>
                </c:pt>
                <c:pt idx="93">
                  <c:v>2417.14</c:v>
                </c:pt>
                <c:pt idx="94">
                  <c:v>2437.41</c:v>
                </c:pt>
                <c:pt idx="95">
                  <c:v>2457.67</c:v>
                </c:pt>
                <c:pt idx="96">
                  <c:v>2477.94</c:v>
                </c:pt>
                <c:pt idx="97">
                  <c:v>2498.1999999999998</c:v>
                </c:pt>
                <c:pt idx="98">
                  <c:v>2518.4699999999998</c:v>
                </c:pt>
                <c:pt idx="99">
                  <c:v>2538.73</c:v>
                </c:pt>
                <c:pt idx="100">
                  <c:v>2559</c:v>
                </c:pt>
              </c:numCache>
            </c:numRef>
          </c:xVal>
          <c:yVal>
            <c:numRef>
              <c:f>'Aug 24 - HE 20'!$B$3:$B$103</c:f>
              <c:numCache>
                <c:formatCode>_(* #,##0_);_(* \(#,##0\);_(* "-"??_);_(@_)</c:formatCode>
                <c:ptCount val="101"/>
                <c:pt idx="0">
                  <c:v>5050</c:v>
                </c:pt>
                <c:pt idx="1">
                  <c:v>5050</c:v>
                </c:pt>
                <c:pt idx="2">
                  <c:v>3513.5</c:v>
                </c:pt>
                <c:pt idx="3">
                  <c:v>3450.61</c:v>
                </c:pt>
                <c:pt idx="4">
                  <c:v>3385.44</c:v>
                </c:pt>
                <c:pt idx="5">
                  <c:v>3318.86</c:v>
                </c:pt>
                <c:pt idx="6">
                  <c:v>3251.43</c:v>
                </c:pt>
                <c:pt idx="7">
                  <c:v>3181.41</c:v>
                </c:pt>
                <c:pt idx="8">
                  <c:v>3111.5</c:v>
                </c:pt>
                <c:pt idx="9">
                  <c:v>3039.17</c:v>
                </c:pt>
                <c:pt idx="10">
                  <c:v>2966.86</c:v>
                </c:pt>
                <c:pt idx="11">
                  <c:v>2893.24</c:v>
                </c:pt>
                <c:pt idx="12">
                  <c:v>2818.43</c:v>
                </c:pt>
                <c:pt idx="13">
                  <c:v>2742.42</c:v>
                </c:pt>
                <c:pt idx="14">
                  <c:v>2667.13</c:v>
                </c:pt>
                <c:pt idx="15">
                  <c:v>2590.77</c:v>
                </c:pt>
                <c:pt idx="16">
                  <c:v>2513.9</c:v>
                </c:pt>
                <c:pt idx="17">
                  <c:v>2437.6799999999998</c:v>
                </c:pt>
                <c:pt idx="18">
                  <c:v>2359.37</c:v>
                </c:pt>
                <c:pt idx="19">
                  <c:v>2281.86</c:v>
                </c:pt>
                <c:pt idx="20">
                  <c:v>2204.48</c:v>
                </c:pt>
                <c:pt idx="21">
                  <c:v>2128.2600000000002</c:v>
                </c:pt>
                <c:pt idx="22">
                  <c:v>2052.31</c:v>
                </c:pt>
                <c:pt idx="23">
                  <c:v>1976.28</c:v>
                </c:pt>
                <c:pt idx="24">
                  <c:v>1901.98</c:v>
                </c:pt>
                <c:pt idx="25">
                  <c:v>1826.9</c:v>
                </c:pt>
                <c:pt idx="26">
                  <c:v>1754.24</c:v>
                </c:pt>
                <c:pt idx="27">
                  <c:v>1681.6</c:v>
                </c:pt>
                <c:pt idx="28">
                  <c:v>1610.45</c:v>
                </c:pt>
                <c:pt idx="29">
                  <c:v>1540.78</c:v>
                </c:pt>
                <c:pt idx="30">
                  <c:v>1471.43</c:v>
                </c:pt>
                <c:pt idx="31">
                  <c:v>1404.64</c:v>
                </c:pt>
                <c:pt idx="32">
                  <c:v>1337.92</c:v>
                </c:pt>
                <c:pt idx="33">
                  <c:v>1273.79</c:v>
                </c:pt>
                <c:pt idx="34">
                  <c:v>1210.54</c:v>
                </c:pt>
                <c:pt idx="35">
                  <c:v>1148.99</c:v>
                </c:pt>
                <c:pt idx="36">
                  <c:v>1088.5899999999999</c:v>
                </c:pt>
                <c:pt idx="37">
                  <c:v>1031.48</c:v>
                </c:pt>
                <c:pt idx="38">
                  <c:v>975.51</c:v>
                </c:pt>
                <c:pt idx="39">
                  <c:v>921.5</c:v>
                </c:pt>
                <c:pt idx="40">
                  <c:v>869.75</c:v>
                </c:pt>
                <c:pt idx="41">
                  <c:v>818.98</c:v>
                </c:pt>
                <c:pt idx="42">
                  <c:v>771.06</c:v>
                </c:pt>
                <c:pt idx="43">
                  <c:v>724.16</c:v>
                </c:pt>
                <c:pt idx="44">
                  <c:v>679.89</c:v>
                </c:pt>
                <c:pt idx="45">
                  <c:v>637.23</c:v>
                </c:pt>
                <c:pt idx="46">
                  <c:v>596.29</c:v>
                </c:pt>
                <c:pt idx="47">
                  <c:v>557.70000000000005</c:v>
                </c:pt>
                <c:pt idx="48">
                  <c:v>520.15</c:v>
                </c:pt>
                <c:pt idx="49">
                  <c:v>485.18</c:v>
                </c:pt>
                <c:pt idx="50">
                  <c:v>451.26</c:v>
                </c:pt>
                <c:pt idx="51">
                  <c:v>419.77</c:v>
                </c:pt>
                <c:pt idx="52">
                  <c:v>388.72</c:v>
                </c:pt>
                <c:pt idx="53">
                  <c:v>360.59</c:v>
                </c:pt>
                <c:pt idx="54">
                  <c:v>333.61</c:v>
                </c:pt>
                <c:pt idx="55">
                  <c:v>308.5</c:v>
                </c:pt>
                <c:pt idx="56">
                  <c:v>284.83</c:v>
                </c:pt>
                <c:pt idx="57">
                  <c:v>262.45</c:v>
                </c:pt>
                <c:pt idx="58">
                  <c:v>241.77</c:v>
                </c:pt>
                <c:pt idx="59">
                  <c:v>222.41</c:v>
                </c:pt>
                <c:pt idx="60">
                  <c:v>204.67</c:v>
                </c:pt>
                <c:pt idx="61">
                  <c:v>187.88</c:v>
                </c:pt>
                <c:pt idx="62">
                  <c:v>172.32</c:v>
                </c:pt>
                <c:pt idx="63">
                  <c:v>157.88</c:v>
                </c:pt>
                <c:pt idx="64">
                  <c:v>144.27000000000001</c:v>
                </c:pt>
                <c:pt idx="65">
                  <c:v>131.86000000000001</c:v>
                </c:pt>
                <c:pt idx="66">
                  <c:v>120.13</c:v>
                </c:pt>
                <c:pt idx="67">
                  <c:v>109.49</c:v>
                </c:pt>
                <c:pt idx="68">
                  <c:v>99.55</c:v>
                </c:pt>
                <c:pt idx="69">
                  <c:v>91.52</c:v>
                </c:pt>
                <c:pt idx="70">
                  <c:v>84.14</c:v>
                </c:pt>
                <c:pt idx="71">
                  <c:v>77.260000000000005</c:v>
                </c:pt>
                <c:pt idx="72">
                  <c:v>70.88</c:v>
                </c:pt>
                <c:pt idx="73">
                  <c:v>64.95</c:v>
                </c:pt>
                <c:pt idx="74">
                  <c:v>59.46</c:v>
                </c:pt>
                <c:pt idx="75">
                  <c:v>54.37</c:v>
                </c:pt>
                <c:pt idx="76">
                  <c:v>49.67</c:v>
                </c:pt>
                <c:pt idx="77">
                  <c:v>45.32</c:v>
                </c:pt>
                <c:pt idx="78">
                  <c:v>41.31</c:v>
                </c:pt>
                <c:pt idx="79">
                  <c:v>37.619999999999997</c:v>
                </c:pt>
                <c:pt idx="80">
                  <c:v>34.22</c:v>
                </c:pt>
                <c:pt idx="81">
                  <c:v>31.09</c:v>
                </c:pt>
                <c:pt idx="82">
                  <c:v>28.22</c:v>
                </c:pt>
                <c:pt idx="83">
                  <c:v>25.59</c:v>
                </c:pt>
                <c:pt idx="84">
                  <c:v>23.17</c:v>
                </c:pt>
                <c:pt idx="85">
                  <c:v>20.96</c:v>
                </c:pt>
                <c:pt idx="86">
                  <c:v>18.95</c:v>
                </c:pt>
                <c:pt idx="87">
                  <c:v>17.100000000000001</c:v>
                </c:pt>
                <c:pt idx="88">
                  <c:v>15.42</c:v>
                </c:pt>
                <c:pt idx="89">
                  <c:v>13.89</c:v>
                </c:pt>
                <c:pt idx="90">
                  <c:v>12.5</c:v>
                </c:pt>
                <c:pt idx="91">
                  <c:v>11.24</c:v>
                </c:pt>
                <c:pt idx="92">
                  <c:v>10.09</c:v>
                </c:pt>
                <c:pt idx="93">
                  <c:v>9.0500000000000007</c:v>
                </c:pt>
                <c:pt idx="94">
                  <c:v>8.11</c:v>
                </c:pt>
                <c:pt idx="95">
                  <c:v>7.26</c:v>
                </c:pt>
                <c:pt idx="96">
                  <c:v>6.49</c:v>
                </c:pt>
                <c:pt idx="97">
                  <c:v>5.79</c:v>
                </c:pt>
                <c:pt idx="98">
                  <c:v>5.17</c:v>
                </c:pt>
                <c:pt idx="99">
                  <c:v>4.5999999999999996</c:v>
                </c:pt>
                <c:pt idx="100">
                  <c:v>4.0999999999999996</c:v>
                </c:pt>
              </c:numCache>
            </c:numRef>
          </c:yVal>
          <c:smooth val="0"/>
          <c:extLst>
            <c:ext xmlns:c16="http://schemas.microsoft.com/office/drawing/2014/chart" uri="{C3380CC4-5D6E-409C-BE32-E72D297353CC}">
              <c16:uniqueId val="{00000000-A9D6-44A0-B4AF-3750BEADDE85}"/>
            </c:ext>
          </c:extLst>
        </c:ser>
        <c:ser>
          <c:idx val="1"/>
          <c:order val="1"/>
          <c:tx>
            <c:strRef>
              <c:f>'Aug 24 - HE 20'!$C$1</c:f>
              <c:strCache>
                <c:ptCount val="1"/>
                <c:pt idx="0">
                  <c:v> Non-Spin - No Floor </c:v>
                </c:pt>
              </c:strCache>
            </c:strRef>
          </c:tx>
          <c:spPr>
            <a:ln w="19050" cap="rnd">
              <a:solidFill>
                <a:schemeClr val="accent2"/>
              </a:solidFill>
              <a:round/>
            </a:ln>
            <a:effectLst/>
          </c:spPr>
          <c:marker>
            <c:symbol val="none"/>
          </c:marker>
          <c:xVal>
            <c:numRef>
              <c:f>'Aug 24 - HE 20'!$C$3:$C$105</c:f>
              <c:numCache>
                <c:formatCode>_(* #,##0_);_(* \(#,##0\);_(* "-"??_);_(@_)</c:formatCode>
                <c:ptCount val="103"/>
                <c:pt idx="0">
                  <c:v>0</c:v>
                </c:pt>
                <c:pt idx="1">
                  <c:v>10</c:v>
                </c:pt>
                <c:pt idx="2">
                  <c:v>11</c:v>
                </c:pt>
                <c:pt idx="3">
                  <c:v>48.91</c:v>
                </c:pt>
                <c:pt idx="4">
                  <c:v>86.82</c:v>
                </c:pt>
                <c:pt idx="5">
                  <c:v>124.72</c:v>
                </c:pt>
                <c:pt idx="6">
                  <c:v>162.63</c:v>
                </c:pt>
                <c:pt idx="7">
                  <c:v>200.54</c:v>
                </c:pt>
                <c:pt idx="8">
                  <c:v>238.45</c:v>
                </c:pt>
                <c:pt idx="9">
                  <c:v>276.36</c:v>
                </c:pt>
                <c:pt idx="10">
                  <c:v>314.27</c:v>
                </c:pt>
                <c:pt idx="11">
                  <c:v>352.17</c:v>
                </c:pt>
                <c:pt idx="12">
                  <c:v>390.08</c:v>
                </c:pt>
                <c:pt idx="13">
                  <c:v>427.99</c:v>
                </c:pt>
                <c:pt idx="14">
                  <c:v>465.9</c:v>
                </c:pt>
                <c:pt idx="15">
                  <c:v>503.81</c:v>
                </c:pt>
                <c:pt idx="16">
                  <c:v>541.71</c:v>
                </c:pt>
                <c:pt idx="17">
                  <c:v>579.62</c:v>
                </c:pt>
                <c:pt idx="18">
                  <c:v>617.53</c:v>
                </c:pt>
                <c:pt idx="19">
                  <c:v>655.44</c:v>
                </c:pt>
                <c:pt idx="20">
                  <c:v>693.35</c:v>
                </c:pt>
                <c:pt idx="21">
                  <c:v>731.26</c:v>
                </c:pt>
                <c:pt idx="22">
                  <c:v>769.16</c:v>
                </c:pt>
                <c:pt idx="23">
                  <c:v>807.07</c:v>
                </c:pt>
                <c:pt idx="24">
                  <c:v>844.98</c:v>
                </c:pt>
                <c:pt idx="25">
                  <c:v>882.89</c:v>
                </c:pt>
                <c:pt idx="26">
                  <c:v>920.8</c:v>
                </c:pt>
                <c:pt idx="27">
                  <c:v>958.7</c:v>
                </c:pt>
                <c:pt idx="28">
                  <c:v>996.61</c:v>
                </c:pt>
                <c:pt idx="29">
                  <c:v>1034.52</c:v>
                </c:pt>
                <c:pt idx="30">
                  <c:v>1072.43</c:v>
                </c:pt>
                <c:pt idx="31">
                  <c:v>1110.3399999999999</c:v>
                </c:pt>
                <c:pt idx="32">
                  <c:v>1148.24</c:v>
                </c:pt>
                <c:pt idx="33">
                  <c:v>1186.1500000000001</c:v>
                </c:pt>
                <c:pt idx="34">
                  <c:v>1224.06</c:v>
                </c:pt>
                <c:pt idx="35">
                  <c:v>1261.97</c:v>
                </c:pt>
                <c:pt idx="36">
                  <c:v>1299.8800000000001</c:v>
                </c:pt>
                <c:pt idx="37">
                  <c:v>1337.79</c:v>
                </c:pt>
                <c:pt idx="38">
                  <c:v>1375.69</c:v>
                </c:pt>
                <c:pt idx="39">
                  <c:v>1413.6</c:v>
                </c:pt>
                <c:pt idx="40">
                  <c:v>1451.51</c:v>
                </c:pt>
                <c:pt idx="41">
                  <c:v>1489.42</c:v>
                </c:pt>
                <c:pt idx="42">
                  <c:v>1527.33</c:v>
                </c:pt>
                <c:pt idx="43">
                  <c:v>1565.23</c:v>
                </c:pt>
                <c:pt idx="44">
                  <c:v>1603.14</c:v>
                </c:pt>
                <c:pt idx="45">
                  <c:v>1641.05</c:v>
                </c:pt>
                <c:pt idx="46">
                  <c:v>1678.96</c:v>
                </c:pt>
                <c:pt idx="47">
                  <c:v>1716.87</c:v>
                </c:pt>
                <c:pt idx="48">
                  <c:v>1754.78</c:v>
                </c:pt>
                <c:pt idx="49">
                  <c:v>1792.68</c:v>
                </c:pt>
                <c:pt idx="50">
                  <c:v>1830.59</c:v>
                </c:pt>
                <c:pt idx="51">
                  <c:v>1868.5</c:v>
                </c:pt>
                <c:pt idx="52">
                  <c:v>1906.41</c:v>
                </c:pt>
                <c:pt idx="53">
                  <c:v>1942</c:v>
                </c:pt>
                <c:pt idx="54">
                  <c:v>1942.01</c:v>
                </c:pt>
                <c:pt idx="55">
                  <c:v>1944.32</c:v>
                </c:pt>
                <c:pt idx="56">
                  <c:v>1982.22</c:v>
                </c:pt>
                <c:pt idx="57">
                  <c:v>2020.13</c:v>
                </c:pt>
                <c:pt idx="58">
                  <c:v>2058.04</c:v>
                </c:pt>
                <c:pt idx="59">
                  <c:v>2095.9499999999998</c:v>
                </c:pt>
                <c:pt idx="60">
                  <c:v>2133.86</c:v>
                </c:pt>
                <c:pt idx="61">
                  <c:v>2171.77</c:v>
                </c:pt>
                <c:pt idx="62">
                  <c:v>2209.67</c:v>
                </c:pt>
                <c:pt idx="63">
                  <c:v>2247.58</c:v>
                </c:pt>
                <c:pt idx="64">
                  <c:v>2285.4899999999998</c:v>
                </c:pt>
                <c:pt idx="65">
                  <c:v>2323.4</c:v>
                </c:pt>
                <c:pt idx="66">
                  <c:v>2361.31</c:v>
                </c:pt>
                <c:pt idx="67">
                  <c:v>2399.21</c:v>
                </c:pt>
                <c:pt idx="68">
                  <c:v>2437.12</c:v>
                </c:pt>
                <c:pt idx="69">
                  <c:v>2475.0300000000002</c:v>
                </c:pt>
                <c:pt idx="70">
                  <c:v>2512.94</c:v>
                </c:pt>
                <c:pt idx="71">
                  <c:v>2550.85</c:v>
                </c:pt>
                <c:pt idx="72">
                  <c:v>2588.7600000000002</c:v>
                </c:pt>
                <c:pt idx="73">
                  <c:v>2626.66</c:v>
                </c:pt>
                <c:pt idx="74">
                  <c:v>2664.57</c:v>
                </c:pt>
                <c:pt idx="75">
                  <c:v>2702.48</c:v>
                </c:pt>
                <c:pt idx="76">
                  <c:v>2740.39</c:v>
                </c:pt>
                <c:pt idx="77">
                  <c:v>2778.3</c:v>
                </c:pt>
                <c:pt idx="78">
                  <c:v>2816.2</c:v>
                </c:pt>
                <c:pt idx="79">
                  <c:v>2854.11</c:v>
                </c:pt>
                <c:pt idx="80">
                  <c:v>2892.02</c:v>
                </c:pt>
                <c:pt idx="81">
                  <c:v>2929.93</c:v>
                </c:pt>
                <c:pt idx="82">
                  <c:v>2967.84</c:v>
                </c:pt>
                <c:pt idx="83">
                  <c:v>3005.74</c:v>
                </c:pt>
                <c:pt idx="84">
                  <c:v>3043.65</c:v>
                </c:pt>
                <c:pt idx="85">
                  <c:v>3081.56</c:v>
                </c:pt>
                <c:pt idx="86">
                  <c:v>3119.47</c:v>
                </c:pt>
                <c:pt idx="87">
                  <c:v>3157.38</c:v>
                </c:pt>
                <c:pt idx="88">
                  <c:v>3195.29</c:v>
                </c:pt>
                <c:pt idx="89">
                  <c:v>3233.19</c:v>
                </c:pt>
                <c:pt idx="90">
                  <c:v>3271.1</c:v>
                </c:pt>
                <c:pt idx="91">
                  <c:v>3309.01</c:v>
                </c:pt>
                <c:pt idx="92">
                  <c:v>3346.92</c:v>
                </c:pt>
                <c:pt idx="93">
                  <c:v>3384.83</c:v>
                </c:pt>
                <c:pt idx="94">
                  <c:v>3422.73</c:v>
                </c:pt>
                <c:pt idx="95">
                  <c:v>3460.64</c:v>
                </c:pt>
                <c:pt idx="96">
                  <c:v>3498.55</c:v>
                </c:pt>
                <c:pt idx="97">
                  <c:v>3536.46</c:v>
                </c:pt>
                <c:pt idx="98">
                  <c:v>3574.37</c:v>
                </c:pt>
                <c:pt idx="99">
                  <c:v>3612.28</c:v>
                </c:pt>
                <c:pt idx="100">
                  <c:v>3650.18</c:v>
                </c:pt>
                <c:pt idx="101">
                  <c:v>3688.09</c:v>
                </c:pt>
                <c:pt idx="102">
                  <c:v>3726</c:v>
                </c:pt>
              </c:numCache>
            </c:numRef>
          </c:xVal>
          <c:yVal>
            <c:numRef>
              <c:f>'Aug 24 - HE 20'!$D$3:$D$105</c:f>
              <c:numCache>
                <c:formatCode>_(* #,##0_);_(* \(#,##0\);_(* "-"??_);_(@_)</c:formatCode>
                <c:ptCount val="103"/>
                <c:pt idx="0">
                  <c:v>5000</c:v>
                </c:pt>
                <c:pt idx="1">
                  <c:v>5000</c:v>
                </c:pt>
                <c:pt idx="2">
                  <c:v>3512.19</c:v>
                </c:pt>
                <c:pt idx="3">
                  <c:v>3391.99</c:v>
                </c:pt>
                <c:pt idx="4">
                  <c:v>3266.76</c:v>
                </c:pt>
                <c:pt idx="5">
                  <c:v>3136.65</c:v>
                </c:pt>
                <c:pt idx="6">
                  <c:v>3002.39</c:v>
                </c:pt>
                <c:pt idx="7">
                  <c:v>2865.49</c:v>
                </c:pt>
                <c:pt idx="8">
                  <c:v>2724.85</c:v>
                </c:pt>
                <c:pt idx="9">
                  <c:v>2582.21</c:v>
                </c:pt>
                <c:pt idx="10">
                  <c:v>2438.37</c:v>
                </c:pt>
                <c:pt idx="11">
                  <c:v>2294.17</c:v>
                </c:pt>
                <c:pt idx="12">
                  <c:v>2150.31</c:v>
                </c:pt>
                <c:pt idx="13">
                  <c:v>2008</c:v>
                </c:pt>
                <c:pt idx="14">
                  <c:v>1867.65</c:v>
                </c:pt>
                <c:pt idx="15">
                  <c:v>1730.17</c:v>
                </c:pt>
                <c:pt idx="16">
                  <c:v>1595.23</c:v>
                </c:pt>
                <c:pt idx="17">
                  <c:v>1465.74</c:v>
                </c:pt>
                <c:pt idx="18">
                  <c:v>1341.08</c:v>
                </c:pt>
                <c:pt idx="19">
                  <c:v>1221.76</c:v>
                </c:pt>
                <c:pt idx="20">
                  <c:v>1107.4000000000001</c:v>
                </c:pt>
                <c:pt idx="21">
                  <c:v>999.9</c:v>
                </c:pt>
                <c:pt idx="22">
                  <c:v>898.78</c:v>
                </c:pt>
                <c:pt idx="23">
                  <c:v>804.22</c:v>
                </c:pt>
                <c:pt idx="24">
                  <c:v>716.29</c:v>
                </c:pt>
                <c:pt idx="25">
                  <c:v>635.01</c:v>
                </c:pt>
                <c:pt idx="26">
                  <c:v>560.30999999999995</c:v>
                </c:pt>
                <c:pt idx="27">
                  <c:v>492.05</c:v>
                </c:pt>
                <c:pt idx="28">
                  <c:v>430.03</c:v>
                </c:pt>
                <c:pt idx="29">
                  <c:v>374.02</c:v>
                </c:pt>
                <c:pt idx="30">
                  <c:v>323.70999999999998</c:v>
                </c:pt>
                <c:pt idx="31">
                  <c:v>278.8</c:v>
                </c:pt>
                <c:pt idx="32">
                  <c:v>238.93</c:v>
                </c:pt>
                <c:pt idx="33">
                  <c:v>204.48</c:v>
                </c:pt>
                <c:pt idx="34">
                  <c:v>174.14</c:v>
                </c:pt>
                <c:pt idx="35">
                  <c:v>147.61000000000001</c:v>
                </c:pt>
                <c:pt idx="36">
                  <c:v>124.51</c:v>
                </c:pt>
                <c:pt idx="37">
                  <c:v>104.51</c:v>
                </c:pt>
                <c:pt idx="38">
                  <c:v>88.76</c:v>
                </c:pt>
                <c:pt idx="39">
                  <c:v>75.709999999999994</c:v>
                </c:pt>
                <c:pt idx="40">
                  <c:v>64.34</c:v>
                </c:pt>
                <c:pt idx="41">
                  <c:v>54.48</c:v>
                </c:pt>
                <c:pt idx="42">
                  <c:v>45.96</c:v>
                </c:pt>
                <c:pt idx="43">
                  <c:v>38.630000000000003</c:v>
                </c:pt>
                <c:pt idx="44">
                  <c:v>32.340000000000003</c:v>
                </c:pt>
                <c:pt idx="45">
                  <c:v>26.98</c:v>
                </c:pt>
                <c:pt idx="46">
                  <c:v>22.42</c:v>
                </c:pt>
                <c:pt idx="47">
                  <c:v>18.559999999999999</c:v>
                </c:pt>
                <c:pt idx="48">
                  <c:v>15.31</c:v>
                </c:pt>
                <c:pt idx="49">
                  <c:v>12.58</c:v>
                </c:pt>
                <c:pt idx="50">
                  <c:v>10.3</c:v>
                </c:pt>
                <c:pt idx="51">
                  <c:v>8.4</c:v>
                </c:pt>
                <c:pt idx="52">
                  <c:v>6.82</c:v>
                </c:pt>
                <c:pt idx="53">
                  <c:v>6</c:v>
                </c:pt>
                <c:pt idx="54">
                  <c:v>5.52</c:v>
                </c:pt>
                <c:pt idx="55">
                  <c:v>5.52</c:v>
                </c:pt>
                <c:pt idx="56">
                  <c:v>4.45</c:v>
                </c:pt>
                <c:pt idx="57">
                  <c:v>3.82</c:v>
                </c:pt>
                <c:pt idx="58">
                  <c:v>3.42</c:v>
                </c:pt>
                <c:pt idx="59">
                  <c:v>3.06</c:v>
                </c:pt>
                <c:pt idx="60">
                  <c:v>2.73</c:v>
                </c:pt>
                <c:pt idx="61">
                  <c:v>2.44</c:v>
                </c:pt>
                <c:pt idx="62">
                  <c:v>2.1800000000000002</c:v>
                </c:pt>
                <c:pt idx="63">
                  <c:v>1.94</c:v>
                </c:pt>
                <c:pt idx="64">
                  <c:v>1.73</c:v>
                </c:pt>
                <c:pt idx="65">
                  <c:v>1.54</c:v>
                </c:pt>
                <c:pt idx="66">
                  <c:v>1.36</c:v>
                </c:pt>
                <c:pt idx="67">
                  <c:v>1.21</c:v>
                </c:pt>
                <c:pt idx="68">
                  <c:v>1.07</c:v>
                </c:pt>
                <c:pt idx="69">
                  <c:v>0.95</c:v>
                </c:pt>
                <c:pt idx="70">
                  <c:v>0.84</c:v>
                </c:pt>
                <c:pt idx="71">
                  <c:v>0.74</c:v>
                </c:pt>
                <c:pt idx="72">
                  <c:v>0.66</c:v>
                </c:pt>
                <c:pt idx="73">
                  <c:v>0.57999999999999996</c:v>
                </c:pt>
                <c:pt idx="74">
                  <c:v>0.51</c:v>
                </c:pt>
                <c:pt idx="75">
                  <c:v>0.45</c:v>
                </c:pt>
                <c:pt idx="76">
                  <c:v>0.4</c:v>
                </c:pt>
                <c:pt idx="77">
                  <c:v>0.35</c:v>
                </c:pt>
                <c:pt idx="78">
                  <c:v>0.31</c:v>
                </c:pt>
                <c:pt idx="79">
                  <c:v>0.27</c:v>
                </c:pt>
                <c:pt idx="80">
                  <c:v>0.23</c:v>
                </c:pt>
                <c:pt idx="81">
                  <c:v>0.21</c:v>
                </c:pt>
                <c:pt idx="82">
                  <c:v>0.18</c:v>
                </c:pt>
                <c:pt idx="83">
                  <c:v>0.16</c:v>
                </c:pt>
                <c:pt idx="84">
                  <c:v>0.14000000000000001</c:v>
                </c:pt>
                <c:pt idx="85">
                  <c:v>0.12</c:v>
                </c:pt>
                <c:pt idx="86">
                  <c:v>0.1</c:v>
                </c:pt>
                <c:pt idx="87">
                  <c:v>0.09</c:v>
                </c:pt>
                <c:pt idx="88">
                  <c:v>0.08</c:v>
                </c:pt>
                <c:pt idx="89">
                  <c:v>7.0000000000000007E-2</c:v>
                </c:pt>
                <c:pt idx="90">
                  <c:v>0.06</c:v>
                </c:pt>
                <c:pt idx="91">
                  <c:v>0.05</c:v>
                </c:pt>
                <c:pt idx="92">
                  <c:v>0.04</c:v>
                </c:pt>
                <c:pt idx="93">
                  <c:v>0.04</c:v>
                </c:pt>
                <c:pt idx="94">
                  <c:v>0.03</c:v>
                </c:pt>
                <c:pt idx="95">
                  <c:v>0.03</c:v>
                </c:pt>
                <c:pt idx="96">
                  <c:v>0.02</c:v>
                </c:pt>
                <c:pt idx="97">
                  <c:v>0.02</c:v>
                </c:pt>
                <c:pt idx="98">
                  <c:v>0.02</c:v>
                </c:pt>
                <c:pt idx="99">
                  <c:v>0.02</c:v>
                </c:pt>
                <c:pt idx="100">
                  <c:v>0.01</c:v>
                </c:pt>
                <c:pt idx="101">
                  <c:v>0.01</c:v>
                </c:pt>
                <c:pt idx="102">
                  <c:v>0.01</c:v>
                </c:pt>
              </c:numCache>
            </c:numRef>
          </c:yVal>
          <c:smooth val="0"/>
          <c:extLst>
            <c:ext xmlns:c16="http://schemas.microsoft.com/office/drawing/2014/chart" uri="{C3380CC4-5D6E-409C-BE32-E72D297353CC}">
              <c16:uniqueId val="{00000001-A9D6-44A0-B4AF-3750BEADDE85}"/>
            </c:ext>
          </c:extLst>
        </c:ser>
        <c:ser>
          <c:idx val="2"/>
          <c:order val="2"/>
          <c:tx>
            <c:strRef>
              <c:f>'Aug 24 - HE 20'!$E$1</c:f>
              <c:strCache>
                <c:ptCount val="1"/>
                <c:pt idx="0">
                  <c:v> ECRS - w/ Floor </c:v>
                </c:pt>
              </c:strCache>
            </c:strRef>
          </c:tx>
          <c:spPr>
            <a:ln w="19050" cap="rnd">
              <a:solidFill>
                <a:schemeClr val="accent1"/>
              </a:solidFill>
              <a:prstDash val="sysDash"/>
              <a:round/>
            </a:ln>
            <a:effectLst/>
          </c:spPr>
          <c:marker>
            <c:symbol val="none"/>
          </c:marker>
          <c:xVal>
            <c:numRef>
              <c:f>'Aug 24 - HE 20'!$E$3:$E$103</c:f>
              <c:numCache>
                <c:formatCode>_(* #,##0_);_(* \(#,##0\);_(* "-"??_);_(@_)</c:formatCode>
                <c:ptCount val="101"/>
                <c:pt idx="0">
                  <c:v>0</c:v>
                </c:pt>
                <c:pt idx="1">
                  <c:v>572</c:v>
                </c:pt>
                <c:pt idx="2">
                  <c:v>573</c:v>
                </c:pt>
                <c:pt idx="3">
                  <c:v>593.27</c:v>
                </c:pt>
                <c:pt idx="4">
                  <c:v>613.53</c:v>
                </c:pt>
                <c:pt idx="5">
                  <c:v>633.79999999999995</c:v>
                </c:pt>
                <c:pt idx="6">
                  <c:v>654.05999999999995</c:v>
                </c:pt>
                <c:pt idx="7">
                  <c:v>674.33</c:v>
                </c:pt>
                <c:pt idx="8">
                  <c:v>694.59</c:v>
                </c:pt>
                <c:pt idx="9">
                  <c:v>714.86</c:v>
                </c:pt>
                <c:pt idx="10">
                  <c:v>735.12</c:v>
                </c:pt>
                <c:pt idx="11">
                  <c:v>755.39</c:v>
                </c:pt>
                <c:pt idx="12">
                  <c:v>775.65</c:v>
                </c:pt>
                <c:pt idx="13">
                  <c:v>795.92</c:v>
                </c:pt>
                <c:pt idx="14">
                  <c:v>816.18</c:v>
                </c:pt>
                <c:pt idx="15">
                  <c:v>836.45</c:v>
                </c:pt>
                <c:pt idx="16">
                  <c:v>856.71</c:v>
                </c:pt>
                <c:pt idx="17">
                  <c:v>876.98</c:v>
                </c:pt>
                <c:pt idx="18">
                  <c:v>897.24</c:v>
                </c:pt>
                <c:pt idx="19">
                  <c:v>917.51</c:v>
                </c:pt>
                <c:pt idx="20">
                  <c:v>937.78</c:v>
                </c:pt>
                <c:pt idx="21">
                  <c:v>958.04</c:v>
                </c:pt>
                <c:pt idx="22">
                  <c:v>978.31</c:v>
                </c:pt>
                <c:pt idx="23">
                  <c:v>998.57</c:v>
                </c:pt>
                <c:pt idx="24">
                  <c:v>1018.84</c:v>
                </c:pt>
                <c:pt idx="25">
                  <c:v>1039.0999999999999</c:v>
                </c:pt>
                <c:pt idx="26">
                  <c:v>1059.3699999999999</c:v>
                </c:pt>
                <c:pt idx="27">
                  <c:v>1079.6300000000001</c:v>
                </c:pt>
                <c:pt idx="28">
                  <c:v>1099.9000000000001</c:v>
                </c:pt>
                <c:pt idx="29">
                  <c:v>1120.1600000000001</c:v>
                </c:pt>
                <c:pt idx="30">
                  <c:v>1140.43</c:v>
                </c:pt>
                <c:pt idx="31">
                  <c:v>1160.69</c:v>
                </c:pt>
                <c:pt idx="32">
                  <c:v>1180.96</c:v>
                </c:pt>
                <c:pt idx="33">
                  <c:v>1201.22</c:v>
                </c:pt>
                <c:pt idx="34">
                  <c:v>1221.49</c:v>
                </c:pt>
                <c:pt idx="35">
                  <c:v>1241.76</c:v>
                </c:pt>
                <c:pt idx="36">
                  <c:v>1262.02</c:v>
                </c:pt>
                <c:pt idx="37">
                  <c:v>1282.29</c:v>
                </c:pt>
                <c:pt idx="38">
                  <c:v>1302.55</c:v>
                </c:pt>
                <c:pt idx="39">
                  <c:v>1322.82</c:v>
                </c:pt>
                <c:pt idx="40">
                  <c:v>1343.08</c:v>
                </c:pt>
                <c:pt idx="41">
                  <c:v>1363.35</c:v>
                </c:pt>
                <c:pt idx="42">
                  <c:v>1383.61</c:v>
                </c:pt>
                <c:pt idx="43">
                  <c:v>1403.88</c:v>
                </c:pt>
                <c:pt idx="44">
                  <c:v>1424.14</c:v>
                </c:pt>
                <c:pt idx="45">
                  <c:v>1444.41</c:v>
                </c:pt>
                <c:pt idx="46">
                  <c:v>1464.67</c:v>
                </c:pt>
                <c:pt idx="47">
                  <c:v>1484.94</c:v>
                </c:pt>
                <c:pt idx="48">
                  <c:v>1505.2</c:v>
                </c:pt>
                <c:pt idx="49">
                  <c:v>1525.47</c:v>
                </c:pt>
                <c:pt idx="50">
                  <c:v>1545.73</c:v>
                </c:pt>
                <c:pt idx="51">
                  <c:v>1566</c:v>
                </c:pt>
                <c:pt idx="52">
                  <c:v>1586.27</c:v>
                </c:pt>
                <c:pt idx="53">
                  <c:v>1606.53</c:v>
                </c:pt>
                <c:pt idx="54">
                  <c:v>1626.8</c:v>
                </c:pt>
                <c:pt idx="55">
                  <c:v>1647.06</c:v>
                </c:pt>
                <c:pt idx="56">
                  <c:v>1667.33</c:v>
                </c:pt>
                <c:pt idx="57">
                  <c:v>1687.59</c:v>
                </c:pt>
                <c:pt idx="58">
                  <c:v>1707.86</c:v>
                </c:pt>
                <c:pt idx="59">
                  <c:v>1728.12</c:v>
                </c:pt>
                <c:pt idx="60">
                  <c:v>1748.39</c:v>
                </c:pt>
                <c:pt idx="61">
                  <c:v>1768.65</c:v>
                </c:pt>
                <c:pt idx="62">
                  <c:v>1788.92</c:v>
                </c:pt>
                <c:pt idx="63">
                  <c:v>1809.18</c:v>
                </c:pt>
                <c:pt idx="64">
                  <c:v>1829.45</c:v>
                </c:pt>
                <c:pt idx="65">
                  <c:v>1849.71</c:v>
                </c:pt>
                <c:pt idx="66">
                  <c:v>1869.98</c:v>
                </c:pt>
                <c:pt idx="67">
                  <c:v>1890.24</c:v>
                </c:pt>
                <c:pt idx="68">
                  <c:v>1910.51</c:v>
                </c:pt>
                <c:pt idx="69">
                  <c:v>1930.78</c:v>
                </c:pt>
                <c:pt idx="70">
                  <c:v>1951.04</c:v>
                </c:pt>
                <c:pt idx="71">
                  <c:v>1971.31</c:v>
                </c:pt>
                <c:pt idx="72">
                  <c:v>1991.57</c:v>
                </c:pt>
                <c:pt idx="73">
                  <c:v>2011.84</c:v>
                </c:pt>
                <c:pt idx="74">
                  <c:v>2032.1</c:v>
                </c:pt>
                <c:pt idx="75">
                  <c:v>2052.37</c:v>
                </c:pt>
                <c:pt idx="76">
                  <c:v>2072.63</c:v>
                </c:pt>
                <c:pt idx="77">
                  <c:v>2092.9</c:v>
                </c:pt>
                <c:pt idx="78">
                  <c:v>2113.16</c:v>
                </c:pt>
                <c:pt idx="79">
                  <c:v>2133.4299999999998</c:v>
                </c:pt>
                <c:pt idx="80">
                  <c:v>2153.69</c:v>
                </c:pt>
                <c:pt idx="81">
                  <c:v>2173.96</c:v>
                </c:pt>
                <c:pt idx="82">
                  <c:v>2194.2199999999998</c:v>
                </c:pt>
                <c:pt idx="83">
                  <c:v>2214.4899999999998</c:v>
                </c:pt>
                <c:pt idx="84">
                  <c:v>2234.7600000000002</c:v>
                </c:pt>
                <c:pt idx="85">
                  <c:v>2255.02</c:v>
                </c:pt>
                <c:pt idx="86">
                  <c:v>2275.29</c:v>
                </c:pt>
                <c:pt idx="87">
                  <c:v>2295.5500000000002</c:v>
                </c:pt>
                <c:pt idx="88">
                  <c:v>2315.8200000000002</c:v>
                </c:pt>
                <c:pt idx="89">
                  <c:v>2336.08</c:v>
                </c:pt>
                <c:pt idx="90">
                  <c:v>2356.35</c:v>
                </c:pt>
                <c:pt idx="91">
                  <c:v>2376.61</c:v>
                </c:pt>
                <c:pt idx="92">
                  <c:v>2396.88</c:v>
                </c:pt>
                <c:pt idx="93">
                  <c:v>2417.14</c:v>
                </c:pt>
                <c:pt idx="94">
                  <c:v>2437.41</c:v>
                </c:pt>
                <c:pt idx="95">
                  <c:v>2457.67</c:v>
                </c:pt>
                <c:pt idx="96">
                  <c:v>2477.94</c:v>
                </c:pt>
                <c:pt idx="97">
                  <c:v>2498.1999999999998</c:v>
                </c:pt>
                <c:pt idx="98">
                  <c:v>2518.4699999999998</c:v>
                </c:pt>
                <c:pt idx="99">
                  <c:v>2538.73</c:v>
                </c:pt>
                <c:pt idx="100">
                  <c:v>2559</c:v>
                </c:pt>
              </c:numCache>
            </c:numRef>
          </c:xVal>
          <c:yVal>
            <c:numRef>
              <c:f>'Aug 24 - HE 20'!$F$3:$F$103</c:f>
              <c:numCache>
                <c:formatCode>_(* #,##0_);_(* \(#,##0\);_(* "-"??_);_(@_)</c:formatCode>
                <c:ptCount val="101"/>
                <c:pt idx="0">
                  <c:v>5050</c:v>
                </c:pt>
                <c:pt idx="1">
                  <c:v>5050</c:v>
                </c:pt>
                <c:pt idx="2">
                  <c:v>3513.5</c:v>
                </c:pt>
                <c:pt idx="3">
                  <c:v>3450.61</c:v>
                </c:pt>
                <c:pt idx="4">
                  <c:v>3385.44</c:v>
                </c:pt>
                <c:pt idx="5">
                  <c:v>3318.86</c:v>
                </c:pt>
                <c:pt idx="6">
                  <c:v>3251.43</c:v>
                </c:pt>
                <c:pt idx="7">
                  <c:v>3181.41</c:v>
                </c:pt>
                <c:pt idx="8">
                  <c:v>3111.5</c:v>
                </c:pt>
                <c:pt idx="9">
                  <c:v>3039.17</c:v>
                </c:pt>
                <c:pt idx="10">
                  <c:v>2966.86</c:v>
                </c:pt>
                <c:pt idx="11">
                  <c:v>2893.24</c:v>
                </c:pt>
                <c:pt idx="12">
                  <c:v>2818.43</c:v>
                </c:pt>
                <c:pt idx="13">
                  <c:v>2742.42</c:v>
                </c:pt>
                <c:pt idx="14">
                  <c:v>2667.13</c:v>
                </c:pt>
                <c:pt idx="15">
                  <c:v>2590.77</c:v>
                </c:pt>
                <c:pt idx="16">
                  <c:v>2513.9</c:v>
                </c:pt>
                <c:pt idx="17">
                  <c:v>2437.6799999999998</c:v>
                </c:pt>
                <c:pt idx="18">
                  <c:v>2359.37</c:v>
                </c:pt>
                <c:pt idx="19">
                  <c:v>2281.86</c:v>
                </c:pt>
                <c:pt idx="20">
                  <c:v>2204.48</c:v>
                </c:pt>
                <c:pt idx="21">
                  <c:v>2128.2600000000002</c:v>
                </c:pt>
                <c:pt idx="22">
                  <c:v>2052.31</c:v>
                </c:pt>
                <c:pt idx="23">
                  <c:v>1976.28</c:v>
                </c:pt>
                <c:pt idx="24">
                  <c:v>1901.98</c:v>
                </c:pt>
                <c:pt idx="25">
                  <c:v>1826.9</c:v>
                </c:pt>
                <c:pt idx="26">
                  <c:v>1754.24</c:v>
                </c:pt>
                <c:pt idx="27">
                  <c:v>1681.6</c:v>
                </c:pt>
                <c:pt idx="28">
                  <c:v>1610.45</c:v>
                </c:pt>
                <c:pt idx="29">
                  <c:v>1540.78</c:v>
                </c:pt>
                <c:pt idx="30">
                  <c:v>1471.43</c:v>
                </c:pt>
                <c:pt idx="31">
                  <c:v>1404.64</c:v>
                </c:pt>
                <c:pt idx="32">
                  <c:v>1337.92</c:v>
                </c:pt>
                <c:pt idx="33">
                  <c:v>1273.79</c:v>
                </c:pt>
                <c:pt idx="34">
                  <c:v>1210.54</c:v>
                </c:pt>
                <c:pt idx="35">
                  <c:v>1148.99</c:v>
                </c:pt>
                <c:pt idx="36">
                  <c:v>1088.5899999999999</c:v>
                </c:pt>
                <c:pt idx="37">
                  <c:v>1031.48</c:v>
                </c:pt>
                <c:pt idx="38">
                  <c:v>975.51</c:v>
                </c:pt>
                <c:pt idx="39">
                  <c:v>921.5</c:v>
                </c:pt>
                <c:pt idx="40">
                  <c:v>869.75</c:v>
                </c:pt>
                <c:pt idx="41">
                  <c:v>818.98</c:v>
                </c:pt>
                <c:pt idx="42">
                  <c:v>771.06</c:v>
                </c:pt>
                <c:pt idx="43">
                  <c:v>724.16</c:v>
                </c:pt>
                <c:pt idx="44">
                  <c:v>679.89</c:v>
                </c:pt>
                <c:pt idx="45">
                  <c:v>637.23</c:v>
                </c:pt>
                <c:pt idx="46">
                  <c:v>596.29</c:v>
                </c:pt>
                <c:pt idx="47">
                  <c:v>557.70000000000005</c:v>
                </c:pt>
                <c:pt idx="48">
                  <c:v>520.15</c:v>
                </c:pt>
                <c:pt idx="49">
                  <c:v>485.18</c:v>
                </c:pt>
                <c:pt idx="50">
                  <c:v>451.26</c:v>
                </c:pt>
                <c:pt idx="51">
                  <c:v>419.77</c:v>
                </c:pt>
                <c:pt idx="52">
                  <c:v>388.72</c:v>
                </c:pt>
                <c:pt idx="53">
                  <c:v>360.59</c:v>
                </c:pt>
                <c:pt idx="54">
                  <c:v>333.61</c:v>
                </c:pt>
                <c:pt idx="55">
                  <c:v>308.5</c:v>
                </c:pt>
                <c:pt idx="56">
                  <c:v>284.83</c:v>
                </c:pt>
                <c:pt idx="57">
                  <c:v>262.45</c:v>
                </c:pt>
                <c:pt idx="58">
                  <c:v>241.77</c:v>
                </c:pt>
                <c:pt idx="59">
                  <c:v>222.41</c:v>
                </c:pt>
                <c:pt idx="60">
                  <c:v>204.67</c:v>
                </c:pt>
                <c:pt idx="61">
                  <c:v>187.88</c:v>
                </c:pt>
                <c:pt idx="62">
                  <c:v>172.32</c:v>
                </c:pt>
                <c:pt idx="63">
                  <c:v>157.88</c:v>
                </c:pt>
                <c:pt idx="64">
                  <c:v>144.27000000000001</c:v>
                </c:pt>
                <c:pt idx="65">
                  <c:v>131.86000000000001</c:v>
                </c:pt>
                <c:pt idx="66">
                  <c:v>120.13</c:v>
                </c:pt>
                <c:pt idx="67">
                  <c:v>109.49</c:v>
                </c:pt>
                <c:pt idx="68">
                  <c:v>99.55</c:v>
                </c:pt>
                <c:pt idx="69">
                  <c:v>91.52</c:v>
                </c:pt>
                <c:pt idx="70">
                  <c:v>84.14</c:v>
                </c:pt>
                <c:pt idx="71">
                  <c:v>77.260000000000005</c:v>
                </c:pt>
                <c:pt idx="72">
                  <c:v>70.88</c:v>
                </c:pt>
                <c:pt idx="73">
                  <c:v>64.95</c:v>
                </c:pt>
                <c:pt idx="74">
                  <c:v>59.46</c:v>
                </c:pt>
                <c:pt idx="75">
                  <c:v>54.37</c:v>
                </c:pt>
                <c:pt idx="76">
                  <c:v>49.67</c:v>
                </c:pt>
                <c:pt idx="77">
                  <c:v>45.32</c:v>
                </c:pt>
                <c:pt idx="78">
                  <c:v>41.31</c:v>
                </c:pt>
                <c:pt idx="79">
                  <c:v>37.619999999999997</c:v>
                </c:pt>
                <c:pt idx="80">
                  <c:v>34.22</c:v>
                </c:pt>
                <c:pt idx="81">
                  <c:v>31.09</c:v>
                </c:pt>
                <c:pt idx="82">
                  <c:v>28.22</c:v>
                </c:pt>
                <c:pt idx="83">
                  <c:v>25.59</c:v>
                </c:pt>
                <c:pt idx="84">
                  <c:v>23.17</c:v>
                </c:pt>
                <c:pt idx="85">
                  <c:v>20.96</c:v>
                </c:pt>
                <c:pt idx="86">
                  <c:v>18.95</c:v>
                </c:pt>
                <c:pt idx="87">
                  <c:v>17.100000000000001</c:v>
                </c:pt>
                <c:pt idx="88">
                  <c:v>15.42</c:v>
                </c:pt>
                <c:pt idx="89">
                  <c:v>15</c:v>
                </c:pt>
                <c:pt idx="90">
                  <c:v>15</c:v>
                </c:pt>
                <c:pt idx="91">
                  <c:v>15</c:v>
                </c:pt>
                <c:pt idx="92">
                  <c:v>15</c:v>
                </c:pt>
                <c:pt idx="93">
                  <c:v>15</c:v>
                </c:pt>
                <c:pt idx="94">
                  <c:v>15</c:v>
                </c:pt>
                <c:pt idx="95">
                  <c:v>15</c:v>
                </c:pt>
                <c:pt idx="96">
                  <c:v>15</c:v>
                </c:pt>
                <c:pt idx="97">
                  <c:v>15</c:v>
                </c:pt>
                <c:pt idx="98">
                  <c:v>15</c:v>
                </c:pt>
                <c:pt idx="99">
                  <c:v>15</c:v>
                </c:pt>
                <c:pt idx="100">
                  <c:v>15</c:v>
                </c:pt>
              </c:numCache>
            </c:numRef>
          </c:yVal>
          <c:smooth val="0"/>
          <c:extLst>
            <c:ext xmlns:c16="http://schemas.microsoft.com/office/drawing/2014/chart" uri="{C3380CC4-5D6E-409C-BE32-E72D297353CC}">
              <c16:uniqueId val="{00000002-A9D6-44A0-B4AF-3750BEADDE85}"/>
            </c:ext>
          </c:extLst>
        </c:ser>
        <c:ser>
          <c:idx val="3"/>
          <c:order val="3"/>
          <c:tx>
            <c:strRef>
              <c:f>'Aug 24 - HE 20'!$G$1</c:f>
              <c:strCache>
                <c:ptCount val="1"/>
                <c:pt idx="0">
                  <c:v> Non-Spin - w/ Floor </c:v>
                </c:pt>
              </c:strCache>
            </c:strRef>
          </c:tx>
          <c:spPr>
            <a:ln w="19050" cap="rnd">
              <a:solidFill>
                <a:schemeClr val="tx2"/>
              </a:solidFill>
              <a:prstDash val="sysDash"/>
              <a:round/>
            </a:ln>
            <a:effectLst/>
          </c:spPr>
          <c:marker>
            <c:symbol val="none"/>
          </c:marker>
          <c:xVal>
            <c:numRef>
              <c:f>'Aug 24 - HE 20'!$G$3:$G$105</c:f>
              <c:numCache>
                <c:formatCode>_(* #,##0_);_(* \(#,##0\);_(* "-"??_);_(@_)</c:formatCode>
                <c:ptCount val="103"/>
                <c:pt idx="0">
                  <c:v>0</c:v>
                </c:pt>
                <c:pt idx="1">
                  <c:v>10</c:v>
                </c:pt>
                <c:pt idx="2">
                  <c:v>11</c:v>
                </c:pt>
                <c:pt idx="3">
                  <c:v>48.91</c:v>
                </c:pt>
                <c:pt idx="4">
                  <c:v>86.82</c:v>
                </c:pt>
                <c:pt idx="5">
                  <c:v>124.72</c:v>
                </c:pt>
                <c:pt idx="6">
                  <c:v>162.63</c:v>
                </c:pt>
                <c:pt idx="7">
                  <c:v>200.54</c:v>
                </c:pt>
                <c:pt idx="8">
                  <c:v>238.45</c:v>
                </c:pt>
                <c:pt idx="9">
                  <c:v>276.36</c:v>
                </c:pt>
                <c:pt idx="10">
                  <c:v>314.27</c:v>
                </c:pt>
                <c:pt idx="11">
                  <c:v>352.17</c:v>
                </c:pt>
                <c:pt idx="12">
                  <c:v>390.08</c:v>
                </c:pt>
                <c:pt idx="13">
                  <c:v>427.99</c:v>
                </c:pt>
                <c:pt idx="14">
                  <c:v>465.9</c:v>
                </c:pt>
                <c:pt idx="15">
                  <c:v>503.81</c:v>
                </c:pt>
                <c:pt idx="16">
                  <c:v>541.71</c:v>
                </c:pt>
                <c:pt idx="17">
                  <c:v>579.62</c:v>
                </c:pt>
                <c:pt idx="18">
                  <c:v>617.53</c:v>
                </c:pt>
                <c:pt idx="19">
                  <c:v>655.44</c:v>
                </c:pt>
                <c:pt idx="20">
                  <c:v>693.35</c:v>
                </c:pt>
                <c:pt idx="21">
                  <c:v>731.26</c:v>
                </c:pt>
                <c:pt idx="22">
                  <c:v>769.16</c:v>
                </c:pt>
                <c:pt idx="23">
                  <c:v>807.07</c:v>
                </c:pt>
                <c:pt idx="24">
                  <c:v>844.98</c:v>
                </c:pt>
                <c:pt idx="25">
                  <c:v>882.89</c:v>
                </c:pt>
                <c:pt idx="26">
                  <c:v>920.8</c:v>
                </c:pt>
                <c:pt idx="27">
                  <c:v>958.7</c:v>
                </c:pt>
                <c:pt idx="28">
                  <c:v>996.61</c:v>
                </c:pt>
                <c:pt idx="29">
                  <c:v>1034.52</c:v>
                </c:pt>
                <c:pt idx="30">
                  <c:v>1072.43</c:v>
                </c:pt>
                <c:pt idx="31">
                  <c:v>1110.3399999999999</c:v>
                </c:pt>
                <c:pt idx="32">
                  <c:v>1148.24</c:v>
                </c:pt>
                <c:pt idx="33">
                  <c:v>1186.1500000000001</c:v>
                </c:pt>
                <c:pt idx="34">
                  <c:v>1224.06</c:v>
                </c:pt>
                <c:pt idx="35">
                  <c:v>1261.97</c:v>
                </c:pt>
                <c:pt idx="36">
                  <c:v>1299.8800000000001</c:v>
                </c:pt>
                <c:pt idx="37">
                  <c:v>1337.79</c:v>
                </c:pt>
                <c:pt idx="38">
                  <c:v>1375.69</c:v>
                </c:pt>
                <c:pt idx="39">
                  <c:v>1413.6</c:v>
                </c:pt>
                <c:pt idx="40">
                  <c:v>1451.51</c:v>
                </c:pt>
                <c:pt idx="41">
                  <c:v>1489.42</c:v>
                </c:pt>
                <c:pt idx="42">
                  <c:v>1527.33</c:v>
                </c:pt>
                <c:pt idx="43">
                  <c:v>1565.23</c:v>
                </c:pt>
                <c:pt idx="44">
                  <c:v>1603.14</c:v>
                </c:pt>
                <c:pt idx="45">
                  <c:v>1641.05</c:v>
                </c:pt>
                <c:pt idx="46">
                  <c:v>1678.96</c:v>
                </c:pt>
                <c:pt idx="47">
                  <c:v>1716.87</c:v>
                </c:pt>
                <c:pt idx="48">
                  <c:v>1754.78</c:v>
                </c:pt>
                <c:pt idx="49">
                  <c:v>1792.68</c:v>
                </c:pt>
                <c:pt idx="50">
                  <c:v>1830.59</c:v>
                </c:pt>
                <c:pt idx="51">
                  <c:v>1868.5</c:v>
                </c:pt>
                <c:pt idx="52">
                  <c:v>1906.41</c:v>
                </c:pt>
                <c:pt idx="53">
                  <c:v>1942</c:v>
                </c:pt>
                <c:pt idx="54">
                  <c:v>1942.01</c:v>
                </c:pt>
                <c:pt idx="55">
                  <c:v>1944.32</c:v>
                </c:pt>
                <c:pt idx="56">
                  <c:v>1982.22</c:v>
                </c:pt>
                <c:pt idx="57">
                  <c:v>2020.13</c:v>
                </c:pt>
                <c:pt idx="58">
                  <c:v>2058.04</c:v>
                </c:pt>
                <c:pt idx="59">
                  <c:v>2095.9499999999998</c:v>
                </c:pt>
                <c:pt idx="60">
                  <c:v>2133.86</c:v>
                </c:pt>
                <c:pt idx="61">
                  <c:v>2171.77</c:v>
                </c:pt>
                <c:pt idx="62">
                  <c:v>2209.67</c:v>
                </c:pt>
                <c:pt idx="63">
                  <c:v>2247.58</c:v>
                </c:pt>
                <c:pt idx="64">
                  <c:v>2285.4899999999998</c:v>
                </c:pt>
                <c:pt idx="65">
                  <c:v>2323.4</c:v>
                </c:pt>
                <c:pt idx="66">
                  <c:v>2361.31</c:v>
                </c:pt>
                <c:pt idx="67">
                  <c:v>2399.21</c:v>
                </c:pt>
                <c:pt idx="68">
                  <c:v>2437.12</c:v>
                </c:pt>
                <c:pt idx="69">
                  <c:v>2475.0300000000002</c:v>
                </c:pt>
                <c:pt idx="70">
                  <c:v>2512.94</c:v>
                </c:pt>
                <c:pt idx="71">
                  <c:v>2550.85</c:v>
                </c:pt>
                <c:pt idx="72">
                  <c:v>2588.7600000000002</c:v>
                </c:pt>
                <c:pt idx="73">
                  <c:v>2626.66</c:v>
                </c:pt>
                <c:pt idx="74">
                  <c:v>2664.57</c:v>
                </c:pt>
                <c:pt idx="75">
                  <c:v>2702.48</c:v>
                </c:pt>
                <c:pt idx="76">
                  <c:v>2740.39</c:v>
                </c:pt>
                <c:pt idx="77">
                  <c:v>2778.3</c:v>
                </c:pt>
                <c:pt idx="78">
                  <c:v>2816.2</c:v>
                </c:pt>
                <c:pt idx="79">
                  <c:v>2854.11</c:v>
                </c:pt>
                <c:pt idx="80">
                  <c:v>2892.02</c:v>
                </c:pt>
                <c:pt idx="81">
                  <c:v>2929.93</c:v>
                </c:pt>
                <c:pt idx="82">
                  <c:v>2967.84</c:v>
                </c:pt>
                <c:pt idx="83">
                  <c:v>3005.74</c:v>
                </c:pt>
                <c:pt idx="84">
                  <c:v>3043.65</c:v>
                </c:pt>
                <c:pt idx="85">
                  <c:v>3081.56</c:v>
                </c:pt>
                <c:pt idx="86">
                  <c:v>3119.47</c:v>
                </c:pt>
                <c:pt idx="87">
                  <c:v>3157.38</c:v>
                </c:pt>
                <c:pt idx="88">
                  <c:v>3195.29</c:v>
                </c:pt>
                <c:pt idx="89">
                  <c:v>3233.19</c:v>
                </c:pt>
                <c:pt idx="90">
                  <c:v>3271.1</c:v>
                </c:pt>
                <c:pt idx="91">
                  <c:v>3309.01</c:v>
                </c:pt>
                <c:pt idx="92">
                  <c:v>3346.92</c:v>
                </c:pt>
                <c:pt idx="93">
                  <c:v>3384.83</c:v>
                </c:pt>
                <c:pt idx="94">
                  <c:v>3422.73</c:v>
                </c:pt>
                <c:pt idx="95">
                  <c:v>3460.64</c:v>
                </c:pt>
                <c:pt idx="96">
                  <c:v>3498.55</c:v>
                </c:pt>
                <c:pt idx="97">
                  <c:v>3536.46</c:v>
                </c:pt>
                <c:pt idx="98">
                  <c:v>3574.37</c:v>
                </c:pt>
                <c:pt idx="99">
                  <c:v>3612.28</c:v>
                </c:pt>
                <c:pt idx="100">
                  <c:v>3650.18</c:v>
                </c:pt>
                <c:pt idx="101">
                  <c:v>3688.09</c:v>
                </c:pt>
                <c:pt idx="102">
                  <c:v>3726</c:v>
                </c:pt>
              </c:numCache>
            </c:numRef>
          </c:xVal>
          <c:yVal>
            <c:numRef>
              <c:f>'Aug 24 - HE 20'!$H$3:$H$105</c:f>
              <c:numCache>
                <c:formatCode>_(* #,##0_);_(* \(#,##0\);_(* "-"??_);_(@_)</c:formatCode>
                <c:ptCount val="103"/>
                <c:pt idx="0">
                  <c:v>5000</c:v>
                </c:pt>
                <c:pt idx="1">
                  <c:v>5000</c:v>
                </c:pt>
                <c:pt idx="2">
                  <c:v>3512.19</c:v>
                </c:pt>
                <c:pt idx="3">
                  <c:v>3391.99</c:v>
                </c:pt>
                <c:pt idx="4">
                  <c:v>3266.76</c:v>
                </c:pt>
                <c:pt idx="5">
                  <c:v>3136.65</c:v>
                </c:pt>
                <c:pt idx="6">
                  <c:v>3002.39</c:v>
                </c:pt>
                <c:pt idx="7">
                  <c:v>2865.49</c:v>
                </c:pt>
                <c:pt idx="8">
                  <c:v>2724.85</c:v>
                </c:pt>
                <c:pt idx="9">
                  <c:v>2582.21</c:v>
                </c:pt>
                <c:pt idx="10">
                  <c:v>2438.37</c:v>
                </c:pt>
                <c:pt idx="11">
                  <c:v>2294.17</c:v>
                </c:pt>
                <c:pt idx="12">
                  <c:v>2150.31</c:v>
                </c:pt>
                <c:pt idx="13">
                  <c:v>2008</c:v>
                </c:pt>
                <c:pt idx="14">
                  <c:v>1867.65</c:v>
                </c:pt>
                <c:pt idx="15">
                  <c:v>1730.17</c:v>
                </c:pt>
                <c:pt idx="16">
                  <c:v>1595.23</c:v>
                </c:pt>
                <c:pt idx="17">
                  <c:v>1465.74</c:v>
                </c:pt>
                <c:pt idx="18">
                  <c:v>1341.08</c:v>
                </c:pt>
                <c:pt idx="19">
                  <c:v>1221.76</c:v>
                </c:pt>
                <c:pt idx="20">
                  <c:v>1107.4000000000001</c:v>
                </c:pt>
                <c:pt idx="21">
                  <c:v>999.9</c:v>
                </c:pt>
                <c:pt idx="22">
                  <c:v>898.78</c:v>
                </c:pt>
                <c:pt idx="23">
                  <c:v>804.22</c:v>
                </c:pt>
                <c:pt idx="24">
                  <c:v>716.29</c:v>
                </c:pt>
                <c:pt idx="25">
                  <c:v>635.01</c:v>
                </c:pt>
                <c:pt idx="26">
                  <c:v>560.30999999999995</c:v>
                </c:pt>
                <c:pt idx="27">
                  <c:v>492.05</c:v>
                </c:pt>
                <c:pt idx="28">
                  <c:v>430.03</c:v>
                </c:pt>
                <c:pt idx="29">
                  <c:v>374.02</c:v>
                </c:pt>
                <c:pt idx="30">
                  <c:v>323.70999999999998</c:v>
                </c:pt>
                <c:pt idx="31">
                  <c:v>278.8</c:v>
                </c:pt>
                <c:pt idx="32">
                  <c:v>238.93</c:v>
                </c:pt>
                <c:pt idx="33">
                  <c:v>204.48</c:v>
                </c:pt>
                <c:pt idx="34">
                  <c:v>174.14</c:v>
                </c:pt>
                <c:pt idx="35">
                  <c:v>147.61000000000001</c:v>
                </c:pt>
                <c:pt idx="36">
                  <c:v>124.51</c:v>
                </c:pt>
                <c:pt idx="37">
                  <c:v>104.51</c:v>
                </c:pt>
                <c:pt idx="38">
                  <c:v>88.76</c:v>
                </c:pt>
                <c:pt idx="39">
                  <c:v>75.709999999999994</c:v>
                </c:pt>
                <c:pt idx="40">
                  <c:v>64.34</c:v>
                </c:pt>
                <c:pt idx="41">
                  <c:v>54.48</c:v>
                </c:pt>
                <c:pt idx="42">
                  <c:v>45.96</c:v>
                </c:pt>
                <c:pt idx="43">
                  <c:v>38.630000000000003</c:v>
                </c:pt>
                <c:pt idx="44">
                  <c:v>32.340000000000003</c:v>
                </c:pt>
                <c:pt idx="45">
                  <c:v>26.98</c:v>
                </c:pt>
                <c:pt idx="46">
                  <c:v>22.42</c:v>
                </c:pt>
                <c:pt idx="47">
                  <c:v>18.559999999999999</c:v>
                </c:pt>
                <c:pt idx="48">
                  <c:v>15.31</c:v>
                </c:pt>
                <c:pt idx="49">
                  <c:v>15</c:v>
                </c:pt>
                <c:pt idx="50">
                  <c:v>15</c:v>
                </c:pt>
                <c:pt idx="51">
                  <c:v>15</c:v>
                </c:pt>
                <c:pt idx="52">
                  <c:v>15</c:v>
                </c:pt>
                <c:pt idx="53">
                  <c:v>15</c:v>
                </c:pt>
                <c:pt idx="54">
                  <c:v>5.52</c:v>
                </c:pt>
                <c:pt idx="55">
                  <c:v>5.52</c:v>
                </c:pt>
                <c:pt idx="56">
                  <c:v>4.45</c:v>
                </c:pt>
                <c:pt idx="57">
                  <c:v>3.82</c:v>
                </c:pt>
                <c:pt idx="58">
                  <c:v>3.42</c:v>
                </c:pt>
                <c:pt idx="59">
                  <c:v>3.06</c:v>
                </c:pt>
                <c:pt idx="60">
                  <c:v>2.73</c:v>
                </c:pt>
                <c:pt idx="61">
                  <c:v>2.44</c:v>
                </c:pt>
                <c:pt idx="62">
                  <c:v>2.1800000000000002</c:v>
                </c:pt>
                <c:pt idx="63">
                  <c:v>1.94</c:v>
                </c:pt>
                <c:pt idx="64">
                  <c:v>1.73</c:v>
                </c:pt>
                <c:pt idx="65">
                  <c:v>1.54</c:v>
                </c:pt>
                <c:pt idx="66">
                  <c:v>1.36</c:v>
                </c:pt>
                <c:pt idx="67">
                  <c:v>1.21</c:v>
                </c:pt>
                <c:pt idx="68">
                  <c:v>1.07</c:v>
                </c:pt>
                <c:pt idx="69">
                  <c:v>0.95</c:v>
                </c:pt>
                <c:pt idx="70">
                  <c:v>0.84</c:v>
                </c:pt>
                <c:pt idx="71">
                  <c:v>0.74</c:v>
                </c:pt>
                <c:pt idx="72">
                  <c:v>0.66</c:v>
                </c:pt>
                <c:pt idx="73">
                  <c:v>0.57999999999999996</c:v>
                </c:pt>
                <c:pt idx="74">
                  <c:v>0.51</c:v>
                </c:pt>
                <c:pt idx="75">
                  <c:v>0.45</c:v>
                </c:pt>
                <c:pt idx="76">
                  <c:v>0.4</c:v>
                </c:pt>
                <c:pt idx="77">
                  <c:v>0.35</c:v>
                </c:pt>
                <c:pt idx="78">
                  <c:v>0.31</c:v>
                </c:pt>
                <c:pt idx="79">
                  <c:v>0.27</c:v>
                </c:pt>
                <c:pt idx="80">
                  <c:v>0.23</c:v>
                </c:pt>
                <c:pt idx="81">
                  <c:v>0.21</c:v>
                </c:pt>
                <c:pt idx="82">
                  <c:v>0.18</c:v>
                </c:pt>
                <c:pt idx="83">
                  <c:v>0.16</c:v>
                </c:pt>
                <c:pt idx="84">
                  <c:v>0.14000000000000001</c:v>
                </c:pt>
                <c:pt idx="85">
                  <c:v>0.12</c:v>
                </c:pt>
                <c:pt idx="86">
                  <c:v>0.1</c:v>
                </c:pt>
                <c:pt idx="87">
                  <c:v>0.09</c:v>
                </c:pt>
                <c:pt idx="88">
                  <c:v>0.08</c:v>
                </c:pt>
                <c:pt idx="89">
                  <c:v>7.0000000000000007E-2</c:v>
                </c:pt>
                <c:pt idx="90">
                  <c:v>0.06</c:v>
                </c:pt>
                <c:pt idx="91">
                  <c:v>0.05</c:v>
                </c:pt>
                <c:pt idx="92">
                  <c:v>0.04</c:v>
                </c:pt>
                <c:pt idx="93">
                  <c:v>0.04</c:v>
                </c:pt>
                <c:pt idx="94">
                  <c:v>0.03</c:v>
                </c:pt>
                <c:pt idx="95">
                  <c:v>0.03</c:v>
                </c:pt>
                <c:pt idx="96">
                  <c:v>0.02</c:v>
                </c:pt>
                <c:pt idx="97">
                  <c:v>0.02</c:v>
                </c:pt>
                <c:pt idx="98">
                  <c:v>0.02</c:v>
                </c:pt>
                <c:pt idx="99">
                  <c:v>0.02</c:v>
                </c:pt>
                <c:pt idx="100">
                  <c:v>0.01</c:v>
                </c:pt>
                <c:pt idx="101">
                  <c:v>0.01</c:v>
                </c:pt>
                <c:pt idx="102">
                  <c:v>0.01</c:v>
                </c:pt>
              </c:numCache>
            </c:numRef>
          </c:yVal>
          <c:smooth val="0"/>
          <c:extLst>
            <c:ext xmlns:c16="http://schemas.microsoft.com/office/drawing/2014/chart" uri="{C3380CC4-5D6E-409C-BE32-E72D297353CC}">
              <c16:uniqueId val="{00000003-A9D6-44A0-B4AF-3750BEADDE85}"/>
            </c:ext>
          </c:extLst>
        </c:ser>
        <c:dLbls>
          <c:showLegendKey val="0"/>
          <c:showVal val="0"/>
          <c:showCatName val="0"/>
          <c:showSerName val="0"/>
          <c:showPercent val="0"/>
          <c:showBubbleSize val="0"/>
        </c:dLbls>
        <c:axId val="840382767"/>
        <c:axId val="1049811423"/>
      </c:scatterChart>
      <c:valAx>
        <c:axId val="840382767"/>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a:t>MW</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_(* #,##0_);_(* \(#,##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049811423"/>
        <c:crosses val="autoZero"/>
        <c:crossBetween val="midCat"/>
      </c:valAx>
      <c:valAx>
        <c:axId val="1049811423"/>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a:t>$/MW per hour</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_(* #,##0_);_(* \(#,##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840382767"/>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solidFill>
                <a:latin typeface="+mn-lt"/>
                <a:ea typeface="+mn-ea"/>
                <a:cs typeface="+mn-cs"/>
              </a:defRPr>
            </a:pPr>
            <a:r>
              <a:rPr lang="en-US"/>
              <a:t>May '24 Hour Ending 14</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mn-lt"/>
              <a:ea typeface="+mn-ea"/>
              <a:cs typeface="+mn-cs"/>
            </a:defRPr>
          </a:pPr>
          <a:endParaRPr lang="en-US"/>
        </a:p>
      </c:txPr>
    </c:title>
    <c:autoTitleDeleted val="0"/>
    <c:plotArea>
      <c:layout/>
      <c:scatterChart>
        <c:scatterStyle val="lineMarker"/>
        <c:varyColors val="0"/>
        <c:ser>
          <c:idx val="0"/>
          <c:order val="0"/>
          <c:tx>
            <c:strRef>
              <c:f>'May 24 - HE 14'!$A$1</c:f>
              <c:strCache>
                <c:ptCount val="1"/>
                <c:pt idx="0">
                  <c:v> ECRS - No Floor </c:v>
                </c:pt>
              </c:strCache>
            </c:strRef>
          </c:tx>
          <c:spPr>
            <a:ln w="19050" cap="rnd">
              <a:solidFill>
                <a:schemeClr val="accent1"/>
              </a:solidFill>
              <a:round/>
            </a:ln>
            <a:effectLst/>
          </c:spPr>
          <c:marker>
            <c:symbol val="none"/>
          </c:marker>
          <c:xVal>
            <c:numRef>
              <c:f>'May 24 - HE 14'!$A$3:$A$103</c:f>
              <c:numCache>
                <c:formatCode>_(* #,##0_);_(* \(#,##0\);_(* "-"??_);_(@_)</c:formatCode>
                <c:ptCount val="101"/>
                <c:pt idx="0">
                  <c:v>0</c:v>
                </c:pt>
                <c:pt idx="1">
                  <c:v>466</c:v>
                </c:pt>
                <c:pt idx="2">
                  <c:v>467</c:v>
                </c:pt>
                <c:pt idx="3">
                  <c:v>487.89</c:v>
                </c:pt>
                <c:pt idx="4">
                  <c:v>508.78</c:v>
                </c:pt>
                <c:pt idx="5">
                  <c:v>529.66</c:v>
                </c:pt>
                <c:pt idx="6">
                  <c:v>550.54999999999995</c:v>
                </c:pt>
                <c:pt idx="7">
                  <c:v>571.44000000000005</c:v>
                </c:pt>
                <c:pt idx="8">
                  <c:v>592.33000000000004</c:v>
                </c:pt>
                <c:pt idx="9">
                  <c:v>613.21</c:v>
                </c:pt>
                <c:pt idx="10">
                  <c:v>634.1</c:v>
                </c:pt>
                <c:pt idx="11">
                  <c:v>654.99</c:v>
                </c:pt>
                <c:pt idx="12">
                  <c:v>675.88</c:v>
                </c:pt>
                <c:pt idx="13">
                  <c:v>696.77</c:v>
                </c:pt>
                <c:pt idx="14">
                  <c:v>717.65</c:v>
                </c:pt>
                <c:pt idx="15">
                  <c:v>738.54</c:v>
                </c:pt>
                <c:pt idx="16">
                  <c:v>759.43</c:v>
                </c:pt>
                <c:pt idx="17">
                  <c:v>780.32</c:v>
                </c:pt>
                <c:pt idx="18">
                  <c:v>801.2</c:v>
                </c:pt>
                <c:pt idx="19">
                  <c:v>822.09</c:v>
                </c:pt>
                <c:pt idx="20">
                  <c:v>842.98</c:v>
                </c:pt>
                <c:pt idx="21">
                  <c:v>863.87</c:v>
                </c:pt>
                <c:pt idx="22">
                  <c:v>884.76</c:v>
                </c:pt>
                <c:pt idx="23">
                  <c:v>905.64</c:v>
                </c:pt>
                <c:pt idx="24">
                  <c:v>926.53</c:v>
                </c:pt>
                <c:pt idx="25">
                  <c:v>947.42</c:v>
                </c:pt>
                <c:pt idx="26">
                  <c:v>968.31</c:v>
                </c:pt>
                <c:pt idx="27">
                  <c:v>989.19</c:v>
                </c:pt>
                <c:pt idx="28">
                  <c:v>1010.08</c:v>
                </c:pt>
                <c:pt idx="29">
                  <c:v>1030.97</c:v>
                </c:pt>
                <c:pt idx="30">
                  <c:v>1051.8599999999999</c:v>
                </c:pt>
                <c:pt idx="31">
                  <c:v>1072.74</c:v>
                </c:pt>
                <c:pt idx="32">
                  <c:v>1093.6300000000001</c:v>
                </c:pt>
                <c:pt idx="33">
                  <c:v>1114.52</c:v>
                </c:pt>
                <c:pt idx="34">
                  <c:v>1135.4100000000001</c:v>
                </c:pt>
                <c:pt idx="35">
                  <c:v>1156.3</c:v>
                </c:pt>
                <c:pt idx="36">
                  <c:v>1177.18</c:v>
                </c:pt>
                <c:pt idx="37">
                  <c:v>1198.07</c:v>
                </c:pt>
                <c:pt idx="38">
                  <c:v>1218.96</c:v>
                </c:pt>
                <c:pt idx="39">
                  <c:v>1239.8499999999999</c:v>
                </c:pt>
                <c:pt idx="40">
                  <c:v>1260.73</c:v>
                </c:pt>
                <c:pt idx="41">
                  <c:v>1281.6199999999999</c:v>
                </c:pt>
                <c:pt idx="42">
                  <c:v>1302.51</c:v>
                </c:pt>
                <c:pt idx="43">
                  <c:v>1323.4</c:v>
                </c:pt>
                <c:pt idx="44">
                  <c:v>1344.29</c:v>
                </c:pt>
                <c:pt idx="45">
                  <c:v>1365.17</c:v>
                </c:pt>
                <c:pt idx="46">
                  <c:v>1386.06</c:v>
                </c:pt>
                <c:pt idx="47">
                  <c:v>1406.95</c:v>
                </c:pt>
                <c:pt idx="48">
                  <c:v>1427.84</c:v>
                </c:pt>
                <c:pt idx="49">
                  <c:v>1448.72</c:v>
                </c:pt>
                <c:pt idx="50">
                  <c:v>1469.61</c:v>
                </c:pt>
                <c:pt idx="51">
                  <c:v>1490.5</c:v>
                </c:pt>
                <c:pt idx="52">
                  <c:v>1511.39</c:v>
                </c:pt>
                <c:pt idx="53">
                  <c:v>1532.28</c:v>
                </c:pt>
                <c:pt idx="54">
                  <c:v>1553.16</c:v>
                </c:pt>
                <c:pt idx="55">
                  <c:v>1574.05</c:v>
                </c:pt>
                <c:pt idx="56">
                  <c:v>1594.94</c:v>
                </c:pt>
                <c:pt idx="57">
                  <c:v>1615.83</c:v>
                </c:pt>
                <c:pt idx="58">
                  <c:v>1636.71</c:v>
                </c:pt>
                <c:pt idx="59">
                  <c:v>1657.6</c:v>
                </c:pt>
                <c:pt idx="60">
                  <c:v>1678.49</c:v>
                </c:pt>
                <c:pt idx="61">
                  <c:v>1699.38</c:v>
                </c:pt>
                <c:pt idx="62">
                  <c:v>1720.27</c:v>
                </c:pt>
                <c:pt idx="63">
                  <c:v>1741.15</c:v>
                </c:pt>
                <c:pt idx="64">
                  <c:v>1762.04</c:v>
                </c:pt>
                <c:pt idx="65">
                  <c:v>1782.93</c:v>
                </c:pt>
                <c:pt idx="66">
                  <c:v>1803.82</c:v>
                </c:pt>
                <c:pt idx="67">
                  <c:v>1824.7</c:v>
                </c:pt>
                <c:pt idx="68">
                  <c:v>1845.59</c:v>
                </c:pt>
                <c:pt idx="69">
                  <c:v>1866.48</c:v>
                </c:pt>
                <c:pt idx="70">
                  <c:v>1887.37</c:v>
                </c:pt>
                <c:pt idx="71">
                  <c:v>1908.26</c:v>
                </c:pt>
                <c:pt idx="72">
                  <c:v>1929.14</c:v>
                </c:pt>
                <c:pt idx="73">
                  <c:v>1950.03</c:v>
                </c:pt>
                <c:pt idx="74">
                  <c:v>1970.92</c:v>
                </c:pt>
                <c:pt idx="75">
                  <c:v>1991.81</c:v>
                </c:pt>
                <c:pt idx="76">
                  <c:v>2012.69</c:v>
                </c:pt>
                <c:pt idx="77">
                  <c:v>2033.58</c:v>
                </c:pt>
                <c:pt idx="78">
                  <c:v>2054.4699999999998</c:v>
                </c:pt>
                <c:pt idx="79">
                  <c:v>2075.36</c:v>
                </c:pt>
                <c:pt idx="80">
                  <c:v>2096.2399999999998</c:v>
                </c:pt>
                <c:pt idx="81">
                  <c:v>2117.13</c:v>
                </c:pt>
                <c:pt idx="82">
                  <c:v>2138.02</c:v>
                </c:pt>
                <c:pt idx="83">
                  <c:v>2158.91</c:v>
                </c:pt>
                <c:pt idx="84">
                  <c:v>2179.8000000000002</c:v>
                </c:pt>
                <c:pt idx="85">
                  <c:v>2200.6799999999998</c:v>
                </c:pt>
                <c:pt idx="86">
                  <c:v>2221.5700000000002</c:v>
                </c:pt>
                <c:pt idx="87">
                  <c:v>2242.46</c:v>
                </c:pt>
                <c:pt idx="88">
                  <c:v>2263.35</c:v>
                </c:pt>
                <c:pt idx="89">
                  <c:v>2284.23</c:v>
                </c:pt>
                <c:pt idx="90">
                  <c:v>2305.12</c:v>
                </c:pt>
                <c:pt idx="91">
                  <c:v>2326.0100000000002</c:v>
                </c:pt>
                <c:pt idx="92">
                  <c:v>2346.9</c:v>
                </c:pt>
                <c:pt idx="93">
                  <c:v>2367.79</c:v>
                </c:pt>
                <c:pt idx="94">
                  <c:v>2388.67</c:v>
                </c:pt>
                <c:pt idx="95">
                  <c:v>2409.56</c:v>
                </c:pt>
                <c:pt idx="96">
                  <c:v>2430.4499999999998</c:v>
                </c:pt>
                <c:pt idx="97">
                  <c:v>2451.34</c:v>
                </c:pt>
                <c:pt idx="98">
                  <c:v>2472.2199999999998</c:v>
                </c:pt>
                <c:pt idx="99">
                  <c:v>2493.11</c:v>
                </c:pt>
                <c:pt idx="100">
                  <c:v>2514</c:v>
                </c:pt>
              </c:numCache>
            </c:numRef>
          </c:xVal>
          <c:yVal>
            <c:numRef>
              <c:f>'May 24 - HE 14'!$B$3:$B$103</c:f>
              <c:numCache>
                <c:formatCode>_(* #,##0_);_(* \(#,##0\);_(* "-"??_);_(@_)</c:formatCode>
                <c:ptCount val="101"/>
                <c:pt idx="0">
                  <c:v>5050</c:v>
                </c:pt>
                <c:pt idx="1">
                  <c:v>5050</c:v>
                </c:pt>
                <c:pt idx="2">
                  <c:v>3513.5</c:v>
                </c:pt>
                <c:pt idx="3">
                  <c:v>3445.07</c:v>
                </c:pt>
                <c:pt idx="4">
                  <c:v>3374.81</c:v>
                </c:pt>
                <c:pt idx="5">
                  <c:v>3303.77</c:v>
                </c:pt>
                <c:pt idx="6">
                  <c:v>3230.02</c:v>
                </c:pt>
                <c:pt idx="7">
                  <c:v>3154.74</c:v>
                </c:pt>
                <c:pt idx="8">
                  <c:v>3078.05</c:v>
                </c:pt>
                <c:pt idx="9">
                  <c:v>3000.07</c:v>
                </c:pt>
                <c:pt idx="10">
                  <c:v>2920.93</c:v>
                </c:pt>
                <c:pt idx="11">
                  <c:v>2842.33</c:v>
                </c:pt>
                <c:pt idx="12">
                  <c:v>2761.31</c:v>
                </c:pt>
                <c:pt idx="13">
                  <c:v>2679.55</c:v>
                </c:pt>
                <c:pt idx="14">
                  <c:v>2597.2199999999998</c:v>
                </c:pt>
                <c:pt idx="15">
                  <c:v>2514.46</c:v>
                </c:pt>
                <c:pt idx="16">
                  <c:v>2431.4299999999998</c:v>
                </c:pt>
                <c:pt idx="17">
                  <c:v>2348.88</c:v>
                </c:pt>
                <c:pt idx="18">
                  <c:v>2264.88</c:v>
                </c:pt>
                <c:pt idx="19">
                  <c:v>2182.1799999999998</c:v>
                </c:pt>
                <c:pt idx="20">
                  <c:v>2099.8200000000002</c:v>
                </c:pt>
                <c:pt idx="21">
                  <c:v>2017.84</c:v>
                </c:pt>
                <c:pt idx="22">
                  <c:v>1936.54</c:v>
                </c:pt>
                <c:pt idx="23">
                  <c:v>1856.62</c:v>
                </c:pt>
                <c:pt idx="24">
                  <c:v>1777.29</c:v>
                </c:pt>
                <c:pt idx="25">
                  <c:v>1699.06</c:v>
                </c:pt>
                <c:pt idx="26">
                  <c:v>1622.07</c:v>
                </c:pt>
                <c:pt idx="27">
                  <c:v>1546.72</c:v>
                </c:pt>
                <c:pt idx="28">
                  <c:v>1472.42</c:v>
                </c:pt>
                <c:pt idx="29">
                  <c:v>1399.75</c:v>
                </c:pt>
                <c:pt idx="30">
                  <c:v>1328.89</c:v>
                </c:pt>
                <c:pt idx="31">
                  <c:v>1259.82</c:v>
                </c:pt>
                <c:pt idx="32">
                  <c:v>1192.6199999999999</c:v>
                </c:pt>
                <c:pt idx="33">
                  <c:v>1127.3699999999999</c:v>
                </c:pt>
                <c:pt idx="34">
                  <c:v>1063.4100000000001</c:v>
                </c:pt>
                <c:pt idx="35">
                  <c:v>1002.13</c:v>
                </c:pt>
                <c:pt idx="36">
                  <c:v>942.97</c:v>
                </c:pt>
                <c:pt idx="37">
                  <c:v>885.96</c:v>
                </c:pt>
                <c:pt idx="38">
                  <c:v>831.19</c:v>
                </c:pt>
                <c:pt idx="39">
                  <c:v>778.68</c:v>
                </c:pt>
                <c:pt idx="40">
                  <c:v>729.07</c:v>
                </c:pt>
                <c:pt idx="41">
                  <c:v>680.83</c:v>
                </c:pt>
                <c:pt idx="42">
                  <c:v>634.79999999999995</c:v>
                </c:pt>
                <c:pt idx="43">
                  <c:v>590.95000000000005</c:v>
                </c:pt>
                <c:pt idx="44">
                  <c:v>549.27</c:v>
                </c:pt>
                <c:pt idx="45">
                  <c:v>509.71</c:v>
                </c:pt>
                <c:pt idx="46">
                  <c:v>472.92</c:v>
                </c:pt>
                <c:pt idx="47">
                  <c:v>437.52</c:v>
                </c:pt>
                <c:pt idx="48">
                  <c:v>404.08</c:v>
                </c:pt>
                <c:pt idx="49">
                  <c:v>372.17</c:v>
                </c:pt>
                <c:pt idx="50">
                  <c:v>342.45</c:v>
                </c:pt>
                <c:pt idx="51">
                  <c:v>314.74</c:v>
                </c:pt>
                <c:pt idx="52">
                  <c:v>289.08</c:v>
                </c:pt>
                <c:pt idx="53">
                  <c:v>264.87</c:v>
                </c:pt>
                <c:pt idx="54">
                  <c:v>242.29</c:v>
                </c:pt>
                <c:pt idx="55">
                  <c:v>221.66</c:v>
                </c:pt>
                <c:pt idx="56">
                  <c:v>202.44</c:v>
                </c:pt>
                <c:pt idx="57">
                  <c:v>184.57</c:v>
                </c:pt>
                <c:pt idx="58">
                  <c:v>168.1</c:v>
                </c:pt>
                <c:pt idx="59">
                  <c:v>152.80000000000001</c:v>
                </c:pt>
                <c:pt idx="60">
                  <c:v>138.66999999999999</c:v>
                </c:pt>
                <c:pt idx="61">
                  <c:v>125.65</c:v>
                </c:pt>
                <c:pt idx="62">
                  <c:v>113.72</c:v>
                </c:pt>
                <c:pt idx="63">
                  <c:v>102.68</c:v>
                </c:pt>
                <c:pt idx="64">
                  <c:v>93.71</c:v>
                </c:pt>
                <c:pt idx="65">
                  <c:v>85.95</c:v>
                </c:pt>
                <c:pt idx="66">
                  <c:v>78.739999999999995</c:v>
                </c:pt>
                <c:pt idx="67">
                  <c:v>72.06</c:v>
                </c:pt>
                <c:pt idx="68">
                  <c:v>65.87</c:v>
                </c:pt>
                <c:pt idx="69">
                  <c:v>60.15</c:v>
                </c:pt>
                <c:pt idx="70">
                  <c:v>54.86</c:v>
                </c:pt>
                <c:pt idx="71">
                  <c:v>49.98</c:v>
                </c:pt>
                <c:pt idx="72">
                  <c:v>45.48</c:v>
                </c:pt>
                <c:pt idx="73">
                  <c:v>41.34</c:v>
                </c:pt>
                <c:pt idx="74">
                  <c:v>37.53</c:v>
                </c:pt>
                <c:pt idx="75">
                  <c:v>34.04</c:v>
                </c:pt>
                <c:pt idx="76">
                  <c:v>30.84</c:v>
                </c:pt>
                <c:pt idx="77">
                  <c:v>27.9</c:v>
                </c:pt>
                <c:pt idx="78">
                  <c:v>25.22</c:v>
                </c:pt>
                <c:pt idx="79">
                  <c:v>22.77</c:v>
                </c:pt>
                <c:pt idx="80">
                  <c:v>20.53</c:v>
                </c:pt>
                <c:pt idx="81">
                  <c:v>18.489999999999998</c:v>
                </c:pt>
                <c:pt idx="82">
                  <c:v>16.63</c:v>
                </c:pt>
                <c:pt idx="83">
                  <c:v>14.95</c:v>
                </c:pt>
                <c:pt idx="84">
                  <c:v>13.42</c:v>
                </c:pt>
                <c:pt idx="85">
                  <c:v>12.03</c:v>
                </c:pt>
                <c:pt idx="86">
                  <c:v>10.77</c:v>
                </c:pt>
                <c:pt idx="87">
                  <c:v>9.64</c:v>
                </c:pt>
                <c:pt idx="88">
                  <c:v>8.61</c:v>
                </c:pt>
                <c:pt idx="89">
                  <c:v>7.68</c:v>
                </c:pt>
                <c:pt idx="90">
                  <c:v>6.85</c:v>
                </c:pt>
                <c:pt idx="91">
                  <c:v>6.1</c:v>
                </c:pt>
                <c:pt idx="92">
                  <c:v>5.42</c:v>
                </c:pt>
                <c:pt idx="93">
                  <c:v>4.82</c:v>
                </c:pt>
                <c:pt idx="94">
                  <c:v>4.2699999999999996</c:v>
                </c:pt>
                <c:pt idx="95">
                  <c:v>3.79</c:v>
                </c:pt>
                <c:pt idx="96">
                  <c:v>3.35</c:v>
                </c:pt>
                <c:pt idx="97">
                  <c:v>2.96</c:v>
                </c:pt>
                <c:pt idx="98">
                  <c:v>2.62</c:v>
                </c:pt>
                <c:pt idx="99">
                  <c:v>2.31</c:v>
                </c:pt>
                <c:pt idx="100">
                  <c:v>2.0299999999999998</c:v>
                </c:pt>
              </c:numCache>
            </c:numRef>
          </c:yVal>
          <c:smooth val="0"/>
          <c:extLst>
            <c:ext xmlns:c16="http://schemas.microsoft.com/office/drawing/2014/chart" uri="{C3380CC4-5D6E-409C-BE32-E72D297353CC}">
              <c16:uniqueId val="{00000000-DB92-47A1-9868-D25C561BB511}"/>
            </c:ext>
          </c:extLst>
        </c:ser>
        <c:ser>
          <c:idx val="1"/>
          <c:order val="1"/>
          <c:tx>
            <c:strRef>
              <c:f>'May 24 - HE 14'!$C$1</c:f>
              <c:strCache>
                <c:ptCount val="1"/>
                <c:pt idx="0">
                  <c:v> Non-Spin - No Floor </c:v>
                </c:pt>
              </c:strCache>
            </c:strRef>
          </c:tx>
          <c:spPr>
            <a:ln w="19050" cap="rnd">
              <a:solidFill>
                <a:schemeClr val="accent2"/>
              </a:solidFill>
              <a:round/>
            </a:ln>
            <a:effectLst/>
          </c:spPr>
          <c:marker>
            <c:symbol val="none"/>
          </c:marker>
          <c:xVal>
            <c:numRef>
              <c:f>'May 24 - HE 14'!$C$3:$C$103</c:f>
              <c:numCache>
                <c:formatCode>_(* #,##0_);_(* \(#,##0\);_(* "-"??_);_(@_)</c:formatCode>
                <c:ptCount val="101"/>
                <c:pt idx="0">
                  <c:v>0</c:v>
                </c:pt>
                <c:pt idx="1">
                  <c:v>10</c:v>
                </c:pt>
                <c:pt idx="2">
                  <c:v>11</c:v>
                </c:pt>
                <c:pt idx="3">
                  <c:v>56.62</c:v>
                </c:pt>
                <c:pt idx="4">
                  <c:v>102.24</c:v>
                </c:pt>
                <c:pt idx="5">
                  <c:v>147.87</c:v>
                </c:pt>
                <c:pt idx="6">
                  <c:v>193.49</c:v>
                </c:pt>
                <c:pt idx="7">
                  <c:v>239.11</c:v>
                </c:pt>
                <c:pt idx="8">
                  <c:v>284.73</c:v>
                </c:pt>
                <c:pt idx="9">
                  <c:v>330.36</c:v>
                </c:pt>
                <c:pt idx="10">
                  <c:v>375.98</c:v>
                </c:pt>
                <c:pt idx="11">
                  <c:v>421.6</c:v>
                </c:pt>
                <c:pt idx="12">
                  <c:v>467.22</c:v>
                </c:pt>
                <c:pt idx="13">
                  <c:v>512.85</c:v>
                </c:pt>
                <c:pt idx="14">
                  <c:v>558.47</c:v>
                </c:pt>
                <c:pt idx="15">
                  <c:v>604.09</c:v>
                </c:pt>
                <c:pt idx="16">
                  <c:v>649.71</c:v>
                </c:pt>
                <c:pt idx="17">
                  <c:v>695.34</c:v>
                </c:pt>
                <c:pt idx="18">
                  <c:v>740.96</c:v>
                </c:pt>
                <c:pt idx="19">
                  <c:v>786.58</c:v>
                </c:pt>
                <c:pt idx="20">
                  <c:v>832.2</c:v>
                </c:pt>
                <c:pt idx="21">
                  <c:v>877.83</c:v>
                </c:pt>
                <c:pt idx="22">
                  <c:v>923.45</c:v>
                </c:pt>
                <c:pt idx="23">
                  <c:v>969.07</c:v>
                </c:pt>
                <c:pt idx="24">
                  <c:v>1014.69</c:v>
                </c:pt>
                <c:pt idx="25">
                  <c:v>1060.32</c:v>
                </c:pt>
                <c:pt idx="26">
                  <c:v>1105.94</c:v>
                </c:pt>
                <c:pt idx="27">
                  <c:v>1151.56</c:v>
                </c:pt>
                <c:pt idx="28">
                  <c:v>1197.18</c:v>
                </c:pt>
                <c:pt idx="29">
                  <c:v>1242.81</c:v>
                </c:pt>
                <c:pt idx="30">
                  <c:v>1288.43</c:v>
                </c:pt>
                <c:pt idx="31">
                  <c:v>1334.05</c:v>
                </c:pt>
                <c:pt idx="32">
                  <c:v>1379.67</c:v>
                </c:pt>
                <c:pt idx="33">
                  <c:v>1425.3</c:v>
                </c:pt>
                <c:pt idx="34">
                  <c:v>1470.92</c:v>
                </c:pt>
                <c:pt idx="35">
                  <c:v>1516.54</c:v>
                </c:pt>
                <c:pt idx="36">
                  <c:v>1562.16</c:v>
                </c:pt>
                <c:pt idx="37">
                  <c:v>1607.79</c:v>
                </c:pt>
                <c:pt idx="38">
                  <c:v>1653.41</c:v>
                </c:pt>
                <c:pt idx="39">
                  <c:v>1699.03</c:v>
                </c:pt>
                <c:pt idx="40">
                  <c:v>1744.65</c:v>
                </c:pt>
                <c:pt idx="41">
                  <c:v>1790.28</c:v>
                </c:pt>
                <c:pt idx="42">
                  <c:v>1835.9</c:v>
                </c:pt>
                <c:pt idx="43">
                  <c:v>1881.52</c:v>
                </c:pt>
                <c:pt idx="44">
                  <c:v>1927.14</c:v>
                </c:pt>
                <c:pt idx="45">
                  <c:v>1972.77</c:v>
                </c:pt>
                <c:pt idx="46">
                  <c:v>2018.39</c:v>
                </c:pt>
                <c:pt idx="47">
                  <c:v>2064.0100000000002</c:v>
                </c:pt>
                <c:pt idx="48">
                  <c:v>2109.63</c:v>
                </c:pt>
                <c:pt idx="49">
                  <c:v>2155.2600000000002</c:v>
                </c:pt>
                <c:pt idx="50">
                  <c:v>2200.88</c:v>
                </c:pt>
                <c:pt idx="51">
                  <c:v>2246.5</c:v>
                </c:pt>
                <c:pt idx="52">
                  <c:v>2292.12</c:v>
                </c:pt>
                <c:pt idx="53">
                  <c:v>2337.7399999999998</c:v>
                </c:pt>
                <c:pt idx="54">
                  <c:v>2383.37</c:v>
                </c:pt>
                <c:pt idx="55">
                  <c:v>2428.9899999999998</c:v>
                </c:pt>
                <c:pt idx="56">
                  <c:v>2474.61</c:v>
                </c:pt>
                <c:pt idx="57">
                  <c:v>2520.23</c:v>
                </c:pt>
                <c:pt idx="58">
                  <c:v>2565.86</c:v>
                </c:pt>
                <c:pt idx="59">
                  <c:v>2611.48</c:v>
                </c:pt>
                <c:pt idx="60">
                  <c:v>2657.1</c:v>
                </c:pt>
                <c:pt idx="61">
                  <c:v>2702.72</c:v>
                </c:pt>
                <c:pt idx="62">
                  <c:v>2748.35</c:v>
                </c:pt>
                <c:pt idx="63">
                  <c:v>2793.97</c:v>
                </c:pt>
                <c:pt idx="64">
                  <c:v>2839.59</c:v>
                </c:pt>
                <c:pt idx="65">
                  <c:v>2885.21</c:v>
                </c:pt>
                <c:pt idx="66">
                  <c:v>2930.84</c:v>
                </c:pt>
                <c:pt idx="67">
                  <c:v>2976.46</c:v>
                </c:pt>
                <c:pt idx="68">
                  <c:v>3022.08</c:v>
                </c:pt>
                <c:pt idx="69">
                  <c:v>3067.7</c:v>
                </c:pt>
                <c:pt idx="70">
                  <c:v>3113.33</c:v>
                </c:pt>
                <c:pt idx="71">
                  <c:v>3158.95</c:v>
                </c:pt>
                <c:pt idx="72">
                  <c:v>3204.57</c:v>
                </c:pt>
                <c:pt idx="73">
                  <c:v>3250.19</c:v>
                </c:pt>
                <c:pt idx="74">
                  <c:v>3295.82</c:v>
                </c:pt>
                <c:pt idx="75">
                  <c:v>3341.44</c:v>
                </c:pt>
                <c:pt idx="76">
                  <c:v>3387.06</c:v>
                </c:pt>
                <c:pt idx="77">
                  <c:v>3432.68</c:v>
                </c:pt>
                <c:pt idx="78">
                  <c:v>3478.31</c:v>
                </c:pt>
                <c:pt idx="79">
                  <c:v>3523.93</c:v>
                </c:pt>
                <c:pt idx="80">
                  <c:v>3569.55</c:v>
                </c:pt>
                <c:pt idx="81">
                  <c:v>3615.17</c:v>
                </c:pt>
                <c:pt idx="82">
                  <c:v>3660.8</c:v>
                </c:pt>
                <c:pt idx="83">
                  <c:v>3706.42</c:v>
                </c:pt>
                <c:pt idx="84">
                  <c:v>3752.04</c:v>
                </c:pt>
                <c:pt idx="85">
                  <c:v>3797.66</c:v>
                </c:pt>
                <c:pt idx="86">
                  <c:v>3843.29</c:v>
                </c:pt>
                <c:pt idx="87">
                  <c:v>3888.91</c:v>
                </c:pt>
                <c:pt idx="88">
                  <c:v>3934.53</c:v>
                </c:pt>
                <c:pt idx="89">
                  <c:v>3980.15</c:v>
                </c:pt>
                <c:pt idx="90">
                  <c:v>4025.78</c:v>
                </c:pt>
                <c:pt idx="91">
                  <c:v>4071.4</c:v>
                </c:pt>
                <c:pt idx="92">
                  <c:v>4117.0200000000004</c:v>
                </c:pt>
                <c:pt idx="93">
                  <c:v>4162.6400000000003</c:v>
                </c:pt>
                <c:pt idx="94">
                  <c:v>4208.2700000000004</c:v>
                </c:pt>
                <c:pt idx="95">
                  <c:v>4253.8900000000003</c:v>
                </c:pt>
                <c:pt idx="96">
                  <c:v>4299.51</c:v>
                </c:pt>
                <c:pt idx="97">
                  <c:v>4345.13</c:v>
                </c:pt>
                <c:pt idx="98">
                  <c:v>4390.76</c:v>
                </c:pt>
                <c:pt idx="99">
                  <c:v>4436.38</c:v>
                </c:pt>
                <c:pt idx="100">
                  <c:v>4482</c:v>
                </c:pt>
              </c:numCache>
            </c:numRef>
          </c:xVal>
          <c:yVal>
            <c:numRef>
              <c:f>'May 24 - HE 14'!$D$3:$D$103</c:f>
              <c:numCache>
                <c:formatCode>_(* #,##0_);_(* \(#,##0\);_(* "-"??_);_(@_)</c:formatCode>
                <c:ptCount val="101"/>
                <c:pt idx="0">
                  <c:v>5000</c:v>
                </c:pt>
                <c:pt idx="1">
                  <c:v>5000</c:v>
                </c:pt>
                <c:pt idx="2">
                  <c:v>3512.19</c:v>
                </c:pt>
                <c:pt idx="3">
                  <c:v>3361.13</c:v>
                </c:pt>
                <c:pt idx="4">
                  <c:v>3200.55</c:v>
                </c:pt>
                <c:pt idx="5">
                  <c:v>3033.09</c:v>
                </c:pt>
                <c:pt idx="6">
                  <c:v>2860.23</c:v>
                </c:pt>
                <c:pt idx="7">
                  <c:v>2683.21</c:v>
                </c:pt>
                <c:pt idx="8">
                  <c:v>2503.0500000000002</c:v>
                </c:pt>
                <c:pt idx="9">
                  <c:v>2321.9</c:v>
                </c:pt>
                <c:pt idx="10">
                  <c:v>2141.23</c:v>
                </c:pt>
                <c:pt idx="11">
                  <c:v>1963.63</c:v>
                </c:pt>
                <c:pt idx="12">
                  <c:v>1787.85</c:v>
                </c:pt>
                <c:pt idx="13">
                  <c:v>1618.2</c:v>
                </c:pt>
                <c:pt idx="14">
                  <c:v>1455.73</c:v>
                </c:pt>
                <c:pt idx="15">
                  <c:v>1299.6500000000001</c:v>
                </c:pt>
                <c:pt idx="16">
                  <c:v>1152.92</c:v>
                </c:pt>
                <c:pt idx="17">
                  <c:v>1016.05</c:v>
                </c:pt>
                <c:pt idx="18">
                  <c:v>888.37</c:v>
                </c:pt>
                <c:pt idx="19">
                  <c:v>771.12</c:v>
                </c:pt>
                <c:pt idx="20">
                  <c:v>665.33</c:v>
                </c:pt>
                <c:pt idx="21">
                  <c:v>568.4</c:v>
                </c:pt>
                <c:pt idx="22">
                  <c:v>483.06</c:v>
                </c:pt>
                <c:pt idx="23">
                  <c:v>407.51</c:v>
                </c:pt>
                <c:pt idx="24">
                  <c:v>340.33</c:v>
                </c:pt>
                <c:pt idx="25">
                  <c:v>282.61</c:v>
                </c:pt>
                <c:pt idx="26">
                  <c:v>232.99</c:v>
                </c:pt>
                <c:pt idx="27">
                  <c:v>191.09</c:v>
                </c:pt>
                <c:pt idx="28">
                  <c:v>155.56</c:v>
                </c:pt>
                <c:pt idx="29">
                  <c:v>125.77</c:v>
                </c:pt>
                <c:pt idx="30">
                  <c:v>100.83</c:v>
                </c:pt>
                <c:pt idx="31">
                  <c:v>83.26</c:v>
                </c:pt>
                <c:pt idx="32">
                  <c:v>68.599999999999994</c:v>
                </c:pt>
                <c:pt idx="33">
                  <c:v>56.23</c:v>
                </c:pt>
                <c:pt idx="34">
                  <c:v>45.84</c:v>
                </c:pt>
                <c:pt idx="35">
                  <c:v>37.159999999999997</c:v>
                </c:pt>
                <c:pt idx="36">
                  <c:v>29.97</c:v>
                </c:pt>
                <c:pt idx="37">
                  <c:v>24.04</c:v>
                </c:pt>
                <c:pt idx="38">
                  <c:v>19.170000000000002</c:v>
                </c:pt>
                <c:pt idx="39">
                  <c:v>15.21</c:v>
                </c:pt>
                <c:pt idx="40">
                  <c:v>12</c:v>
                </c:pt>
                <c:pt idx="41">
                  <c:v>9.42</c:v>
                </c:pt>
                <c:pt idx="42">
                  <c:v>7.35</c:v>
                </c:pt>
                <c:pt idx="43">
                  <c:v>5.7</c:v>
                </c:pt>
                <c:pt idx="44">
                  <c:v>4.4000000000000004</c:v>
                </c:pt>
                <c:pt idx="45">
                  <c:v>3.38</c:v>
                </c:pt>
                <c:pt idx="46">
                  <c:v>2.58</c:v>
                </c:pt>
                <c:pt idx="47">
                  <c:v>1.99</c:v>
                </c:pt>
                <c:pt idx="48">
                  <c:v>1.73</c:v>
                </c:pt>
                <c:pt idx="49">
                  <c:v>1.5</c:v>
                </c:pt>
                <c:pt idx="50">
                  <c:v>1.3</c:v>
                </c:pt>
                <c:pt idx="51">
                  <c:v>1.1299999999999999</c:v>
                </c:pt>
                <c:pt idx="52">
                  <c:v>0.98</c:v>
                </c:pt>
                <c:pt idx="53">
                  <c:v>0.84</c:v>
                </c:pt>
                <c:pt idx="54">
                  <c:v>0.73</c:v>
                </c:pt>
                <c:pt idx="55">
                  <c:v>0.62</c:v>
                </c:pt>
                <c:pt idx="56">
                  <c:v>0.54</c:v>
                </c:pt>
                <c:pt idx="57">
                  <c:v>0.46</c:v>
                </c:pt>
                <c:pt idx="58">
                  <c:v>0.4</c:v>
                </c:pt>
                <c:pt idx="59">
                  <c:v>0.34</c:v>
                </c:pt>
                <c:pt idx="60">
                  <c:v>0.28999999999999998</c:v>
                </c:pt>
                <c:pt idx="61">
                  <c:v>0.25</c:v>
                </c:pt>
                <c:pt idx="62">
                  <c:v>0.21</c:v>
                </c:pt>
                <c:pt idx="63">
                  <c:v>0.18</c:v>
                </c:pt>
                <c:pt idx="64">
                  <c:v>0.15</c:v>
                </c:pt>
                <c:pt idx="65">
                  <c:v>0.13</c:v>
                </c:pt>
                <c:pt idx="66">
                  <c:v>0.11</c:v>
                </c:pt>
                <c:pt idx="67">
                  <c:v>0.09</c:v>
                </c:pt>
                <c:pt idx="68">
                  <c:v>0.08</c:v>
                </c:pt>
                <c:pt idx="69">
                  <c:v>7.0000000000000007E-2</c:v>
                </c:pt>
                <c:pt idx="70">
                  <c:v>0.06</c:v>
                </c:pt>
                <c:pt idx="71">
                  <c:v>0.05</c:v>
                </c:pt>
                <c:pt idx="72">
                  <c:v>0.04</c:v>
                </c:pt>
                <c:pt idx="73">
                  <c:v>0.03</c:v>
                </c:pt>
                <c:pt idx="74">
                  <c:v>0.03</c:v>
                </c:pt>
                <c:pt idx="75">
                  <c:v>0.02</c:v>
                </c:pt>
                <c:pt idx="76">
                  <c:v>0.02</c:v>
                </c:pt>
                <c:pt idx="77">
                  <c:v>0.02</c:v>
                </c:pt>
                <c:pt idx="78">
                  <c:v>0.01</c:v>
                </c:pt>
                <c:pt idx="79">
                  <c:v>0.01</c:v>
                </c:pt>
                <c:pt idx="80">
                  <c:v>0.01</c:v>
                </c:pt>
                <c:pt idx="81">
                  <c:v>0.01</c:v>
                </c:pt>
                <c:pt idx="82">
                  <c:v>0.01</c:v>
                </c:pt>
                <c:pt idx="83">
                  <c:v>0.01</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numCache>
            </c:numRef>
          </c:yVal>
          <c:smooth val="0"/>
          <c:extLst>
            <c:ext xmlns:c16="http://schemas.microsoft.com/office/drawing/2014/chart" uri="{C3380CC4-5D6E-409C-BE32-E72D297353CC}">
              <c16:uniqueId val="{00000001-DB92-47A1-9868-D25C561BB511}"/>
            </c:ext>
          </c:extLst>
        </c:ser>
        <c:ser>
          <c:idx val="2"/>
          <c:order val="2"/>
          <c:tx>
            <c:strRef>
              <c:f>'May 24 - HE 14'!$E$1</c:f>
              <c:strCache>
                <c:ptCount val="1"/>
                <c:pt idx="0">
                  <c:v> ECRS - w/ Floor </c:v>
                </c:pt>
              </c:strCache>
            </c:strRef>
          </c:tx>
          <c:spPr>
            <a:ln w="19050" cap="rnd">
              <a:solidFill>
                <a:schemeClr val="accent1"/>
              </a:solidFill>
              <a:prstDash val="sysDash"/>
              <a:round/>
            </a:ln>
            <a:effectLst/>
          </c:spPr>
          <c:marker>
            <c:symbol val="none"/>
          </c:marker>
          <c:xVal>
            <c:numRef>
              <c:f>'May 24 - HE 14'!$E$3:$E$103</c:f>
              <c:numCache>
                <c:formatCode>_(* #,##0_);_(* \(#,##0\);_(* "-"??_);_(@_)</c:formatCode>
                <c:ptCount val="101"/>
                <c:pt idx="0">
                  <c:v>0</c:v>
                </c:pt>
                <c:pt idx="1">
                  <c:v>466</c:v>
                </c:pt>
                <c:pt idx="2">
                  <c:v>467</c:v>
                </c:pt>
                <c:pt idx="3">
                  <c:v>487.89</c:v>
                </c:pt>
                <c:pt idx="4">
                  <c:v>508.78</c:v>
                </c:pt>
                <c:pt idx="5">
                  <c:v>529.66</c:v>
                </c:pt>
                <c:pt idx="6">
                  <c:v>550.54999999999995</c:v>
                </c:pt>
                <c:pt idx="7">
                  <c:v>571.44000000000005</c:v>
                </c:pt>
                <c:pt idx="8">
                  <c:v>592.33000000000004</c:v>
                </c:pt>
                <c:pt idx="9">
                  <c:v>613.21</c:v>
                </c:pt>
                <c:pt idx="10">
                  <c:v>634.1</c:v>
                </c:pt>
                <c:pt idx="11">
                  <c:v>654.99</c:v>
                </c:pt>
                <c:pt idx="12">
                  <c:v>675.88</c:v>
                </c:pt>
                <c:pt idx="13">
                  <c:v>696.77</c:v>
                </c:pt>
                <c:pt idx="14">
                  <c:v>717.65</c:v>
                </c:pt>
                <c:pt idx="15">
                  <c:v>738.54</c:v>
                </c:pt>
                <c:pt idx="16">
                  <c:v>759.43</c:v>
                </c:pt>
                <c:pt idx="17">
                  <c:v>780.32</c:v>
                </c:pt>
                <c:pt idx="18">
                  <c:v>801.2</c:v>
                </c:pt>
                <c:pt idx="19">
                  <c:v>822.09</c:v>
                </c:pt>
                <c:pt idx="20">
                  <c:v>842.98</c:v>
                </c:pt>
                <c:pt idx="21">
                  <c:v>863.87</c:v>
                </c:pt>
                <c:pt idx="22">
                  <c:v>884.76</c:v>
                </c:pt>
                <c:pt idx="23">
                  <c:v>905.64</c:v>
                </c:pt>
                <c:pt idx="24">
                  <c:v>926.53</c:v>
                </c:pt>
                <c:pt idx="25">
                  <c:v>947.42</c:v>
                </c:pt>
                <c:pt idx="26">
                  <c:v>968.31</c:v>
                </c:pt>
                <c:pt idx="27">
                  <c:v>989.19</c:v>
                </c:pt>
                <c:pt idx="28">
                  <c:v>1010.08</c:v>
                </c:pt>
                <c:pt idx="29">
                  <c:v>1030.97</c:v>
                </c:pt>
                <c:pt idx="30">
                  <c:v>1051.8599999999999</c:v>
                </c:pt>
                <c:pt idx="31">
                  <c:v>1072.74</c:v>
                </c:pt>
                <c:pt idx="32">
                  <c:v>1093.6300000000001</c:v>
                </c:pt>
                <c:pt idx="33">
                  <c:v>1114.52</c:v>
                </c:pt>
                <c:pt idx="34">
                  <c:v>1135.4100000000001</c:v>
                </c:pt>
                <c:pt idx="35">
                  <c:v>1156.3</c:v>
                </c:pt>
                <c:pt idx="36">
                  <c:v>1177.18</c:v>
                </c:pt>
                <c:pt idx="37">
                  <c:v>1198.07</c:v>
                </c:pt>
                <c:pt idx="38">
                  <c:v>1218.96</c:v>
                </c:pt>
                <c:pt idx="39">
                  <c:v>1239.8499999999999</c:v>
                </c:pt>
                <c:pt idx="40">
                  <c:v>1260.73</c:v>
                </c:pt>
                <c:pt idx="41">
                  <c:v>1281.6199999999999</c:v>
                </c:pt>
                <c:pt idx="42">
                  <c:v>1302.51</c:v>
                </c:pt>
                <c:pt idx="43">
                  <c:v>1323.4</c:v>
                </c:pt>
                <c:pt idx="44">
                  <c:v>1344.29</c:v>
                </c:pt>
                <c:pt idx="45">
                  <c:v>1365.17</c:v>
                </c:pt>
                <c:pt idx="46">
                  <c:v>1386.06</c:v>
                </c:pt>
                <c:pt idx="47">
                  <c:v>1406.95</c:v>
                </c:pt>
                <c:pt idx="48">
                  <c:v>1427.84</c:v>
                </c:pt>
                <c:pt idx="49">
                  <c:v>1448.72</c:v>
                </c:pt>
                <c:pt idx="50">
                  <c:v>1469.61</c:v>
                </c:pt>
                <c:pt idx="51">
                  <c:v>1490.5</c:v>
                </c:pt>
                <c:pt idx="52">
                  <c:v>1511.39</c:v>
                </c:pt>
                <c:pt idx="53">
                  <c:v>1532.28</c:v>
                </c:pt>
                <c:pt idx="54">
                  <c:v>1553.16</c:v>
                </c:pt>
                <c:pt idx="55">
                  <c:v>1574.05</c:v>
                </c:pt>
                <c:pt idx="56">
                  <c:v>1594.94</c:v>
                </c:pt>
                <c:pt idx="57">
                  <c:v>1615.83</c:v>
                </c:pt>
                <c:pt idx="58">
                  <c:v>1636.71</c:v>
                </c:pt>
                <c:pt idx="59">
                  <c:v>1657.6</c:v>
                </c:pt>
                <c:pt idx="60">
                  <c:v>1678.49</c:v>
                </c:pt>
                <c:pt idx="61">
                  <c:v>1699.38</c:v>
                </c:pt>
                <c:pt idx="62">
                  <c:v>1720.27</c:v>
                </c:pt>
                <c:pt idx="63">
                  <c:v>1741.15</c:v>
                </c:pt>
                <c:pt idx="64">
                  <c:v>1762.04</c:v>
                </c:pt>
                <c:pt idx="65">
                  <c:v>1782.93</c:v>
                </c:pt>
                <c:pt idx="66">
                  <c:v>1803.82</c:v>
                </c:pt>
                <c:pt idx="67">
                  <c:v>1824.7</c:v>
                </c:pt>
                <c:pt idx="68">
                  <c:v>1845.59</c:v>
                </c:pt>
                <c:pt idx="69">
                  <c:v>1866.48</c:v>
                </c:pt>
                <c:pt idx="70">
                  <c:v>1887.37</c:v>
                </c:pt>
                <c:pt idx="71">
                  <c:v>1908.26</c:v>
                </c:pt>
                <c:pt idx="72">
                  <c:v>1929.14</c:v>
                </c:pt>
                <c:pt idx="73">
                  <c:v>1950.03</c:v>
                </c:pt>
                <c:pt idx="74">
                  <c:v>1970.92</c:v>
                </c:pt>
                <c:pt idx="75">
                  <c:v>1991.81</c:v>
                </c:pt>
                <c:pt idx="76">
                  <c:v>2012.69</c:v>
                </c:pt>
                <c:pt idx="77">
                  <c:v>2033.58</c:v>
                </c:pt>
                <c:pt idx="78">
                  <c:v>2054.4699999999998</c:v>
                </c:pt>
                <c:pt idx="79">
                  <c:v>2075.36</c:v>
                </c:pt>
                <c:pt idx="80">
                  <c:v>2096.2399999999998</c:v>
                </c:pt>
                <c:pt idx="81">
                  <c:v>2117.13</c:v>
                </c:pt>
                <c:pt idx="82">
                  <c:v>2138.02</c:v>
                </c:pt>
                <c:pt idx="83">
                  <c:v>2158.91</c:v>
                </c:pt>
                <c:pt idx="84">
                  <c:v>2179.8000000000002</c:v>
                </c:pt>
                <c:pt idx="85">
                  <c:v>2200.6799999999998</c:v>
                </c:pt>
                <c:pt idx="86">
                  <c:v>2221.5700000000002</c:v>
                </c:pt>
                <c:pt idx="87">
                  <c:v>2242.46</c:v>
                </c:pt>
                <c:pt idx="88">
                  <c:v>2263.35</c:v>
                </c:pt>
                <c:pt idx="89">
                  <c:v>2284.23</c:v>
                </c:pt>
                <c:pt idx="90">
                  <c:v>2305.12</c:v>
                </c:pt>
                <c:pt idx="91">
                  <c:v>2326.0100000000002</c:v>
                </c:pt>
                <c:pt idx="92">
                  <c:v>2346.9</c:v>
                </c:pt>
                <c:pt idx="93">
                  <c:v>2367.79</c:v>
                </c:pt>
                <c:pt idx="94">
                  <c:v>2388.67</c:v>
                </c:pt>
                <c:pt idx="95">
                  <c:v>2409.56</c:v>
                </c:pt>
                <c:pt idx="96">
                  <c:v>2430.4499999999998</c:v>
                </c:pt>
                <c:pt idx="97">
                  <c:v>2451.34</c:v>
                </c:pt>
                <c:pt idx="98">
                  <c:v>2472.2199999999998</c:v>
                </c:pt>
                <c:pt idx="99">
                  <c:v>2493.11</c:v>
                </c:pt>
                <c:pt idx="100">
                  <c:v>2514</c:v>
                </c:pt>
              </c:numCache>
            </c:numRef>
          </c:xVal>
          <c:yVal>
            <c:numRef>
              <c:f>'May 24 - HE 14'!$F$3:$F$103</c:f>
              <c:numCache>
                <c:formatCode>_(* #,##0_);_(* \(#,##0\);_(* "-"??_);_(@_)</c:formatCode>
                <c:ptCount val="101"/>
                <c:pt idx="0">
                  <c:v>5050</c:v>
                </c:pt>
                <c:pt idx="1">
                  <c:v>5050</c:v>
                </c:pt>
                <c:pt idx="2">
                  <c:v>3513.5</c:v>
                </c:pt>
                <c:pt idx="3">
                  <c:v>3445.07</c:v>
                </c:pt>
                <c:pt idx="4">
                  <c:v>3374.81</c:v>
                </c:pt>
                <c:pt idx="5">
                  <c:v>3303.77</c:v>
                </c:pt>
                <c:pt idx="6">
                  <c:v>3230.02</c:v>
                </c:pt>
                <c:pt idx="7">
                  <c:v>3154.74</c:v>
                </c:pt>
                <c:pt idx="8">
                  <c:v>3078.05</c:v>
                </c:pt>
                <c:pt idx="9">
                  <c:v>3000.07</c:v>
                </c:pt>
                <c:pt idx="10">
                  <c:v>2920.93</c:v>
                </c:pt>
                <c:pt idx="11">
                  <c:v>2842.33</c:v>
                </c:pt>
                <c:pt idx="12">
                  <c:v>2761.31</c:v>
                </c:pt>
                <c:pt idx="13">
                  <c:v>2679.55</c:v>
                </c:pt>
                <c:pt idx="14">
                  <c:v>2597.2199999999998</c:v>
                </c:pt>
                <c:pt idx="15">
                  <c:v>2514.46</c:v>
                </c:pt>
                <c:pt idx="16">
                  <c:v>2431.4299999999998</c:v>
                </c:pt>
                <c:pt idx="17">
                  <c:v>2348.88</c:v>
                </c:pt>
                <c:pt idx="18">
                  <c:v>2264.88</c:v>
                </c:pt>
                <c:pt idx="19">
                  <c:v>2182.1799999999998</c:v>
                </c:pt>
                <c:pt idx="20">
                  <c:v>2099.8200000000002</c:v>
                </c:pt>
                <c:pt idx="21">
                  <c:v>2017.84</c:v>
                </c:pt>
                <c:pt idx="22">
                  <c:v>1936.54</c:v>
                </c:pt>
                <c:pt idx="23">
                  <c:v>1856.62</c:v>
                </c:pt>
                <c:pt idx="24">
                  <c:v>1777.29</c:v>
                </c:pt>
                <c:pt idx="25">
                  <c:v>1699.06</c:v>
                </c:pt>
                <c:pt idx="26">
                  <c:v>1622.07</c:v>
                </c:pt>
                <c:pt idx="27">
                  <c:v>1546.72</c:v>
                </c:pt>
                <c:pt idx="28">
                  <c:v>1472.42</c:v>
                </c:pt>
                <c:pt idx="29">
                  <c:v>1399.75</c:v>
                </c:pt>
                <c:pt idx="30">
                  <c:v>1328.89</c:v>
                </c:pt>
                <c:pt idx="31">
                  <c:v>1259.82</c:v>
                </c:pt>
                <c:pt idx="32">
                  <c:v>1192.6199999999999</c:v>
                </c:pt>
                <c:pt idx="33">
                  <c:v>1127.3699999999999</c:v>
                </c:pt>
                <c:pt idx="34">
                  <c:v>1063.4100000000001</c:v>
                </c:pt>
                <c:pt idx="35">
                  <c:v>1002.13</c:v>
                </c:pt>
                <c:pt idx="36">
                  <c:v>942.97</c:v>
                </c:pt>
                <c:pt idx="37">
                  <c:v>885.96</c:v>
                </c:pt>
                <c:pt idx="38">
                  <c:v>831.19</c:v>
                </c:pt>
                <c:pt idx="39">
                  <c:v>778.68</c:v>
                </c:pt>
                <c:pt idx="40">
                  <c:v>729.07</c:v>
                </c:pt>
                <c:pt idx="41">
                  <c:v>680.83</c:v>
                </c:pt>
                <c:pt idx="42">
                  <c:v>634.79999999999995</c:v>
                </c:pt>
                <c:pt idx="43">
                  <c:v>590.95000000000005</c:v>
                </c:pt>
                <c:pt idx="44">
                  <c:v>549.27</c:v>
                </c:pt>
                <c:pt idx="45">
                  <c:v>509.71</c:v>
                </c:pt>
                <c:pt idx="46">
                  <c:v>472.92</c:v>
                </c:pt>
                <c:pt idx="47">
                  <c:v>437.52</c:v>
                </c:pt>
                <c:pt idx="48">
                  <c:v>404.08</c:v>
                </c:pt>
                <c:pt idx="49">
                  <c:v>372.17</c:v>
                </c:pt>
                <c:pt idx="50">
                  <c:v>342.45</c:v>
                </c:pt>
                <c:pt idx="51">
                  <c:v>314.74</c:v>
                </c:pt>
                <c:pt idx="52">
                  <c:v>289.08</c:v>
                </c:pt>
                <c:pt idx="53">
                  <c:v>264.87</c:v>
                </c:pt>
                <c:pt idx="54">
                  <c:v>242.29</c:v>
                </c:pt>
                <c:pt idx="55">
                  <c:v>221.66</c:v>
                </c:pt>
                <c:pt idx="56">
                  <c:v>202.44</c:v>
                </c:pt>
                <c:pt idx="57">
                  <c:v>184.57</c:v>
                </c:pt>
                <c:pt idx="58">
                  <c:v>168.1</c:v>
                </c:pt>
                <c:pt idx="59">
                  <c:v>152.80000000000001</c:v>
                </c:pt>
                <c:pt idx="60">
                  <c:v>138.66999999999999</c:v>
                </c:pt>
                <c:pt idx="61">
                  <c:v>125.65</c:v>
                </c:pt>
                <c:pt idx="62">
                  <c:v>113.72</c:v>
                </c:pt>
                <c:pt idx="63">
                  <c:v>102.68</c:v>
                </c:pt>
                <c:pt idx="64">
                  <c:v>93.71</c:v>
                </c:pt>
                <c:pt idx="65">
                  <c:v>85.95</c:v>
                </c:pt>
                <c:pt idx="66">
                  <c:v>78.739999999999995</c:v>
                </c:pt>
                <c:pt idx="67">
                  <c:v>72.06</c:v>
                </c:pt>
                <c:pt idx="68">
                  <c:v>65.87</c:v>
                </c:pt>
                <c:pt idx="69">
                  <c:v>60.15</c:v>
                </c:pt>
                <c:pt idx="70">
                  <c:v>54.86</c:v>
                </c:pt>
                <c:pt idx="71">
                  <c:v>49.98</c:v>
                </c:pt>
                <c:pt idx="72">
                  <c:v>45.48</c:v>
                </c:pt>
                <c:pt idx="73">
                  <c:v>41.34</c:v>
                </c:pt>
                <c:pt idx="74">
                  <c:v>37.53</c:v>
                </c:pt>
                <c:pt idx="75">
                  <c:v>34.04</c:v>
                </c:pt>
                <c:pt idx="76">
                  <c:v>30.84</c:v>
                </c:pt>
                <c:pt idx="77">
                  <c:v>27.9</c:v>
                </c:pt>
                <c:pt idx="78">
                  <c:v>25.22</c:v>
                </c:pt>
                <c:pt idx="79">
                  <c:v>22.77</c:v>
                </c:pt>
                <c:pt idx="80">
                  <c:v>20.53</c:v>
                </c:pt>
                <c:pt idx="81">
                  <c:v>18.489999999999998</c:v>
                </c:pt>
                <c:pt idx="82">
                  <c:v>16.63</c:v>
                </c:pt>
                <c:pt idx="83">
                  <c:v>15</c:v>
                </c:pt>
                <c:pt idx="84">
                  <c:v>15</c:v>
                </c:pt>
                <c:pt idx="85">
                  <c:v>15</c:v>
                </c:pt>
                <c:pt idx="86">
                  <c:v>15</c:v>
                </c:pt>
                <c:pt idx="87">
                  <c:v>15</c:v>
                </c:pt>
                <c:pt idx="88">
                  <c:v>15</c:v>
                </c:pt>
                <c:pt idx="89">
                  <c:v>15</c:v>
                </c:pt>
                <c:pt idx="90">
                  <c:v>15</c:v>
                </c:pt>
                <c:pt idx="91">
                  <c:v>15</c:v>
                </c:pt>
                <c:pt idx="92">
                  <c:v>15</c:v>
                </c:pt>
                <c:pt idx="93">
                  <c:v>15</c:v>
                </c:pt>
                <c:pt idx="94">
                  <c:v>15</c:v>
                </c:pt>
                <c:pt idx="95">
                  <c:v>15</c:v>
                </c:pt>
                <c:pt idx="96">
                  <c:v>15</c:v>
                </c:pt>
                <c:pt idx="97">
                  <c:v>15</c:v>
                </c:pt>
                <c:pt idx="98">
                  <c:v>15</c:v>
                </c:pt>
                <c:pt idx="99">
                  <c:v>15</c:v>
                </c:pt>
                <c:pt idx="100">
                  <c:v>15</c:v>
                </c:pt>
              </c:numCache>
            </c:numRef>
          </c:yVal>
          <c:smooth val="0"/>
          <c:extLst>
            <c:ext xmlns:c16="http://schemas.microsoft.com/office/drawing/2014/chart" uri="{C3380CC4-5D6E-409C-BE32-E72D297353CC}">
              <c16:uniqueId val="{00000002-DB92-47A1-9868-D25C561BB511}"/>
            </c:ext>
          </c:extLst>
        </c:ser>
        <c:ser>
          <c:idx val="3"/>
          <c:order val="3"/>
          <c:tx>
            <c:strRef>
              <c:f>'May 24 - HE 14'!$G$1</c:f>
              <c:strCache>
                <c:ptCount val="1"/>
                <c:pt idx="0">
                  <c:v> Non-Spin - w/ Floor </c:v>
                </c:pt>
              </c:strCache>
            </c:strRef>
          </c:tx>
          <c:spPr>
            <a:ln w="19050" cap="rnd">
              <a:solidFill>
                <a:schemeClr val="tx2"/>
              </a:solidFill>
              <a:prstDash val="sysDash"/>
              <a:round/>
            </a:ln>
            <a:effectLst/>
          </c:spPr>
          <c:marker>
            <c:symbol val="none"/>
          </c:marker>
          <c:xVal>
            <c:numRef>
              <c:f>'May 24 - HE 14'!$G$3:$G$103</c:f>
              <c:numCache>
                <c:formatCode>_(* #,##0_);_(* \(#,##0\);_(* "-"??_);_(@_)</c:formatCode>
                <c:ptCount val="101"/>
                <c:pt idx="0">
                  <c:v>0</c:v>
                </c:pt>
                <c:pt idx="1">
                  <c:v>10</c:v>
                </c:pt>
                <c:pt idx="2">
                  <c:v>11</c:v>
                </c:pt>
                <c:pt idx="3">
                  <c:v>56.62</c:v>
                </c:pt>
                <c:pt idx="4">
                  <c:v>102.24</c:v>
                </c:pt>
                <c:pt idx="5">
                  <c:v>147.87</c:v>
                </c:pt>
                <c:pt idx="6">
                  <c:v>193.49</c:v>
                </c:pt>
                <c:pt idx="7">
                  <c:v>239.11</c:v>
                </c:pt>
                <c:pt idx="8">
                  <c:v>284.73</c:v>
                </c:pt>
                <c:pt idx="9">
                  <c:v>330.36</c:v>
                </c:pt>
                <c:pt idx="10">
                  <c:v>375.98</c:v>
                </c:pt>
                <c:pt idx="11">
                  <c:v>421.6</c:v>
                </c:pt>
                <c:pt idx="12">
                  <c:v>467.22</c:v>
                </c:pt>
                <c:pt idx="13">
                  <c:v>512.85</c:v>
                </c:pt>
                <c:pt idx="14">
                  <c:v>558.47</c:v>
                </c:pt>
                <c:pt idx="15">
                  <c:v>604.09</c:v>
                </c:pt>
                <c:pt idx="16">
                  <c:v>649.71</c:v>
                </c:pt>
                <c:pt idx="17">
                  <c:v>695.34</c:v>
                </c:pt>
                <c:pt idx="18">
                  <c:v>740.96</c:v>
                </c:pt>
                <c:pt idx="19">
                  <c:v>786.58</c:v>
                </c:pt>
                <c:pt idx="20">
                  <c:v>832.2</c:v>
                </c:pt>
                <c:pt idx="21">
                  <c:v>877.83</c:v>
                </c:pt>
                <c:pt idx="22">
                  <c:v>923.45</c:v>
                </c:pt>
                <c:pt idx="23">
                  <c:v>969.07</c:v>
                </c:pt>
                <c:pt idx="24">
                  <c:v>1014.69</c:v>
                </c:pt>
                <c:pt idx="25">
                  <c:v>1060.32</c:v>
                </c:pt>
                <c:pt idx="26">
                  <c:v>1105.94</c:v>
                </c:pt>
                <c:pt idx="27">
                  <c:v>1151.56</c:v>
                </c:pt>
                <c:pt idx="28">
                  <c:v>1197.18</c:v>
                </c:pt>
                <c:pt idx="29">
                  <c:v>1242.81</c:v>
                </c:pt>
                <c:pt idx="30">
                  <c:v>1288.43</c:v>
                </c:pt>
                <c:pt idx="31">
                  <c:v>1334.05</c:v>
                </c:pt>
                <c:pt idx="32">
                  <c:v>1379.67</c:v>
                </c:pt>
                <c:pt idx="33">
                  <c:v>1425.3</c:v>
                </c:pt>
                <c:pt idx="34">
                  <c:v>1470.92</c:v>
                </c:pt>
                <c:pt idx="35">
                  <c:v>1516.54</c:v>
                </c:pt>
                <c:pt idx="36">
                  <c:v>1562.16</c:v>
                </c:pt>
                <c:pt idx="37">
                  <c:v>1607.79</c:v>
                </c:pt>
                <c:pt idx="38">
                  <c:v>1653.41</c:v>
                </c:pt>
                <c:pt idx="39">
                  <c:v>1699.03</c:v>
                </c:pt>
                <c:pt idx="40">
                  <c:v>1744.65</c:v>
                </c:pt>
                <c:pt idx="41">
                  <c:v>1790.28</c:v>
                </c:pt>
                <c:pt idx="42">
                  <c:v>1835.9</c:v>
                </c:pt>
                <c:pt idx="43">
                  <c:v>1881.52</c:v>
                </c:pt>
                <c:pt idx="44">
                  <c:v>1927.14</c:v>
                </c:pt>
                <c:pt idx="45">
                  <c:v>1972.77</c:v>
                </c:pt>
                <c:pt idx="46">
                  <c:v>2018.39</c:v>
                </c:pt>
                <c:pt idx="47">
                  <c:v>2064.0100000000002</c:v>
                </c:pt>
                <c:pt idx="48">
                  <c:v>2109.63</c:v>
                </c:pt>
                <c:pt idx="49">
                  <c:v>2155.2600000000002</c:v>
                </c:pt>
                <c:pt idx="50">
                  <c:v>2200.88</c:v>
                </c:pt>
                <c:pt idx="51">
                  <c:v>2246.5</c:v>
                </c:pt>
                <c:pt idx="52">
                  <c:v>2292.12</c:v>
                </c:pt>
                <c:pt idx="53">
                  <c:v>2337.7399999999998</c:v>
                </c:pt>
                <c:pt idx="54">
                  <c:v>2383.37</c:v>
                </c:pt>
                <c:pt idx="55">
                  <c:v>2428.9899999999998</c:v>
                </c:pt>
                <c:pt idx="56">
                  <c:v>2474.61</c:v>
                </c:pt>
                <c:pt idx="57">
                  <c:v>2520.23</c:v>
                </c:pt>
                <c:pt idx="58">
                  <c:v>2565.86</c:v>
                </c:pt>
                <c:pt idx="59">
                  <c:v>2611.48</c:v>
                </c:pt>
                <c:pt idx="60">
                  <c:v>2657.1</c:v>
                </c:pt>
                <c:pt idx="61">
                  <c:v>2702.72</c:v>
                </c:pt>
                <c:pt idx="62">
                  <c:v>2748.35</c:v>
                </c:pt>
                <c:pt idx="63">
                  <c:v>2793.97</c:v>
                </c:pt>
                <c:pt idx="64">
                  <c:v>2839.59</c:v>
                </c:pt>
                <c:pt idx="65">
                  <c:v>2885.21</c:v>
                </c:pt>
                <c:pt idx="66">
                  <c:v>2930.84</c:v>
                </c:pt>
                <c:pt idx="67">
                  <c:v>2976.46</c:v>
                </c:pt>
                <c:pt idx="68">
                  <c:v>3022.08</c:v>
                </c:pt>
                <c:pt idx="69">
                  <c:v>3067.7</c:v>
                </c:pt>
                <c:pt idx="70">
                  <c:v>3113.33</c:v>
                </c:pt>
                <c:pt idx="71">
                  <c:v>3158.95</c:v>
                </c:pt>
                <c:pt idx="72">
                  <c:v>3204.57</c:v>
                </c:pt>
                <c:pt idx="73">
                  <c:v>3250.19</c:v>
                </c:pt>
                <c:pt idx="74">
                  <c:v>3295.82</c:v>
                </c:pt>
                <c:pt idx="75">
                  <c:v>3341.44</c:v>
                </c:pt>
                <c:pt idx="76">
                  <c:v>3387.06</c:v>
                </c:pt>
                <c:pt idx="77">
                  <c:v>3432.68</c:v>
                </c:pt>
                <c:pt idx="78">
                  <c:v>3478.31</c:v>
                </c:pt>
                <c:pt idx="79">
                  <c:v>3523.93</c:v>
                </c:pt>
                <c:pt idx="80">
                  <c:v>3569.55</c:v>
                </c:pt>
                <c:pt idx="81">
                  <c:v>3615.17</c:v>
                </c:pt>
                <c:pt idx="82">
                  <c:v>3660.8</c:v>
                </c:pt>
                <c:pt idx="83">
                  <c:v>3706.42</c:v>
                </c:pt>
                <c:pt idx="84">
                  <c:v>3752.04</c:v>
                </c:pt>
                <c:pt idx="85">
                  <c:v>3797.66</c:v>
                </c:pt>
                <c:pt idx="86">
                  <c:v>3843.29</c:v>
                </c:pt>
                <c:pt idx="87">
                  <c:v>3888.91</c:v>
                </c:pt>
                <c:pt idx="88">
                  <c:v>3934.53</c:v>
                </c:pt>
                <c:pt idx="89">
                  <c:v>3980.15</c:v>
                </c:pt>
                <c:pt idx="90">
                  <c:v>4025.78</c:v>
                </c:pt>
                <c:pt idx="91">
                  <c:v>4071.4</c:v>
                </c:pt>
                <c:pt idx="92">
                  <c:v>4117.0200000000004</c:v>
                </c:pt>
                <c:pt idx="93">
                  <c:v>4162.6400000000003</c:v>
                </c:pt>
                <c:pt idx="94">
                  <c:v>4208.2700000000004</c:v>
                </c:pt>
                <c:pt idx="95">
                  <c:v>4253.8900000000003</c:v>
                </c:pt>
                <c:pt idx="96">
                  <c:v>4299.51</c:v>
                </c:pt>
                <c:pt idx="97">
                  <c:v>4345.13</c:v>
                </c:pt>
                <c:pt idx="98">
                  <c:v>4390.76</c:v>
                </c:pt>
                <c:pt idx="99">
                  <c:v>4436.38</c:v>
                </c:pt>
                <c:pt idx="100">
                  <c:v>4482</c:v>
                </c:pt>
              </c:numCache>
            </c:numRef>
          </c:xVal>
          <c:yVal>
            <c:numRef>
              <c:f>'May 24 - HE 14'!$H$3:$H$103</c:f>
              <c:numCache>
                <c:formatCode>_(* #,##0_);_(* \(#,##0\);_(* "-"??_);_(@_)</c:formatCode>
                <c:ptCount val="101"/>
                <c:pt idx="0">
                  <c:v>5000</c:v>
                </c:pt>
                <c:pt idx="1">
                  <c:v>5000</c:v>
                </c:pt>
                <c:pt idx="2">
                  <c:v>3512.19</c:v>
                </c:pt>
                <c:pt idx="3">
                  <c:v>3361.13</c:v>
                </c:pt>
                <c:pt idx="4">
                  <c:v>3200.55</c:v>
                </c:pt>
                <c:pt idx="5">
                  <c:v>3033.09</c:v>
                </c:pt>
                <c:pt idx="6">
                  <c:v>2860.23</c:v>
                </c:pt>
                <c:pt idx="7">
                  <c:v>2683.21</c:v>
                </c:pt>
                <c:pt idx="8">
                  <c:v>2503.0500000000002</c:v>
                </c:pt>
                <c:pt idx="9">
                  <c:v>2321.9</c:v>
                </c:pt>
                <c:pt idx="10">
                  <c:v>2141.23</c:v>
                </c:pt>
                <c:pt idx="11">
                  <c:v>1963.63</c:v>
                </c:pt>
                <c:pt idx="12">
                  <c:v>1787.85</c:v>
                </c:pt>
                <c:pt idx="13">
                  <c:v>1618.2</c:v>
                </c:pt>
                <c:pt idx="14">
                  <c:v>1455.73</c:v>
                </c:pt>
                <c:pt idx="15">
                  <c:v>1299.6500000000001</c:v>
                </c:pt>
                <c:pt idx="16">
                  <c:v>1152.92</c:v>
                </c:pt>
                <c:pt idx="17">
                  <c:v>1016.05</c:v>
                </c:pt>
                <c:pt idx="18">
                  <c:v>888.37</c:v>
                </c:pt>
                <c:pt idx="19">
                  <c:v>771.12</c:v>
                </c:pt>
                <c:pt idx="20">
                  <c:v>665.33</c:v>
                </c:pt>
                <c:pt idx="21">
                  <c:v>568.4</c:v>
                </c:pt>
                <c:pt idx="22">
                  <c:v>483.06</c:v>
                </c:pt>
                <c:pt idx="23">
                  <c:v>407.51</c:v>
                </c:pt>
                <c:pt idx="24">
                  <c:v>340.33</c:v>
                </c:pt>
                <c:pt idx="25">
                  <c:v>282.61</c:v>
                </c:pt>
                <c:pt idx="26">
                  <c:v>232.99</c:v>
                </c:pt>
                <c:pt idx="27">
                  <c:v>191.09</c:v>
                </c:pt>
                <c:pt idx="28">
                  <c:v>155.56</c:v>
                </c:pt>
                <c:pt idx="29">
                  <c:v>125.77</c:v>
                </c:pt>
                <c:pt idx="30">
                  <c:v>100.83</c:v>
                </c:pt>
                <c:pt idx="31">
                  <c:v>83.26</c:v>
                </c:pt>
                <c:pt idx="32">
                  <c:v>68.599999999999994</c:v>
                </c:pt>
                <c:pt idx="33">
                  <c:v>56.23</c:v>
                </c:pt>
                <c:pt idx="34">
                  <c:v>45.84</c:v>
                </c:pt>
                <c:pt idx="35">
                  <c:v>37.159999999999997</c:v>
                </c:pt>
                <c:pt idx="36">
                  <c:v>29.97</c:v>
                </c:pt>
                <c:pt idx="37">
                  <c:v>24.04</c:v>
                </c:pt>
                <c:pt idx="38">
                  <c:v>19.170000000000002</c:v>
                </c:pt>
                <c:pt idx="39">
                  <c:v>15.21</c:v>
                </c:pt>
                <c:pt idx="40">
                  <c:v>15</c:v>
                </c:pt>
                <c:pt idx="41">
                  <c:v>15</c:v>
                </c:pt>
                <c:pt idx="42">
                  <c:v>15</c:v>
                </c:pt>
                <c:pt idx="43">
                  <c:v>15</c:v>
                </c:pt>
                <c:pt idx="44">
                  <c:v>15</c:v>
                </c:pt>
                <c:pt idx="45">
                  <c:v>15</c:v>
                </c:pt>
                <c:pt idx="46">
                  <c:v>15</c:v>
                </c:pt>
                <c:pt idx="47">
                  <c:v>15</c:v>
                </c:pt>
                <c:pt idx="48">
                  <c:v>15</c:v>
                </c:pt>
                <c:pt idx="49">
                  <c:v>15</c:v>
                </c:pt>
                <c:pt idx="50">
                  <c:v>15</c:v>
                </c:pt>
                <c:pt idx="51">
                  <c:v>15</c:v>
                </c:pt>
                <c:pt idx="52">
                  <c:v>15</c:v>
                </c:pt>
                <c:pt idx="53">
                  <c:v>15</c:v>
                </c:pt>
                <c:pt idx="54">
                  <c:v>15</c:v>
                </c:pt>
                <c:pt idx="55">
                  <c:v>15</c:v>
                </c:pt>
                <c:pt idx="56">
                  <c:v>15</c:v>
                </c:pt>
                <c:pt idx="57">
                  <c:v>15</c:v>
                </c:pt>
                <c:pt idx="58">
                  <c:v>15</c:v>
                </c:pt>
                <c:pt idx="59">
                  <c:v>15</c:v>
                </c:pt>
                <c:pt idx="60">
                  <c:v>15</c:v>
                </c:pt>
                <c:pt idx="61">
                  <c:v>15</c:v>
                </c:pt>
                <c:pt idx="62">
                  <c:v>15</c:v>
                </c:pt>
                <c:pt idx="63">
                  <c:v>15</c:v>
                </c:pt>
                <c:pt idx="64">
                  <c:v>15</c:v>
                </c:pt>
                <c:pt idx="65">
                  <c:v>15</c:v>
                </c:pt>
                <c:pt idx="66">
                  <c:v>15</c:v>
                </c:pt>
                <c:pt idx="67">
                  <c:v>15</c:v>
                </c:pt>
                <c:pt idx="68">
                  <c:v>15</c:v>
                </c:pt>
                <c:pt idx="69">
                  <c:v>15</c:v>
                </c:pt>
                <c:pt idx="70">
                  <c:v>15</c:v>
                </c:pt>
                <c:pt idx="71">
                  <c:v>15</c:v>
                </c:pt>
                <c:pt idx="72">
                  <c:v>15</c:v>
                </c:pt>
                <c:pt idx="73">
                  <c:v>15</c:v>
                </c:pt>
                <c:pt idx="74">
                  <c:v>15</c:v>
                </c:pt>
                <c:pt idx="75">
                  <c:v>15</c:v>
                </c:pt>
                <c:pt idx="76">
                  <c:v>15</c:v>
                </c:pt>
                <c:pt idx="77">
                  <c:v>15</c:v>
                </c:pt>
                <c:pt idx="78">
                  <c:v>15</c:v>
                </c:pt>
                <c:pt idx="79">
                  <c:v>15</c:v>
                </c:pt>
                <c:pt idx="80">
                  <c:v>15</c:v>
                </c:pt>
                <c:pt idx="81">
                  <c:v>15</c:v>
                </c:pt>
                <c:pt idx="82">
                  <c:v>15</c:v>
                </c:pt>
                <c:pt idx="83">
                  <c:v>15</c:v>
                </c:pt>
                <c:pt idx="84">
                  <c:v>15</c:v>
                </c:pt>
                <c:pt idx="85">
                  <c:v>15</c:v>
                </c:pt>
                <c:pt idx="86">
                  <c:v>15</c:v>
                </c:pt>
                <c:pt idx="87">
                  <c:v>15</c:v>
                </c:pt>
                <c:pt idx="88">
                  <c:v>15</c:v>
                </c:pt>
                <c:pt idx="89">
                  <c:v>15</c:v>
                </c:pt>
                <c:pt idx="90">
                  <c:v>15</c:v>
                </c:pt>
                <c:pt idx="91">
                  <c:v>15</c:v>
                </c:pt>
                <c:pt idx="92">
                  <c:v>15</c:v>
                </c:pt>
                <c:pt idx="93">
                  <c:v>15</c:v>
                </c:pt>
                <c:pt idx="94">
                  <c:v>15</c:v>
                </c:pt>
                <c:pt idx="95">
                  <c:v>15</c:v>
                </c:pt>
                <c:pt idx="96">
                  <c:v>15</c:v>
                </c:pt>
                <c:pt idx="97">
                  <c:v>15</c:v>
                </c:pt>
                <c:pt idx="98">
                  <c:v>15</c:v>
                </c:pt>
                <c:pt idx="99">
                  <c:v>15</c:v>
                </c:pt>
                <c:pt idx="100">
                  <c:v>15</c:v>
                </c:pt>
              </c:numCache>
            </c:numRef>
          </c:yVal>
          <c:smooth val="0"/>
          <c:extLst>
            <c:ext xmlns:c16="http://schemas.microsoft.com/office/drawing/2014/chart" uri="{C3380CC4-5D6E-409C-BE32-E72D297353CC}">
              <c16:uniqueId val="{00000003-DB92-47A1-9868-D25C561BB511}"/>
            </c:ext>
          </c:extLst>
        </c:ser>
        <c:dLbls>
          <c:showLegendKey val="0"/>
          <c:showVal val="0"/>
          <c:showCatName val="0"/>
          <c:showSerName val="0"/>
          <c:showPercent val="0"/>
          <c:showBubbleSize val="0"/>
        </c:dLbls>
        <c:axId val="840382767"/>
        <c:axId val="1049811423"/>
      </c:scatterChart>
      <c:valAx>
        <c:axId val="840382767"/>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a:t>MW</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_(* #,##0_);_(* \(#,##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049811423"/>
        <c:crosses val="autoZero"/>
        <c:crossBetween val="midCat"/>
      </c:valAx>
      <c:valAx>
        <c:axId val="104981142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a:t>$/MW per hour</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_(* #,##0_);_(* \(#,##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840382767"/>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solidFill>
                <a:latin typeface="+mn-lt"/>
                <a:ea typeface="+mn-ea"/>
                <a:cs typeface="+mn-cs"/>
              </a:defRPr>
            </a:pPr>
            <a:r>
              <a:rPr lang="en-US"/>
              <a:t>May '24 Hour Ending 14</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mn-lt"/>
              <a:ea typeface="+mn-ea"/>
              <a:cs typeface="+mn-cs"/>
            </a:defRPr>
          </a:pPr>
          <a:endParaRPr lang="en-US"/>
        </a:p>
      </c:txPr>
    </c:title>
    <c:autoTitleDeleted val="0"/>
    <c:plotArea>
      <c:layout/>
      <c:scatterChart>
        <c:scatterStyle val="lineMarker"/>
        <c:varyColors val="0"/>
        <c:ser>
          <c:idx val="0"/>
          <c:order val="0"/>
          <c:tx>
            <c:strRef>
              <c:f>'May 24 - HE 14'!$A$1</c:f>
              <c:strCache>
                <c:ptCount val="1"/>
                <c:pt idx="0">
                  <c:v> ECRS - No Floor </c:v>
                </c:pt>
              </c:strCache>
            </c:strRef>
          </c:tx>
          <c:spPr>
            <a:ln w="19050" cap="rnd">
              <a:solidFill>
                <a:schemeClr val="accent1"/>
              </a:solidFill>
              <a:round/>
            </a:ln>
            <a:effectLst/>
          </c:spPr>
          <c:marker>
            <c:symbol val="none"/>
          </c:marker>
          <c:xVal>
            <c:numRef>
              <c:f>'May 24 - HE 14'!$A$3:$A$103</c:f>
              <c:numCache>
                <c:formatCode>_(* #,##0_);_(* \(#,##0\);_(* "-"??_);_(@_)</c:formatCode>
                <c:ptCount val="101"/>
                <c:pt idx="0">
                  <c:v>0</c:v>
                </c:pt>
                <c:pt idx="1">
                  <c:v>466</c:v>
                </c:pt>
                <c:pt idx="2">
                  <c:v>467</c:v>
                </c:pt>
                <c:pt idx="3">
                  <c:v>487.89</c:v>
                </c:pt>
                <c:pt idx="4">
                  <c:v>508.78</c:v>
                </c:pt>
                <c:pt idx="5">
                  <c:v>529.66</c:v>
                </c:pt>
                <c:pt idx="6">
                  <c:v>550.54999999999995</c:v>
                </c:pt>
                <c:pt idx="7">
                  <c:v>571.44000000000005</c:v>
                </c:pt>
                <c:pt idx="8">
                  <c:v>592.33000000000004</c:v>
                </c:pt>
                <c:pt idx="9">
                  <c:v>613.21</c:v>
                </c:pt>
                <c:pt idx="10">
                  <c:v>634.1</c:v>
                </c:pt>
                <c:pt idx="11">
                  <c:v>654.99</c:v>
                </c:pt>
                <c:pt idx="12">
                  <c:v>675.88</c:v>
                </c:pt>
                <c:pt idx="13">
                  <c:v>696.77</c:v>
                </c:pt>
                <c:pt idx="14">
                  <c:v>717.65</c:v>
                </c:pt>
                <c:pt idx="15">
                  <c:v>738.54</c:v>
                </c:pt>
                <c:pt idx="16">
                  <c:v>759.43</c:v>
                </c:pt>
                <c:pt idx="17">
                  <c:v>780.32</c:v>
                </c:pt>
                <c:pt idx="18">
                  <c:v>801.2</c:v>
                </c:pt>
                <c:pt idx="19">
                  <c:v>822.09</c:v>
                </c:pt>
                <c:pt idx="20">
                  <c:v>842.98</c:v>
                </c:pt>
                <c:pt idx="21">
                  <c:v>863.87</c:v>
                </c:pt>
                <c:pt idx="22">
                  <c:v>884.76</c:v>
                </c:pt>
                <c:pt idx="23">
                  <c:v>905.64</c:v>
                </c:pt>
                <c:pt idx="24">
                  <c:v>926.53</c:v>
                </c:pt>
                <c:pt idx="25">
                  <c:v>947.42</c:v>
                </c:pt>
                <c:pt idx="26">
                  <c:v>968.31</c:v>
                </c:pt>
                <c:pt idx="27">
                  <c:v>989.19</c:v>
                </c:pt>
                <c:pt idx="28">
                  <c:v>1010.08</c:v>
                </c:pt>
                <c:pt idx="29">
                  <c:v>1030.97</c:v>
                </c:pt>
                <c:pt idx="30">
                  <c:v>1051.8599999999999</c:v>
                </c:pt>
                <c:pt idx="31">
                  <c:v>1072.74</c:v>
                </c:pt>
                <c:pt idx="32">
                  <c:v>1093.6300000000001</c:v>
                </c:pt>
                <c:pt idx="33">
                  <c:v>1114.52</c:v>
                </c:pt>
                <c:pt idx="34">
                  <c:v>1135.4100000000001</c:v>
                </c:pt>
                <c:pt idx="35">
                  <c:v>1156.3</c:v>
                </c:pt>
                <c:pt idx="36">
                  <c:v>1177.18</c:v>
                </c:pt>
                <c:pt idx="37">
                  <c:v>1198.07</c:v>
                </c:pt>
                <c:pt idx="38">
                  <c:v>1218.96</c:v>
                </c:pt>
                <c:pt idx="39">
                  <c:v>1239.8499999999999</c:v>
                </c:pt>
                <c:pt idx="40">
                  <c:v>1260.73</c:v>
                </c:pt>
                <c:pt idx="41">
                  <c:v>1281.6199999999999</c:v>
                </c:pt>
                <c:pt idx="42">
                  <c:v>1302.51</c:v>
                </c:pt>
                <c:pt idx="43">
                  <c:v>1323.4</c:v>
                </c:pt>
                <c:pt idx="44">
                  <c:v>1344.29</c:v>
                </c:pt>
                <c:pt idx="45">
                  <c:v>1365.17</c:v>
                </c:pt>
                <c:pt idx="46">
                  <c:v>1386.06</c:v>
                </c:pt>
                <c:pt idx="47">
                  <c:v>1406.95</c:v>
                </c:pt>
                <c:pt idx="48">
                  <c:v>1427.84</c:v>
                </c:pt>
                <c:pt idx="49">
                  <c:v>1448.72</c:v>
                </c:pt>
                <c:pt idx="50">
                  <c:v>1469.61</c:v>
                </c:pt>
                <c:pt idx="51">
                  <c:v>1490.5</c:v>
                </c:pt>
                <c:pt idx="52">
                  <c:v>1511.39</c:v>
                </c:pt>
                <c:pt idx="53">
                  <c:v>1532.28</c:v>
                </c:pt>
                <c:pt idx="54">
                  <c:v>1553.16</c:v>
                </c:pt>
                <c:pt idx="55">
                  <c:v>1574.05</c:v>
                </c:pt>
                <c:pt idx="56">
                  <c:v>1594.94</c:v>
                </c:pt>
                <c:pt idx="57">
                  <c:v>1615.83</c:v>
                </c:pt>
                <c:pt idx="58">
                  <c:v>1636.71</c:v>
                </c:pt>
                <c:pt idx="59">
                  <c:v>1657.6</c:v>
                </c:pt>
                <c:pt idx="60">
                  <c:v>1678.49</c:v>
                </c:pt>
                <c:pt idx="61">
                  <c:v>1699.38</c:v>
                </c:pt>
                <c:pt idx="62">
                  <c:v>1720.27</c:v>
                </c:pt>
                <c:pt idx="63">
                  <c:v>1741.15</c:v>
                </c:pt>
                <c:pt idx="64">
                  <c:v>1762.04</c:v>
                </c:pt>
                <c:pt idx="65">
                  <c:v>1782.93</c:v>
                </c:pt>
                <c:pt idx="66">
                  <c:v>1803.82</c:v>
                </c:pt>
                <c:pt idx="67">
                  <c:v>1824.7</c:v>
                </c:pt>
                <c:pt idx="68">
                  <c:v>1845.59</c:v>
                </c:pt>
                <c:pt idx="69">
                  <c:v>1866.48</c:v>
                </c:pt>
                <c:pt idx="70">
                  <c:v>1887.37</c:v>
                </c:pt>
                <c:pt idx="71">
                  <c:v>1908.26</c:v>
                </c:pt>
                <c:pt idx="72">
                  <c:v>1929.14</c:v>
                </c:pt>
                <c:pt idx="73">
                  <c:v>1950.03</c:v>
                </c:pt>
                <c:pt idx="74">
                  <c:v>1970.92</c:v>
                </c:pt>
                <c:pt idx="75">
                  <c:v>1991.81</c:v>
                </c:pt>
                <c:pt idx="76">
                  <c:v>2012.69</c:v>
                </c:pt>
                <c:pt idx="77">
                  <c:v>2033.58</c:v>
                </c:pt>
                <c:pt idx="78">
                  <c:v>2054.4699999999998</c:v>
                </c:pt>
                <c:pt idx="79">
                  <c:v>2075.36</c:v>
                </c:pt>
                <c:pt idx="80">
                  <c:v>2096.2399999999998</c:v>
                </c:pt>
                <c:pt idx="81">
                  <c:v>2117.13</c:v>
                </c:pt>
                <c:pt idx="82">
                  <c:v>2138.02</c:v>
                </c:pt>
                <c:pt idx="83">
                  <c:v>2158.91</c:v>
                </c:pt>
                <c:pt idx="84">
                  <c:v>2179.8000000000002</c:v>
                </c:pt>
                <c:pt idx="85">
                  <c:v>2200.6799999999998</c:v>
                </c:pt>
                <c:pt idx="86">
                  <c:v>2221.5700000000002</c:v>
                </c:pt>
                <c:pt idx="87">
                  <c:v>2242.46</c:v>
                </c:pt>
                <c:pt idx="88">
                  <c:v>2263.35</c:v>
                </c:pt>
                <c:pt idx="89">
                  <c:v>2284.23</c:v>
                </c:pt>
                <c:pt idx="90">
                  <c:v>2305.12</c:v>
                </c:pt>
                <c:pt idx="91">
                  <c:v>2326.0100000000002</c:v>
                </c:pt>
                <c:pt idx="92">
                  <c:v>2346.9</c:v>
                </c:pt>
                <c:pt idx="93">
                  <c:v>2367.79</c:v>
                </c:pt>
                <c:pt idx="94">
                  <c:v>2388.67</c:v>
                </c:pt>
                <c:pt idx="95">
                  <c:v>2409.56</c:v>
                </c:pt>
                <c:pt idx="96">
                  <c:v>2430.4499999999998</c:v>
                </c:pt>
                <c:pt idx="97">
                  <c:v>2451.34</c:v>
                </c:pt>
                <c:pt idx="98">
                  <c:v>2472.2199999999998</c:v>
                </c:pt>
                <c:pt idx="99">
                  <c:v>2493.11</c:v>
                </c:pt>
                <c:pt idx="100">
                  <c:v>2514</c:v>
                </c:pt>
              </c:numCache>
            </c:numRef>
          </c:xVal>
          <c:yVal>
            <c:numRef>
              <c:f>'May 24 - HE 14'!$B$3:$B$103</c:f>
              <c:numCache>
                <c:formatCode>_(* #,##0_);_(* \(#,##0\);_(* "-"??_);_(@_)</c:formatCode>
                <c:ptCount val="101"/>
                <c:pt idx="0">
                  <c:v>5050</c:v>
                </c:pt>
                <c:pt idx="1">
                  <c:v>5050</c:v>
                </c:pt>
                <c:pt idx="2">
                  <c:v>3513.5</c:v>
                </c:pt>
                <c:pt idx="3">
                  <c:v>3445.07</c:v>
                </c:pt>
                <c:pt idx="4">
                  <c:v>3374.81</c:v>
                </c:pt>
                <c:pt idx="5">
                  <c:v>3303.77</c:v>
                </c:pt>
                <c:pt idx="6">
                  <c:v>3230.02</c:v>
                </c:pt>
                <c:pt idx="7">
                  <c:v>3154.74</c:v>
                </c:pt>
                <c:pt idx="8">
                  <c:v>3078.05</c:v>
                </c:pt>
                <c:pt idx="9">
                  <c:v>3000.07</c:v>
                </c:pt>
                <c:pt idx="10">
                  <c:v>2920.93</c:v>
                </c:pt>
                <c:pt idx="11">
                  <c:v>2842.33</c:v>
                </c:pt>
                <c:pt idx="12">
                  <c:v>2761.31</c:v>
                </c:pt>
                <c:pt idx="13">
                  <c:v>2679.55</c:v>
                </c:pt>
                <c:pt idx="14">
                  <c:v>2597.2199999999998</c:v>
                </c:pt>
                <c:pt idx="15">
                  <c:v>2514.46</c:v>
                </c:pt>
                <c:pt idx="16">
                  <c:v>2431.4299999999998</c:v>
                </c:pt>
                <c:pt idx="17">
                  <c:v>2348.88</c:v>
                </c:pt>
                <c:pt idx="18">
                  <c:v>2264.88</c:v>
                </c:pt>
                <c:pt idx="19">
                  <c:v>2182.1799999999998</c:v>
                </c:pt>
                <c:pt idx="20">
                  <c:v>2099.8200000000002</c:v>
                </c:pt>
                <c:pt idx="21">
                  <c:v>2017.84</c:v>
                </c:pt>
                <c:pt idx="22">
                  <c:v>1936.54</c:v>
                </c:pt>
                <c:pt idx="23">
                  <c:v>1856.62</c:v>
                </c:pt>
                <c:pt idx="24">
                  <c:v>1777.29</c:v>
                </c:pt>
                <c:pt idx="25">
                  <c:v>1699.06</c:v>
                </c:pt>
                <c:pt idx="26">
                  <c:v>1622.07</c:v>
                </c:pt>
                <c:pt idx="27">
                  <c:v>1546.72</c:v>
                </c:pt>
                <c:pt idx="28">
                  <c:v>1472.42</c:v>
                </c:pt>
                <c:pt idx="29">
                  <c:v>1399.75</c:v>
                </c:pt>
                <c:pt idx="30">
                  <c:v>1328.89</c:v>
                </c:pt>
                <c:pt idx="31">
                  <c:v>1259.82</c:v>
                </c:pt>
                <c:pt idx="32">
                  <c:v>1192.6199999999999</c:v>
                </c:pt>
                <c:pt idx="33">
                  <c:v>1127.3699999999999</c:v>
                </c:pt>
                <c:pt idx="34">
                  <c:v>1063.4100000000001</c:v>
                </c:pt>
                <c:pt idx="35">
                  <c:v>1002.13</c:v>
                </c:pt>
                <c:pt idx="36">
                  <c:v>942.97</c:v>
                </c:pt>
                <c:pt idx="37">
                  <c:v>885.96</c:v>
                </c:pt>
                <c:pt idx="38">
                  <c:v>831.19</c:v>
                </c:pt>
                <c:pt idx="39">
                  <c:v>778.68</c:v>
                </c:pt>
                <c:pt idx="40">
                  <c:v>729.07</c:v>
                </c:pt>
                <c:pt idx="41">
                  <c:v>680.83</c:v>
                </c:pt>
                <c:pt idx="42">
                  <c:v>634.79999999999995</c:v>
                </c:pt>
                <c:pt idx="43">
                  <c:v>590.95000000000005</c:v>
                </c:pt>
                <c:pt idx="44">
                  <c:v>549.27</c:v>
                </c:pt>
                <c:pt idx="45">
                  <c:v>509.71</c:v>
                </c:pt>
                <c:pt idx="46">
                  <c:v>472.92</c:v>
                </c:pt>
                <c:pt idx="47">
                  <c:v>437.52</c:v>
                </c:pt>
                <c:pt idx="48">
                  <c:v>404.08</c:v>
                </c:pt>
                <c:pt idx="49">
                  <c:v>372.17</c:v>
                </c:pt>
                <c:pt idx="50">
                  <c:v>342.45</c:v>
                </c:pt>
                <c:pt idx="51">
                  <c:v>314.74</c:v>
                </c:pt>
                <c:pt idx="52">
                  <c:v>289.08</c:v>
                </c:pt>
                <c:pt idx="53">
                  <c:v>264.87</c:v>
                </c:pt>
                <c:pt idx="54">
                  <c:v>242.29</c:v>
                </c:pt>
                <c:pt idx="55">
                  <c:v>221.66</c:v>
                </c:pt>
                <c:pt idx="56">
                  <c:v>202.44</c:v>
                </c:pt>
                <c:pt idx="57">
                  <c:v>184.57</c:v>
                </c:pt>
                <c:pt idx="58">
                  <c:v>168.1</c:v>
                </c:pt>
                <c:pt idx="59">
                  <c:v>152.80000000000001</c:v>
                </c:pt>
                <c:pt idx="60">
                  <c:v>138.66999999999999</c:v>
                </c:pt>
                <c:pt idx="61">
                  <c:v>125.65</c:v>
                </c:pt>
                <c:pt idx="62">
                  <c:v>113.72</c:v>
                </c:pt>
                <c:pt idx="63">
                  <c:v>102.68</c:v>
                </c:pt>
                <c:pt idx="64">
                  <c:v>93.71</c:v>
                </c:pt>
                <c:pt idx="65">
                  <c:v>85.95</c:v>
                </c:pt>
                <c:pt idx="66">
                  <c:v>78.739999999999995</c:v>
                </c:pt>
                <c:pt idx="67">
                  <c:v>72.06</c:v>
                </c:pt>
                <c:pt idx="68">
                  <c:v>65.87</c:v>
                </c:pt>
                <c:pt idx="69">
                  <c:v>60.15</c:v>
                </c:pt>
                <c:pt idx="70">
                  <c:v>54.86</c:v>
                </c:pt>
                <c:pt idx="71">
                  <c:v>49.98</c:v>
                </c:pt>
                <c:pt idx="72">
                  <c:v>45.48</c:v>
                </c:pt>
                <c:pt idx="73">
                  <c:v>41.34</c:v>
                </c:pt>
                <c:pt idx="74">
                  <c:v>37.53</c:v>
                </c:pt>
                <c:pt idx="75">
                  <c:v>34.04</c:v>
                </c:pt>
                <c:pt idx="76">
                  <c:v>30.84</c:v>
                </c:pt>
                <c:pt idx="77">
                  <c:v>27.9</c:v>
                </c:pt>
                <c:pt idx="78">
                  <c:v>25.22</c:v>
                </c:pt>
                <c:pt idx="79">
                  <c:v>22.77</c:v>
                </c:pt>
                <c:pt idx="80">
                  <c:v>20.53</c:v>
                </c:pt>
                <c:pt idx="81">
                  <c:v>18.489999999999998</c:v>
                </c:pt>
                <c:pt idx="82">
                  <c:v>16.63</c:v>
                </c:pt>
                <c:pt idx="83">
                  <c:v>14.95</c:v>
                </c:pt>
                <c:pt idx="84">
                  <c:v>13.42</c:v>
                </c:pt>
                <c:pt idx="85">
                  <c:v>12.03</c:v>
                </c:pt>
                <c:pt idx="86">
                  <c:v>10.77</c:v>
                </c:pt>
                <c:pt idx="87">
                  <c:v>9.64</c:v>
                </c:pt>
                <c:pt idx="88">
                  <c:v>8.61</c:v>
                </c:pt>
                <c:pt idx="89">
                  <c:v>7.68</c:v>
                </c:pt>
                <c:pt idx="90">
                  <c:v>6.85</c:v>
                </c:pt>
                <c:pt idx="91">
                  <c:v>6.1</c:v>
                </c:pt>
                <c:pt idx="92">
                  <c:v>5.42</c:v>
                </c:pt>
                <c:pt idx="93">
                  <c:v>4.82</c:v>
                </c:pt>
                <c:pt idx="94">
                  <c:v>4.2699999999999996</c:v>
                </c:pt>
                <c:pt idx="95">
                  <c:v>3.79</c:v>
                </c:pt>
                <c:pt idx="96">
                  <c:v>3.35</c:v>
                </c:pt>
                <c:pt idx="97">
                  <c:v>2.96</c:v>
                </c:pt>
                <c:pt idx="98">
                  <c:v>2.62</c:v>
                </c:pt>
                <c:pt idx="99">
                  <c:v>2.31</c:v>
                </c:pt>
                <c:pt idx="100">
                  <c:v>2.0299999999999998</c:v>
                </c:pt>
              </c:numCache>
            </c:numRef>
          </c:yVal>
          <c:smooth val="0"/>
          <c:extLst>
            <c:ext xmlns:c16="http://schemas.microsoft.com/office/drawing/2014/chart" uri="{C3380CC4-5D6E-409C-BE32-E72D297353CC}">
              <c16:uniqueId val="{00000000-B132-49F7-A58D-2E68DD016248}"/>
            </c:ext>
          </c:extLst>
        </c:ser>
        <c:ser>
          <c:idx val="1"/>
          <c:order val="1"/>
          <c:tx>
            <c:strRef>
              <c:f>'May 24 - HE 14'!$C$1</c:f>
              <c:strCache>
                <c:ptCount val="1"/>
                <c:pt idx="0">
                  <c:v> Non-Spin - No Floor </c:v>
                </c:pt>
              </c:strCache>
            </c:strRef>
          </c:tx>
          <c:spPr>
            <a:ln w="19050" cap="rnd">
              <a:solidFill>
                <a:schemeClr val="accent2"/>
              </a:solidFill>
              <a:round/>
            </a:ln>
            <a:effectLst/>
          </c:spPr>
          <c:marker>
            <c:symbol val="none"/>
          </c:marker>
          <c:xVal>
            <c:numRef>
              <c:f>'May 24 - HE 14'!$C$3:$C$103</c:f>
              <c:numCache>
                <c:formatCode>_(* #,##0_);_(* \(#,##0\);_(* "-"??_);_(@_)</c:formatCode>
                <c:ptCount val="101"/>
                <c:pt idx="0">
                  <c:v>0</c:v>
                </c:pt>
                <c:pt idx="1">
                  <c:v>10</c:v>
                </c:pt>
                <c:pt idx="2">
                  <c:v>11</c:v>
                </c:pt>
                <c:pt idx="3">
                  <c:v>56.62</c:v>
                </c:pt>
                <c:pt idx="4">
                  <c:v>102.24</c:v>
                </c:pt>
                <c:pt idx="5">
                  <c:v>147.87</c:v>
                </c:pt>
                <c:pt idx="6">
                  <c:v>193.49</c:v>
                </c:pt>
                <c:pt idx="7">
                  <c:v>239.11</c:v>
                </c:pt>
                <c:pt idx="8">
                  <c:v>284.73</c:v>
                </c:pt>
                <c:pt idx="9">
                  <c:v>330.36</c:v>
                </c:pt>
                <c:pt idx="10">
                  <c:v>375.98</c:v>
                </c:pt>
                <c:pt idx="11">
                  <c:v>421.6</c:v>
                </c:pt>
                <c:pt idx="12">
                  <c:v>467.22</c:v>
                </c:pt>
                <c:pt idx="13">
                  <c:v>512.85</c:v>
                </c:pt>
                <c:pt idx="14">
                  <c:v>558.47</c:v>
                </c:pt>
                <c:pt idx="15">
                  <c:v>604.09</c:v>
                </c:pt>
                <c:pt idx="16">
                  <c:v>649.71</c:v>
                </c:pt>
                <c:pt idx="17">
                  <c:v>695.34</c:v>
                </c:pt>
                <c:pt idx="18">
                  <c:v>740.96</c:v>
                </c:pt>
                <c:pt idx="19">
                  <c:v>786.58</c:v>
                </c:pt>
                <c:pt idx="20">
                  <c:v>832.2</c:v>
                </c:pt>
                <c:pt idx="21">
                  <c:v>877.83</c:v>
                </c:pt>
                <c:pt idx="22">
                  <c:v>923.45</c:v>
                </c:pt>
                <c:pt idx="23">
                  <c:v>969.07</c:v>
                </c:pt>
                <c:pt idx="24">
                  <c:v>1014.69</c:v>
                </c:pt>
                <c:pt idx="25">
                  <c:v>1060.32</c:v>
                </c:pt>
                <c:pt idx="26">
                  <c:v>1105.94</c:v>
                </c:pt>
                <c:pt idx="27">
                  <c:v>1151.56</c:v>
                </c:pt>
                <c:pt idx="28">
                  <c:v>1197.18</c:v>
                </c:pt>
                <c:pt idx="29">
                  <c:v>1242.81</c:v>
                </c:pt>
                <c:pt idx="30">
                  <c:v>1288.43</c:v>
                </c:pt>
                <c:pt idx="31">
                  <c:v>1334.05</c:v>
                </c:pt>
                <c:pt idx="32">
                  <c:v>1379.67</c:v>
                </c:pt>
                <c:pt idx="33">
                  <c:v>1425.3</c:v>
                </c:pt>
                <c:pt idx="34">
                  <c:v>1470.92</c:v>
                </c:pt>
                <c:pt idx="35">
                  <c:v>1516.54</c:v>
                </c:pt>
                <c:pt idx="36">
                  <c:v>1562.16</c:v>
                </c:pt>
                <c:pt idx="37">
                  <c:v>1607.79</c:v>
                </c:pt>
                <c:pt idx="38">
                  <c:v>1653.41</c:v>
                </c:pt>
                <c:pt idx="39">
                  <c:v>1699.03</c:v>
                </c:pt>
                <c:pt idx="40">
                  <c:v>1744.65</c:v>
                </c:pt>
                <c:pt idx="41">
                  <c:v>1790.28</c:v>
                </c:pt>
                <c:pt idx="42">
                  <c:v>1835.9</c:v>
                </c:pt>
                <c:pt idx="43">
                  <c:v>1881.52</c:v>
                </c:pt>
                <c:pt idx="44">
                  <c:v>1927.14</c:v>
                </c:pt>
                <c:pt idx="45">
                  <c:v>1972.77</c:v>
                </c:pt>
                <c:pt idx="46">
                  <c:v>2018.39</c:v>
                </c:pt>
                <c:pt idx="47">
                  <c:v>2064.0100000000002</c:v>
                </c:pt>
                <c:pt idx="48">
                  <c:v>2109.63</c:v>
                </c:pt>
                <c:pt idx="49">
                  <c:v>2155.2600000000002</c:v>
                </c:pt>
                <c:pt idx="50">
                  <c:v>2200.88</c:v>
                </c:pt>
                <c:pt idx="51">
                  <c:v>2246.5</c:v>
                </c:pt>
                <c:pt idx="52">
                  <c:v>2292.12</c:v>
                </c:pt>
                <c:pt idx="53">
                  <c:v>2337.7399999999998</c:v>
                </c:pt>
                <c:pt idx="54">
                  <c:v>2383.37</c:v>
                </c:pt>
                <c:pt idx="55">
                  <c:v>2428.9899999999998</c:v>
                </c:pt>
                <c:pt idx="56">
                  <c:v>2474.61</c:v>
                </c:pt>
                <c:pt idx="57">
                  <c:v>2520.23</c:v>
                </c:pt>
                <c:pt idx="58">
                  <c:v>2565.86</c:v>
                </c:pt>
                <c:pt idx="59">
                  <c:v>2611.48</c:v>
                </c:pt>
                <c:pt idx="60">
                  <c:v>2657.1</c:v>
                </c:pt>
                <c:pt idx="61">
                  <c:v>2702.72</c:v>
                </c:pt>
                <c:pt idx="62">
                  <c:v>2748.35</c:v>
                </c:pt>
                <c:pt idx="63">
                  <c:v>2793.97</c:v>
                </c:pt>
                <c:pt idx="64">
                  <c:v>2839.59</c:v>
                </c:pt>
                <c:pt idx="65">
                  <c:v>2885.21</c:v>
                </c:pt>
                <c:pt idx="66">
                  <c:v>2930.84</c:v>
                </c:pt>
                <c:pt idx="67">
                  <c:v>2976.46</c:v>
                </c:pt>
                <c:pt idx="68">
                  <c:v>3022.08</c:v>
                </c:pt>
                <c:pt idx="69">
                  <c:v>3067.7</c:v>
                </c:pt>
                <c:pt idx="70">
                  <c:v>3113.33</c:v>
                </c:pt>
                <c:pt idx="71">
                  <c:v>3158.95</c:v>
                </c:pt>
                <c:pt idx="72">
                  <c:v>3204.57</c:v>
                </c:pt>
                <c:pt idx="73">
                  <c:v>3250.19</c:v>
                </c:pt>
                <c:pt idx="74">
                  <c:v>3295.82</c:v>
                </c:pt>
                <c:pt idx="75">
                  <c:v>3341.44</c:v>
                </c:pt>
                <c:pt idx="76">
                  <c:v>3387.06</c:v>
                </c:pt>
                <c:pt idx="77">
                  <c:v>3432.68</c:v>
                </c:pt>
                <c:pt idx="78">
                  <c:v>3478.31</c:v>
                </c:pt>
                <c:pt idx="79">
                  <c:v>3523.93</c:v>
                </c:pt>
                <c:pt idx="80">
                  <c:v>3569.55</c:v>
                </c:pt>
                <c:pt idx="81">
                  <c:v>3615.17</c:v>
                </c:pt>
                <c:pt idx="82">
                  <c:v>3660.8</c:v>
                </c:pt>
                <c:pt idx="83">
                  <c:v>3706.42</c:v>
                </c:pt>
                <c:pt idx="84">
                  <c:v>3752.04</c:v>
                </c:pt>
                <c:pt idx="85">
                  <c:v>3797.66</c:v>
                </c:pt>
                <c:pt idx="86">
                  <c:v>3843.29</c:v>
                </c:pt>
                <c:pt idx="87">
                  <c:v>3888.91</c:v>
                </c:pt>
                <c:pt idx="88">
                  <c:v>3934.53</c:v>
                </c:pt>
                <c:pt idx="89">
                  <c:v>3980.15</c:v>
                </c:pt>
                <c:pt idx="90">
                  <c:v>4025.78</c:v>
                </c:pt>
                <c:pt idx="91">
                  <c:v>4071.4</c:v>
                </c:pt>
                <c:pt idx="92">
                  <c:v>4117.0200000000004</c:v>
                </c:pt>
                <c:pt idx="93">
                  <c:v>4162.6400000000003</c:v>
                </c:pt>
                <c:pt idx="94">
                  <c:v>4208.2700000000004</c:v>
                </c:pt>
                <c:pt idx="95">
                  <c:v>4253.8900000000003</c:v>
                </c:pt>
                <c:pt idx="96">
                  <c:v>4299.51</c:v>
                </c:pt>
                <c:pt idx="97">
                  <c:v>4345.13</c:v>
                </c:pt>
                <c:pt idx="98">
                  <c:v>4390.76</c:v>
                </c:pt>
                <c:pt idx="99">
                  <c:v>4436.38</c:v>
                </c:pt>
                <c:pt idx="100">
                  <c:v>4482</c:v>
                </c:pt>
              </c:numCache>
            </c:numRef>
          </c:xVal>
          <c:yVal>
            <c:numRef>
              <c:f>'May 24 - HE 14'!$D$3:$D$103</c:f>
              <c:numCache>
                <c:formatCode>_(* #,##0_);_(* \(#,##0\);_(* "-"??_);_(@_)</c:formatCode>
                <c:ptCount val="101"/>
                <c:pt idx="0">
                  <c:v>5000</c:v>
                </c:pt>
                <c:pt idx="1">
                  <c:v>5000</c:v>
                </c:pt>
                <c:pt idx="2">
                  <c:v>3512.19</c:v>
                </c:pt>
                <c:pt idx="3">
                  <c:v>3361.13</c:v>
                </c:pt>
                <c:pt idx="4">
                  <c:v>3200.55</c:v>
                </c:pt>
                <c:pt idx="5">
                  <c:v>3033.09</c:v>
                </c:pt>
                <c:pt idx="6">
                  <c:v>2860.23</c:v>
                </c:pt>
                <c:pt idx="7">
                  <c:v>2683.21</c:v>
                </c:pt>
                <c:pt idx="8">
                  <c:v>2503.0500000000002</c:v>
                </c:pt>
                <c:pt idx="9">
                  <c:v>2321.9</c:v>
                </c:pt>
                <c:pt idx="10">
                  <c:v>2141.23</c:v>
                </c:pt>
                <c:pt idx="11">
                  <c:v>1963.63</c:v>
                </c:pt>
                <c:pt idx="12">
                  <c:v>1787.85</c:v>
                </c:pt>
                <c:pt idx="13">
                  <c:v>1618.2</c:v>
                </c:pt>
                <c:pt idx="14">
                  <c:v>1455.73</c:v>
                </c:pt>
                <c:pt idx="15">
                  <c:v>1299.6500000000001</c:v>
                </c:pt>
                <c:pt idx="16">
                  <c:v>1152.92</c:v>
                </c:pt>
                <c:pt idx="17">
                  <c:v>1016.05</c:v>
                </c:pt>
                <c:pt idx="18">
                  <c:v>888.37</c:v>
                </c:pt>
                <c:pt idx="19">
                  <c:v>771.12</c:v>
                </c:pt>
                <c:pt idx="20">
                  <c:v>665.33</c:v>
                </c:pt>
                <c:pt idx="21">
                  <c:v>568.4</c:v>
                </c:pt>
                <c:pt idx="22">
                  <c:v>483.06</c:v>
                </c:pt>
                <c:pt idx="23">
                  <c:v>407.51</c:v>
                </c:pt>
                <c:pt idx="24">
                  <c:v>340.33</c:v>
                </c:pt>
                <c:pt idx="25">
                  <c:v>282.61</c:v>
                </c:pt>
                <c:pt idx="26">
                  <c:v>232.99</c:v>
                </c:pt>
                <c:pt idx="27">
                  <c:v>191.09</c:v>
                </c:pt>
                <c:pt idx="28">
                  <c:v>155.56</c:v>
                </c:pt>
                <c:pt idx="29">
                  <c:v>125.77</c:v>
                </c:pt>
                <c:pt idx="30">
                  <c:v>100.83</c:v>
                </c:pt>
                <c:pt idx="31">
                  <c:v>83.26</c:v>
                </c:pt>
                <c:pt idx="32">
                  <c:v>68.599999999999994</c:v>
                </c:pt>
                <c:pt idx="33">
                  <c:v>56.23</c:v>
                </c:pt>
                <c:pt idx="34">
                  <c:v>45.84</c:v>
                </c:pt>
                <c:pt idx="35">
                  <c:v>37.159999999999997</c:v>
                </c:pt>
                <c:pt idx="36">
                  <c:v>29.97</c:v>
                </c:pt>
                <c:pt idx="37">
                  <c:v>24.04</c:v>
                </c:pt>
                <c:pt idx="38">
                  <c:v>19.170000000000002</c:v>
                </c:pt>
                <c:pt idx="39">
                  <c:v>15.21</c:v>
                </c:pt>
                <c:pt idx="40">
                  <c:v>12</c:v>
                </c:pt>
                <c:pt idx="41">
                  <c:v>9.42</c:v>
                </c:pt>
                <c:pt idx="42">
                  <c:v>7.35</c:v>
                </c:pt>
                <c:pt idx="43">
                  <c:v>5.7</c:v>
                </c:pt>
                <c:pt idx="44">
                  <c:v>4.4000000000000004</c:v>
                </c:pt>
                <c:pt idx="45">
                  <c:v>3.38</c:v>
                </c:pt>
                <c:pt idx="46">
                  <c:v>2.58</c:v>
                </c:pt>
                <c:pt idx="47">
                  <c:v>1.99</c:v>
                </c:pt>
                <c:pt idx="48">
                  <c:v>1.73</c:v>
                </c:pt>
                <c:pt idx="49">
                  <c:v>1.5</c:v>
                </c:pt>
                <c:pt idx="50">
                  <c:v>1.3</c:v>
                </c:pt>
                <c:pt idx="51">
                  <c:v>1.1299999999999999</c:v>
                </c:pt>
                <c:pt idx="52">
                  <c:v>0.98</c:v>
                </c:pt>
                <c:pt idx="53">
                  <c:v>0.84</c:v>
                </c:pt>
                <c:pt idx="54">
                  <c:v>0.73</c:v>
                </c:pt>
                <c:pt idx="55">
                  <c:v>0.62</c:v>
                </c:pt>
                <c:pt idx="56">
                  <c:v>0.54</c:v>
                </c:pt>
                <c:pt idx="57">
                  <c:v>0.46</c:v>
                </c:pt>
                <c:pt idx="58">
                  <c:v>0.4</c:v>
                </c:pt>
                <c:pt idx="59">
                  <c:v>0.34</c:v>
                </c:pt>
                <c:pt idx="60">
                  <c:v>0.28999999999999998</c:v>
                </c:pt>
                <c:pt idx="61">
                  <c:v>0.25</c:v>
                </c:pt>
                <c:pt idx="62">
                  <c:v>0.21</c:v>
                </c:pt>
                <c:pt idx="63">
                  <c:v>0.18</c:v>
                </c:pt>
                <c:pt idx="64">
                  <c:v>0.15</c:v>
                </c:pt>
                <c:pt idx="65">
                  <c:v>0.13</c:v>
                </c:pt>
                <c:pt idx="66">
                  <c:v>0.11</c:v>
                </c:pt>
                <c:pt idx="67">
                  <c:v>0.09</c:v>
                </c:pt>
                <c:pt idx="68">
                  <c:v>0.08</c:v>
                </c:pt>
                <c:pt idx="69">
                  <c:v>7.0000000000000007E-2</c:v>
                </c:pt>
                <c:pt idx="70">
                  <c:v>0.06</c:v>
                </c:pt>
                <c:pt idx="71">
                  <c:v>0.05</c:v>
                </c:pt>
                <c:pt idx="72">
                  <c:v>0.04</c:v>
                </c:pt>
                <c:pt idx="73">
                  <c:v>0.03</c:v>
                </c:pt>
                <c:pt idx="74">
                  <c:v>0.03</c:v>
                </c:pt>
                <c:pt idx="75">
                  <c:v>0.02</c:v>
                </c:pt>
                <c:pt idx="76">
                  <c:v>0.02</c:v>
                </c:pt>
                <c:pt idx="77">
                  <c:v>0.02</c:v>
                </c:pt>
                <c:pt idx="78">
                  <c:v>0.01</c:v>
                </c:pt>
                <c:pt idx="79">
                  <c:v>0.01</c:v>
                </c:pt>
                <c:pt idx="80">
                  <c:v>0.01</c:v>
                </c:pt>
                <c:pt idx="81">
                  <c:v>0.01</c:v>
                </c:pt>
                <c:pt idx="82">
                  <c:v>0.01</c:v>
                </c:pt>
                <c:pt idx="83">
                  <c:v>0.01</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numCache>
            </c:numRef>
          </c:yVal>
          <c:smooth val="0"/>
          <c:extLst>
            <c:ext xmlns:c16="http://schemas.microsoft.com/office/drawing/2014/chart" uri="{C3380CC4-5D6E-409C-BE32-E72D297353CC}">
              <c16:uniqueId val="{00000001-B132-49F7-A58D-2E68DD016248}"/>
            </c:ext>
          </c:extLst>
        </c:ser>
        <c:ser>
          <c:idx val="2"/>
          <c:order val="2"/>
          <c:tx>
            <c:strRef>
              <c:f>'May 24 - HE 14'!$E$1</c:f>
              <c:strCache>
                <c:ptCount val="1"/>
                <c:pt idx="0">
                  <c:v> ECRS - w/ Floor </c:v>
                </c:pt>
              </c:strCache>
            </c:strRef>
          </c:tx>
          <c:spPr>
            <a:ln w="19050" cap="rnd">
              <a:solidFill>
                <a:schemeClr val="accent1"/>
              </a:solidFill>
              <a:prstDash val="sysDash"/>
              <a:round/>
            </a:ln>
            <a:effectLst/>
          </c:spPr>
          <c:marker>
            <c:symbol val="none"/>
          </c:marker>
          <c:xVal>
            <c:numRef>
              <c:f>'May 24 - HE 14'!$E$3:$E$103</c:f>
              <c:numCache>
                <c:formatCode>_(* #,##0_);_(* \(#,##0\);_(* "-"??_);_(@_)</c:formatCode>
                <c:ptCount val="101"/>
                <c:pt idx="0">
                  <c:v>0</c:v>
                </c:pt>
                <c:pt idx="1">
                  <c:v>466</c:v>
                </c:pt>
                <c:pt idx="2">
                  <c:v>467</c:v>
                </c:pt>
                <c:pt idx="3">
                  <c:v>487.89</c:v>
                </c:pt>
                <c:pt idx="4">
                  <c:v>508.78</c:v>
                </c:pt>
                <c:pt idx="5">
                  <c:v>529.66</c:v>
                </c:pt>
                <c:pt idx="6">
                  <c:v>550.54999999999995</c:v>
                </c:pt>
                <c:pt idx="7">
                  <c:v>571.44000000000005</c:v>
                </c:pt>
                <c:pt idx="8">
                  <c:v>592.33000000000004</c:v>
                </c:pt>
                <c:pt idx="9">
                  <c:v>613.21</c:v>
                </c:pt>
                <c:pt idx="10">
                  <c:v>634.1</c:v>
                </c:pt>
                <c:pt idx="11">
                  <c:v>654.99</c:v>
                </c:pt>
                <c:pt idx="12">
                  <c:v>675.88</c:v>
                </c:pt>
                <c:pt idx="13">
                  <c:v>696.77</c:v>
                </c:pt>
                <c:pt idx="14">
                  <c:v>717.65</c:v>
                </c:pt>
                <c:pt idx="15">
                  <c:v>738.54</c:v>
                </c:pt>
                <c:pt idx="16">
                  <c:v>759.43</c:v>
                </c:pt>
                <c:pt idx="17">
                  <c:v>780.32</c:v>
                </c:pt>
                <c:pt idx="18">
                  <c:v>801.2</c:v>
                </c:pt>
                <c:pt idx="19">
                  <c:v>822.09</c:v>
                </c:pt>
                <c:pt idx="20">
                  <c:v>842.98</c:v>
                </c:pt>
                <c:pt idx="21">
                  <c:v>863.87</c:v>
                </c:pt>
                <c:pt idx="22">
                  <c:v>884.76</c:v>
                </c:pt>
                <c:pt idx="23">
                  <c:v>905.64</c:v>
                </c:pt>
                <c:pt idx="24">
                  <c:v>926.53</c:v>
                </c:pt>
                <c:pt idx="25">
                  <c:v>947.42</c:v>
                </c:pt>
                <c:pt idx="26">
                  <c:v>968.31</c:v>
                </c:pt>
                <c:pt idx="27">
                  <c:v>989.19</c:v>
                </c:pt>
                <c:pt idx="28">
                  <c:v>1010.08</c:v>
                </c:pt>
                <c:pt idx="29">
                  <c:v>1030.97</c:v>
                </c:pt>
                <c:pt idx="30">
                  <c:v>1051.8599999999999</c:v>
                </c:pt>
                <c:pt idx="31">
                  <c:v>1072.74</c:v>
                </c:pt>
                <c:pt idx="32">
                  <c:v>1093.6300000000001</c:v>
                </c:pt>
                <c:pt idx="33">
                  <c:v>1114.52</c:v>
                </c:pt>
                <c:pt idx="34">
                  <c:v>1135.4100000000001</c:v>
                </c:pt>
                <c:pt idx="35">
                  <c:v>1156.3</c:v>
                </c:pt>
                <c:pt idx="36">
                  <c:v>1177.18</c:v>
                </c:pt>
                <c:pt idx="37">
                  <c:v>1198.07</c:v>
                </c:pt>
                <c:pt idx="38">
                  <c:v>1218.96</c:v>
                </c:pt>
                <c:pt idx="39">
                  <c:v>1239.8499999999999</c:v>
                </c:pt>
                <c:pt idx="40">
                  <c:v>1260.73</c:v>
                </c:pt>
                <c:pt idx="41">
                  <c:v>1281.6199999999999</c:v>
                </c:pt>
                <c:pt idx="42">
                  <c:v>1302.51</c:v>
                </c:pt>
                <c:pt idx="43">
                  <c:v>1323.4</c:v>
                </c:pt>
                <c:pt idx="44">
                  <c:v>1344.29</c:v>
                </c:pt>
                <c:pt idx="45">
                  <c:v>1365.17</c:v>
                </c:pt>
                <c:pt idx="46">
                  <c:v>1386.06</c:v>
                </c:pt>
                <c:pt idx="47">
                  <c:v>1406.95</c:v>
                </c:pt>
                <c:pt idx="48">
                  <c:v>1427.84</c:v>
                </c:pt>
                <c:pt idx="49">
                  <c:v>1448.72</c:v>
                </c:pt>
                <c:pt idx="50">
                  <c:v>1469.61</c:v>
                </c:pt>
                <c:pt idx="51">
                  <c:v>1490.5</c:v>
                </c:pt>
                <c:pt idx="52">
                  <c:v>1511.39</c:v>
                </c:pt>
                <c:pt idx="53">
                  <c:v>1532.28</c:v>
                </c:pt>
                <c:pt idx="54">
                  <c:v>1553.16</c:v>
                </c:pt>
                <c:pt idx="55">
                  <c:v>1574.05</c:v>
                </c:pt>
                <c:pt idx="56">
                  <c:v>1594.94</c:v>
                </c:pt>
                <c:pt idx="57">
                  <c:v>1615.83</c:v>
                </c:pt>
                <c:pt idx="58">
                  <c:v>1636.71</c:v>
                </c:pt>
                <c:pt idx="59">
                  <c:v>1657.6</c:v>
                </c:pt>
                <c:pt idx="60">
                  <c:v>1678.49</c:v>
                </c:pt>
                <c:pt idx="61">
                  <c:v>1699.38</c:v>
                </c:pt>
                <c:pt idx="62">
                  <c:v>1720.27</c:v>
                </c:pt>
                <c:pt idx="63">
                  <c:v>1741.15</c:v>
                </c:pt>
                <c:pt idx="64">
                  <c:v>1762.04</c:v>
                </c:pt>
                <c:pt idx="65">
                  <c:v>1782.93</c:v>
                </c:pt>
                <c:pt idx="66">
                  <c:v>1803.82</c:v>
                </c:pt>
                <c:pt idx="67">
                  <c:v>1824.7</c:v>
                </c:pt>
                <c:pt idx="68">
                  <c:v>1845.59</c:v>
                </c:pt>
                <c:pt idx="69">
                  <c:v>1866.48</c:v>
                </c:pt>
                <c:pt idx="70">
                  <c:v>1887.37</c:v>
                </c:pt>
                <c:pt idx="71">
                  <c:v>1908.26</c:v>
                </c:pt>
                <c:pt idx="72">
                  <c:v>1929.14</c:v>
                </c:pt>
                <c:pt idx="73">
                  <c:v>1950.03</c:v>
                </c:pt>
                <c:pt idx="74">
                  <c:v>1970.92</c:v>
                </c:pt>
                <c:pt idx="75">
                  <c:v>1991.81</c:v>
                </c:pt>
                <c:pt idx="76">
                  <c:v>2012.69</c:v>
                </c:pt>
                <c:pt idx="77">
                  <c:v>2033.58</c:v>
                </c:pt>
                <c:pt idx="78">
                  <c:v>2054.4699999999998</c:v>
                </c:pt>
                <c:pt idx="79">
                  <c:v>2075.36</c:v>
                </c:pt>
                <c:pt idx="80">
                  <c:v>2096.2399999999998</c:v>
                </c:pt>
                <c:pt idx="81">
                  <c:v>2117.13</c:v>
                </c:pt>
                <c:pt idx="82">
                  <c:v>2138.02</c:v>
                </c:pt>
                <c:pt idx="83">
                  <c:v>2158.91</c:v>
                </c:pt>
                <c:pt idx="84">
                  <c:v>2179.8000000000002</c:v>
                </c:pt>
                <c:pt idx="85">
                  <c:v>2200.6799999999998</c:v>
                </c:pt>
                <c:pt idx="86">
                  <c:v>2221.5700000000002</c:v>
                </c:pt>
                <c:pt idx="87">
                  <c:v>2242.46</c:v>
                </c:pt>
                <c:pt idx="88">
                  <c:v>2263.35</c:v>
                </c:pt>
                <c:pt idx="89">
                  <c:v>2284.23</c:v>
                </c:pt>
                <c:pt idx="90">
                  <c:v>2305.12</c:v>
                </c:pt>
                <c:pt idx="91">
                  <c:v>2326.0100000000002</c:v>
                </c:pt>
                <c:pt idx="92">
                  <c:v>2346.9</c:v>
                </c:pt>
                <c:pt idx="93">
                  <c:v>2367.79</c:v>
                </c:pt>
                <c:pt idx="94">
                  <c:v>2388.67</c:v>
                </c:pt>
                <c:pt idx="95">
                  <c:v>2409.56</c:v>
                </c:pt>
                <c:pt idx="96">
                  <c:v>2430.4499999999998</c:v>
                </c:pt>
                <c:pt idx="97">
                  <c:v>2451.34</c:v>
                </c:pt>
                <c:pt idx="98">
                  <c:v>2472.2199999999998</c:v>
                </c:pt>
                <c:pt idx="99">
                  <c:v>2493.11</c:v>
                </c:pt>
                <c:pt idx="100">
                  <c:v>2514</c:v>
                </c:pt>
              </c:numCache>
            </c:numRef>
          </c:xVal>
          <c:yVal>
            <c:numRef>
              <c:f>'May 24 - HE 14'!$F$3:$F$103</c:f>
              <c:numCache>
                <c:formatCode>_(* #,##0_);_(* \(#,##0\);_(* "-"??_);_(@_)</c:formatCode>
                <c:ptCount val="101"/>
                <c:pt idx="0">
                  <c:v>5050</c:v>
                </c:pt>
                <c:pt idx="1">
                  <c:v>5050</c:v>
                </c:pt>
                <c:pt idx="2">
                  <c:v>3513.5</c:v>
                </c:pt>
                <c:pt idx="3">
                  <c:v>3445.07</c:v>
                </c:pt>
                <c:pt idx="4">
                  <c:v>3374.81</c:v>
                </c:pt>
                <c:pt idx="5">
                  <c:v>3303.77</c:v>
                </c:pt>
                <c:pt idx="6">
                  <c:v>3230.02</c:v>
                </c:pt>
                <c:pt idx="7">
                  <c:v>3154.74</c:v>
                </c:pt>
                <c:pt idx="8">
                  <c:v>3078.05</c:v>
                </c:pt>
                <c:pt idx="9">
                  <c:v>3000.07</c:v>
                </c:pt>
                <c:pt idx="10">
                  <c:v>2920.93</c:v>
                </c:pt>
                <c:pt idx="11">
                  <c:v>2842.33</c:v>
                </c:pt>
                <c:pt idx="12">
                  <c:v>2761.31</c:v>
                </c:pt>
                <c:pt idx="13">
                  <c:v>2679.55</c:v>
                </c:pt>
                <c:pt idx="14">
                  <c:v>2597.2199999999998</c:v>
                </c:pt>
                <c:pt idx="15">
                  <c:v>2514.46</c:v>
                </c:pt>
                <c:pt idx="16">
                  <c:v>2431.4299999999998</c:v>
                </c:pt>
                <c:pt idx="17">
                  <c:v>2348.88</c:v>
                </c:pt>
                <c:pt idx="18">
                  <c:v>2264.88</c:v>
                </c:pt>
                <c:pt idx="19">
                  <c:v>2182.1799999999998</c:v>
                </c:pt>
                <c:pt idx="20">
                  <c:v>2099.8200000000002</c:v>
                </c:pt>
                <c:pt idx="21">
                  <c:v>2017.84</c:v>
                </c:pt>
                <c:pt idx="22">
                  <c:v>1936.54</c:v>
                </c:pt>
                <c:pt idx="23">
                  <c:v>1856.62</c:v>
                </c:pt>
                <c:pt idx="24">
                  <c:v>1777.29</c:v>
                </c:pt>
                <c:pt idx="25">
                  <c:v>1699.06</c:v>
                </c:pt>
                <c:pt idx="26">
                  <c:v>1622.07</c:v>
                </c:pt>
                <c:pt idx="27">
                  <c:v>1546.72</c:v>
                </c:pt>
                <c:pt idx="28">
                  <c:v>1472.42</c:v>
                </c:pt>
                <c:pt idx="29">
                  <c:v>1399.75</c:v>
                </c:pt>
                <c:pt idx="30">
                  <c:v>1328.89</c:v>
                </c:pt>
                <c:pt idx="31">
                  <c:v>1259.82</c:v>
                </c:pt>
                <c:pt idx="32">
                  <c:v>1192.6199999999999</c:v>
                </c:pt>
                <c:pt idx="33">
                  <c:v>1127.3699999999999</c:v>
                </c:pt>
                <c:pt idx="34">
                  <c:v>1063.4100000000001</c:v>
                </c:pt>
                <c:pt idx="35">
                  <c:v>1002.13</c:v>
                </c:pt>
                <c:pt idx="36">
                  <c:v>942.97</c:v>
                </c:pt>
                <c:pt idx="37">
                  <c:v>885.96</c:v>
                </c:pt>
                <c:pt idx="38">
                  <c:v>831.19</c:v>
                </c:pt>
                <c:pt idx="39">
                  <c:v>778.68</c:v>
                </c:pt>
                <c:pt idx="40">
                  <c:v>729.07</c:v>
                </c:pt>
                <c:pt idx="41">
                  <c:v>680.83</c:v>
                </c:pt>
                <c:pt idx="42">
                  <c:v>634.79999999999995</c:v>
                </c:pt>
                <c:pt idx="43">
                  <c:v>590.95000000000005</c:v>
                </c:pt>
                <c:pt idx="44">
                  <c:v>549.27</c:v>
                </c:pt>
                <c:pt idx="45">
                  <c:v>509.71</c:v>
                </c:pt>
                <c:pt idx="46">
                  <c:v>472.92</c:v>
                </c:pt>
                <c:pt idx="47">
                  <c:v>437.52</c:v>
                </c:pt>
                <c:pt idx="48">
                  <c:v>404.08</c:v>
                </c:pt>
                <c:pt idx="49">
                  <c:v>372.17</c:v>
                </c:pt>
                <c:pt idx="50">
                  <c:v>342.45</c:v>
                </c:pt>
                <c:pt idx="51">
                  <c:v>314.74</c:v>
                </c:pt>
                <c:pt idx="52">
                  <c:v>289.08</c:v>
                </c:pt>
                <c:pt idx="53">
                  <c:v>264.87</c:v>
                </c:pt>
                <c:pt idx="54">
                  <c:v>242.29</c:v>
                </c:pt>
                <c:pt idx="55">
                  <c:v>221.66</c:v>
                </c:pt>
                <c:pt idx="56">
                  <c:v>202.44</c:v>
                </c:pt>
                <c:pt idx="57">
                  <c:v>184.57</c:v>
                </c:pt>
                <c:pt idx="58">
                  <c:v>168.1</c:v>
                </c:pt>
                <c:pt idx="59">
                  <c:v>152.80000000000001</c:v>
                </c:pt>
                <c:pt idx="60">
                  <c:v>138.66999999999999</c:v>
                </c:pt>
                <c:pt idx="61">
                  <c:v>125.65</c:v>
                </c:pt>
                <c:pt idx="62">
                  <c:v>113.72</c:v>
                </c:pt>
                <c:pt idx="63">
                  <c:v>102.68</c:v>
                </c:pt>
                <c:pt idx="64">
                  <c:v>93.71</c:v>
                </c:pt>
                <c:pt idx="65">
                  <c:v>85.95</c:v>
                </c:pt>
                <c:pt idx="66">
                  <c:v>78.739999999999995</c:v>
                </c:pt>
                <c:pt idx="67">
                  <c:v>72.06</c:v>
                </c:pt>
                <c:pt idx="68">
                  <c:v>65.87</c:v>
                </c:pt>
                <c:pt idx="69">
                  <c:v>60.15</c:v>
                </c:pt>
                <c:pt idx="70">
                  <c:v>54.86</c:v>
                </c:pt>
                <c:pt idx="71">
                  <c:v>49.98</c:v>
                </c:pt>
                <c:pt idx="72">
                  <c:v>45.48</c:v>
                </c:pt>
                <c:pt idx="73">
                  <c:v>41.34</c:v>
                </c:pt>
                <c:pt idx="74">
                  <c:v>37.53</c:v>
                </c:pt>
                <c:pt idx="75">
                  <c:v>34.04</c:v>
                </c:pt>
                <c:pt idx="76">
                  <c:v>30.84</c:v>
                </c:pt>
                <c:pt idx="77">
                  <c:v>27.9</c:v>
                </c:pt>
                <c:pt idx="78">
                  <c:v>25.22</c:v>
                </c:pt>
                <c:pt idx="79">
                  <c:v>22.77</c:v>
                </c:pt>
                <c:pt idx="80">
                  <c:v>20.53</c:v>
                </c:pt>
                <c:pt idx="81">
                  <c:v>18.489999999999998</c:v>
                </c:pt>
                <c:pt idx="82">
                  <c:v>16.63</c:v>
                </c:pt>
                <c:pt idx="83">
                  <c:v>15</c:v>
                </c:pt>
                <c:pt idx="84">
                  <c:v>15</c:v>
                </c:pt>
                <c:pt idx="85">
                  <c:v>15</c:v>
                </c:pt>
                <c:pt idx="86">
                  <c:v>15</c:v>
                </c:pt>
                <c:pt idx="87">
                  <c:v>15</c:v>
                </c:pt>
                <c:pt idx="88">
                  <c:v>15</c:v>
                </c:pt>
                <c:pt idx="89">
                  <c:v>15</c:v>
                </c:pt>
                <c:pt idx="90">
                  <c:v>15</c:v>
                </c:pt>
                <c:pt idx="91">
                  <c:v>15</c:v>
                </c:pt>
                <c:pt idx="92">
                  <c:v>15</c:v>
                </c:pt>
                <c:pt idx="93">
                  <c:v>15</c:v>
                </c:pt>
                <c:pt idx="94">
                  <c:v>15</c:v>
                </c:pt>
                <c:pt idx="95">
                  <c:v>15</c:v>
                </c:pt>
                <c:pt idx="96">
                  <c:v>15</c:v>
                </c:pt>
                <c:pt idx="97">
                  <c:v>15</c:v>
                </c:pt>
                <c:pt idx="98">
                  <c:v>15</c:v>
                </c:pt>
                <c:pt idx="99">
                  <c:v>15</c:v>
                </c:pt>
                <c:pt idx="100">
                  <c:v>15</c:v>
                </c:pt>
              </c:numCache>
            </c:numRef>
          </c:yVal>
          <c:smooth val="0"/>
          <c:extLst>
            <c:ext xmlns:c16="http://schemas.microsoft.com/office/drawing/2014/chart" uri="{C3380CC4-5D6E-409C-BE32-E72D297353CC}">
              <c16:uniqueId val="{00000002-B132-49F7-A58D-2E68DD016248}"/>
            </c:ext>
          </c:extLst>
        </c:ser>
        <c:ser>
          <c:idx val="3"/>
          <c:order val="3"/>
          <c:tx>
            <c:strRef>
              <c:f>'May 24 - HE 14'!$G$1</c:f>
              <c:strCache>
                <c:ptCount val="1"/>
                <c:pt idx="0">
                  <c:v> Non-Spin - w/ Floor </c:v>
                </c:pt>
              </c:strCache>
            </c:strRef>
          </c:tx>
          <c:spPr>
            <a:ln w="19050" cap="rnd">
              <a:solidFill>
                <a:schemeClr val="tx2"/>
              </a:solidFill>
              <a:prstDash val="sysDash"/>
              <a:round/>
            </a:ln>
            <a:effectLst/>
          </c:spPr>
          <c:marker>
            <c:symbol val="none"/>
          </c:marker>
          <c:xVal>
            <c:numRef>
              <c:f>'May 24 - HE 14'!$G$3:$G$103</c:f>
              <c:numCache>
                <c:formatCode>_(* #,##0_);_(* \(#,##0\);_(* "-"??_);_(@_)</c:formatCode>
                <c:ptCount val="101"/>
                <c:pt idx="0">
                  <c:v>0</c:v>
                </c:pt>
                <c:pt idx="1">
                  <c:v>10</c:v>
                </c:pt>
                <c:pt idx="2">
                  <c:v>11</c:v>
                </c:pt>
                <c:pt idx="3">
                  <c:v>56.62</c:v>
                </c:pt>
                <c:pt idx="4">
                  <c:v>102.24</c:v>
                </c:pt>
                <c:pt idx="5">
                  <c:v>147.87</c:v>
                </c:pt>
                <c:pt idx="6">
                  <c:v>193.49</c:v>
                </c:pt>
                <c:pt idx="7">
                  <c:v>239.11</c:v>
                </c:pt>
                <c:pt idx="8">
                  <c:v>284.73</c:v>
                </c:pt>
                <c:pt idx="9">
                  <c:v>330.36</c:v>
                </c:pt>
                <c:pt idx="10">
                  <c:v>375.98</c:v>
                </c:pt>
                <c:pt idx="11">
                  <c:v>421.6</c:v>
                </c:pt>
                <c:pt idx="12">
                  <c:v>467.22</c:v>
                </c:pt>
                <c:pt idx="13">
                  <c:v>512.85</c:v>
                </c:pt>
                <c:pt idx="14">
                  <c:v>558.47</c:v>
                </c:pt>
                <c:pt idx="15">
                  <c:v>604.09</c:v>
                </c:pt>
                <c:pt idx="16">
                  <c:v>649.71</c:v>
                </c:pt>
                <c:pt idx="17">
                  <c:v>695.34</c:v>
                </c:pt>
                <c:pt idx="18">
                  <c:v>740.96</c:v>
                </c:pt>
                <c:pt idx="19">
                  <c:v>786.58</c:v>
                </c:pt>
                <c:pt idx="20">
                  <c:v>832.2</c:v>
                </c:pt>
                <c:pt idx="21">
                  <c:v>877.83</c:v>
                </c:pt>
                <c:pt idx="22">
                  <c:v>923.45</c:v>
                </c:pt>
                <c:pt idx="23">
                  <c:v>969.07</c:v>
                </c:pt>
                <c:pt idx="24">
                  <c:v>1014.69</c:v>
                </c:pt>
                <c:pt idx="25">
                  <c:v>1060.32</c:v>
                </c:pt>
                <c:pt idx="26">
                  <c:v>1105.94</c:v>
                </c:pt>
                <c:pt idx="27">
                  <c:v>1151.56</c:v>
                </c:pt>
                <c:pt idx="28">
                  <c:v>1197.18</c:v>
                </c:pt>
                <c:pt idx="29">
                  <c:v>1242.81</c:v>
                </c:pt>
                <c:pt idx="30">
                  <c:v>1288.43</c:v>
                </c:pt>
                <c:pt idx="31">
                  <c:v>1334.05</c:v>
                </c:pt>
                <c:pt idx="32">
                  <c:v>1379.67</c:v>
                </c:pt>
                <c:pt idx="33">
                  <c:v>1425.3</c:v>
                </c:pt>
                <c:pt idx="34">
                  <c:v>1470.92</c:v>
                </c:pt>
                <c:pt idx="35">
                  <c:v>1516.54</c:v>
                </c:pt>
                <c:pt idx="36">
                  <c:v>1562.16</c:v>
                </c:pt>
                <c:pt idx="37">
                  <c:v>1607.79</c:v>
                </c:pt>
                <c:pt idx="38">
                  <c:v>1653.41</c:v>
                </c:pt>
                <c:pt idx="39">
                  <c:v>1699.03</c:v>
                </c:pt>
                <c:pt idx="40">
                  <c:v>1744.65</c:v>
                </c:pt>
                <c:pt idx="41">
                  <c:v>1790.28</c:v>
                </c:pt>
                <c:pt idx="42">
                  <c:v>1835.9</c:v>
                </c:pt>
                <c:pt idx="43">
                  <c:v>1881.52</c:v>
                </c:pt>
                <c:pt idx="44">
                  <c:v>1927.14</c:v>
                </c:pt>
                <c:pt idx="45">
                  <c:v>1972.77</c:v>
                </c:pt>
                <c:pt idx="46">
                  <c:v>2018.39</c:v>
                </c:pt>
                <c:pt idx="47">
                  <c:v>2064.0100000000002</c:v>
                </c:pt>
                <c:pt idx="48">
                  <c:v>2109.63</c:v>
                </c:pt>
                <c:pt idx="49">
                  <c:v>2155.2600000000002</c:v>
                </c:pt>
                <c:pt idx="50">
                  <c:v>2200.88</c:v>
                </c:pt>
                <c:pt idx="51">
                  <c:v>2246.5</c:v>
                </c:pt>
                <c:pt idx="52">
                  <c:v>2292.12</c:v>
                </c:pt>
                <c:pt idx="53">
                  <c:v>2337.7399999999998</c:v>
                </c:pt>
                <c:pt idx="54">
                  <c:v>2383.37</c:v>
                </c:pt>
                <c:pt idx="55">
                  <c:v>2428.9899999999998</c:v>
                </c:pt>
                <c:pt idx="56">
                  <c:v>2474.61</c:v>
                </c:pt>
                <c:pt idx="57">
                  <c:v>2520.23</c:v>
                </c:pt>
                <c:pt idx="58">
                  <c:v>2565.86</c:v>
                </c:pt>
                <c:pt idx="59">
                  <c:v>2611.48</c:v>
                </c:pt>
                <c:pt idx="60">
                  <c:v>2657.1</c:v>
                </c:pt>
                <c:pt idx="61">
                  <c:v>2702.72</c:v>
                </c:pt>
                <c:pt idx="62">
                  <c:v>2748.35</c:v>
                </c:pt>
                <c:pt idx="63">
                  <c:v>2793.97</c:v>
                </c:pt>
                <c:pt idx="64">
                  <c:v>2839.59</c:v>
                </c:pt>
                <c:pt idx="65">
                  <c:v>2885.21</c:v>
                </c:pt>
                <c:pt idx="66">
                  <c:v>2930.84</c:v>
                </c:pt>
                <c:pt idx="67">
                  <c:v>2976.46</c:v>
                </c:pt>
                <c:pt idx="68">
                  <c:v>3022.08</c:v>
                </c:pt>
                <c:pt idx="69">
                  <c:v>3067.7</c:v>
                </c:pt>
                <c:pt idx="70">
                  <c:v>3113.33</c:v>
                </c:pt>
                <c:pt idx="71">
                  <c:v>3158.95</c:v>
                </c:pt>
                <c:pt idx="72">
                  <c:v>3204.57</c:v>
                </c:pt>
                <c:pt idx="73">
                  <c:v>3250.19</c:v>
                </c:pt>
                <c:pt idx="74">
                  <c:v>3295.82</c:v>
                </c:pt>
                <c:pt idx="75">
                  <c:v>3341.44</c:v>
                </c:pt>
                <c:pt idx="76">
                  <c:v>3387.06</c:v>
                </c:pt>
                <c:pt idx="77">
                  <c:v>3432.68</c:v>
                </c:pt>
                <c:pt idx="78">
                  <c:v>3478.31</c:v>
                </c:pt>
                <c:pt idx="79">
                  <c:v>3523.93</c:v>
                </c:pt>
                <c:pt idx="80">
                  <c:v>3569.55</c:v>
                </c:pt>
                <c:pt idx="81">
                  <c:v>3615.17</c:v>
                </c:pt>
                <c:pt idx="82">
                  <c:v>3660.8</c:v>
                </c:pt>
                <c:pt idx="83">
                  <c:v>3706.42</c:v>
                </c:pt>
                <c:pt idx="84">
                  <c:v>3752.04</c:v>
                </c:pt>
                <c:pt idx="85">
                  <c:v>3797.66</c:v>
                </c:pt>
                <c:pt idx="86">
                  <c:v>3843.29</c:v>
                </c:pt>
                <c:pt idx="87">
                  <c:v>3888.91</c:v>
                </c:pt>
                <c:pt idx="88">
                  <c:v>3934.53</c:v>
                </c:pt>
                <c:pt idx="89">
                  <c:v>3980.15</c:v>
                </c:pt>
                <c:pt idx="90">
                  <c:v>4025.78</c:v>
                </c:pt>
                <c:pt idx="91">
                  <c:v>4071.4</c:v>
                </c:pt>
                <c:pt idx="92">
                  <c:v>4117.0200000000004</c:v>
                </c:pt>
                <c:pt idx="93">
                  <c:v>4162.6400000000003</c:v>
                </c:pt>
                <c:pt idx="94">
                  <c:v>4208.2700000000004</c:v>
                </c:pt>
                <c:pt idx="95">
                  <c:v>4253.8900000000003</c:v>
                </c:pt>
                <c:pt idx="96">
                  <c:v>4299.51</c:v>
                </c:pt>
                <c:pt idx="97">
                  <c:v>4345.13</c:v>
                </c:pt>
                <c:pt idx="98">
                  <c:v>4390.76</c:v>
                </c:pt>
                <c:pt idx="99">
                  <c:v>4436.38</c:v>
                </c:pt>
                <c:pt idx="100">
                  <c:v>4482</c:v>
                </c:pt>
              </c:numCache>
            </c:numRef>
          </c:xVal>
          <c:yVal>
            <c:numRef>
              <c:f>'May 24 - HE 14'!$H$3:$H$103</c:f>
              <c:numCache>
                <c:formatCode>_(* #,##0_);_(* \(#,##0\);_(* "-"??_);_(@_)</c:formatCode>
                <c:ptCount val="101"/>
                <c:pt idx="0">
                  <c:v>5000</c:v>
                </c:pt>
                <c:pt idx="1">
                  <c:v>5000</c:v>
                </c:pt>
                <c:pt idx="2">
                  <c:v>3512.19</c:v>
                </c:pt>
                <c:pt idx="3">
                  <c:v>3361.13</c:v>
                </c:pt>
                <c:pt idx="4">
                  <c:v>3200.55</c:v>
                </c:pt>
                <c:pt idx="5">
                  <c:v>3033.09</c:v>
                </c:pt>
                <c:pt idx="6">
                  <c:v>2860.23</c:v>
                </c:pt>
                <c:pt idx="7">
                  <c:v>2683.21</c:v>
                </c:pt>
                <c:pt idx="8">
                  <c:v>2503.0500000000002</c:v>
                </c:pt>
                <c:pt idx="9">
                  <c:v>2321.9</c:v>
                </c:pt>
                <c:pt idx="10">
                  <c:v>2141.23</c:v>
                </c:pt>
                <c:pt idx="11">
                  <c:v>1963.63</c:v>
                </c:pt>
                <c:pt idx="12">
                  <c:v>1787.85</c:v>
                </c:pt>
                <c:pt idx="13">
                  <c:v>1618.2</c:v>
                </c:pt>
                <c:pt idx="14">
                  <c:v>1455.73</c:v>
                </c:pt>
                <c:pt idx="15">
                  <c:v>1299.6500000000001</c:v>
                </c:pt>
                <c:pt idx="16">
                  <c:v>1152.92</c:v>
                </c:pt>
                <c:pt idx="17">
                  <c:v>1016.05</c:v>
                </c:pt>
                <c:pt idx="18">
                  <c:v>888.37</c:v>
                </c:pt>
                <c:pt idx="19">
                  <c:v>771.12</c:v>
                </c:pt>
                <c:pt idx="20">
                  <c:v>665.33</c:v>
                </c:pt>
                <c:pt idx="21">
                  <c:v>568.4</c:v>
                </c:pt>
                <c:pt idx="22">
                  <c:v>483.06</c:v>
                </c:pt>
                <c:pt idx="23">
                  <c:v>407.51</c:v>
                </c:pt>
                <c:pt idx="24">
                  <c:v>340.33</c:v>
                </c:pt>
                <c:pt idx="25">
                  <c:v>282.61</c:v>
                </c:pt>
                <c:pt idx="26">
                  <c:v>232.99</c:v>
                </c:pt>
                <c:pt idx="27">
                  <c:v>191.09</c:v>
                </c:pt>
                <c:pt idx="28">
                  <c:v>155.56</c:v>
                </c:pt>
                <c:pt idx="29">
                  <c:v>125.77</c:v>
                </c:pt>
                <c:pt idx="30">
                  <c:v>100.83</c:v>
                </c:pt>
                <c:pt idx="31">
                  <c:v>83.26</c:v>
                </c:pt>
                <c:pt idx="32">
                  <c:v>68.599999999999994</c:v>
                </c:pt>
                <c:pt idx="33">
                  <c:v>56.23</c:v>
                </c:pt>
                <c:pt idx="34">
                  <c:v>45.84</c:v>
                </c:pt>
                <c:pt idx="35">
                  <c:v>37.159999999999997</c:v>
                </c:pt>
                <c:pt idx="36">
                  <c:v>29.97</c:v>
                </c:pt>
                <c:pt idx="37">
                  <c:v>24.04</c:v>
                </c:pt>
                <c:pt idx="38">
                  <c:v>19.170000000000002</c:v>
                </c:pt>
                <c:pt idx="39">
                  <c:v>15.21</c:v>
                </c:pt>
                <c:pt idx="40">
                  <c:v>15</c:v>
                </c:pt>
                <c:pt idx="41">
                  <c:v>15</c:v>
                </c:pt>
                <c:pt idx="42">
                  <c:v>15</c:v>
                </c:pt>
                <c:pt idx="43">
                  <c:v>15</c:v>
                </c:pt>
                <c:pt idx="44">
                  <c:v>15</c:v>
                </c:pt>
                <c:pt idx="45">
                  <c:v>15</c:v>
                </c:pt>
                <c:pt idx="46">
                  <c:v>15</c:v>
                </c:pt>
                <c:pt idx="47">
                  <c:v>15</c:v>
                </c:pt>
                <c:pt idx="48">
                  <c:v>15</c:v>
                </c:pt>
                <c:pt idx="49">
                  <c:v>15</c:v>
                </c:pt>
                <c:pt idx="50">
                  <c:v>15</c:v>
                </c:pt>
                <c:pt idx="51">
                  <c:v>15</c:v>
                </c:pt>
                <c:pt idx="52">
                  <c:v>15</c:v>
                </c:pt>
                <c:pt idx="53">
                  <c:v>15</c:v>
                </c:pt>
                <c:pt idx="54">
                  <c:v>15</c:v>
                </c:pt>
                <c:pt idx="55">
                  <c:v>15</c:v>
                </c:pt>
                <c:pt idx="56">
                  <c:v>15</c:v>
                </c:pt>
                <c:pt idx="57">
                  <c:v>15</c:v>
                </c:pt>
                <c:pt idx="58">
                  <c:v>15</c:v>
                </c:pt>
                <c:pt idx="59">
                  <c:v>15</c:v>
                </c:pt>
                <c:pt idx="60">
                  <c:v>15</c:v>
                </c:pt>
                <c:pt idx="61">
                  <c:v>15</c:v>
                </c:pt>
                <c:pt idx="62">
                  <c:v>15</c:v>
                </c:pt>
                <c:pt idx="63">
                  <c:v>15</c:v>
                </c:pt>
                <c:pt idx="64">
                  <c:v>15</c:v>
                </c:pt>
                <c:pt idx="65">
                  <c:v>15</c:v>
                </c:pt>
                <c:pt idx="66">
                  <c:v>15</c:v>
                </c:pt>
                <c:pt idx="67">
                  <c:v>15</c:v>
                </c:pt>
                <c:pt idx="68">
                  <c:v>15</c:v>
                </c:pt>
                <c:pt idx="69">
                  <c:v>15</c:v>
                </c:pt>
                <c:pt idx="70">
                  <c:v>15</c:v>
                </c:pt>
                <c:pt idx="71">
                  <c:v>15</c:v>
                </c:pt>
                <c:pt idx="72">
                  <c:v>15</c:v>
                </c:pt>
                <c:pt idx="73">
                  <c:v>15</c:v>
                </c:pt>
                <c:pt idx="74">
                  <c:v>15</c:v>
                </c:pt>
                <c:pt idx="75">
                  <c:v>15</c:v>
                </c:pt>
                <c:pt idx="76">
                  <c:v>15</c:v>
                </c:pt>
                <c:pt idx="77">
                  <c:v>15</c:v>
                </c:pt>
                <c:pt idx="78">
                  <c:v>15</c:v>
                </c:pt>
                <c:pt idx="79">
                  <c:v>15</c:v>
                </c:pt>
                <c:pt idx="80">
                  <c:v>15</c:v>
                </c:pt>
                <c:pt idx="81">
                  <c:v>15</c:v>
                </c:pt>
                <c:pt idx="82">
                  <c:v>15</c:v>
                </c:pt>
                <c:pt idx="83">
                  <c:v>15</c:v>
                </c:pt>
                <c:pt idx="84">
                  <c:v>15</c:v>
                </c:pt>
                <c:pt idx="85">
                  <c:v>15</c:v>
                </c:pt>
                <c:pt idx="86">
                  <c:v>15</c:v>
                </c:pt>
                <c:pt idx="87">
                  <c:v>15</c:v>
                </c:pt>
                <c:pt idx="88">
                  <c:v>15</c:v>
                </c:pt>
                <c:pt idx="89">
                  <c:v>15</c:v>
                </c:pt>
                <c:pt idx="90">
                  <c:v>15</c:v>
                </c:pt>
                <c:pt idx="91">
                  <c:v>15</c:v>
                </c:pt>
                <c:pt idx="92">
                  <c:v>15</c:v>
                </c:pt>
                <c:pt idx="93">
                  <c:v>15</c:v>
                </c:pt>
                <c:pt idx="94">
                  <c:v>15</c:v>
                </c:pt>
                <c:pt idx="95">
                  <c:v>15</c:v>
                </c:pt>
                <c:pt idx="96">
                  <c:v>15</c:v>
                </c:pt>
                <c:pt idx="97">
                  <c:v>15</c:v>
                </c:pt>
                <c:pt idx="98">
                  <c:v>15</c:v>
                </c:pt>
                <c:pt idx="99">
                  <c:v>15</c:v>
                </c:pt>
                <c:pt idx="100">
                  <c:v>15</c:v>
                </c:pt>
              </c:numCache>
            </c:numRef>
          </c:yVal>
          <c:smooth val="0"/>
          <c:extLst>
            <c:ext xmlns:c16="http://schemas.microsoft.com/office/drawing/2014/chart" uri="{C3380CC4-5D6E-409C-BE32-E72D297353CC}">
              <c16:uniqueId val="{00000003-B132-49F7-A58D-2E68DD016248}"/>
            </c:ext>
          </c:extLst>
        </c:ser>
        <c:dLbls>
          <c:showLegendKey val="0"/>
          <c:showVal val="0"/>
          <c:showCatName val="0"/>
          <c:showSerName val="0"/>
          <c:showPercent val="0"/>
          <c:showBubbleSize val="0"/>
        </c:dLbls>
        <c:axId val="840382767"/>
        <c:axId val="1049811423"/>
      </c:scatterChart>
      <c:valAx>
        <c:axId val="840382767"/>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a:t>MW</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_(* #,##0_);_(* \(#,##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049811423"/>
        <c:crosses val="autoZero"/>
        <c:crossBetween val="midCat"/>
      </c:valAx>
      <c:valAx>
        <c:axId val="1049811423"/>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a:t>$/MW per hour</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_(* #,##0_);_(* \(#,##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840382767"/>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solidFill>
                <a:latin typeface="+mn-lt"/>
                <a:ea typeface="+mn-ea"/>
                <a:cs typeface="+mn-cs"/>
              </a:defRPr>
            </a:pPr>
            <a:r>
              <a:rPr lang="en-US"/>
              <a:t>Oct. '24 Hour Ending 21</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mn-lt"/>
              <a:ea typeface="+mn-ea"/>
              <a:cs typeface="+mn-cs"/>
            </a:defRPr>
          </a:pPr>
          <a:endParaRPr lang="en-US"/>
        </a:p>
      </c:txPr>
    </c:title>
    <c:autoTitleDeleted val="0"/>
    <c:plotArea>
      <c:layout/>
      <c:scatterChart>
        <c:scatterStyle val="lineMarker"/>
        <c:varyColors val="0"/>
        <c:ser>
          <c:idx val="0"/>
          <c:order val="0"/>
          <c:tx>
            <c:strRef>
              <c:f>'Oct 24 - HE 21'!$A$1</c:f>
              <c:strCache>
                <c:ptCount val="1"/>
                <c:pt idx="0">
                  <c:v> ECRS - No Floor </c:v>
                </c:pt>
              </c:strCache>
            </c:strRef>
          </c:tx>
          <c:spPr>
            <a:ln w="19050" cap="rnd">
              <a:solidFill>
                <a:schemeClr val="accent1"/>
              </a:solidFill>
              <a:round/>
            </a:ln>
            <a:effectLst/>
          </c:spPr>
          <c:marker>
            <c:symbol val="none"/>
          </c:marker>
          <c:xVal>
            <c:numRef>
              <c:f>'Oct 24 - HE 21'!$A$3:$A$103</c:f>
              <c:numCache>
                <c:formatCode>_(* #,##0_);_(* \(#,##0\);_(* "-"??_);_(@_)</c:formatCode>
                <c:ptCount val="101"/>
                <c:pt idx="0">
                  <c:v>0</c:v>
                </c:pt>
                <c:pt idx="1">
                  <c:v>466</c:v>
                </c:pt>
                <c:pt idx="2">
                  <c:v>467</c:v>
                </c:pt>
                <c:pt idx="3">
                  <c:v>478.1</c:v>
                </c:pt>
                <c:pt idx="4">
                  <c:v>489.2</c:v>
                </c:pt>
                <c:pt idx="5">
                  <c:v>500.31</c:v>
                </c:pt>
                <c:pt idx="6">
                  <c:v>511.41</c:v>
                </c:pt>
                <c:pt idx="7">
                  <c:v>522.51</c:v>
                </c:pt>
                <c:pt idx="8">
                  <c:v>533.61</c:v>
                </c:pt>
                <c:pt idx="9">
                  <c:v>544.71</c:v>
                </c:pt>
                <c:pt idx="10">
                  <c:v>555.82000000000005</c:v>
                </c:pt>
                <c:pt idx="11">
                  <c:v>566.91999999999996</c:v>
                </c:pt>
                <c:pt idx="12">
                  <c:v>578.02</c:v>
                </c:pt>
                <c:pt idx="13">
                  <c:v>589.12</c:v>
                </c:pt>
                <c:pt idx="14">
                  <c:v>600.22</c:v>
                </c:pt>
                <c:pt idx="15">
                  <c:v>611.33000000000004</c:v>
                </c:pt>
                <c:pt idx="16">
                  <c:v>622.42999999999995</c:v>
                </c:pt>
                <c:pt idx="17">
                  <c:v>633.53</c:v>
                </c:pt>
                <c:pt idx="18">
                  <c:v>644.63</c:v>
                </c:pt>
                <c:pt idx="19">
                  <c:v>655.73</c:v>
                </c:pt>
                <c:pt idx="20">
                  <c:v>666.84</c:v>
                </c:pt>
                <c:pt idx="21">
                  <c:v>677.94</c:v>
                </c:pt>
                <c:pt idx="22">
                  <c:v>689.04</c:v>
                </c:pt>
                <c:pt idx="23">
                  <c:v>700.14</c:v>
                </c:pt>
                <c:pt idx="24">
                  <c:v>711.24</c:v>
                </c:pt>
                <c:pt idx="25">
                  <c:v>722.35</c:v>
                </c:pt>
                <c:pt idx="26">
                  <c:v>733.45</c:v>
                </c:pt>
                <c:pt idx="27">
                  <c:v>744.55</c:v>
                </c:pt>
                <c:pt idx="28">
                  <c:v>755.65</c:v>
                </c:pt>
                <c:pt idx="29">
                  <c:v>766.76</c:v>
                </c:pt>
                <c:pt idx="30">
                  <c:v>777.86</c:v>
                </c:pt>
                <c:pt idx="31">
                  <c:v>788.96</c:v>
                </c:pt>
                <c:pt idx="32">
                  <c:v>800.06</c:v>
                </c:pt>
                <c:pt idx="33">
                  <c:v>811.16</c:v>
                </c:pt>
                <c:pt idx="34">
                  <c:v>822.27</c:v>
                </c:pt>
                <c:pt idx="35">
                  <c:v>833.37</c:v>
                </c:pt>
                <c:pt idx="36">
                  <c:v>844.47</c:v>
                </c:pt>
                <c:pt idx="37">
                  <c:v>855.57</c:v>
                </c:pt>
                <c:pt idx="38">
                  <c:v>866.67</c:v>
                </c:pt>
                <c:pt idx="39">
                  <c:v>877.78</c:v>
                </c:pt>
                <c:pt idx="40">
                  <c:v>888.88</c:v>
                </c:pt>
                <c:pt idx="41">
                  <c:v>899.98</c:v>
                </c:pt>
                <c:pt idx="42">
                  <c:v>911.08</c:v>
                </c:pt>
                <c:pt idx="43">
                  <c:v>922.18</c:v>
                </c:pt>
                <c:pt idx="44">
                  <c:v>933.29</c:v>
                </c:pt>
                <c:pt idx="45">
                  <c:v>944.39</c:v>
                </c:pt>
                <c:pt idx="46">
                  <c:v>955.49</c:v>
                </c:pt>
                <c:pt idx="47">
                  <c:v>966.59</c:v>
                </c:pt>
                <c:pt idx="48">
                  <c:v>977.69</c:v>
                </c:pt>
                <c:pt idx="49">
                  <c:v>988.8</c:v>
                </c:pt>
                <c:pt idx="50">
                  <c:v>999.9</c:v>
                </c:pt>
                <c:pt idx="51">
                  <c:v>1011</c:v>
                </c:pt>
                <c:pt idx="52">
                  <c:v>1022.1</c:v>
                </c:pt>
                <c:pt idx="53">
                  <c:v>1033.2</c:v>
                </c:pt>
                <c:pt idx="54">
                  <c:v>1044.31</c:v>
                </c:pt>
                <c:pt idx="55">
                  <c:v>1055.4100000000001</c:v>
                </c:pt>
                <c:pt idx="56">
                  <c:v>1066.51</c:v>
                </c:pt>
                <c:pt idx="57">
                  <c:v>1077.6099999999999</c:v>
                </c:pt>
                <c:pt idx="58">
                  <c:v>1088.71</c:v>
                </c:pt>
                <c:pt idx="59">
                  <c:v>1099.82</c:v>
                </c:pt>
                <c:pt idx="60">
                  <c:v>1110.92</c:v>
                </c:pt>
                <c:pt idx="61">
                  <c:v>1122.02</c:v>
                </c:pt>
                <c:pt idx="62">
                  <c:v>1133.1199999999999</c:v>
                </c:pt>
                <c:pt idx="63">
                  <c:v>1144.22</c:v>
                </c:pt>
                <c:pt idx="64">
                  <c:v>1155.33</c:v>
                </c:pt>
                <c:pt idx="65">
                  <c:v>1166.43</c:v>
                </c:pt>
                <c:pt idx="66">
                  <c:v>1177.53</c:v>
                </c:pt>
                <c:pt idx="67">
                  <c:v>1188.6300000000001</c:v>
                </c:pt>
                <c:pt idx="68">
                  <c:v>1199.73</c:v>
                </c:pt>
                <c:pt idx="69">
                  <c:v>1210.8399999999999</c:v>
                </c:pt>
                <c:pt idx="70">
                  <c:v>1221.94</c:v>
                </c:pt>
                <c:pt idx="71">
                  <c:v>1233.04</c:v>
                </c:pt>
                <c:pt idx="72">
                  <c:v>1244.1400000000001</c:v>
                </c:pt>
                <c:pt idx="73">
                  <c:v>1255.24</c:v>
                </c:pt>
                <c:pt idx="74">
                  <c:v>1266.3499999999999</c:v>
                </c:pt>
                <c:pt idx="75">
                  <c:v>1277.45</c:v>
                </c:pt>
                <c:pt idx="76">
                  <c:v>1288.55</c:v>
                </c:pt>
                <c:pt idx="77">
                  <c:v>1299.6500000000001</c:v>
                </c:pt>
                <c:pt idx="78">
                  <c:v>1310.76</c:v>
                </c:pt>
                <c:pt idx="79">
                  <c:v>1321.86</c:v>
                </c:pt>
                <c:pt idx="80">
                  <c:v>1332.96</c:v>
                </c:pt>
                <c:pt idx="81">
                  <c:v>1344.06</c:v>
                </c:pt>
                <c:pt idx="82">
                  <c:v>1355.16</c:v>
                </c:pt>
                <c:pt idx="83">
                  <c:v>1366.27</c:v>
                </c:pt>
                <c:pt idx="84">
                  <c:v>1377.37</c:v>
                </c:pt>
                <c:pt idx="85">
                  <c:v>1388.47</c:v>
                </c:pt>
                <c:pt idx="86">
                  <c:v>1399.57</c:v>
                </c:pt>
                <c:pt idx="87">
                  <c:v>1410.67</c:v>
                </c:pt>
                <c:pt idx="88">
                  <c:v>1421.78</c:v>
                </c:pt>
                <c:pt idx="89">
                  <c:v>1432.88</c:v>
                </c:pt>
                <c:pt idx="90">
                  <c:v>1443.98</c:v>
                </c:pt>
                <c:pt idx="91">
                  <c:v>1455.08</c:v>
                </c:pt>
                <c:pt idx="92">
                  <c:v>1466.18</c:v>
                </c:pt>
                <c:pt idx="93">
                  <c:v>1477.29</c:v>
                </c:pt>
                <c:pt idx="94">
                  <c:v>1488.39</c:v>
                </c:pt>
                <c:pt idx="95">
                  <c:v>1499.49</c:v>
                </c:pt>
                <c:pt idx="96">
                  <c:v>1510.59</c:v>
                </c:pt>
                <c:pt idx="97">
                  <c:v>1521.69</c:v>
                </c:pt>
                <c:pt idx="98">
                  <c:v>1532.8</c:v>
                </c:pt>
                <c:pt idx="99">
                  <c:v>1543.9</c:v>
                </c:pt>
                <c:pt idx="100">
                  <c:v>1555</c:v>
                </c:pt>
              </c:numCache>
            </c:numRef>
          </c:xVal>
          <c:yVal>
            <c:numRef>
              <c:f>'Oct 24 - HE 21'!$B$3:$B$103</c:f>
              <c:numCache>
                <c:formatCode>_(* #,##0_);_(* \(#,##0\);_(* "-"??_);_(@_)</c:formatCode>
                <c:ptCount val="101"/>
                <c:pt idx="0">
                  <c:v>5050</c:v>
                </c:pt>
                <c:pt idx="1">
                  <c:v>5050</c:v>
                </c:pt>
                <c:pt idx="2">
                  <c:v>3513.5</c:v>
                </c:pt>
                <c:pt idx="3">
                  <c:v>3481.67</c:v>
                </c:pt>
                <c:pt idx="4">
                  <c:v>3449.43</c:v>
                </c:pt>
                <c:pt idx="5">
                  <c:v>3416.79</c:v>
                </c:pt>
                <c:pt idx="6">
                  <c:v>3383.76</c:v>
                </c:pt>
                <c:pt idx="7">
                  <c:v>3350.35</c:v>
                </c:pt>
                <c:pt idx="8">
                  <c:v>3317.11</c:v>
                </c:pt>
                <c:pt idx="9">
                  <c:v>3281.41</c:v>
                </c:pt>
                <c:pt idx="10">
                  <c:v>3246.75</c:v>
                </c:pt>
                <c:pt idx="11">
                  <c:v>3211.76</c:v>
                </c:pt>
                <c:pt idx="12">
                  <c:v>3176.46</c:v>
                </c:pt>
                <c:pt idx="13">
                  <c:v>3140.97</c:v>
                </c:pt>
                <c:pt idx="14">
                  <c:v>3105.17</c:v>
                </c:pt>
                <c:pt idx="15">
                  <c:v>3067.58</c:v>
                </c:pt>
                <c:pt idx="16">
                  <c:v>3031.2</c:v>
                </c:pt>
                <c:pt idx="17">
                  <c:v>2994.55</c:v>
                </c:pt>
                <c:pt idx="18">
                  <c:v>2957.66</c:v>
                </c:pt>
                <c:pt idx="19">
                  <c:v>2920.52</c:v>
                </c:pt>
                <c:pt idx="20">
                  <c:v>2883.42</c:v>
                </c:pt>
                <c:pt idx="21">
                  <c:v>2845.7</c:v>
                </c:pt>
                <c:pt idx="22">
                  <c:v>2806.28</c:v>
                </c:pt>
                <c:pt idx="23">
                  <c:v>2768.33</c:v>
                </c:pt>
                <c:pt idx="24">
                  <c:v>2730.23</c:v>
                </c:pt>
                <c:pt idx="25">
                  <c:v>2691.97</c:v>
                </c:pt>
                <c:pt idx="26">
                  <c:v>2653.58</c:v>
                </c:pt>
                <c:pt idx="27">
                  <c:v>2615.08</c:v>
                </c:pt>
                <c:pt idx="28">
                  <c:v>2574.88</c:v>
                </c:pt>
                <c:pt idx="29">
                  <c:v>2536.1799999999998</c:v>
                </c:pt>
                <c:pt idx="30">
                  <c:v>2497.42</c:v>
                </c:pt>
                <c:pt idx="31">
                  <c:v>2458.61</c:v>
                </c:pt>
                <c:pt idx="32">
                  <c:v>2419.7600000000002</c:v>
                </c:pt>
                <c:pt idx="33">
                  <c:v>2380.9</c:v>
                </c:pt>
                <c:pt idx="34">
                  <c:v>2342.0300000000002</c:v>
                </c:pt>
                <c:pt idx="35">
                  <c:v>2301.5700000000002</c:v>
                </c:pt>
                <c:pt idx="36">
                  <c:v>2262.75</c:v>
                </c:pt>
                <c:pt idx="37">
                  <c:v>2223.98</c:v>
                </c:pt>
                <c:pt idx="38">
                  <c:v>2185.2600000000002</c:v>
                </c:pt>
                <c:pt idx="39">
                  <c:v>2146.63</c:v>
                </c:pt>
                <c:pt idx="40">
                  <c:v>2108.09</c:v>
                </c:pt>
                <c:pt idx="41">
                  <c:v>2068.08</c:v>
                </c:pt>
                <c:pt idx="42">
                  <c:v>2029.79</c:v>
                </c:pt>
                <c:pt idx="43">
                  <c:v>1991.64</c:v>
                </c:pt>
                <c:pt idx="44">
                  <c:v>1953.65</c:v>
                </c:pt>
                <c:pt idx="45">
                  <c:v>1915.84</c:v>
                </c:pt>
                <c:pt idx="46">
                  <c:v>1878.21</c:v>
                </c:pt>
                <c:pt idx="47">
                  <c:v>1840.79</c:v>
                </c:pt>
                <c:pt idx="48">
                  <c:v>1802.06</c:v>
                </c:pt>
                <c:pt idx="49">
                  <c:v>1765.1</c:v>
                </c:pt>
                <c:pt idx="50">
                  <c:v>1728.38</c:v>
                </c:pt>
                <c:pt idx="51">
                  <c:v>1691.93</c:v>
                </c:pt>
                <c:pt idx="52">
                  <c:v>1655.76</c:v>
                </c:pt>
                <c:pt idx="53">
                  <c:v>1619.87</c:v>
                </c:pt>
                <c:pt idx="54">
                  <c:v>1582.82</c:v>
                </c:pt>
                <c:pt idx="55">
                  <c:v>1547.55</c:v>
                </c:pt>
                <c:pt idx="56">
                  <c:v>1512.61</c:v>
                </c:pt>
                <c:pt idx="57">
                  <c:v>1478.01</c:v>
                </c:pt>
                <c:pt idx="58">
                  <c:v>1443.76</c:v>
                </c:pt>
                <c:pt idx="59">
                  <c:v>1409.87</c:v>
                </c:pt>
                <c:pt idx="60">
                  <c:v>1376.34</c:v>
                </c:pt>
                <c:pt idx="61">
                  <c:v>1341.83</c:v>
                </c:pt>
                <c:pt idx="62">
                  <c:v>1309.0899999999999</c:v>
                </c:pt>
                <c:pt idx="63">
                  <c:v>1276.74</c:v>
                </c:pt>
                <c:pt idx="64">
                  <c:v>1244.81</c:v>
                </c:pt>
                <c:pt idx="65">
                  <c:v>1213.28</c:v>
                </c:pt>
                <c:pt idx="66">
                  <c:v>1182.18</c:v>
                </c:pt>
                <c:pt idx="67">
                  <c:v>1150.25</c:v>
                </c:pt>
                <c:pt idx="68">
                  <c:v>1120.03</c:v>
                </c:pt>
                <c:pt idx="69">
                  <c:v>1090.26</c:v>
                </c:pt>
                <c:pt idx="70">
                  <c:v>1060.93</c:v>
                </c:pt>
                <c:pt idx="71">
                  <c:v>1032.06</c:v>
                </c:pt>
                <c:pt idx="72">
                  <c:v>1003.65</c:v>
                </c:pt>
                <c:pt idx="73">
                  <c:v>974.56</c:v>
                </c:pt>
                <c:pt idx="74">
                  <c:v>947.09</c:v>
                </c:pt>
                <c:pt idx="75">
                  <c:v>920.1</c:v>
                </c:pt>
                <c:pt idx="76">
                  <c:v>893.59</c:v>
                </c:pt>
                <c:pt idx="77">
                  <c:v>867.55</c:v>
                </c:pt>
                <c:pt idx="78">
                  <c:v>841.99</c:v>
                </c:pt>
                <c:pt idx="79">
                  <c:v>816.91</c:v>
                </c:pt>
                <c:pt idx="80">
                  <c:v>791.3</c:v>
                </c:pt>
                <c:pt idx="81">
                  <c:v>767.21</c:v>
                </c:pt>
                <c:pt idx="82">
                  <c:v>743.6</c:v>
                </c:pt>
                <c:pt idx="83">
                  <c:v>720.47</c:v>
                </c:pt>
                <c:pt idx="84">
                  <c:v>697.83</c:v>
                </c:pt>
                <c:pt idx="85">
                  <c:v>675.66</c:v>
                </c:pt>
                <c:pt idx="86">
                  <c:v>653.1</c:v>
                </c:pt>
                <c:pt idx="87">
                  <c:v>631.91999999999996</c:v>
                </c:pt>
                <c:pt idx="88">
                  <c:v>611.21</c:v>
                </c:pt>
                <c:pt idx="89">
                  <c:v>590.98</c:v>
                </c:pt>
                <c:pt idx="90">
                  <c:v>571.23</c:v>
                </c:pt>
                <c:pt idx="91">
                  <c:v>551.94000000000005</c:v>
                </c:pt>
                <c:pt idx="92">
                  <c:v>533.13</c:v>
                </c:pt>
                <c:pt idx="93">
                  <c:v>514.02</c:v>
                </c:pt>
                <c:pt idx="94">
                  <c:v>496.14</c:v>
                </c:pt>
                <c:pt idx="95">
                  <c:v>478.72</c:v>
                </c:pt>
                <c:pt idx="96">
                  <c:v>461.75</c:v>
                </c:pt>
                <c:pt idx="97">
                  <c:v>445.22</c:v>
                </c:pt>
                <c:pt idx="98">
                  <c:v>429.14</c:v>
                </c:pt>
                <c:pt idx="99">
                  <c:v>412.85</c:v>
                </c:pt>
                <c:pt idx="100">
                  <c:v>397.65</c:v>
                </c:pt>
              </c:numCache>
            </c:numRef>
          </c:yVal>
          <c:smooth val="0"/>
          <c:extLst>
            <c:ext xmlns:c16="http://schemas.microsoft.com/office/drawing/2014/chart" uri="{C3380CC4-5D6E-409C-BE32-E72D297353CC}">
              <c16:uniqueId val="{00000000-73B5-4840-A71E-0825EAE061E0}"/>
            </c:ext>
          </c:extLst>
        </c:ser>
        <c:ser>
          <c:idx val="1"/>
          <c:order val="1"/>
          <c:tx>
            <c:strRef>
              <c:f>'Oct 24 - HE 21'!$C$1</c:f>
              <c:strCache>
                <c:ptCount val="1"/>
                <c:pt idx="0">
                  <c:v> Non-Spin - No Floor </c:v>
                </c:pt>
              </c:strCache>
            </c:strRef>
          </c:tx>
          <c:spPr>
            <a:ln w="19050" cap="rnd">
              <a:solidFill>
                <a:schemeClr val="accent2"/>
              </a:solidFill>
              <a:round/>
            </a:ln>
            <a:effectLst/>
          </c:spPr>
          <c:marker>
            <c:symbol val="none"/>
          </c:marker>
          <c:xVal>
            <c:numRef>
              <c:f>'Oct 24 - HE 21'!$C$3:$C$103</c:f>
              <c:numCache>
                <c:formatCode>_(* #,##0_);_(* \(#,##0\);_(* "-"??_);_(@_)</c:formatCode>
                <c:ptCount val="101"/>
                <c:pt idx="0">
                  <c:v>0</c:v>
                </c:pt>
                <c:pt idx="1">
                  <c:v>30</c:v>
                </c:pt>
                <c:pt idx="2">
                  <c:v>31</c:v>
                </c:pt>
                <c:pt idx="3">
                  <c:v>80.19</c:v>
                </c:pt>
                <c:pt idx="4">
                  <c:v>129.38999999999999</c:v>
                </c:pt>
                <c:pt idx="5">
                  <c:v>178.58</c:v>
                </c:pt>
                <c:pt idx="6">
                  <c:v>227.78</c:v>
                </c:pt>
                <c:pt idx="7">
                  <c:v>276.97000000000003</c:v>
                </c:pt>
                <c:pt idx="8">
                  <c:v>326.16000000000003</c:v>
                </c:pt>
                <c:pt idx="9">
                  <c:v>375.36</c:v>
                </c:pt>
                <c:pt idx="10">
                  <c:v>424.55</c:v>
                </c:pt>
                <c:pt idx="11">
                  <c:v>473.74</c:v>
                </c:pt>
                <c:pt idx="12">
                  <c:v>522.94000000000005</c:v>
                </c:pt>
                <c:pt idx="13">
                  <c:v>572.13</c:v>
                </c:pt>
                <c:pt idx="14">
                  <c:v>621.33000000000004</c:v>
                </c:pt>
                <c:pt idx="15">
                  <c:v>670.52</c:v>
                </c:pt>
                <c:pt idx="16">
                  <c:v>719.71</c:v>
                </c:pt>
                <c:pt idx="17">
                  <c:v>768.91</c:v>
                </c:pt>
                <c:pt idx="18">
                  <c:v>818.1</c:v>
                </c:pt>
                <c:pt idx="19">
                  <c:v>867.3</c:v>
                </c:pt>
                <c:pt idx="20">
                  <c:v>916.49</c:v>
                </c:pt>
                <c:pt idx="21">
                  <c:v>965.68</c:v>
                </c:pt>
                <c:pt idx="22">
                  <c:v>1014.88</c:v>
                </c:pt>
                <c:pt idx="23">
                  <c:v>1064.07</c:v>
                </c:pt>
                <c:pt idx="24">
                  <c:v>1113.27</c:v>
                </c:pt>
                <c:pt idx="25">
                  <c:v>1162.46</c:v>
                </c:pt>
                <c:pt idx="26">
                  <c:v>1211.6500000000001</c:v>
                </c:pt>
                <c:pt idx="27">
                  <c:v>1260.8499999999999</c:v>
                </c:pt>
                <c:pt idx="28">
                  <c:v>1310.04</c:v>
                </c:pt>
                <c:pt idx="29">
                  <c:v>1359.23</c:v>
                </c:pt>
                <c:pt idx="30">
                  <c:v>1408.43</c:v>
                </c:pt>
                <c:pt idx="31">
                  <c:v>1457.62</c:v>
                </c:pt>
                <c:pt idx="32">
                  <c:v>1506.82</c:v>
                </c:pt>
                <c:pt idx="33">
                  <c:v>1556.01</c:v>
                </c:pt>
                <c:pt idx="34">
                  <c:v>1605.2</c:v>
                </c:pt>
                <c:pt idx="35">
                  <c:v>1654.4</c:v>
                </c:pt>
                <c:pt idx="36">
                  <c:v>1703.59</c:v>
                </c:pt>
                <c:pt idx="37">
                  <c:v>1752.79</c:v>
                </c:pt>
                <c:pt idx="38">
                  <c:v>1801.98</c:v>
                </c:pt>
                <c:pt idx="39">
                  <c:v>1851.17</c:v>
                </c:pt>
                <c:pt idx="40">
                  <c:v>1900.37</c:v>
                </c:pt>
                <c:pt idx="41">
                  <c:v>1949.56</c:v>
                </c:pt>
                <c:pt idx="42">
                  <c:v>1998.76</c:v>
                </c:pt>
                <c:pt idx="43">
                  <c:v>2047.95</c:v>
                </c:pt>
                <c:pt idx="44">
                  <c:v>2097.14</c:v>
                </c:pt>
                <c:pt idx="45">
                  <c:v>2146.34</c:v>
                </c:pt>
                <c:pt idx="46">
                  <c:v>2195.5300000000002</c:v>
                </c:pt>
                <c:pt idx="47">
                  <c:v>2244.7199999999998</c:v>
                </c:pt>
                <c:pt idx="48">
                  <c:v>2293.92</c:v>
                </c:pt>
                <c:pt idx="49">
                  <c:v>2343.11</c:v>
                </c:pt>
                <c:pt idx="50">
                  <c:v>2392.31</c:v>
                </c:pt>
                <c:pt idx="51">
                  <c:v>2441.5</c:v>
                </c:pt>
                <c:pt idx="52">
                  <c:v>2490.69</c:v>
                </c:pt>
                <c:pt idx="53">
                  <c:v>2539.89</c:v>
                </c:pt>
                <c:pt idx="54">
                  <c:v>2589.08</c:v>
                </c:pt>
                <c:pt idx="55">
                  <c:v>2638.28</c:v>
                </c:pt>
                <c:pt idx="56">
                  <c:v>2687.47</c:v>
                </c:pt>
                <c:pt idx="57">
                  <c:v>2736.66</c:v>
                </c:pt>
                <c:pt idx="58">
                  <c:v>2785.86</c:v>
                </c:pt>
                <c:pt idx="59">
                  <c:v>2835.05</c:v>
                </c:pt>
                <c:pt idx="60">
                  <c:v>2884.24</c:v>
                </c:pt>
                <c:pt idx="61">
                  <c:v>2933.44</c:v>
                </c:pt>
                <c:pt idx="62">
                  <c:v>2982.63</c:v>
                </c:pt>
                <c:pt idx="63">
                  <c:v>3031.83</c:v>
                </c:pt>
                <c:pt idx="64">
                  <c:v>3081.02</c:v>
                </c:pt>
                <c:pt idx="65">
                  <c:v>3130.21</c:v>
                </c:pt>
                <c:pt idx="66">
                  <c:v>3179.41</c:v>
                </c:pt>
                <c:pt idx="67">
                  <c:v>3228.6</c:v>
                </c:pt>
                <c:pt idx="68">
                  <c:v>3277.8</c:v>
                </c:pt>
                <c:pt idx="69">
                  <c:v>3326.99</c:v>
                </c:pt>
                <c:pt idx="70">
                  <c:v>3376.18</c:v>
                </c:pt>
                <c:pt idx="71">
                  <c:v>3425.38</c:v>
                </c:pt>
                <c:pt idx="72">
                  <c:v>3474.57</c:v>
                </c:pt>
                <c:pt idx="73">
                  <c:v>3523.77</c:v>
                </c:pt>
                <c:pt idx="74">
                  <c:v>3572.96</c:v>
                </c:pt>
                <c:pt idx="75">
                  <c:v>3622.15</c:v>
                </c:pt>
                <c:pt idx="76">
                  <c:v>3671.35</c:v>
                </c:pt>
                <c:pt idx="77">
                  <c:v>3720.54</c:v>
                </c:pt>
                <c:pt idx="78">
                  <c:v>3769.73</c:v>
                </c:pt>
                <c:pt idx="79">
                  <c:v>3818.93</c:v>
                </c:pt>
                <c:pt idx="80">
                  <c:v>3868.12</c:v>
                </c:pt>
                <c:pt idx="81">
                  <c:v>3917.32</c:v>
                </c:pt>
                <c:pt idx="82">
                  <c:v>3966.51</c:v>
                </c:pt>
                <c:pt idx="83">
                  <c:v>4015.7</c:v>
                </c:pt>
                <c:pt idx="84">
                  <c:v>4064.9</c:v>
                </c:pt>
                <c:pt idx="85">
                  <c:v>4114.09</c:v>
                </c:pt>
                <c:pt idx="86">
                  <c:v>4163.29</c:v>
                </c:pt>
                <c:pt idx="87">
                  <c:v>4212.4799999999996</c:v>
                </c:pt>
                <c:pt idx="88">
                  <c:v>4261.67</c:v>
                </c:pt>
                <c:pt idx="89">
                  <c:v>4310.87</c:v>
                </c:pt>
                <c:pt idx="90">
                  <c:v>4360.0600000000004</c:v>
                </c:pt>
                <c:pt idx="91">
                  <c:v>4409.26</c:v>
                </c:pt>
                <c:pt idx="92">
                  <c:v>4458.45</c:v>
                </c:pt>
                <c:pt idx="93">
                  <c:v>4507.6400000000003</c:v>
                </c:pt>
                <c:pt idx="94">
                  <c:v>4556.84</c:v>
                </c:pt>
                <c:pt idx="95">
                  <c:v>4606.03</c:v>
                </c:pt>
                <c:pt idx="96">
                  <c:v>4655.22</c:v>
                </c:pt>
                <c:pt idx="97">
                  <c:v>4704.42</c:v>
                </c:pt>
                <c:pt idx="98">
                  <c:v>4753.6099999999997</c:v>
                </c:pt>
                <c:pt idx="99">
                  <c:v>4802.8100000000004</c:v>
                </c:pt>
                <c:pt idx="100">
                  <c:v>4852</c:v>
                </c:pt>
              </c:numCache>
            </c:numRef>
          </c:xVal>
          <c:yVal>
            <c:numRef>
              <c:f>'Oct 24 - HE 21'!$D$3:$D$103</c:f>
              <c:numCache>
                <c:formatCode>_(* #,##0_);_(* \(#,##0\);_(* "-"??_);_(@_)</c:formatCode>
                <c:ptCount val="101"/>
                <c:pt idx="0">
                  <c:v>5000</c:v>
                </c:pt>
                <c:pt idx="1">
                  <c:v>5000</c:v>
                </c:pt>
                <c:pt idx="2">
                  <c:v>3512.19</c:v>
                </c:pt>
                <c:pt idx="3">
                  <c:v>3367.84</c:v>
                </c:pt>
                <c:pt idx="4">
                  <c:v>3215.51</c:v>
                </c:pt>
                <c:pt idx="5">
                  <c:v>3056.32</c:v>
                </c:pt>
                <c:pt idx="6">
                  <c:v>2892.64</c:v>
                </c:pt>
                <c:pt idx="7">
                  <c:v>2723.2</c:v>
                </c:pt>
                <c:pt idx="8">
                  <c:v>2550.87</c:v>
                </c:pt>
                <c:pt idx="9">
                  <c:v>2378.67</c:v>
                </c:pt>
                <c:pt idx="10">
                  <c:v>2204.84</c:v>
                </c:pt>
                <c:pt idx="11">
                  <c:v>2032.84</c:v>
                </c:pt>
                <c:pt idx="12">
                  <c:v>1865.98</c:v>
                </c:pt>
                <c:pt idx="13">
                  <c:v>1700.55</c:v>
                </c:pt>
                <c:pt idx="14">
                  <c:v>1540.54</c:v>
                </c:pt>
                <c:pt idx="15">
                  <c:v>1388.48</c:v>
                </c:pt>
                <c:pt idx="16">
                  <c:v>1242.48</c:v>
                </c:pt>
                <c:pt idx="17">
                  <c:v>1104.79</c:v>
                </c:pt>
                <c:pt idx="18">
                  <c:v>976.03</c:v>
                </c:pt>
                <c:pt idx="19">
                  <c:v>857.68</c:v>
                </c:pt>
                <c:pt idx="20">
                  <c:v>748.3</c:v>
                </c:pt>
                <c:pt idx="21">
                  <c:v>648.49</c:v>
                </c:pt>
                <c:pt idx="22">
                  <c:v>558.59</c:v>
                </c:pt>
                <c:pt idx="23">
                  <c:v>477.19</c:v>
                </c:pt>
                <c:pt idx="24">
                  <c:v>404.8</c:v>
                </c:pt>
                <c:pt idx="25">
                  <c:v>368.48</c:v>
                </c:pt>
                <c:pt idx="26">
                  <c:v>338.37</c:v>
                </c:pt>
                <c:pt idx="27">
                  <c:v>309.16000000000003</c:v>
                </c:pt>
                <c:pt idx="28">
                  <c:v>282.89</c:v>
                </c:pt>
                <c:pt idx="29">
                  <c:v>257.97000000000003</c:v>
                </c:pt>
                <c:pt idx="30">
                  <c:v>234.81</c:v>
                </c:pt>
                <c:pt idx="31">
                  <c:v>213.49</c:v>
                </c:pt>
                <c:pt idx="32">
                  <c:v>193.84</c:v>
                </c:pt>
                <c:pt idx="33">
                  <c:v>175.81</c:v>
                </c:pt>
                <c:pt idx="34">
                  <c:v>158.88</c:v>
                </c:pt>
                <c:pt idx="35">
                  <c:v>143.58000000000001</c:v>
                </c:pt>
                <c:pt idx="36">
                  <c:v>129.28</c:v>
                </c:pt>
                <c:pt idx="37">
                  <c:v>116.41</c:v>
                </c:pt>
                <c:pt idx="38">
                  <c:v>104.43</c:v>
                </c:pt>
                <c:pt idx="39">
                  <c:v>94.08</c:v>
                </c:pt>
                <c:pt idx="40">
                  <c:v>84.97</c:v>
                </c:pt>
                <c:pt idx="41">
                  <c:v>76.62</c:v>
                </c:pt>
                <c:pt idx="42">
                  <c:v>68.989999999999995</c:v>
                </c:pt>
                <c:pt idx="43">
                  <c:v>62.02</c:v>
                </c:pt>
                <c:pt idx="44">
                  <c:v>55.66</c:v>
                </c:pt>
                <c:pt idx="45">
                  <c:v>49.88</c:v>
                </c:pt>
                <c:pt idx="46">
                  <c:v>44.63</c:v>
                </c:pt>
                <c:pt idx="47">
                  <c:v>39.869999999999997</c:v>
                </c:pt>
                <c:pt idx="48">
                  <c:v>35.57</c:v>
                </c:pt>
                <c:pt idx="49">
                  <c:v>31.67</c:v>
                </c:pt>
                <c:pt idx="50">
                  <c:v>28.16</c:v>
                </c:pt>
                <c:pt idx="51">
                  <c:v>25</c:v>
                </c:pt>
                <c:pt idx="52">
                  <c:v>22.16</c:v>
                </c:pt>
                <c:pt idx="53">
                  <c:v>19.61</c:v>
                </c:pt>
                <c:pt idx="54">
                  <c:v>17.32</c:v>
                </c:pt>
                <c:pt idx="55">
                  <c:v>15.28</c:v>
                </c:pt>
                <c:pt idx="56">
                  <c:v>13.46</c:v>
                </c:pt>
                <c:pt idx="57">
                  <c:v>11.83</c:v>
                </c:pt>
                <c:pt idx="58">
                  <c:v>10.39</c:v>
                </c:pt>
                <c:pt idx="59">
                  <c:v>9.1</c:v>
                </c:pt>
                <c:pt idx="60">
                  <c:v>7.97</c:v>
                </c:pt>
                <c:pt idx="61">
                  <c:v>6.96</c:v>
                </c:pt>
                <c:pt idx="62">
                  <c:v>6.07</c:v>
                </c:pt>
                <c:pt idx="63">
                  <c:v>5.29</c:v>
                </c:pt>
                <c:pt idx="64">
                  <c:v>4.5999999999999996</c:v>
                </c:pt>
                <c:pt idx="65">
                  <c:v>3.99</c:v>
                </c:pt>
                <c:pt idx="66">
                  <c:v>3.46</c:v>
                </c:pt>
                <c:pt idx="67">
                  <c:v>2.99</c:v>
                </c:pt>
                <c:pt idx="68">
                  <c:v>2.58</c:v>
                </c:pt>
                <c:pt idx="69">
                  <c:v>2.23</c:v>
                </c:pt>
                <c:pt idx="70">
                  <c:v>1.92</c:v>
                </c:pt>
                <c:pt idx="71">
                  <c:v>1.65</c:v>
                </c:pt>
                <c:pt idx="72">
                  <c:v>1.41</c:v>
                </c:pt>
                <c:pt idx="73">
                  <c:v>1.21</c:v>
                </c:pt>
                <c:pt idx="74">
                  <c:v>1.04</c:v>
                </c:pt>
                <c:pt idx="75">
                  <c:v>0.89</c:v>
                </c:pt>
                <c:pt idx="76">
                  <c:v>0.75</c:v>
                </c:pt>
                <c:pt idx="77">
                  <c:v>0.64</c:v>
                </c:pt>
                <c:pt idx="78">
                  <c:v>0.55000000000000004</c:v>
                </c:pt>
                <c:pt idx="79">
                  <c:v>0.46</c:v>
                </c:pt>
                <c:pt idx="80">
                  <c:v>0.39</c:v>
                </c:pt>
                <c:pt idx="81">
                  <c:v>0.33</c:v>
                </c:pt>
                <c:pt idx="82">
                  <c:v>0.28000000000000003</c:v>
                </c:pt>
                <c:pt idx="83">
                  <c:v>0.24</c:v>
                </c:pt>
                <c:pt idx="84">
                  <c:v>0.2</c:v>
                </c:pt>
                <c:pt idx="85">
                  <c:v>0.17</c:v>
                </c:pt>
                <c:pt idx="86">
                  <c:v>0.14000000000000001</c:v>
                </c:pt>
                <c:pt idx="87">
                  <c:v>0.12</c:v>
                </c:pt>
                <c:pt idx="88">
                  <c:v>0.1</c:v>
                </c:pt>
                <c:pt idx="89">
                  <c:v>0.08</c:v>
                </c:pt>
                <c:pt idx="90">
                  <c:v>7.0000000000000007E-2</c:v>
                </c:pt>
                <c:pt idx="91">
                  <c:v>0.06</c:v>
                </c:pt>
                <c:pt idx="92">
                  <c:v>0.05</c:v>
                </c:pt>
                <c:pt idx="93">
                  <c:v>0.04</c:v>
                </c:pt>
                <c:pt idx="94">
                  <c:v>0.03</c:v>
                </c:pt>
                <c:pt idx="95">
                  <c:v>0.03</c:v>
                </c:pt>
                <c:pt idx="96">
                  <c:v>0.02</c:v>
                </c:pt>
                <c:pt idx="97">
                  <c:v>0.02</c:v>
                </c:pt>
                <c:pt idx="98">
                  <c:v>0.01</c:v>
                </c:pt>
                <c:pt idx="99">
                  <c:v>0.01</c:v>
                </c:pt>
                <c:pt idx="100">
                  <c:v>0.01</c:v>
                </c:pt>
              </c:numCache>
            </c:numRef>
          </c:yVal>
          <c:smooth val="0"/>
          <c:extLst>
            <c:ext xmlns:c16="http://schemas.microsoft.com/office/drawing/2014/chart" uri="{C3380CC4-5D6E-409C-BE32-E72D297353CC}">
              <c16:uniqueId val="{00000001-73B5-4840-A71E-0825EAE061E0}"/>
            </c:ext>
          </c:extLst>
        </c:ser>
        <c:ser>
          <c:idx val="2"/>
          <c:order val="2"/>
          <c:tx>
            <c:strRef>
              <c:f>'Oct 24 - HE 21'!$E$1</c:f>
              <c:strCache>
                <c:ptCount val="1"/>
                <c:pt idx="0">
                  <c:v> ECRS - w/ Floor </c:v>
                </c:pt>
              </c:strCache>
            </c:strRef>
          </c:tx>
          <c:spPr>
            <a:ln w="19050" cap="rnd">
              <a:solidFill>
                <a:schemeClr val="accent1"/>
              </a:solidFill>
              <a:prstDash val="sysDash"/>
              <a:round/>
            </a:ln>
            <a:effectLst/>
          </c:spPr>
          <c:marker>
            <c:symbol val="none"/>
          </c:marker>
          <c:xVal>
            <c:numRef>
              <c:f>'Oct 24 - HE 21'!$E$3:$E$103</c:f>
              <c:numCache>
                <c:formatCode>_(* #,##0_);_(* \(#,##0\);_(* "-"??_);_(@_)</c:formatCode>
                <c:ptCount val="101"/>
                <c:pt idx="0">
                  <c:v>0</c:v>
                </c:pt>
                <c:pt idx="1">
                  <c:v>466</c:v>
                </c:pt>
                <c:pt idx="2">
                  <c:v>467</c:v>
                </c:pt>
                <c:pt idx="3">
                  <c:v>478.1</c:v>
                </c:pt>
                <c:pt idx="4">
                  <c:v>489.2</c:v>
                </c:pt>
                <c:pt idx="5">
                  <c:v>500.31</c:v>
                </c:pt>
                <c:pt idx="6">
                  <c:v>511.41</c:v>
                </c:pt>
                <c:pt idx="7">
                  <c:v>522.51</c:v>
                </c:pt>
                <c:pt idx="8">
                  <c:v>533.61</c:v>
                </c:pt>
                <c:pt idx="9">
                  <c:v>544.71</c:v>
                </c:pt>
                <c:pt idx="10">
                  <c:v>555.82000000000005</c:v>
                </c:pt>
                <c:pt idx="11">
                  <c:v>566.91999999999996</c:v>
                </c:pt>
                <c:pt idx="12">
                  <c:v>578.02</c:v>
                </c:pt>
                <c:pt idx="13">
                  <c:v>589.12</c:v>
                </c:pt>
                <c:pt idx="14">
                  <c:v>600.22</c:v>
                </c:pt>
                <c:pt idx="15">
                  <c:v>611.33000000000004</c:v>
                </c:pt>
                <c:pt idx="16">
                  <c:v>622.42999999999995</c:v>
                </c:pt>
                <c:pt idx="17">
                  <c:v>633.53</c:v>
                </c:pt>
                <c:pt idx="18">
                  <c:v>644.63</c:v>
                </c:pt>
                <c:pt idx="19">
                  <c:v>655.73</c:v>
                </c:pt>
                <c:pt idx="20">
                  <c:v>666.84</c:v>
                </c:pt>
                <c:pt idx="21">
                  <c:v>677.94</c:v>
                </c:pt>
                <c:pt idx="22">
                  <c:v>689.04</c:v>
                </c:pt>
                <c:pt idx="23">
                  <c:v>700.14</c:v>
                </c:pt>
                <c:pt idx="24">
                  <c:v>711.24</c:v>
                </c:pt>
                <c:pt idx="25">
                  <c:v>722.35</c:v>
                </c:pt>
                <c:pt idx="26">
                  <c:v>733.45</c:v>
                </c:pt>
                <c:pt idx="27">
                  <c:v>744.55</c:v>
                </c:pt>
                <c:pt idx="28">
                  <c:v>755.65</c:v>
                </c:pt>
                <c:pt idx="29">
                  <c:v>766.76</c:v>
                </c:pt>
                <c:pt idx="30">
                  <c:v>777.86</c:v>
                </c:pt>
                <c:pt idx="31">
                  <c:v>788.96</c:v>
                </c:pt>
                <c:pt idx="32">
                  <c:v>800.06</c:v>
                </c:pt>
                <c:pt idx="33">
                  <c:v>811.16</c:v>
                </c:pt>
                <c:pt idx="34">
                  <c:v>822.27</c:v>
                </c:pt>
                <c:pt idx="35">
                  <c:v>833.37</c:v>
                </c:pt>
                <c:pt idx="36">
                  <c:v>844.47</c:v>
                </c:pt>
                <c:pt idx="37">
                  <c:v>855.57</c:v>
                </c:pt>
                <c:pt idx="38">
                  <c:v>866.67</c:v>
                </c:pt>
                <c:pt idx="39">
                  <c:v>877.78</c:v>
                </c:pt>
                <c:pt idx="40">
                  <c:v>888.88</c:v>
                </c:pt>
                <c:pt idx="41">
                  <c:v>899.98</c:v>
                </c:pt>
                <c:pt idx="42">
                  <c:v>911.08</c:v>
                </c:pt>
                <c:pt idx="43">
                  <c:v>922.18</c:v>
                </c:pt>
                <c:pt idx="44">
                  <c:v>933.29</c:v>
                </c:pt>
                <c:pt idx="45">
                  <c:v>944.39</c:v>
                </c:pt>
                <c:pt idx="46">
                  <c:v>955.49</c:v>
                </c:pt>
                <c:pt idx="47">
                  <c:v>966.59</c:v>
                </c:pt>
                <c:pt idx="48">
                  <c:v>977.69</c:v>
                </c:pt>
                <c:pt idx="49">
                  <c:v>988.8</c:v>
                </c:pt>
                <c:pt idx="50">
                  <c:v>999.9</c:v>
                </c:pt>
                <c:pt idx="51">
                  <c:v>1011</c:v>
                </c:pt>
                <c:pt idx="52">
                  <c:v>1022.1</c:v>
                </c:pt>
                <c:pt idx="53">
                  <c:v>1033.2</c:v>
                </c:pt>
                <c:pt idx="54">
                  <c:v>1044.31</c:v>
                </c:pt>
                <c:pt idx="55">
                  <c:v>1055.4100000000001</c:v>
                </c:pt>
                <c:pt idx="56">
                  <c:v>1066.51</c:v>
                </c:pt>
                <c:pt idx="57">
                  <c:v>1077.6099999999999</c:v>
                </c:pt>
                <c:pt idx="58">
                  <c:v>1088.71</c:v>
                </c:pt>
                <c:pt idx="59">
                  <c:v>1099.82</c:v>
                </c:pt>
                <c:pt idx="60">
                  <c:v>1110.92</c:v>
                </c:pt>
                <c:pt idx="61">
                  <c:v>1122.02</c:v>
                </c:pt>
                <c:pt idx="62">
                  <c:v>1133.1199999999999</c:v>
                </c:pt>
                <c:pt idx="63">
                  <c:v>1144.22</c:v>
                </c:pt>
                <c:pt idx="64">
                  <c:v>1155.33</c:v>
                </c:pt>
                <c:pt idx="65">
                  <c:v>1166.43</c:v>
                </c:pt>
                <c:pt idx="66">
                  <c:v>1177.53</c:v>
                </c:pt>
                <c:pt idx="67">
                  <c:v>1188.6300000000001</c:v>
                </c:pt>
                <c:pt idx="68">
                  <c:v>1199.73</c:v>
                </c:pt>
                <c:pt idx="69">
                  <c:v>1210.8399999999999</c:v>
                </c:pt>
                <c:pt idx="70">
                  <c:v>1221.94</c:v>
                </c:pt>
                <c:pt idx="71">
                  <c:v>1233.04</c:v>
                </c:pt>
                <c:pt idx="72">
                  <c:v>1244.1400000000001</c:v>
                </c:pt>
                <c:pt idx="73">
                  <c:v>1255.24</c:v>
                </c:pt>
                <c:pt idx="74">
                  <c:v>1266.3499999999999</c:v>
                </c:pt>
                <c:pt idx="75">
                  <c:v>1277.45</c:v>
                </c:pt>
                <c:pt idx="76">
                  <c:v>1288.55</c:v>
                </c:pt>
                <c:pt idx="77">
                  <c:v>1299.6500000000001</c:v>
                </c:pt>
                <c:pt idx="78">
                  <c:v>1310.76</c:v>
                </c:pt>
                <c:pt idx="79">
                  <c:v>1321.86</c:v>
                </c:pt>
                <c:pt idx="80">
                  <c:v>1332.96</c:v>
                </c:pt>
                <c:pt idx="81">
                  <c:v>1344.06</c:v>
                </c:pt>
                <c:pt idx="82">
                  <c:v>1355.16</c:v>
                </c:pt>
                <c:pt idx="83">
                  <c:v>1366.27</c:v>
                </c:pt>
                <c:pt idx="84">
                  <c:v>1377.37</c:v>
                </c:pt>
                <c:pt idx="85">
                  <c:v>1388.47</c:v>
                </c:pt>
                <c:pt idx="86">
                  <c:v>1399.57</c:v>
                </c:pt>
                <c:pt idx="87">
                  <c:v>1410.67</c:v>
                </c:pt>
                <c:pt idx="88">
                  <c:v>1421.78</c:v>
                </c:pt>
                <c:pt idx="89">
                  <c:v>1432.88</c:v>
                </c:pt>
                <c:pt idx="90">
                  <c:v>1443.98</c:v>
                </c:pt>
                <c:pt idx="91">
                  <c:v>1455.08</c:v>
                </c:pt>
                <c:pt idx="92">
                  <c:v>1466.18</c:v>
                </c:pt>
                <c:pt idx="93">
                  <c:v>1477.29</c:v>
                </c:pt>
                <c:pt idx="94">
                  <c:v>1488.39</c:v>
                </c:pt>
                <c:pt idx="95">
                  <c:v>1499.49</c:v>
                </c:pt>
                <c:pt idx="96">
                  <c:v>1510.59</c:v>
                </c:pt>
                <c:pt idx="97">
                  <c:v>1521.69</c:v>
                </c:pt>
                <c:pt idx="98">
                  <c:v>1532.8</c:v>
                </c:pt>
                <c:pt idx="99">
                  <c:v>1543.9</c:v>
                </c:pt>
                <c:pt idx="100">
                  <c:v>1555</c:v>
                </c:pt>
              </c:numCache>
            </c:numRef>
          </c:xVal>
          <c:yVal>
            <c:numRef>
              <c:f>'Oct 24 - HE 21'!$F$3:$F$103</c:f>
              <c:numCache>
                <c:formatCode>_(* #,##0_);_(* \(#,##0\);_(* "-"??_);_(@_)</c:formatCode>
                <c:ptCount val="101"/>
                <c:pt idx="0">
                  <c:v>5050</c:v>
                </c:pt>
                <c:pt idx="1">
                  <c:v>5050</c:v>
                </c:pt>
                <c:pt idx="2">
                  <c:v>3513.5</c:v>
                </c:pt>
                <c:pt idx="3">
                  <c:v>3481.67</c:v>
                </c:pt>
                <c:pt idx="4">
                  <c:v>3449.43</c:v>
                </c:pt>
                <c:pt idx="5">
                  <c:v>3416.79</c:v>
                </c:pt>
                <c:pt idx="6">
                  <c:v>3383.76</c:v>
                </c:pt>
                <c:pt idx="7">
                  <c:v>3350.35</c:v>
                </c:pt>
                <c:pt idx="8">
                  <c:v>3317.11</c:v>
                </c:pt>
                <c:pt idx="9">
                  <c:v>3281.41</c:v>
                </c:pt>
                <c:pt idx="10">
                  <c:v>3246.75</c:v>
                </c:pt>
                <c:pt idx="11">
                  <c:v>3211.76</c:v>
                </c:pt>
                <c:pt idx="12">
                  <c:v>3176.46</c:v>
                </c:pt>
                <c:pt idx="13">
                  <c:v>3140.97</c:v>
                </c:pt>
                <c:pt idx="14">
                  <c:v>3105.17</c:v>
                </c:pt>
                <c:pt idx="15">
                  <c:v>3067.58</c:v>
                </c:pt>
                <c:pt idx="16">
                  <c:v>3031.2</c:v>
                </c:pt>
                <c:pt idx="17">
                  <c:v>2994.55</c:v>
                </c:pt>
                <c:pt idx="18">
                  <c:v>2957.66</c:v>
                </c:pt>
                <c:pt idx="19">
                  <c:v>2920.52</c:v>
                </c:pt>
                <c:pt idx="20">
                  <c:v>2883.42</c:v>
                </c:pt>
                <c:pt idx="21">
                  <c:v>2845.7</c:v>
                </c:pt>
                <c:pt idx="22">
                  <c:v>2806.28</c:v>
                </c:pt>
                <c:pt idx="23">
                  <c:v>2768.33</c:v>
                </c:pt>
                <c:pt idx="24">
                  <c:v>2730.23</c:v>
                </c:pt>
                <c:pt idx="25">
                  <c:v>2691.97</c:v>
                </c:pt>
                <c:pt idx="26">
                  <c:v>2653.58</c:v>
                </c:pt>
                <c:pt idx="27">
                  <c:v>2615.08</c:v>
                </c:pt>
                <c:pt idx="28">
                  <c:v>2574.88</c:v>
                </c:pt>
                <c:pt idx="29">
                  <c:v>2536.1799999999998</c:v>
                </c:pt>
                <c:pt idx="30">
                  <c:v>2497.42</c:v>
                </c:pt>
                <c:pt idx="31">
                  <c:v>2458.61</c:v>
                </c:pt>
                <c:pt idx="32">
                  <c:v>2419.7600000000002</c:v>
                </c:pt>
                <c:pt idx="33">
                  <c:v>2380.9</c:v>
                </c:pt>
                <c:pt idx="34">
                  <c:v>2342.0300000000002</c:v>
                </c:pt>
                <c:pt idx="35">
                  <c:v>2301.5700000000002</c:v>
                </c:pt>
                <c:pt idx="36">
                  <c:v>2262.75</c:v>
                </c:pt>
                <c:pt idx="37">
                  <c:v>2223.98</c:v>
                </c:pt>
                <c:pt idx="38">
                  <c:v>2185.2600000000002</c:v>
                </c:pt>
                <c:pt idx="39">
                  <c:v>2146.63</c:v>
                </c:pt>
                <c:pt idx="40">
                  <c:v>2108.09</c:v>
                </c:pt>
                <c:pt idx="41">
                  <c:v>2068.08</c:v>
                </c:pt>
                <c:pt idx="42">
                  <c:v>2029.79</c:v>
                </c:pt>
                <c:pt idx="43">
                  <c:v>1991.64</c:v>
                </c:pt>
                <c:pt idx="44">
                  <c:v>1953.65</c:v>
                </c:pt>
                <c:pt idx="45">
                  <c:v>1915.84</c:v>
                </c:pt>
                <c:pt idx="46">
                  <c:v>1878.21</c:v>
                </c:pt>
                <c:pt idx="47">
                  <c:v>1840.79</c:v>
                </c:pt>
                <c:pt idx="48">
                  <c:v>1802.06</c:v>
                </c:pt>
                <c:pt idx="49">
                  <c:v>1765.1</c:v>
                </c:pt>
                <c:pt idx="50">
                  <c:v>1728.38</c:v>
                </c:pt>
                <c:pt idx="51">
                  <c:v>1691.93</c:v>
                </c:pt>
                <c:pt idx="52">
                  <c:v>1655.76</c:v>
                </c:pt>
                <c:pt idx="53">
                  <c:v>1619.87</c:v>
                </c:pt>
                <c:pt idx="54">
                  <c:v>1582.82</c:v>
                </c:pt>
                <c:pt idx="55">
                  <c:v>1547.55</c:v>
                </c:pt>
                <c:pt idx="56">
                  <c:v>1512.61</c:v>
                </c:pt>
                <c:pt idx="57">
                  <c:v>1478.01</c:v>
                </c:pt>
                <c:pt idx="58">
                  <c:v>1443.76</c:v>
                </c:pt>
                <c:pt idx="59">
                  <c:v>1409.87</c:v>
                </c:pt>
                <c:pt idx="60">
                  <c:v>1376.34</c:v>
                </c:pt>
                <c:pt idx="61">
                  <c:v>1341.83</c:v>
                </c:pt>
                <c:pt idx="62">
                  <c:v>1309.0899999999999</c:v>
                </c:pt>
                <c:pt idx="63">
                  <c:v>1276.74</c:v>
                </c:pt>
                <c:pt idx="64">
                  <c:v>1244.81</c:v>
                </c:pt>
                <c:pt idx="65">
                  <c:v>1213.28</c:v>
                </c:pt>
                <c:pt idx="66">
                  <c:v>1182.18</c:v>
                </c:pt>
                <c:pt idx="67">
                  <c:v>1150.25</c:v>
                </c:pt>
                <c:pt idx="68">
                  <c:v>1120.03</c:v>
                </c:pt>
                <c:pt idx="69">
                  <c:v>1090.26</c:v>
                </c:pt>
                <c:pt idx="70">
                  <c:v>1060.93</c:v>
                </c:pt>
                <c:pt idx="71">
                  <c:v>1032.06</c:v>
                </c:pt>
                <c:pt idx="72">
                  <c:v>1003.65</c:v>
                </c:pt>
                <c:pt idx="73">
                  <c:v>974.56</c:v>
                </c:pt>
                <c:pt idx="74">
                  <c:v>947.09</c:v>
                </c:pt>
                <c:pt idx="75">
                  <c:v>920.1</c:v>
                </c:pt>
                <c:pt idx="76">
                  <c:v>893.59</c:v>
                </c:pt>
                <c:pt idx="77">
                  <c:v>867.55</c:v>
                </c:pt>
                <c:pt idx="78">
                  <c:v>841.99</c:v>
                </c:pt>
                <c:pt idx="79">
                  <c:v>816.91</c:v>
                </c:pt>
                <c:pt idx="80">
                  <c:v>791.3</c:v>
                </c:pt>
                <c:pt idx="81">
                  <c:v>767.21</c:v>
                </c:pt>
                <c:pt idx="82">
                  <c:v>743.6</c:v>
                </c:pt>
                <c:pt idx="83">
                  <c:v>720.47</c:v>
                </c:pt>
                <c:pt idx="84">
                  <c:v>697.83</c:v>
                </c:pt>
                <c:pt idx="85">
                  <c:v>675.66</c:v>
                </c:pt>
                <c:pt idx="86">
                  <c:v>653.1</c:v>
                </c:pt>
                <c:pt idx="87">
                  <c:v>631.91999999999996</c:v>
                </c:pt>
                <c:pt idx="88">
                  <c:v>611.21</c:v>
                </c:pt>
                <c:pt idx="89">
                  <c:v>590.98</c:v>
                </c:pt>
                <c:pt idx="90">
                  <c:v>571.23</c:v>
                </c:pt>
                <c:pt idx="91">
                  <c:v>551.94000000000005</c:v>
                </c:pt>
                <c:pt idx="92">
                  <c:v>533.13</c:v>
                </c:pt>
                <c:pt idx="93">
                  <c:v>514.02</c:v>
                </c:pt>
                <c:pt idx="94">
                  <c:v>496.14</c:v>
                </c:pt>
                <c:pt idx="95">
                  <c:v>478.72</c:v>
                </c:pt>
                <c:pt idx="96">
                  <c:v>461.75</c:v>
                </c:pt>
                <c:pt idx="97">
                  <c:v>445.22</c:v>
                </c:pt>
                <c:pt idx="98">
                  <c:v>429.14</c:v>
                </c:pt>
                <c:pt idx="99">
                  <c:v>412.85</c:v>
                </c:pt>
                <c:pt idx="100">
                  <c:v>397.65</c:v>
                </c:pt>
              </c:numCache>
            </c:numRef>
          </c:yVal>
          <c:smooth val="0"/>
          <c:extLst>
            <c:ext xmlns:c16="http://schemas.microsoft.com/office/drawing/2014/chart" uri="{C3380CC4-5D6E-409C-BE32-E72D297353CC}">
              <c16:uniqueId val="{00000002-73B5-4840-A71E-0825EAE061E0}"/>
            </c:ext>
          </c:extLst>
        </c:ser>
        <c:ser>
          <c:idx val="3"/>
          <c:order val="3"/>
          <c:tx>
            <c:strRef>
              <c:f>'Oct 24 - HE 21'!$G$1</c:f>
              <c:strCache>
                <c:ptCount val="1"/>
                <c:pt idx="0">
                  <c:v> Non-Spin - w/ Floor </c:v>
                </c:pt>
              </c:strCache>
            </c:strRef>
          </c:tx>
          <c:spPr>
            <a:ln w="19050" cap="rnd">
              <a:solidFill>
                <a:schemeClr val="tx2"/>
              </a:solidFill>
              <a:prstDash val="sysDash"/>
              <a:round/>
            </a:ln>
            <a:effectLst/>
          </c:spPr>
          <c:marker>
            <c:symbol val="none"/>
          </c:marker>
          <c:xVal>
            <c:numRef>
              <c:f>'Oct 24 - HE 21'!$G$3:$G$103</c:f>
              <c:numCache>
                <c:formatCode>_(* #,##0_);_(* \(#,##0\);_(* "-"??_);_(@_)</c:formatCode>
                <c:ptCount val="101"/>
                <c:pt idx="0">
                  <c:v>0</c:v>
                </c:pt>
                <c:pt idx="1">
                  <c:v>30</c:v>
                </c:pt>
                <c:pt idx="2">
                  <c:v>31</c:v>
                </c:pt>
                <c:pt idx="3">
                  <c:v>80.19</c:v>
                </c:pt>
                <c:pt idx="4">
                  <c:v>129.38999999999999</c:v>
                </c:pt>
                <c:pt idx="5">
                  <c:v>178.58</c:v>
                </c:pt>
                <c:pt idx="6">
                  <c:v>227.78</c:v>
                </c:pt>
                <c:pt idx="7">
                  <c:v>276.97000000000003</c:v>
                </c:pt>
                <c:pt idx="8">
                  <c:v>326.16000000000003</c:v>
                </c:pt>
                <c:pt idx="9">
                  <c:v>375.36</c:v>
                </c:pt>
                <c:pt idx="10">
                  <c:v>424.55</c:v>
                </c:pt>
                <c:pt idx="11">
                  <c:v>473.74</c:v>
                </c:pt>
                <c:pt idx="12">
                  <c:v>522.94000000000005</c:v>
                </c:pt>
                <c:pt idx="13">
                  <c:v>572.13</c:v>
                </c:pt>
                <c:pt idx="14">
                  <c:v>621.33000000000004</c:v>
                </c:pt>
                <c:pt idx="15">
                  <c:v>670.52</c:v>
                </c:pt>
                <c:pt idx="16">
                  <c:v>719.71</c:v>
                </c:pt>
                <c:pt idx="17">
                  <c:v>768.91</c:v>
                </c:pt>
                <c:pt idx="18">
                  <c:v>818.1</c:v>
                </c:pt>
                <c:pt idx="19">
                  <c:v>867.3</c:v>
                </c:pt>
                <c:pt idx="20">
                  <c:v>916.49</c:v>
                </c:pt>
                <c:pt idx="21">
                  <c:v>965.68</c:v>
                </c:pt>
                <c:pt idx="22">
                  <c:v>1014.88</c:v>
                </c:pt>
                <c:pt idx="23">
                  <c:v>1064.07</c:v>
                </c:pt>
                <c:pt idx="24">
                  <c:v>1113.27</c:v>
                </c:pt>
                <c:pt idx="25">
                  <c:v>1162.46</c:v>
                </c:pt>
                <c:pt idx="26">
                  <c:v>1211.6500000000001</c:v>
                </c:pt>
                <c:pt idx="27">
                  <c:v>1260.8499999999999</c:v>
                </c:pt>
                <c:pt idx="28">
                  <c:v>1310.04</c:v>
                </c:pt>
                <c:pt idx="29">
                  <c:v>1359.23</c:v>
                </c:pt>
                <c:pt idx="30">
                  <c:v>1408.43</c:v>
                </c:pt>
                <c:pt idx="31">
                  <c:v>1457.62</c:v>
                </c:pt>
                <c:pt idx="32">
                  <c:v>1506.82</c:v>
                </c:pt>
                <c:pt idx="33">
                  <c:v>1556.01</c:v>
                </c:pt>
                <c:pt idx="34">
                  <c:v>1605.2</c:v>
                </c:pt>
                <c:pt idx="35">
                  <c:v>1654.4</c:v>
                </c:pt>
                <c:pt idx="36">
                  <c:v>1703.59</c:v>
                </c:pt>
                <c:pt idx="37">
                  <c:v>1752.79</c:v>
                </c:pt>
                <c:pt idx="38">
                  <c:v>1801.98</c:v>
                </c:pt>
                <c:pt idx="39">
                  <c:v>1851.17</c:v>
                </c:pt>
                <c:pt idx="40">
                  <c:v>1900.37</c:v>
                </c:pt>
                <c:pt idx="41">
                  <c:v>1949.56</c:v>
                </c:pt>
                <c:pt idx="42">
                  <c:v>1998.76</c:v>
                </c:pt>
                <c:pt idx="43">
                  <c:v>2047.95</c:v>
                </c:pt>
                <c:pt idx="44">
                  <c:v>2097.14</c:v>
                </c:pt>
                <c:pt idx="45">
                  <c:v>2146.34</c:v>
                </c:pt>
                <c:pt idx="46">
                  <c:v>2195.5300000000002</c:v>
                </c:pt>
                <c:pt idx="47">
                  <c:v>2244.7199999999998</c:v>
                </c:pt>
                <c:pt idx="48">
                  <c:v>2293.92</c:v>
                </c:pt>
                <c:pt idx="49">
                  <c:v>2343.11</c:v>
                </c:pt>
                <c:pt idx="50">
                  <c:v>2392.31</c:v>
                </c:pt>
                <c:pt idx="51">
                  <c:v>2441.5</c:v>
                </c:pt>
                <c:pt idx="52">
                  <c:v>2490.69</c:v>
                </c:pt>
                <c:pt idx="53">
                  <c:v>2539.89</c:v>
                </c:pt>
                <c:pt idx="54">
                  <c:v>2589.08</c:v>
                </c:pt>
                <c:pt idx="55">
                  <c:v>2638.28</c:v>
                </c:pt>
                <c:pt idx="56">
                  <c:v>2687.47</c:v>
                </c:pt>
                <c:pt idx="57">
                  <c:v>2736.66</c:v>
                </c:pt>
                <c:pt idx="58">
                  <c:v>2785.86</c:v>
                </c:pt>
                <c:pt idx="59">
                  <c:v>2835.05</c:v>
                </c:pt>
                <c:pt idx="60">
                  <c:v>2884.24</c:v>
                </c:pt>
                <c:pt idx="61">
                  <c:v>2933.44</c:v>
                </c:pt>
                <c:pt idx="62">
                  <c:v>2982.63</c:v>
                </c:pt>
                <c:pt idx="63">
                  <c:v>3031.83</c:v>
                </c:pt>
                <c:pt idx="64">
                  <c:v>3081.02</c:v>
                </c:pt>
                <c:pt idx="65">
                  <c:v>3130.21</c:v>
                </c:pt>
                <c:pt idx="66">
                  <c:v>3179.41</c:v>
                </c:pt>
                <c:pt idx="67">
                  <c:v>3228.6</c:v>
                </c:pt>
                <c:pt idx="68">
                  <c:v>3277.8</c:v>
                </c:pt>
                <c:pt idx="69">
                  <c:v>3326.99</c:v>
                </c:pt>
                <c:pt idx="70">
                  <c:v>3376.18</c:v>
                </c:pt>
                <c:pt idx="71">
                  <c:v>3425.38</c:v>
                </c:pt>
                <c:pt idx="72">
                  <c:v>3474.57</c:v>
                </c:pt>
                <c:pt idx="73">
                  <c:v>3523.77</c:v>
                </c:pt>
                <c:pt idx="74">
                  <c:v>3572.96</c:v>
                </c:pt>
                <c:pt idx="75">
                  <c:v>3622.15</c:v>
                </c:pt>
                <c:pt idx="76">
                  <c:v>3671.35</c:v>
                </c:pt>
                <c:pt idx="77">
                  <c:v>3720.54</c:v>
                </c:pt>
                <c:pt idx="78">
                  <c:v>3769.73</c:v>
                </c:pt>
                <c:pt idx="79">
                  <c:v>3818.93</c:v>
                </c:pt>
                <c:pt idx="80">
                  <c:v>3868.12</c:v>
                </c:pt>
                <c:pt idx="81">
                  <c:v>3917.32</c:v>
                </c:pt>
                <c:pt idx="82">
                  <c:v>3966.51</c:v>
                </c:pt>
                <c:pt idx="83">
                  <c:v>4015.7</c:v>
                </c:pt>
                <c:pt idx="84">
                  <c:v>4064.9</c:v>
                </c:pt>
                <c:pt idx="85">
                  <c:v>4114.09</c:v>
                </c:pt>
                <c:pt idx="86">
                  <c:v>4163.29</c:v>
                </c:pt>
                <c:pt idx="87">
                  <c:v>4212.4799999999996</c:v>
                </c:pt>
                <c:pt idx="88">
                  <c:v>4261.67</c:v>
                </c:pt>
                <c:pt idx="89">
                  <c:v>4310.87</c:v>
                </c:pt>
                <c:pt idx="90">
                  <c:v>4360.0600000000004</c:v>
                </c:pt>
                <c:pt idx="91">
                  <c:v>4409.26</c:v>
                </c:pt>
                <c:pt idx="92">
                  <c:v>4458.45</c:v>
                </c:pt>
                <c:pt idx="93">
                  <c:v>4507.6400000000003</c:v>
                </c:pt>
                <c:pt idx="94">
                  <c:v>4556.84</c:v>
                </c:pt>
                <c:pt idx="95">
                  <c:v>4606.03</c:v>
                </c:pt>
                <c:pt idx="96">
                  <c:v>4655.22</c:v>
                </c:pt>
                <c:pt idx="97">
                  <c:v>4704.42</c:v>
                </c:pt>
                <c:pt idx="98">
                  <c:v>4753.6099999999997</c:v>
                </c:pt>
                <c:pt idx="99">
                  <c:v>4802.8100000000004</c:v>
                </c:pt>
                <c:pt idx="100">
                  <c:v>4852</c:v>
                </c:pt>
              </c:numCache>
            </c:numRef>
          </c:xVal>
          <c:yVal>
            <c:numRef>
              <c:f>'Oct 24 - HE 21'!$H$3:$H$103</c:f>
              <c:numCache>
                <c:formatCode>_(* #,##0_);_(* \(#,##0\);_(* "-"??_);_(@_)</c:formatCode>
                <c:ptCount val="101"/>
                <c:pt idx="0">
                  <c:v>5000</c:v>
                </c:pt>
                <c:pt idx="1">
                  <c:v>5000</c:v>
                </c:pt>
                <c:pt idx="2">
                  <c:v>3512.19</c:v>
                </c:pt>
                <c:pt idx="3">
                  <c:v>3367.84</c:v>
                </c:pt>
                <c:pt idx="4">
                  <c:v>3215.51</c:v>
                </c:pt>
                <c:pt idx="5">
                  <c:v>3056.32</c:v>
                </c:pt>
                <c:pt idx="6">
                  <c:v>2892.64</c:v>
                </c:pt>
                <c:pt idx="7">
                  <c:v>2723.2</c:v>
                </c:pt>
                <c:pt idx="8">
                  <c:v>2550.87</c:v>
                </c:pt>
                <c:pt idx="9">
                  <c:v>2378.67</c:v>
                </c:pt>
                <c:pt idx="10">
                  <c:v>2204.84</c:v>
                </c:pt>
                <c:pt idx="11">
                  <c:v>2032.84</c:v>
                </c:pt>
                <c:pt idx="12">
                  <c:v>1865.98</c:v>
                </c:pt>
                <c:pt idx="13">
                  <c:v>1700.55</c:v>
                </c:pt>
                <c:pt idx="14">
                  <c:v>1540.54</c:v>
                </c:pt>
                <c:pt idx="15">
                  <c:v>1388.48</c:v>
                </c:pt>
                <c:pt idx="16">
                  <c:v>1242.48</c:v>
                </c:pt>
                <c:pt idx="17">
                  <c:v>1104.79</c:v>
                </c:pt>
                <c:pt idx="18">
                  <c:v>976.03</c:v>
                </c:pt>
                <c:pt idx="19">
                  <c:v>857.68</c:v>
                </c:pt>
                <c:pt idx="20">
                  <c:v>748.3</c:v>
                </c:pt>
                <c:pt idx="21">
                  <c:v>648.49</c:v>
                </c:pt>
                <c:pt idx="22">
                  <c:v>558.59</c:v>
                </c:pt>
                <c:pt idx="23">
                  <c:v>477.19</c:v>
                </c:pt>
                <c:pt idx="24">
                  <c:v>404.8</c:v>
                </c:pt>
                <c:pt idx="25">
                  <c:v>368.48</c:v>
                </c:pt>
                <c:pt idx="26">
                  <c:v>338.37</c:v>
                </c:pt>
                <c:pt idx="27">
                  <c:v>309.16000000000003</c:v>
                </c:pt>
                <c:pt idx="28">
                  <c:v>282.89</c:v>
                </c:pt>
                <c:pt idx="29">
                  <c:v>257.97000000000003</c:v>
                </c:pt>
                <c:pt idx="30">
                  <c:v>234.81</c:v>
                </c:pt>
                <c:pt idx="31">
                  <c:v>213.49</c:v>
                </c:pt>
                <c:pt idx="32">
                  <c:v>193.84</c:v>
                </c:pt>
                <c:pt idx="33">
                  <c:v>175.81</c:v>
                </c:pt>
                <c:pt idx="34">
                  <c:v>158.88</c:v>
                </c:pt>
                <c:pt idx="35">
                  <c:v>143.58000000000001</c:v>
                </c:pt>
                <c:pt idx="36">
                  <c:v>129.28</c:v>
                </c:pt>
                <c:pt idx="37">
                  <c:v>116.41</c:v>
                </c:pt>
                <c:pt idx="38">
                  <c:v>104.43</c:v>
                </c:pt>
                <c:pt idx="39">
                  <c:v>94.08</c:v>
                </c:pt>
                <c:pt idx="40">
                  <c:v>84.97</c:v>
                </c:pt>
                <c:pt idx="41">
                  <c:v>76.62</c:v>
                </c:pt>
                <c:pt idx="42">
                  <c:v>68.989999999999995</c:v>
                </c:pt>
                <c:pt idx="43">
                  <c:v>62.02</c:v>
                </c:pt>
                <c:pt idx="44">
                  <c:v>55.66</c:v>
                </c:pt>
                <c:pt idx="45">
                  <c:v>49.88</c:v>
                </c:pt>
                <c:pt idx="46">
                  <c:v>44.63</c:v>
                </c:pt>
                <c:pt idx="47">
                  <c:v>39.869999999999997</c:v>
                </c:pt>
                <c:pt idx="48">
                  <c:v>35.57</c:v>
                </c:pt>
                <c:pt idx="49">
                  <c:v>31.67</c:v>
                </c:pt>
                <c:pt idx="50">
                  <c:v>28.16</c:v>
                </c:pt>
                <c:pt idx="51">
                  <c:v>25</c:v>
                </c:pt>
                <c:pt idx="52">
                  <c:v>22.16</c:v>
                </c:pt>
                <c:pt idx="53">
                  <c:v>19.61</c:v>
                </c:pt>
                <c:pt idx="54">
                  <c:v>17.32</c:v>
                </c:pt>
                <c:pt idx="55">
                  <c:v>15.28</c:v>
                </c:pt>
                <c:pt idx="56">
                  <c:v>13.46</c:v>
                </c:pt>
                <c:pt idx="57">
                  <c:v>11.83</c:v>
                </c:pt>
                <c:pt idx="58">
                  <c:v>10.39</c:v>
                </c:pt>
                <c:pt idx="59">
                  <c:v>9.1</c:v>
                </c:pt>
                <c:pt idx="60">
                  <c:v>7.97</c:v>
                </c:pt>
                <c:pt idx="61">
                  <c:v>6.96</c:v>
                </c:pt>
                <c:pt idx="62">
                  <c:v>6.07</c:v>
                </c:pt>
                <c:pt idx="63">
                  <c:v>5.29</c:v>
                </c:pt>
                <c:pt idx="64">
                  <c:v>4.5999999999999996</c:v>
                </c:pt>
                <c:pt idx="65">
                  <c:v>3.99</c:v>
                </c:pt>
                <c:pt idx="66">
                  <c:v>3.46</c:v>
                </c:pt>
                <c:pt idx="67">
                  <c:v>2.99</c:v>
                </c:pt>
                <c:pt idx="68">
                  <c:v>2.58</c:v>
                </c:pt>
                <c:pt idx="69">
                  <c:v>2.23</c:v>
                </c:pt>
                <c:pt idx="70">
                  <c:v>1.92</c:v>
                </c:pt>
                <c:pt idx="71">
                  <c:v>1.65</c:v>
                </c:pt>
                <c:pt idx="72">
                  <c:v>1.41</c:v>
                </c:pt>
                <c:pt idx="73">
                  <c:v>1.21</c:v>
                </c:pt>
                <c:pt idx="74">
                  <c:v>1.04</c:v>
                </c:pt>
                <c:pt idx="75">
                  <c:v>0.89</c:v>
                </c:pt>
                <c:pt idx="76">
                  <c:v>0.75</c:v>
                </c:pt>
                <c:pt idx="77">
                  <c:v>0.64</c:v>
                </c:pt>
                <c:pt idx="78">
                  <c:v>0.55000000000000004</c:v>
                </c:pt>
                <c:pt idx="79">
                  <c:v>0.46</c:v>
                </c:pt>
                <c:pt idx="80">
                  <c:v>0.39</c:v>
                </c:pt>
                <c:pt idx="81">
                  <c:v>0.33</c:v>
                </c:pt>
                <c:pt idx="82">
                  <c:v>0.28000000000000003</c:v>
                </c:pt>
                <c:pt idx="83">
                  <c:v>0.24</c:v>
                </c:pt>
                <c:pt idx="84">
                  <c:v>0.2</c:v>
                </c:pt>
                <c:pt idx="85">
                  <c:v>0.17</c:v>
                </c:pt>
                <c:pt idx="86">
                  <c:v>0.14000000000000001</c:v>
                </c:pt>
                <c:pt idx="87">
                  <c:v>0.12</c:v>
                </c:pt>
                <c:pt idx="88">
                  <c:v>0.1</c:v>
                </c:pt>
                <c:pt idx="89">
                  <c:v>0.08</c:v>
                </c:pt>
                <c:pt idx="90">
                  <c:v>7.0000000000000007E-2</c:v>
                </c:pt>
                <c:pt idx="91">
                  <c:v>0.06</c:v>
                </c:pt>
                <c:pt idx="92">
                  <c:v>0.05</c:v>
                </c:pt>
                <c:pt idx="93">
                  <c:v>0.04</c:v>
                </c:pt>
                <c:pt idx="94">
                  <c:v>0.03</c:v>
                </c:pt>
                <c:pt idx="95">
                  <c:v>0.03</c:v>
                </c:pt>
                <c:pt idx="96">
                  <c:v>0.02</c:v>
                </c:pt>
                <c:pt idx="97">
                  <c:v>0.02</c:v>
                </c:pt>
                <c:pt idx="98">
                  <c:v>0.01</c:v>
                </c:pt>
                <c:pt idx="99">
                  <c:v>0.01</c:v>
                </c:pt>
                <c:pt idx="100">
                  <c:v>0.01</c:v>
                </c:pt>
              </c:numCache>
            </c:numRef>
          </c:yVal>
          <c:smooth val="0"/>
          <c:extLst>
            <c:ext xmlns:c16="http://schemas.microsoft.com/office/drawing/2014/chart" uri="{C3380CC4-5D6E-409C-BE32-E72D297353CC}">
              <c16:uniqueId val="{00000003-73B5-4840-A71E-0825EAE061E0}"/>
            </c:ext>
          </c:extLst>
        </c:ser>
        <c:dLbls>
          <c:showLegendKey val="0"/>
          <c:showVal val="0"/>
          <c:showCatName val="0"/>
          <c:showSerName val="0"/>
          <c:showPercent val="0"/>
          <c:showBubbleSize val="0"/>
        </c:dLbls>
        <c:axId val="840382767"/>
        <c:axId val="1049811423"/>
      </c:scatterChart>
      <c:valAx>
        <c:axId val="840382767"/>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a:t>MW</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_(* #,##0_);_(* \(#,##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049811423"/>
        <c:crosses val="autoZero"/>
        <c:crossBetween val="midCat"/>
      </c:valAx>
      <c:valAx>
        <c:axId val="104981142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a:t>$/MW per hour</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_(* #,##0_);_(* \(#,##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840382767"/>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solidFill>
                <a:latin typeface="+mn-lt"/>
                <a:ea typeface="+mn-ea"/>
                <a:cs typeface="+mn-cs"/>
              </a:defRPr>
            </a:pPr>
            <a:r>
              <a:rPr lang="en-US"/>
              <a:t>Oct. '24 Hour Ending 21</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mn-lt"/>
              <a:ea typeface="+mn-ea"/>
              <a:cs typeface="+mn-cs"/>
            </a:defRPr>
          </a:pPr>
          <a:endParaRPr lang="en-US"/>
        </a:p>
      </c:txPr>
    </c:title>
    <c:autoTitleDeleted val="0"/>
    <c:plotArea>
      <c:layout/>
      <c:scatterChart>
        <c:scatterStyle val="lineMarker"/>
        <c:varyColors val="0"/>
        <c:ser>
          <c:idx val="0"/>
          <c:order val="0"/>
          <c:tx>
            <c:strRef>
              <c:f>'Oct 24 - HE 21'!$A$1</c:f>
              <c:strCache>
                <c:ptCount val="1"/>
                <c:pt idx="0">
                  <c:v> ECRS - No Floor </c:v>
                </c:pt>
              </c:strCache>
            </c:strRef>
          </c:tx>
          <c:spPr>
            <a:ln w="19050" cap="rnd">
              <a:solidFill>
                <a:schemeClr val="accent1"/>
              </a:solidFill>
              <a:round/>
            </a:ln>
            <a:effectLst/>
          </c:spPr>
          <c:marker>
            <c:symbol val="none"/>
          </c:marker>
          <c:xVal>
            <c:numRef>
              <c:f>'Oct 24 - HE 21'!$A$3:$A$103</c:f>
              <c:numCache>
                <c:formatCode>_(* #,##0_);_(* \(#,##0\);_(* "-"??_);_(@_)</c:formatCode>
                <c:ptCount val="101"/>
                <c:pt idx="0">
                  <c:v>0</c:v>
                </c:pt>
                <c:pt idx="1">
                  <c:v>466</c:v>
                </c:pt>
                <c:pt idx="2">
                  <c:v>467</c:v>
                </c:pt>
                <c:pt idx="3">
                  <c:v>478.1</c:v>
                </c:pt>
                <c:pt idx="4">
                  <c:v>489.2</c:v>
                </c:pt>
                <c:pt idx="5">
                  <c:v>500.31</c:v>
                </c:pt>
                <c:pt idx="6">
                  <c:v>511.41</c:v>
                </c:pt>
                <c:pt idx="7">
                  <c:v>522.51</c:v>
                </c:pt>
                <c:pt idx="8">
                  <c:v>533.61</c:v>
                </c:pt>
                <c:pt idx="9">
                  <c:v>544.71</c:v>
                </c:pt>
                <c:pt idx="10">
                  <c:v>555.82000000000005</c:v>
                </c:pt>
                <c:pt idx="11">
                  <c:v>566.91999999999996</c:v>
                </c:pt>
                <c:pt idx="12">
                  <c:v>578.02</c:v>
                </c:pt>
                <c:pt idx="13">
                  <c:v>589.12</c:v>
                </c:pt>
                <c:pt idx="14">
                  <c:v>600.22</c:v>
                </c:pt>
                <c:pt idx="15">
                  <c:v>611.33000000000004</c:v>
                </c:pt>
                <c:pt idx="16">
                  <c:v>622.42999999999995</c:v>
                </c:pt>
                <c:pt idx="17">
                  <c:v>633.53</c:v>
                </c:pt>
                <c:pt idx="18">
                  <c:v>644.63</c:v>
                </c:pt>
                <c:pt idx="19">
                  <c:v>655.73</c:v>
                </c:pt>
                <c:pt idx="20">
                  <c:v>666.84</c:v>
                </c:pt>
                <c:pt idx="21">
                  <c:v>677.94</c:v>
                </c:pt>
                <c:pt idx="22">
                  <c:v>689.04</c:v>
                </c:pt>
                <c:pt idx="23">
                  <c:v>700.14</c:v>
                </c:pt>
                <c:pt idx="24">
                  <c:v>711.24</c:v>
                </c:pt>
                <c:pt idx="25">
                  <c:v>722.35</c:v>
                </c:pt>
                <c:pt idx="26">
                  <c:v>733.45</c:v>
                </c:pt>
                <c:pt idx="27">
                  <c:v>744.55</c:v>
                </c:pt>
                <c:pt idx="28">
                  <c:v>755.65</c:v>
                </c:pt>
                <c:pt idx="29">
                  <c:v>766.76</c:v>
                </c:pt>
                <c:pt idx="30">
                  <c:v>777.86</c:v>
                </c:pt>
                <c:pt idx="31">
                  <c:v>788.96</c:v>
                </c:pt>
                <c:pt idx="32">
                  <c:v>800.06</c:v>
                </c:pt>
                <c:pt idx="33">
                  <c:v>811.16</c:v>
                </c:pt>
                <c:pt idx="34">
                  <c:v>822.27</c:v>
                </c:pt>
                <c:pt idx="35">
                  <c:v>833.37</c:v>
                </c:pt>
                <c:pt idx="36">
                  <c:v>844.47</c:v>
                </c:pt>
                <c:pt idx="37">
                  <c:v>855.57</c:v>
                </c:pt>
                <c:pt idx="38">
                  <c:v>866.67</c:v>
                </c:pt>
                <c:pt idx="39">
                  <c:v>877.78</c:v>
                </c:pt>
                <c:pt idx="40">
                  <c:v>888.88</c:v>
                </c:pt>
                <c:pt idx="41">
                  <c:v>899.98</c:v>
                </c:pt>
                <c:pt idx="42">
                  <c:v>911.08</c:v>
                </c:pt>
                <c:pt idx="43">
                  <c:v>922.18</c:v>
                </c:pt>
                <c:pt idx="44">
                  <c:v>933.29</c:v>
                </c:pt>
                <c:pt idx="45">
                  <c:v>944.39</c:v>
                </c:pt>
                <c:pt idx="46">
                  <c:v>955.49</c:v>
                </c:pt>
                <c:pt idx="47">
                  <c:v>966.59</c:v>
                </c:pt>
                <c:pt idx="48">
                  <c:v>977.69</c:v>
                </c:pt>
                <c:pt idx="49">
                  <c:v>988.8</c:v>
                </c:pt>
                <c:pt idx="50">
                  <c:v>999.9</c:v>
                </c:pt>
                <c:pt idx="51">
                  <c:v>1011</c:v>
                </c:pt>
                <c:pt idx="52">
                  <c:v>1022.1</c:v>
                </c:pt>
                <c:pt idx="53">
                  <c:v>1033.2</c:v>
                </c:pt>
                <c:pt idx="54">
                  <c:v>1044.31</c:v>
                </c:pt>
                <c:pt idx="55">
                  <c:v>1055.4100000000001</c:v>
                </c:pt>
                <c:pt idx="56">
                  <c:v>1066.51</c:v>
                </c:pt>
                <c:pt idx="57">
                  <c:v>1077.6099999999999</c:v>
                </c:pt>
                <c:pt idx="58">
                  <c:v>1088.71</c:v>
                </c:pt>
                <c:pt idx="59">
                  <c:v>1099.82</c:v>
                </c:pt>
                <c:pt idx="60">
                  <c:v>1110.92</c:v>
                </c:pt>
                <c:pt idx="61">
                  <c:v>1122.02</c:v>
                </c:pt>
                <c:pt idx="62">
                  <c:v>1133.1199999999999</c:v>
                </c:pt>
                <c:pt idx="63">
                  <c:v>1144.22</c:v>
                </c:pt>
                <c:pt idx="64">
                  <c:v>1155.33</c:v>
                </c:pt>
                <c:pt idx="65">
                  <c:v>1166.43</c:v>
                </c:pt>
                <c:pt idx="66">
                  <c:v>1177.53</c:v>
                </c:pt>
                <c:pt idx="67">
                  <c:v>1188.6300000000001</c:v>
                </c:pt>
                <c:pt idx="68">
                  <c:v>1199.73</c:v>
                </c:pt>
                <c:pt idx="69">
                  <c:v>1210.8399999999999</c:v>
                </c:pt>
                <c:pt idx="70">
                  <c:v>1221.94</c:v>
                </c:pt>
                <c:pt idx="71">
                  <c:v>1233.04</c:v>
                </c:pt>
                <c:pt idx="72">
                  <c:v>1244.1400000000001</c:v>
                </c:pt>
                <c:pt idx="73">
                  <c:v>1255.24</c:v>
                </c:pt>
                <c:pt idx="74">
                  <c:v>1266.3499999999999</c:v>
                </c:pt>
                <c:pt idx="75">
                  <c:v>1277.45</c:v>
                </c:pt>
                <c:pt idx="76">
                  <c:v>1288.55</c:v>
                </c:pt>
                <c:pt idx="77">
                  <c:v>1299.6500000000001</c:v>
                </c:pt>
                <c:pt idx="78">
                  <c:v>1310.76</c:v>
                </c:pt>
                <c:pt idx="79">
                  <c:v>1321.86</c:v>
                </c:pt>
                <c:pt idx="80">
                  <c:v>1332.96</c:v>
                </c:pt>
                <c:pt idx="81">
                  <c:v>1344.06</c:v>
                </c:pt>
                <c:pt idx="82">
                  <c:v>1355.16</c:v>
                </c:pt>
                <c:pt idx="83">
                  <c:v>1366.27</c:v>
                </c:pt>
                <c:pt idx="84">
                  <c:v>1377.37</c:v>
                </c:pt>
                <c:pt idx="85">
                  <c:v>1388.47</c:v>
                </c:pt>
                <c:pt idx="86">
                  <c:v>1399.57</c:v>
                </c:pt>
                <c:pt idx="87">
                  <c:v>1410.67</c:v>
                </c:pt>
                <c:pt idx="88">
                  <c:v>1421.78</c:v>
                </c:pt>
                <c:pt idx="89">
                  <c:v>1432.88</c:v>
                </c:pt>
                <c:pt idx="90">
                  <c:v>1443.98</c:v>
                </c:pt>
                <c:pt idx="91">
                  <c:v>1455.08</c:v>
                </c:pt>
                <c:pt idx="92">
                  <c:v>1466.18</c:v>
                </c:pt>
                <c:pt idx="93">
                  <c:v>1477.29</c:v>
                </c:pt>
                <c:pt idx="94">
                  <c:v>1488.39</c:v>
                </c:pt>
                <c:pt idx="95">
                  <c:v>1499.49</c:v>
                </c:pt>
                <c:pt idx="96">
                  <c:v>1510.59</c:v>
                </c:pt>
                <c:pt idx="97">
                  <c:v>1521.69</c:v>
                </c:pt>
                <c:pt idx="98">
                  <c:v>1532.8</c:v>
                </c:pt>
                <c:pt idx="99">
                  <c:v>1543.9</c:v>
                </c:pt>
                <c:pt idx="100">
                  <c:v>1555</c:v>
                </c:pt>
              </c:numCache>
            </c:numRef>
          </c:xVal>
          <c:yVal>
            <c:numRef>
              <c:f>'Oct 24 - HE 21'!$B$3:$B$103</c:f>
              <c:numCache>
                <c:formatCode>_(* #,##0_);_(* \(#,##0\);_(* "-"??_);_(@_)</c:formatCode>
                <c:ptCount val="101"/>
                <c:pt idx="0">
                  <c:v>5050</c:v>
                </c:pt>
                <c:pt idx="1">
                  <c:v>5050</c:v>
                </c:pt>
                <c:pt idx="2">
                  <c:v>3513.5</c:v>
                </c:pt>
                <c:pt idx="3">
                  <c:v>3481.67</c:v>
                </c:pt>
                <c:pt idx="4">
                  <c:v>3449.43</c:v>
                </c:pt>
                <c:pt idx="5">
                  <c:v>3416.79</c:v>
                </c:pt>
                <c:pt idx="6">
                  <c:v>3383.76</c:v>
                </c:pt>
                <c:pt idx="7">
                  <c:v>3350.35</c:v>
                </c:pt>
                <c:pt idx="8">
                  <c:v>3317.11</c:v>
                </c:pt>
                <c:pt idx="9">
                  <c:v>3281.41</c:v>
                </c:pt>
                <c:pt idx="10">
                  <c:v>3246.75</c:v>
                </c:pt>
                <c:pt idx="11">
                  <c:v>3211.76</c:v>
                </c:pt>
                <c:pt idx="12">
                  <c:v>3176.46</c:v>
                </c:pt>
                <c:pt idx="13">
                  <c:v>3140.97</c:v>
                </c:pt>
                <c:pt idx="14">
                  <c:v>3105.17</c:v>
                </c:pt>
                <c:pt idx="15">
                  <c:v>3067.58</c:v>
                </c:pt>
                <c:pt idx="16">
                  <c:v>3031.2</c:v>
                </c:pt>
                <c:pt idx="17">
                  <c:v>2994.55</c:v>
                </c:pt>
                <c:pt idx="18">
                  <c:v>2957.66</c:v>
                </c:pt>
                <c:pt idx="19">
                  <c:v>2920.52</c:v>
                </c:pt>
                <c:pt idx="20">
                  <c:v>2883.42</c:v>
                </c:pt>
                <c:pt idx="21">
                  <c:v>2845.7</c:v>
                </c:pt>
                <c:pt idx="22">
                  <c:v>2806.28</c:v>
                </c:pt>
                <c:pt idx="23">
                  <c:v>2768.33</c:v>
                </c:pt>
                <c:pt idx="24">
                  <c:v>2730.23</c:v>
                </c:pt>
                <c:pt idx="25">
                  <c:v>2691.97</c:v>
                </c:pt>
                <c:pt idx="26">
                  <c:v>2653.58</c:v>
                </c:pt>
                <c:pt idx="27">
                  <c:v>2615.08</c:v>
                </c:pt>
                <c:pt idx="28">
                  <c:v>2574.88</c:v>
                </c:pt>
                <c:pt idx="29">
                  <c:v>2536.1799999999998</c:v>
                </c:pt>
                <c:pt idx="30">
                  <c:v>2497.42</c:v>
                </c:pt>
                <c:pt idx="31">
                  <c:v>2458.61</c:v>
                </c:pt>
                <c:pt idx="32">
                  <c:v>2419.7600000000002</c:v>
                </c:pt>
                <c:pt idx="33">
                  <c:v>2380.9</c:v>
                </c:pt>
                <c:pt idx="34">
                  <c:v>2342.0300000000002</c:v>
                </c:pt>
                <c:pt idx="35">
                  <c:v>2301.5700000000002</c:v>
                </c:pt>
                <c:pt idx="36">
                  <c:v>2262.75</c:v>
                </c:pt>
                <c:pt idx="37">
                  <c:v>2223.98</c:v>
                </c:pt>
                <c:pt idx="38">
                  <c:v>2185.2600000000002</c:v>
                </c:pt>
                <c:pt idx="39">
                  <c:v>2146.63</c:v>
                </c:pt>
                <c:pt idx="40">
                  <c:v>2108.09</c:v>
                </c:pt>
                <c:pt idx="41">
                  <c:v>2068.08</c:v>
                </c:pt>
                <c:pt idx="42">
                  <c:v>2029.79</c:v>
                </c:pt>
                <c:pt idx="43">
                  <c:v>1991.64</c:v>
                </c:pt>
                <c:pt idx="44">
                  <c:v>1953.65</c:v>
                </c:pt>
                <c:pt idx="45">
                  <c:v>1915.84</c:v>
                </c:pt>
                <c:pt idx="46">
                  <c:v>1878.21</c:v>
                </c:pt>
                <c:pt idx="47">
                  <c:v>1840.79</c:v>
                </c:pt>
                <c:pt idx="48">
                  <c:v>1802.06</c:v>
                </c:pt>
                <c:pt idx="49">
                  <c:v>1765.1</c:v>
                </c:pt>
                <c:pt idx="50">
                  <c:v>1728.38</c:v>
                </c:pt>
                <c:pt idx="51">
                  <c:v>1691.93</c:v>
                </c:pt>
                <c:pt idx="52">
                  <c:v>1655.76</c:v>
                </c:pt>
                <c:pt idx="53">
                  <c:v>1619.87</c:v>
                </c:pt>
                <c:pt idx="54">
                  <c:v>1582.82</c:v>
                </c:pt>
                <c:pt idx="55">
                  <c:v>1547.55</c:v>
                </c:pt>
                <c:pt idx="56">
                  <c:v>1512.61</c:v>
                </c:pt>
                <c:pt idx="57">
                  <c:v>1478.01</c:v>
                </c:pt>
                <c:pt idx="58">
                  <c:v>1443.76</c:v>
                </c:pt>
                <c:pt idx="59">
                  <c:v>1409.87</c:v>
                </c:pt>
                <c:pt idx="60">
                  <c:v>1376.34</c:v>
                </c:pt>
                <c:pt idx="61">
                  <c:v>1341.83</c:v>
                </c:pt>
                <c:pt idx="62">
                  <c:v>1309.0899999999999</c:v>
                </c:pt>
                <c:pt idx="63">
                  <c:v>1276.74</c:v>
                </c:pt>
                <c:pt idx="64">
                  <c:v>1244.81</c:v>
                </c:pt>
                <c:pt idx="65">
                  <c:v>1213.28</c:v>
                </c:pt>
                <c:pt idx="66">
                  <c:v>1182.18</c:v>
                </c:pt>
                <c:pt idx="67">
                  <c:v>1150.25</c:v>
                </c:pt>
                <c:pt idx="68">
                  <c:v>1120.03</c:v>
                </c:pt>
                <c:pt idx="69">
                  <c:v>1090.26</c:v>
                </c:pt>
                <c:pt idx="70">
                  <c:v>1060.93</c:v>
                </c:pt>
                <c:pt idx="71">
                  <c:v>1032.06</c:v>
                </c:pt>
                <c:pt idx="72">
                  <c:v>1003.65</c:v>
                </c:pt>
                <c:pt idx="73">
                  <c:v>974.56</c:v>
                </c:pt>
                <c:pt idx="74">
                  <c:v>947.09</c:v>
                </c:pt>
                <c:pt idx="75">
                  <c:v>920.1</c:v>
                </c:pt>
                <c:pt idx="76">
                  <c:v>893.59</c:v>
                </c:pt>
                <c:pt idx="77">
                  <c:v>867.55</c:v>
                </c:pt>
                <c:pt idx="78">
                  <c:v>841.99</c:v>
                </c:pt>
                <c:pt idx="79">
                  <c:v>816.91</c:v>
                </c:pt>
                <c:pt idx="80">
                  <c:v>791.3</c:v>
                </c:pt>
                <c:pt idx="81">
                  <c:v>767.21</c:v>
                </c:pt>
                <c:pt idx="82">
                  <c:v>743.6</c:v>
                </c:pt>
                <c:pt idx="83">
                  <c:v>720.47</c:v>
                </c:pt>
                <c:pt idx="84">
                  <c:v>697.83</c:v>
                </c:pt>
                <c:pt idx="85">
                  <c:v>675.66</c:v>
                </c:pt>
                <c:pt idx="86">
                  <c:v>653.1</c:v>
                </c:pt>
                <c:pt idx="87">
                  <c:v>631.91999999999996</c:v>
                </c:pt>
                <c:pt idx="88">
                  <c:v>611.21</c:v>
                </c:pt>
                <c:pt idx="89">
                  <c:v>590.98</c:v>
                </c:pt>
                <c:pt idx="90">
                  <c:v>571.23</c:v>
                </c:pt>
                <c:pt idx="91">
                  <c:v>551.94000000000005</c:v>
                </c:pt>
                <c:pt idx="92">
                  <c:v>533.13</c:v>
                </c:pt>
                <c:pt idx="93">
                  <c:v>514.02</c:v>
                </c:pt>
                <c:pt idx="94">
                  <c:v>496.14</c:v>
                </c:pt>
                <c:pt idx="95">
                  <c:v>478.72</c:v>
                </c:pt>
                <c:pt idx="96">
                  <c:v>461.75</c:v>
                </c:pt>
                <c:pt idx="97">
                  <c:v>445.22</c:v>
                </c:pt>
                <c:pt idx="98">
                  <c:v>429.14</c:v>
                </c:pt>
                <c:pt idx="99">
                  <c:v>412.85</c:v>
                </c:pt>
                <c:pt idx="100">
                  <c:v>397.65</c:v>
                </c:pt>
              </c:numCache>
            </c:numRef>
          </c:yVal>
          <c:smooth val="0"/>
          <c:extLst>
            <c:ext xmlns:c16="http://schemas.microsoft.com/office/drawing/2014/chart" uri="{C3380CC4-5D6E-409C-BE32-E72D297353CC}">
              <c16:uniqueId val="{00000000-959C-405A-A766-D5D23B9394E9}"/>
            </c:ext>
          </c:extLst>
        </c:ser>
        <c:ser>
          <c:idx val="1"/>
          <c:order val="1"/>
          <c:tx>
            <c:strRef>
              <c:f>'Oct 24 - HE 21'!$C$1</c:f>
              <c:strCache>
                <c:ptCount val="1"/>
                <c:pt idx="0">
                  <c:v> Non-Spin - No Floor </c:v>
                </c:pt>
              </c:strCache>
            </c:strRef>
          </c:tx>
          <c:spPr>
            <a:ln w="19050" cap="rnd">
              <a:solidFill>
                <a:schemeClr val="accent2"/>
              </a:solidFill>
              <a:round/>
            </a:ln>
            <a:effectLst/>
          </c:spPr>
          <c:marker>
            <c:symbol val="none"/>
          </c:marker>
          <c:xVal>
            <c:numRef>
              <c:f>'Oct 24 - HE 21'!$C$3:$C$103</c:f>
              <c:numCache>
                <c:formatCode>_(* #,##0_);_(* \(#,##0\);_(* "-"??_);_(@_)</c:formatCode>
                <c:ptCount val="101"/>
                <c:pt idx="0">
                  <c:v>0</c:v>
                </c:pt>
                <c:pt idx="1">
                  <c:v>30</c:v>
                </c:pt>
                <c:pt idx="2">
                  <c:v>31</c:v>
                </c:pt>
                <c:pt idx="3">
                  <c:v>80.19</c:v>
                </c:pt>
                <c:pt idx="4">
                  <c:v>129.38999999999999</c:v>
                </c:pt>
                <c:pt idx="5">
                  <c:v>178.58</c:v>
                </c:pt>
                <c:pt idx="6">
                  <c:v>227.78</c:v>
                </c:pt>
                <c:pt idx="7">
                  <c:v>276.97000000000003</c:v>
                </c:pt>
                <c:pt idx="8">
                  <c:v>326.16000000000003</c:v>
                </c:pt>
                <c:pt idx="9">
                  <c:v>375.36</c:v>
                </c:pt>
                <c:pt idx="10">
                  <c:v>424.55</c:v>
                </c:pt>
                <c:pt idx="11">
                  <c:v>473.74</c:v>
                </c:pt>
                <c:pt idx="12">
                  <c:v>522.94000000000005</c:v>
                </c:pt>
                <c:pt idx="13">
                  <c:v>572.13</c:v>
                </c:pt>
                <c:pt idx="14">
                  <c:v>621.33000000000004</c:v>
                </c:pt>
                <c:pt idx="15">
                  <c:v>670.52</c:v>
                </c:pt>
                <c:pt idx="16">
                  <c:v>719.71</c:v>
                </c:pt>
                <c:pt idx="17">
                  <c:v>768.91</c:v>
                </c:pt>
                <c:pt idx="18">
                  <c:v>818.1</c:v>
                </c:pt>
                <c:pt idx="19">
                  <c:v>867.3</c:v>
                </c:pt>
                <c:pt idx="20">
                  <c:v>916.49</c:v>
                </c:pt>
                <c:pt idx="21">
                  <c:v>965.68</c:v>
                </c:pt>
                <c:pt idx="22">
                  <c:v>1014.88</c:v>
                </c:pt>
                <c:pt idx="23">
                  <c:v>1064.07</c:v>
                </c:pt>
                <c:pt idx="24">
                  <c:v>1113.27</c:v>
                </c:pt>
                <c:pt idx="25">
                  <c:v>1162.46</c:v>
                </c:pt>
                <c:pt idx="26">
                  <c:v>1211.6500000000001</c:v>
                </c:pt>
                <c:pt idx="27">
                  <c:v>1260.8499999999999</c:v>
                </c:pt>
                <c:pt idx="28">
                  <c:v>1310.04</c:v>
                </c:pt>
                <c:pt idx="29">
                  <c:v>1359.23</c:v>
                </c:pt>
                <c:pt idx="30">
                  <c:v>1408.43</c:v>
                </c:pt>
                <c:pt idx="31">
                  <c:v>1457.62</c:v>
                </c:pt>
                <c:pt idx="32">
                  <c:v>1506.82</c:v>
                </c:pt>
                <c:pt idx="33">
                  <c:v>1556.01</c:v>
                </c:pt>
                <c:pt idx="34">
                  <c:v>1605.2</c:v>
                </c:pt>
                <c:pt idx="35">
                  <c:v>1654.4</c:v>
                </c:pt>
                <c:pt idx="36">
                  <c:v>1703.59</c:v>
                </c:pt>
                <c:pt idx="37">
                  <c:v>1752.79</c:v>
                </c:pt>
                <c:pt idx="38">
                  <c:v>1801.98</c:v>
                </c:pt>
                <c:pt idx="39">
                  <c:v>1851.17</c:v>
                </c:pt>
                <c:pt idx="40">
                  <c:v>1900.37</c:v>
                </c:pt>
                <c:pt idx="41">
                  <c:v>1949.56</c:v>
                </c:pt>
                <c:pt idx="42">
                  <c:v>1998.76</c:v>
                </c:pt>
                <c:pt idx="43">
                  <c:v>2047.95</c:v>
                </c:pt>
                <c:pt idx="44">
                  <c:v>2097.14</c:v>
                </c:pt>
                <c:pt idx="45">
                  <c:v>2146.34</c:v>
                </c:pt>
                <c:pt idx="46">
                  <c:v>2195.5300000000002</c:v>
                </c:pt>
                <c:pt idx="47">
                  <c:v>2244.7199999999998</c:v>
                </c:pt>
                <c:pt idx="48">
                  <c:v>2293.92</c:v>
                </c:pt>
                <c:pt idx="49">
                  <c:v>2343.11</c:v>
                </c:pt>
                <c:pt idx="50">
                  <c:v>2392.31</c:v>
                </c:pt>
                <c:pt idx="51">
                  <c:v>2441.5</c:v>
                </c:pt>
                <c:pt idx="52">
                  <c:v>2490.69</c:v>
                </c:pt>
                <c:pt idx="53">
                  <c:v>2539.89</c:v>
                </c:pt>
                <c:pt idx="54">
                  <c:v>2589.08</c:v>
                </c:pt>
                <c:pt idx="55">
                  <c:v>2638.28</c:v>
                </c:pt>
                <c:pt idx="56">
                  <c:v>2687.47</c:v>
                </c:pt>
                <c:pt idx="57">
                  <c:v>2736.66</c:v>
                </c:pt>
                <c:pt idx="58">
                  <c:v>2785.86</c:v>
                </c:pt>
                <c:pt idx="59">
                  <c:v>2835.05</c:v>
                </c:pt>
                <c:pt idx="60">
                  <c:v>2884.24</c:v>
                </c:pt>
                <c:pt idx="61">
                  <c:v>2933.44</c:v>
                </c:pt>
                <c:pt idx="62">
                  <c:v>2982.63</c:v>
                </c:pt>
                <c:pt idx="63">
                  <c:v>3031.83</c:v>
                </c:pt>
                <c:pt idx="64">
                  <c:v>3081.02</c:v>
                </c:pt>
                <c:pt idx="65">
                  <c:v>3130.21</c:v>
                </c:pt>
                <c:pt idx="66">
                  <c:v>3179.41</c:v>
                </c:pt>
                <c:pt idx="67">
                  <c:v>3228.6</c:v>
                </c:pt>
                <c:pt idx="68">
                  <c:v>3277.8</c:v>
                </c:pt>
                <c:pt idx="69">
                  <c:v>3326.99</c:v>
                </c:pt>
                <c:pt idx="70">
                  <c:v>3376.18</c:v>
                </c:pt>
                <c:pt idx="71">
                  <c:v>3425.38</c:v>
                </c:pt>
                <c:pt idx="72">
                  <c:v>3474.57</c:v>
                </c:pt>
                <c:pt idx="73">
                  <c:v>3523.77</c:v>
                </c:pt>
                <c:pt idx="74">
                  <c:v>3572.96</c:v>
                </c:pt>
                <c:pt idx="75">
                  <c:v>3622.15</c:v>
                </c:pt>
                <c:pt idx="76">
                  <c:v>3671.35</c:v>
                </c:pt>
                <c:pt idx="77">
                  <c:v>3720.54</c:v>
                </c:pt>
                <c:pt idx="78">
                  <c:v>3769.73</c:v>
                </c:pt>
                <c:pt idx="79">
                  <c:v>3818.93</c:v>
                </c:pt>
                <c:pt idx="80">
                  <c:v>3868.12</c:v>
                </c:pt>
                <c:pt idx="81">
                  <c:v>3917.32</c:v>
                </c:pt>
                <c:pt idx="82">
                  <c:v>3966.51</c:v>
                </c:pt>
                <c:pt idx="83">
                  <c:v>4015.7</c:v>
                </c:pt>
                <c:pt idx="84">
                  <c:v>4064.9</c:v>
                </c:pt>
                <c:pt idx="85">
                  <c:v>4114.09</c:v>
                </c:pt>
                <c:pt idx="86">
                  <c:v>4163.29</c:v>
                </c:pt>
                <c:pt idx="87">
                  <c:v>4212.4799999999996</c:v>
                </c:pt>
                <c:pt idx="88">
                  <c:v>4261.67</c:v>
                </c:pt>
                <c:pt idx="89">
                  <c:v>4310.87</c:v>
                </c:pt>
                <c:pt idx="90">
                  <c:v>4360.0600000000004</c:v>
                </c:pt>
                <c:pt idx="91">
                  <c:v>4409.26</c:v>
                </c:pt>
                <c:pt idx="92">
                  <c:v>4458.45</c:v>
                </c:pt>
                <c:pt idx="93">
                  <c:v>4507.6400000000003</c:v>
                </c:pt>
                <c:pt idx="94">
                  <c:v>4556.84</c:v>
                </c:pt>
                <c:pt idx="95">
                  <c:v>4606.03</c:v>
                </c:pt>
                <c:pt idx="96">
                  <c:v>4655.22</c:v>
                </c:pt>
                <c:pt idx="97">
                  <c:v>4704.42</c:v>
                </c:pt>
                <c:pt idx="98">
                  <c:v>4753.6099999999997</c:v>
                </c:pt>
                <c:pt idx="99">
                  <c:v>4802.8100000000004</c:v>
                </c:pt>
                <c:pt idx="100">
                  <c:v>4852</c:v>
                </c:pt>
              </c:numCache>
            </c:numRef>
          </c:xVal>
          <c:yVal>
            <c:numRef>
              <c:f>'Oct 24 - HE 21'!$D$3:$D$103</c:f>
              <c:numCache>
                <c:formatCode>_(* #,##0_);_(* \(#,##0\);_(* "-"??_);_(@_)</c:formatCode>
                <c:ptCount val="101"/>
                <c:pt idx="0">
                  <c:v>5000</c:v>
                </c:pt>
                <c:pt idx="1">
                  <c:v>5000</c:v>
                </c:pt>
                <c:pt idx="2">
                  <c:v>3512.19</c:v>
                </c:pt>
                <c:pt idx="3">
                  <c:v>3367.84</c:v>
                </c:pt>
                <c:pt idx="4">
                  <c:v>3215.51</c:v>
                </c:pt>
                <c:pt idx="5">
                  <c:v>3056.32</c:v>
                </c:pt>
                <c:pt idx="6">
                  <c:v>2892.64</c:v>
                </c:pt>
                <c:pt idx="7">
                  <c:v>2723.2</c:v>
                </c:pt>
                <c:pt idx="8">
                  <c:v>2550.87</c:v>
                </c:pt>
                <c:pt idx="9">
                  <c:v>2378.67</c:v>
                </c:pt>
                <c:pt idx="10">
                  <c:v>2204.84</c:v>
                </c:pt>
                <c:pt idx="11">
                  <c:v>2032.84</c:v>
                </c:pt>
                <c:pt idx="12">
                  <c:v>1865.98</c:v>
                </c:pt>
                <c:pt idx="13">
                  <c:v>1700.55</c:v>
                </c:pt>
                <c:pt idx="14">
                  <c:v>1540.54</c:v>
                </c:pt>
                <c:pt idx="15">
                  <c:v>1388.48</c:v>
                </c:pt>
                <c:pt idx="16">
                  <c:v>1242.48</c:v>
                </c:pt>
                <c:pt idx="17">
                  <c:v>1104.79</c:v>
                </c:pt>
                <c:pt idx="18">
                  <c:v>976.03</c:v>
                </c:pt>
                <c:pt idx="19">
                  <c:v>857.68</c:v>
                </c:pt>
                <c:pt idx="20">
                  <c:v>748.3</c:v>
                </c:pt>
                <c:pt idx="21">
                  <c:v>648.49</c:v>
                </c:pt>
                <c:pt idx="22">
                  <c:v>558.59</c:v>
                </c:pt>
                <c:pt idx="23">
                  <c:v>477.19</c:v>
                </c:pt>
                <c:pt idx="24">
                  <c:v>404.8</c:v>
                </c:pt>
                <c:pt idx="25">
                  <c:v>368.48</c:v>
                </c:pt>
                <c:pt idx="26">
                  <c:v>338.37</c:v>
                </c:pt>
                <c:pt idx="27">
                  <c:v>309.16000000000003</c:v>
                </c:pt>
                <c:pt idx="28">
                  <c:v>282.89</c:v>
                </c:pt>
                <c:pt idx="29">
                  <c:v>257.97000000000003</c:v>
                </c:pt>
                <c:pt idx="30">
                  <c:v>234.81</c:v>
                </c:pt>
                <c:pt idx="31">
                  <c:v>213.49</c:v>
                </c:pt>
                <c:pt idx="32">
                  <c:v>193.84</c:v>
                </c:pt>
                <c:pt idx="33">
                  <c:v>175.81</c:v>
                </c:pt>
                <c:pt idx="34">
                  <c:v>158.88</c:v>
                </c:pt>
                <c:pt idx="35">
                  <c:v>143.58000000000001</c:v>
                </c:pt>
                <c:pt idx="36">
                  <c:v>129.28</c:v>
                </c:pt>
                <c:pt idx="37">
                  <c:v>116.41</c:v>
                </c:pt>
                <c:pt idx="38">
                  <c:v>104.43</c:v>
                </c:pt>
                <c:pt idx="39">
                  <c:v>94.08</c:v>
                </c:pt>
                <c:pt idx="40">
                  <c:v>84.97</c:v>
                </c:pt>
                <c:pt idx="41">
                  <c:v>76.62</c:v>
                </c:pt>
                <c:pt idx="42">
                  <c:v>68.989999999999995</c:v>
                </c:pt>
                <c:pt idx="43">
                  <c:v>62.02</c:v>
                </c:pt>
                <c:pt idx="44">
                  <c:v>55.66</c:v>
                </c:pt>
                <c:pt idx="45">
                  <c:v>49.88</c:v>
                </c:pt>
                <c:pt idx="46">
                  <c:v>44.63</c:v>
                </c:pt>
                <c:pt idx="47">
                  <c:v>39.869999999999997</c:v>
                </c:pt>
                <c:pt idx="48">
                  <c:v>35.57</c:v>
                </c:pt>
                <c:pt idx="49">
                  <c:v>31.67</c:v>
                </c:pt>
                <c:pt idx="50">
                  <c:v>28.16</c:v>
                </c:pt>
                <c:pt idx="51">
                  <c:v>25</c:v>
                </c:pt>
                <c:pt idx="52">
                  <c:v>22.16</c:v>
                </c:pt>
                <c:pt idx="53">
                  <c:v>19.61</c:v>
                </c:pt>
                <c:pt idx="54">
                  <c:v>17.32</c:v>
                </c:pt>
                <c:pt idx="55">
                  <c:v>15.28</c:v>
                </c:pt>
                <c:pt idx="56">
                  <c:v>13.46</c:v>
                </c:pt>
                <c:pt idx="57">
                  <c:v>11.83</c:v>
                </c:pt>
                <c:pt idx="58">
                  <c:v>10.39</c:v>
                </c:pt>
                <c:pt idx="59">
                  <c:v>9.1</c:v>
                </c:pt>
                <c:pt idx="60">
                  <c:v>7.97</c:v>
                </c:pt>
                <c:pt idx="61">
                  <c:v>6.96</c:v>
                </c:pt>
                <c:pt idx="62">
                  <c:v>6.07</c:v>
                </c:pt>
                <c:pt idx="63">
                  <c:v>5.29</c:v>
                </c:pt>
                <c:pt idx="64">
                  <c:v>4.5999999999999996</c:v>
                </c:pt>
                <c:pt idx="65">
                  <c:v>3.99</c:v>
                </c:pt>
                <c:pt idx="66">
                  <c:v>3.46</c:v>
                </c:pt>
                <c:pt idx="67">
                  <c:v>2.99</c:v>
                </c:pt>
                <c:pt idx="68">
                  <c:v>2.58</c:v>
                </c:pt>
                <c:pt idx="69">
                  <c:v>2.23</c:v>
                </c:pt>
                <c:pt idx="70">
                  <c:v>1.92</c:v>
                </c:pt>
                <c:pt idx="71">
                  <c:v>1.65</c:v>
                </c:pt>
                <c:pt idx="72">
                  <c:v>1.41</c:v>
                </c:pt>
                <c:pt idx="73">
                  <c:v>1.21</c:v>
                </c:pt>
                <c:pt idx="74">
                  <c:v>1.04</c:v>
                </c:pt>
                <c:pt idx="75">
                  <c:v>0.89</c:v>
                </c:pt>
                <c:pt idx="76">
                  <c:v>0.75</c:v>
                </c:pt>
                <c:pt idx="77">
                  <c:v>0.64</c:v>
                </c:pt>
                <c:pt idx="78">
                  <c:v>0.55000000000000004</c:v>
                </c:pt>
                <c:pt idx="79">
                  <c:v>0.46</c:v>
                </c:pt>
                <c:pt idx="80">
                  <c:v>0.39</c:v>
                </c:pt>
                <c:pt idx="81">
                  <c:v>0.33</c:v>
                </c:pt>
                <c:pt idx="82">
                  <c:v>0.28000000000000003</c:v>
                </c:pt>
                <c:pt idx="83">
                  <c:v>0.24</c:v>
                </c:pt>
                <c:pt idx="84">
                  <c:v>0.2</c:v>
                </c:pt>
                <c:pt idx="85">
                  <c:v>0.17</c:v>
                </c:pt>
                <c:pt idx="86">
                  <c:v>0.14000000000000001</c:v>
                </c:pt>
                <c:pt idx="87">
                  <c:v>0.12</c:v>
                </c:pt>
                <c:pt idx="88">
                  <c:v>0.1</c:v>
                </c:pt>
                <c:pt idx="89">
                  <c:v>0.08</c:v>
                </c:pt>
                <c:pt idx="90">
                  <c:v>7.0000000000000007E-2</c:v>
                </c:pt>
                <c:pt idx="91">
                  <c:v>0.06</c:v>
                </c:pt>
                <c:pt idx="92">
                  <c:v>0.05</c:v>
                </c:pt>
                <c:pt idx="93">
                  <c:v>0.04</c:v>
                </c:pt>
                <c:pt idx="94">
                  <c:v>0.03</c:v>
                </c:pt>
                <c:pt idx="95">
                  <c:v>0.03</c:v>
                </c:pt>
                <c:pt idx="96">
                  <c:v>0.02</c:v>
                </c:pt>
                <c:pt idx="97">
                  <c:v>0.02</c:v>
                </c:pt>
                <c:pt idx="98">
                  <c:v>0.01</c:v>
                </c:pt>
                <c:pt idx="99">
                  <c:v>0.01</c:v>
                </c:pt>
                <c:pt idx="100">
                  <c:v>0.01</c:v>
                </c:pt>
              </c:numCache>
            </c:numRef>
          </c:yVal>
          <c:smooth val="0"/>
          <c:extLst>
            <c:ext xmlns:c16="http://schemas.microsoft.com/office/drawing/2014/chart" uri="{C3380CC4-5D6E-409C-BE32-E72D297353CC}">
              <c16:uniqueId val="{00000001-959C-405A-A766-D5D23B9394E9}"/>
            </c:ext>
          </c:extLst>
        </c:ser>
        <c:ser>
          <c:idx val="2"/>
          <c:order val="2"/>
          <c:tx>
            <c:strRef>
              <c:f>'Oct 24 - HE 21'!$E$1</c:f>
              <c:strCache>
                <c:ptCount val="1"/>
                <c:pt idx="0">
                  <c:v> ECRS - w/ Floor </c:v>
                </c:pt>
              </c:strCache>
            </c:strRef>
          </c:tx>
          <c:spPr>
            <a:ln w="19050" cap="rnd">
              <a:solidFill>
                <a:schemeClr val="accent1"/>
              </a:solidFill>
              <a:prstDash val="sysDash"/>
              <a:round/>
            </a:ln>
            <a:effectLst/>
          </c:spPr>
          <c:marker>
            <c:symbol val="none"/>
          </c:marker>
          <c:xVal>
            <c:numRef>
              <c:f>'Oct 24 - HE 21'!$E$3:$E$103</c:f>
              <c:numCache>
                <c:formatCode>_(* #,##0_);_(* \(#,##0\);_(* "-"??_);_(@_)</c:formatCode>
                <c:ptCount val="101"/>
                <c:pt idx="0">
                  <c:v>0</c:v>
                </c:pt>
                <c:pt idx="1">
                  <c:v>466</c:v>
                </c:pt>
                <c:pt idx="2">
                  <c:v>467</c:v>
                </c:pt>
                <c:pt idx="3">
                  <c:v>478.1</c:v>
                </c:pt>
                <c:pt idx="4">
                  <c:v>489.2</c:v>
                </c:pt>
                <c:pt idx="5">
                  <c:v>500.31</c:v>
                </c:pt>
                <c:pt idx="6">
                  <c:v>511.41</c:v>
                </c:pt>
                <c:pt idx="7">
                  <c:v>522.51</c:v>
                </c:pt>
                <c:pt idx="8">
                  <c:v>533.61</c:v>
                </c:pt>
                <c:pt idx="9">
                  <c:v>544.71</c:v>
                </c:pt>
                <c:pt idx="10">
                  <c:v>555.82000000000005</c:v>
                </c:pt>
                <c:pt idx="11">
                  <c:v>566.91999999999996</c:v>
                </c:pt>
                <c:pt idx="12">
                  <c:v>578.02</c:v>
                </c:pt>
                <c:pt idx="13">
                  <c:v>589.12</c:v>
                </c:pt>
                <c:pt idx="14">
                  <c:v>600.22</c:v>
                </c:pt>
                <c:pt idx="15">
                  <c:v>611.33000000000004</c:v>
                </c:pt>
                <c:pt idx="16">
                  <c:v>622.42999999999995</c:v>
                </c:pt>
                <c:pt idx="17">
                  <c:v>633.53</c:v>
                </c:pt>
                <c:pt idx="18">
                  <c:v>644.63</c:v>
                </c:pt>
                <c:pt idx="19">
                  <c:v>655.73</c:v>
                </c:pt>
                <c:pt idx="20">
                  <c:v>666.84</c:v>
                </c:pt>
                <c:pt idx="21">
                  <c:v>677.94</c:v>
                </c:pt>
                <c:pt idx="22">
                  <c:v>689.04</c:v>
                </c:pt>
                <c:pt idx="23">
                  <c:v>700.14</c:v>
                </c:pt>
                <c:pt idx="24">
                  <c:v>711.24</c:v>
                </c:pt>
                <c:pt idx="25">
                  <c:v>722.35</c:v>
                </c:pt>
                <c:pt idx="26">
                  <c:v>733.45</c:v>
                </c:pt>
                <c:pt idx="27">
                  <c:v>744.55</c:v>
                </c:pt>
                <c:pt idx="28">
                  <c:v>755.65</c:v>
                </c:pt>
                <c:pt idx="29">
                  <c:v>766.76</c:v>
                </c:pt>
                <c:pt idx="30">
                  <c:v>777.86</c:v>
                </c:pt>
                <c:pt idx="31">
                  <c:v>788.96</c:v>
                </c:pt>
                <c:pt idx="32">
                  <c:v>800.06</c:v>
                </c:pt>
                <c:pt idx="33">
                  <c:v>811.16</c:v>
                </c:pt>
                <c:pt idx="34">
                  <c:v>822.27</c:v>
                </c:pt>
                <c:pt idx="35">
                  <c:v>833.37</c:v>
                </c:pt>
                <c:pt idx="36">
                  <c:v>844.47</c:v>
                </c:pt>
                <c:pt idx="37">
                  <c:v>855.57</c:v>
                </c:pt>
                <c:pt idx="38">
                  <c:v>866.67</c:v>
                </c:pt>
                <c:pt idx="39">
                  <c:v>877.78</c:v>
                </c:pt>
                <c:pt idx="40">
                  <c:v>888.88</c:v>
                </c:pt>
                <c:pt idx="41">
                  <c:v>899.98</c:v>
                </c:pt>
                <c:pt idx="42">
                  <c:v>911.08</c:v>
                </c:pt>
                <c:pt idx="43">
                  <c:v>922.18</c:v>
                </c:pt>
                <c:pt idx="44">
                  <c:v>933.29</c:v>
                </c:pt>
                <c:pt idx="45">
                  <c:v>944.39</c:v>
                </c:pt>
                <c:pt idx="46">
                  <c:v>955.49</c:v>
                </c:pt>
                <c:pt idx="47">
                  <c:v>966.59</c:v>
                </c:pt>
                <c:pt idx="48">
                  <c:v>977.69</c:v>
                </c:pt>
                <c:pt idx="49">
                  <c:v>988.8</c:v>
                </c:pt>
                <c:pt idx="50">
                  <c:v>999.9</c:v>
                </c:pt>
                <c:pt idx="51">
                  <c:v>1011</c:v>
                </c:pt>
                <c:pt idx="52">
                  <c:v>1022.1</c:v>
                </c:pt>
                <c:pt idx="53">
                  <c:v>1033.2</c:v>
                </c:pt>
                <c:pt idx="54">
                  <c:v>1044.31</c:v>
                </c:pt>
                <c:pt idx="55">
                  <c:v>1055.4100000000001</c:v>
                </c:pt>
                <c:pt idx="56">
                  <c:v>1066.51</c:v>
                </c:pt>
                <c:pt idx="57">
                  <c:v>1077.6099999999999</c:v>
                </c:pt>
                <c:pt idx="58">
                  <c:v>1088.71</c:v>
                </c:pt>
                <c:pt idx="59">
                  <c:v>1099.82</c:v>
                </c:pt>
                <c:pt idx="60">
                  <c:v>1110.92</c:v>
                </c:pt>
                <c:pt idx="61">
                  <c:v>1122.02</c:v>
                </c:pt>
                <c:pt idx="62">
                  <c:v>1133.1199999999999</c:v>
                </c:pt>
                <c:pt idx="63">
                  <c:v>1144.22</c:v>
                </c:pt>
                <c:pt idx="64">
                  <c:v>1155.33</c:v>
                </c:pt>
                <c:pt idx="65">
                  <c:v>1166.43</c:v>
                </c:pt>
                <c:pt idx="66">
                  <c:v>1177.53</c:v>
                </c:pt>
                <c:pt idx="67">
                  <c:v>1188.6300000000001</c:v>
                </c:pt>
                <c:pt idx="68">
                  <c:v>1199.73</c:v>
                </c:pt>
                <c:pt idx="69">
                  <c:v>1210.8399999999999</c:v>
                </c:pt>
                <c:pt idx="70">
                  <c:v>1221.94</c:v>
                </c:pt>
                <c:pt idx="71">
                  <c:v>1233.04</c:v>
                </c:pt>
                <c:pt idx="72">
                  <c:v>1244.1400000000001</c:v>
                </c:pt>
                <c:pt idx="73">
                  <c:v>1255.24</c:v>
                </c:pt>
                <c:pt idx="74">
                  <c:v>1266.3499999999999</c:v>
                </c:pt>
                <c:pt idx="75">
                  <c:v>1277.45</c:v>
                </c:pt>
                <c:pt idx="76">
                  <c:v>1288.55</c:v>
                </c:pt>
                <c:pt idx="77">
                  <c:v>1299.6500000000001</c:v>
                </c:pt>
                <c:pt idx="78">
                  <c:v>1310.76</c:v>
                </c:pt>
                <c:pt idx="79">
                  <c:v>1321.86</c:v>
                </c:pt>
                <c:pt idx="80">
                  <c:v>1332.96</c:v>
                </c:pt>
                <c:pt idx="81">
                  <c:v>1344.06</c:v>
                </c:pt>
                <c:pt idx="82">
                  <c:v>1355.16</c:v>
                </c:pt>
                <c:pt idx="83">
                  <c:v>1366.27</c:v>
                </c:pt>
                <c:pt idx="84">
                  <c:v>1377.37</c:v>
                </c:pt>
                <c:pt idx="85">
                  <c:v>1388.47</c:v>
                </c:pt>
                <c:pt idx="86">
                  <c:v>1399.57</c:v>
                </c:pt>
                <c:pt idx="87">
                  <c:v>1410.67</c:v>
                </c:pt>
                <c:pt idx="88">
                  <c:v>1421.78</c:v>
                </c:pt>
                <c:pt idx="89">
                  <c:v>1432.88</c:v>
                </c:pt>
                <c:pt idx="90">
                  <c:v>1443.98</c:v>
                </c:pt>
                <c:pt idx="91">
                  <c:v>1455.08</c:v>
                </c:pt>
                <c:pt idx="92">
                  <c:v>1466.18</c:v>
                </c:pt>
                <c:pt idx="93">
                  <c:v>1477.29</c:v>
                </c:pt>
                <c:pt idx="94">
                  <c:v>1488.39</c:v>
                </c:pt>
                <c:pt idx="95">
                  <c:v>1499.49</c:v>
                </c:pt>
                <c:pt idx="96">
                  <c:v>1510.59</c:v>
                </c:pt>
                <c:pt idx="97">
                  <c:v>1521.69</c:v>
                </c:pt>
                <c:pt idx="98">
                  <c:v>1532.8</c:v>
                </c:pt>
                <c:pt idx="99">
                  <c:v>1543.9</c:v>
                </c:pt>
                <c:pt idx="100">
                  <c:v>1555</c:v>
                </c:pt>
              </c:numCache>
            </c:numRef>
          </c:xVal>
          <c:yVal>
            <c:numRef>
              <c:f>'Oct 24 - HE 21'!$F$3:$F$103</c:f>
              <c:numCache>
                <c:formatCode>_(* #,##0_);_(* \(#,##0\);_(* "-"??_);_(@_)</c:formatCode>
                <c:ptCount val="101"/>
                <c:pt idx="0">
                  <c:v>5050</c:v>
                </c:pt>
                <c:pt idx="1">
                  <c:v>5050</c:v>
                </c:pt>
                <c:pt idx="2">
                  <c:v>3513.5</c:v>
                </c:pt>
                <c:pt idx="3">
                  <c:v>3481.67</c:v>
                </c:pt>
                <c:pt idx="4">
                  <c:v>3449.43</c:v>
                </c:pt>
                <c:pt idx="5">
                  <c:v>3416.79</c:v>
                </c:pt>
                <c:pt idx="6">
                  <c:v>3383.76</c:v>
                </c:pt>
                <c:pt idx="7">
                  <c:v>3350.35</c:v>
                </c:pt>
                <c:pt idx="8">
                  <c:v>3317.11</c:v>
                </c:pt>
                <c:pt idx="9">
                  <c:v>3281.41</c:v>
                </c:pt>
                <c:pt idx="10">
                  <c:v>3246.75</c:v>
                </c:pt>
                <c:pt idx="11">
                  <c:v>3211.76</c:v>
                </c:pt>
                <c:pt idx="12">
                  <c:v>3176.46</c:v>
                </c:pt>
                <c:pt idx="13">
                  <c:v>3140.97</c:v>
                </c:pt>
                <c:pt idx="14">
                  <c:v>3105.17</c:v>
                </c:pt>
                <c:pt idx="15">
                  <c:v>3067.58</c:v>
                </c:pt>
                <c:pt idx="16">
                  <c:v>3031.2</c:v>
                </c:pt>
                <c:pt idx="17">
                  <c:v>2994.55</c:v>
                </c:pt>
                <c:pt idx="18">
                  <c:v>2957.66</c:v>
                </c:pt>
                <c:pt idx="19">
                  <c:v>2920.52</c:v>
                </c:pt>
                <c:pt idx="20">
                  <c:v>2883.42</c:v>
                </c:pt>
                <c:pt idx="21">
                  <c:v>2845.7</c:v>
                </c:pt>
                <c:pt idx="22">
                  <c:v>2806.28</c:v>
                </c:pt>
                <c:pt idx="23">
                  <c:v>2768.33</c:v>
                </c:pt>
                <c:pt idx="24">
                  <c:v>2730.23</c:v>
                </c:pt>
                <c:pt idx="25">
                  <c:v>2691.97</c:v>
                </c:pt>
                <c:pt idx="26">
                  <c:v>2653.58</c:v>
                </c:pt>
                <c:pt idx="27">
                  <c:v>2615.08</c:v>
                </c:pt>
                <c:pt idx="28">
                  <c:v>2574.88</c:v>
                </c:pt>
                <c:pt idx="29">
                  <c:v>2536.1799999999998</c:v>
                </c:pt>
                <c:pt idx="30">
                  <c:v>2497.42</c:v>
                </c:pt>
                <c:pt idx="31">
                  <c:v>2458.61</c:v>
                </c:pt>
                <c:pt idx="32">
                  <c:v>2419.7600000000002</c:v>
                </c:pt>
                <c:pt idx="33">
                  <c:v>2380.9</c:v>
                </c:pt>
                <c:pt idx="34">
                  <c:v>2342.0300000000002</c:v>
                </c:pt>
                <c:pt idx="35">
                  <c:v>2301.5700000000002</c:v>
                </c:pt>
                <c:pt idx="36">
                  <c:v>2262.75</c:v>
                </c:pt>
                <c:pt idx="37">
                  <c:v>2223.98</c:v>
                </c:pt>
                <c:pt idx="38">
                  <c:v>2185.2600000000002</c:v>
                </c:pt>
                <c:pt idx="39">
                  <c:v>2146.63</c:v>
                </c:pt>
                <c:pt idx="40">
                  <c:v>2108.09</c:v>
                </c:pt>
                <c:pt idx="41">
                  <c:v>2068.08</c:v>
                </c:pt>
                <c:pt idx="42">
                  <c:v>2029.79</c:v>
                </c:pt>
                <c:pt idx="43">
                  <c:v>1991.64</c:v>
                </c:pt>
                <c:pt idx="44">
                  <c:v>1953.65</c:v>
                </c:pt>
                <c:pt idx="45">
                  <c:v>1915.84</c:v>
                </c:pt>
                <c:pt idx="46">
                  <c:v>1878.21</c:v>
                </c:pt>
                <c:pt idx="47">
                  <c:v>1840.79</c:v>
                </c:pt>
                <c:pt idx="48">
                  <c:v>1802.06</c:v>
                </c:pt>
                <c:pt idx="49">
                  <c:v>1765.1</c:v>
                </c:pt>
                <c:pt idx="50">
                  <c:v>1728.38</c:v>
                </c:pt>
                <c:pt idx="51">
                  <c:v>1691.93</c:v>
                </c:pt>
                <c:pt idx="52">
                  <c:v>1655.76</c:v>
                </c:pt>
                <c:pt idx="53">
                  <c:v>1619.87</c:v>
                </c:pt>
                <c:pt idx="54">
                  <c:v>1582.82</c:v>
                </c:pt>
                <c:pt idx="55">
                  <c:v>1547.55</c:v>
                </c:pt>
                <c:pt idx="56">
                  <c:v>1512.61</c:v>
                </c:pt>
                <c:pt idx="57">
                  <c:v>1478.01</c:v>
                </c:pt>
                <c:pt idx="58">
                  <c:v>1443.76</c:v>
                </c:pt>
                <c:pt idx="59">
                  <c:v>1409.87</c:v>
                </c:pt>
                <c:pt idx="60">
                  <c:v>1376.34</c:v>
                </c:pt>
                <c:pt idx="61">
                  <c:v>1341.83</c:v>
                </c:pt>
                <c:pt idx="62">
                  <c:v>1309.0899999999999</c:v>
                </c:pt>
                <c:pt idx="63">
                  <c:v>1276.74</c:v>
                </c:pt>
                <c:pt idx="64">
                  <c:v>1244.81</c:v>
                </c:pt>
                <c:pt idx="65">
                  <c:v>1213.28</c:v>
                </c:pt>
                <c:pt idx="66">
                  <c:v>1182.18</c:v>
                </c:pt>
                <c:pt idx="67">
                  <c:v>1150.25</c:v>
                </c:pt>
                <c:pt idx="68">
                  <c:v>1120.03</c:v>
                </c:pt>
                <c:pt idx="69">
                  <c:v>1090.26</c:v>
                </c:pt>
                <c:pt idx="70">
                  <c:v>1060.93</c:v>
                </c:pt>
                <c:pt idx="71">
                  <c:v>1032.06</c:v>
                </c:pt>
                <c:pt idx="72">
                  <c:v>1003.65</c:v>
                </c:pt>
                <c:pt idx="73">
                  <c:v>974.56</c:v>
                </c:pt>
                <c:pt idx="74">
                  <c:v>947.09</c:v>
                </c:pt>
                <c:pt idx="75">
                  <c:v>920.1</c:v>
                </c:pt>
                <c:pt idx="76">
                  <c:v>893.59</c:v>
                </c:pt>
                <c:pt idx="77">
                  <c:v>867.55</c:v>
                </c:pt>
                <c:pt idx="78">
                  <c:v>841.99</c:v>
                </c:pt>
                <c:pt idx="79">
                  <c:v>816.91</c:v>
                </c:pt>
                <c:pt idx="80">
                  <c:v>791.3</c:v>
                </c:pt>
                <c:pt idx="81">
                  <c:v>767.21</c:v>
                </c:pt>
                <c:pt idx="82">
                  <c:v>743.6</c:v>
                </c:pt>
                <c:pt idx="83">
                  <c:v>720.47</c:v>
                </c:pt>
                <c:pt idx="84">
                  <c:v>697.83</c:v>
                </c:pt>
                <c:pt idx="85">
                  <c:v>675.66</c:v>
                </c:pt>
                <c:pt idx="86">
                  <c:v>653.1</c:v>
                </c:pt>
                <c:pt idx="87">
                  <c:v>631.91999999999996</c:v>
                </c:pt>
                <c:pt idx="88">
                  <c:v>611.21</c:v>
                </c:pt>
                <c:pt idx="89">
                  <c:v>590.98</c:v>
                </c:pt>
                <c:pt idx="90">
                  <c:v>571.23</c:v>
                </c:pt>
                <c:pt idx="91">
                  <c:v>551.94000000000005</c:v>
                </c:pt>
                <c:pt idx="92">
                  <c:v>533.13</c:v>
                </c:pt>
                <c:pt idx="93">
                  <c:v>514.02</c:v>
                </c:pt>
                <c:pt idx="94">
                  <c:v>496.14</c:v>
                </c:pt>
                <c:pt idx="95">
                  <c:v>478.72</c:v>
                </c:pt>
                <c:pt idx="96">
                  <c:v>461.75</c:v>
                </c:pt>
                <c:pt idx="97">
                  <c:v>445.22</c:v>
                </c:pt>
                <c:pt idx="98">
                  <c:v>429.14</c:v>
                </c:pt>
                <c:pt idx="99">
                  <c:v>412.85</c:v>
                </c:pt>
                <c:pt idx="100">
                  <c:v>397.65</c:v>
                </c:pt>
              </c:numCache>
            </c:numRef>
          </c:yVal>
          <c:smooth val="0"/>
          <c:extLst>
            <c:ext xmlns:c16="http://schemas.microsoft.com/office/drawing/2014/chart" uri="{C3380CC4-5D6E-409C-BE32-E72D297353CC}">
              <c16:uniqueId val="{00000002-959C-405A-A766-D5D23B9394E9}"/>
            </c:ext>
          </c:extLst>
        </c:ser>
        <c:ser>
          <c:idx val="3"/>
          <c:order val="3"/>
          <c:tx>
            <c:strRef>
              <c:f>'Oct 24 - HE 21'!$G$1</c:f>
              <c:strCache>
                <c:ptCount val="1"/>
                <c:pt idx="0">
                  <c:v> Non-Spin - w/ Floor </c:v>
                </c:pt>
              </c:strCache>
            </c:strRef>
          </c:tx>
          <c:spPr>
            <a:ln w="19050" cap="rnd">
              <a:solidFill>
                <a:schemeClr val="tx2"/>
              </a:solidFill>
              <a:prstDash val="sysDash"/>
              <a:round/>
            </a:ln>
            <a:effectLst/>
          </c:spPr>
          <c:marker>
            <c:symbol val="none"/>
          </c:marker>
          <c:xVal>
            <c:numRef>
              <c:f>'Oct 24 - HE 21'!$G$3:$G$103</c:f>
              <c:numCache>
                <c:formatCode>_(* #,##0_);_(* \(#,##0\);_(* "-"??_);_(@_)</c:formatCode>
                <c:ptCount val="101"/>
                <c:pt idx="0">
                  <c:v>0</c:v>
                </c:pt>
                <c:pt idx="1">
                  <c:v>30</c:v>
                </c:pt>
                <c:pt idx="2">
                  <c:v>31</c:v>
                </c:pt>
                <c:pt idx="3">
                  <c:v>80.19</c:v>
                </c:pt>
                <c:pt idx="4">
                  <c:v>129.38999999999999</c:v>
                </c:pt>
                <c:pt idx="5">
                  <c:v>178.58</c:v>
                </c:pt>
                <c:pt idx="6">
                  <c:v>227.78</c:v>
                </c:pt>
                <c:pt idx="7">
                  <c:v>276.97000000000003</c:v>
                </c:pt>
                <c:pt idx="8">
                  <c:v>326.16000000000003</c:v>
                </c:pt>
                <c:pt idx="9">
                  <c:v>375.36</c:v>
                </c:pt>
                <c:pt idx="10">
                  <c:v>424.55</c:v>
                </c:pt>
                <c:pt idx="11">
                  <c:v>473.74</c:v>
                </c:pt>
                <c:pt idx="12">
                  <c:v>522.94000000000005</c:v>
                </c:pt>
                <c:pt idx="13">
                  <c:v>572.13</c:v>
                </c:pt>
                <c:pt idx="14">
                  <c:v>621.33000000000004</c:v>
                </c:pt>
                <c:pt idx="15">
                  <c:v>670.52</c:v>
                </c:pt>
                <c:pt idx="16">
                  <c:v>719.71</c:v>
                </c:pt>
                <c:pt idx="17">
                  <c:v>768.91</c:v>
                </c:pt>
                <c:pt idx="18">
                  <c:v>818.1</c:v>
                </c:pt>
                <c:pt idx="19">
                  <c:v>867.3</c:v>
                </c:pt>
                <c:pt idx="20">
                  <c:v>916.49</c:v>
                </c:pt>
                <c:pt idx="21">
                  <c:v>965.68</c:v>
                </c:pt>
                <c:pt idx="22">
                  <c:v>1014.88</c:v>
                </c:pt>
                <c:pt idx="23">
                  <c:v>1064.07</c:v>
                </c:pt>
                <c:pt idx="24">
                  <c:v>1113.27</c:v>
                </c:pt>
                <c:pt idx="25">
                  <c:v>1162.46</c:v>
                </c:pt>
                <c:pt idx="26">
                  <c:v>1211.6500000000001</c:v>
                </c:pt>
                <c:pt idx="27">
                  <c:v>1260.8499999999999</c:v>
                </c:pt>
                <c:pt idx="28">
                  <c:v>1310.04</c:v>
                </c:pt>
                <c:pt idx="29">
                  <c:v>1359.23</c:v>
                </c:pt>
                <c:pt idx="30">
                  <c:v>1408.43</c:v>
                </c:pt>
                <c:pt idx="31">
                  <c:v>1457.62</c:v>
                </c:pt>
                <c:pt idx="32">
                  <c:v>1506.82</c:v>
                </c:pt>
                <c:pt idx="33">
                  <c:v>1556.01</c:v>
                </c:pt>
                <c:pt idx="34">
                  <c:v>1605.2</c:v>
                </c:pt>
                <c:pt idx="35">
                  <c:v>1654.4</c:v>
                </c:pt>
                <c:pt idx="36">
                  <c:v>1703.59</c:v>
                </c:pt>
                <c:pt idx="37">
                  <c:v>1752.79</c:v>
                </c:pt>
                <c:pt idx="38">
                  <c:v>1801.98</c:v>
                </c:pt>
                <c:pt idx="39">
                  <c:v>1851.17</c:v>
                </c:pt>
                <c:pt idx="40">
                  <c:v>1900.37</c:v>
                </c:pt>
                <c:pt idx="41">
                  <c:v>1949.56</c:v>
                </c:pt>
                <c:pt idx="42">
                  <c:v>1998.76</c:v>
                </c:pt>
                <c:pt idx="43">
                  <c:v>2047.95</c:v>
                </c:pt>
                <c:pt idx="44">
                  <c:v>2097.14</c:v>
                </c:pt>
                <c:pt idx="45">
                  <c:v>2146.34</c:v>
                </c:pt>
                <c:pt idx="46">
                  <c:v>2195.5300000000002</c:v>
                </c:pt>
                <c:pt idx="47">
                  <c:v>2244.7199999999998</c:v>
                </c:pt>
                <c:pt idx="48">
                  <c:v>2293.92</c:v>
                </c:pt>
                <c:pt idx="49">
                  <c:v>2343.11</c:v>
                </c:pt>
                <c:pt idx="50">
                  <c:v>2392.31</c:v>
                </c:pt>
                <c:pt idx="51">
                  <c:v>2441.5</c:v>
                </c:pt>
                <c:pt idx="52">
                  <c:v>2490.69</c:v>
                </c:pt>
                <c:pt idx="53">
                  <c:v>2539.89</c:v>
                </c:pt>
                <c:pt idx="54">
                  <c:v>2589.08</c:v>
                </c:pt>
                <c:pt idx="55">
                  <c:v>2638.28</c:v>
                </c:pt>
                <c:pt idx="56">
                  <c:v>2687.47</c:v>
                </c:pt>
                <c:pt idx="57">
                  <c:v>2736.66</c:v>
                </c:pt>
                <c:pt idx="58">
                  <c:v>2785.86</c:v>
                </c:pt>
                <c:pt idx="59">
                  <c:v>2835.05</c:v>
                </c:pt>
                <c:pt idx="60">
                  <c:v>2884.24</c:v>
                </c:pt>
                <c:pt idx="61">
                  <c:v>2933.44</c:v>
                </c:pt>
                <c:pt idx="62">
                  <c:v>2982.63</c:v>
                </c:pt>
                <c:pt idx="63">
                  <c:v>3031.83</c:v>
                </c:pt>
                <c:pt idx="64">
                  <c:v>3081.02</c:v>
                </c:pt>
                <c:pt idx="65">
                  <c:v>3130.21</c:v>
                </c:pt>
                <c:pt idx="66">
                  <c:v>3179.41</c:v>
                </c:pt>
                <c:pt idx="67">
                  <c:v>3228.6</c:v>
                </c:pt>
                <c:pt idx="68">
                  <c:v>3277.8</c:v>
                </c:pt>
                <c:pt idx="69">
                  <c:v>3326.99</c:v>
                </c:pt>
                <c:pt idx="70">
                  <c:v>3376.18</c:v>
                </c:pt>
                <c:pt idx="71">
                  <c:v>3425.38</c:v>
                </c:pt>
                <c:pt idx="72">
                  <c:v>3474.57</c:v>
                </c:pt>
                <c:pt idx="73">
                  <c:v>3523.77</c:v>
                </c:pt>
                <c:pt idx="74">
                  <c:v>3572.96</c:v>
                </c:pt>
                <c:pt idx="75">
                  <c:v>3622.15</c:v>
                </c:pt>
                <c:pt idx="76">
                  <c:v>3671.35</c:v>
                </c:pt>
                <c:pt idx="77">
                  <c:v>3720.54</c:v>
                </c:pt>
                <c:pt idx="78">
                  <c:v>3769.73</c:v>
                </c:pt>
                <c:pt idx="79">
                  <c:v>3818.93</c:v>
                </c:pt>
                <c:pt idx="80">
                  <c:v>3868.12</c:v>
                </c:pt>
                <c:pt idx="81">
                  <c:v>3917.32</c:v>
                </c:pt>
                <c:pt idx="82">
                  <c:v>3966.51</c:v>
                </c:pt>
                <c:pt idx="83">
                  <c:v>4015.7</c:v>
                </c:pt>
                <c:pt idx="84">
                  <c:v>4064.9</c:v>
                </c:pt>
                <c:pt idx="85">
                  <c:v>4114.09</c:v>
                </c:pt>
                <c:pt idx="86">
                  <c:v>4163.29</c:v>
                </c:pt>
                <c:pt idx="87">
                  <c:v>4212.4799999999996</c:v>
                </c:pt>
                <c:pt idx="88">
                  <c:v>4261.67</c:v>
                </c:pt>
                <c:pt idx="89">
                  <c:v>4310.87</c:v>
                </c:pt>
                <c:pt idx="90">
                  <c:v>4360.0600000000004</c:v>
                </c:pt>
                <c:pt idx="91">
                  <c:v>4409.26</c:v>
                </c:pt>
                <c:pt idx="92">
                  <c:v>4458.45</c:v>
                </c:pt>
                <c:pt idx="93">
                  <c:v>4507.6400000000003</c:v>
                </c:pt>
                <c:pt idx="94">
                  <c:v>4556.84</c:v>
                </c:pt>
                <c:pt idx="95">
                  <c:v>4606.03</c:v>
                </c:pt>
                <c:pt idx="96">
                  <c:v>4655.22</c:v>
                </c:pt>
                <c:pt idx="97">
                  <c:v>4704.42</c:v>
                </c:pt>
                <c:pt idx="98">
                  <c:v>4753.6099999999997</c:v>
                </c:pt>
                <c:pt idx="99">
                  <c:v>4802.8100000000004</c:v>
                </c:pt>
                <c:pt idx="100">
                  <c:v>4852</c:v>
                </c:pt>
              </c:numCache>
            </c:numRef>
          </c:xVal>
          <c:yVal>
            <c:numRef>
              <c:f>'Oct 24 - HE 21'!$H$3:$H$103</c:f>
              <c:numCache>
                <c:formatCode>_(* #,##0_);_(* \(#,##0\);_(* "-"??_);_(@_)</c:formatCode>
                <c:ptCount val="101"/>
                <c:pt idx="0">
                  <c:v>5000</c:v>
                </c:pt>
                <c:pt idx="1">
                  <c:v>5000</c:v>
                </c:pt>
                <c:pt idx="2">
                  <c:v>3512.19</c:v>
                </c:pt>
                <c:pt idx="3">
                  <c:v>3367.84</c:v>
                </c:pt>
                <c:pt idx="4">
                  <c:v>3215.51</c:v>
                </c:pt>
                <c:pt idx="5">
                  <c:v>3056.32</c:v>
                </c:pt>
                <c:pt idx="6">
                  <c:v>2892.64</c:v>
                </c:pt>
                <c:pt idx="7">
                  <c:v>2723.2</c:v>
                </c:pt>
                <c:pt idx="8">
                  <c:v>2550.87</c:v>
                </c:pt>
                <c:pt idx="9">
                  <c:v>2378.67</c:v>
                </c:pt>
                <c:pt idx="10">
                  <c:v>2204.84</c:v>
                </c:pt>
                <c:pt idx="11">
                  <c:v>2032.84</c:v>
                </c:pt>
                <c:pt idx="12">
                  <c:v>1865.98</c:v>
                </c:pt>
                <c:pt idx="13">
                  <c:v>1700.55</c:v>
                </c:pt>
                <c:pt idx="14">
                  <c:v>1540.54</c:v>
                </c:pt>
                <c:pt idx="15">
                  <c:v>1388.48</c:v>
                </c:pt>
                <c:pt idx="16">
                  <c:v>1242.48</c:v>
                </c:pt>
                <c:pt idx="17">
                  <c:v>1104.79</c:v>
                </c:pt>
                <c:pt idx="18">
                  <c:v>976.03</c:v>
                </c:pt>
                <c:pt idx="19">
                  <c:v>857.68</c:v>
                </c:pt>
                <c:pt idx="20">
                  <c:v>748.3</c:v>
                </c:pt>
                <c:pt idx="21">
                  <c:v>648.49</c:v>
                </c:pt>
                <c:pt idx="22">
                  <c:v>558.59</c:v>
                </c:pt>
                <c:pt idx="23">
                  <c:v>477.19</c:v>
                </c:pt>
                <c:pt idx="24">
                  <c:v>404.8</c:v>
                </c:pt>
                <c:pt idx="25">
                  <c:v>368.48</c:v>
                </c:pt>
                <c:pt idx="26">
                  <c:v>338.37</c:v>
                </c:pt>
                <c:pt idx="27">
                  <c:v>309.16000000000003</c:v>
                </c:pt>
                <c:pt idx="28">
                  <c:v>282.89</c:v>
                </c:pt>
                <c:pt idx="29">
                  <c:v>257.97000000000003</c:v>
                </c:pt>
                <c:pt idx="30">
                  <c:v>234.81</c:v>
                </c:pt>
                <c:pt idx="31">
                  <c:v>213.49</c:v>
                </c:pt>
                <c:pt idx="32">
                  <c:v>193.84</c:v>
                </c:pt>
                <c:pt idx="33">
                  <c:v>175.81</c:v>
                </c:pt>
                <c:pt idx="34">
                  <c:v>158.88</c:v>
                </c:pt>
                <c:pt idx="35">
                  <c:v>143.58000000000001</c:v>
                </c:pt>
                <c:pt idx="36">
                  <c:v>129.28</c:v>
                </c:pt>
                <c:pt idx="37">
                  <c:v>116.41</c:v>
                </c:pt>
                <c:pt idx="38">
                  <c:v>104.43</c:v>
                </c:pt>
                <c:pt idx="39">
                  <c:v>94.08</c:v>
                </c:pt>
                <c:pt idx="40">
                  <c:v>84.97</c:v>
                </c:pt>
                <c:pt idx="41">
                  <c:v>76.62</c:v>
                </c:pt>
                <c:pt idx="42">
                  <c:v>68.989999999999995</c:v>
                </c:pt>
                <c:pt idx="43">
                  <c:v>62.02</c:v>
                </c:pt>
                <c:pt idx="44">
                  <c:v>55.66</c:v>
                </c:pt>
                <c:pt idx="45">
                  <c:v>49.88</c:v>
                </c:pt>
                <c:pt idx="46">
                  <c:v>44.63</c:v>
                </c:pt>
                <c:pt idx="47">
                  <c:v>39.869999999999997</c:v>
                </c:pt>
                <c:pt idx="48">
                  <c:v>35.57</c:v>
                </c:pt>
                <c:pt idx="49">
                  <c:v>31.67</c:v>
                </c:pt>
                <c:pt idx="50">
                  <c:v>28.16</c:v>
                </c:pt>
                <c:pt idx="51">
                  <c:v>25</c:v>
                </c:pt>
                <c:pt idx="52">
                  <c:v>22.16</c:v>
                </c:pt>
                <c:pt idx="53">
                  <c:v>19.61</c:v>
                </c:pt>
                <c:pt idx="54">
                  <c:v>17.32</c:v>
                </c:pt>
                <c:pt idx="55">
                  <c:v>15.28</c:v>
                </c:pt>
                <c:pt idx="56">
                  <c:v>13.46</c:v>
                </c:pt>
                <c:pt idx="57">
                  <c:v>11.83</c:v>
                </c:pt>
                <c:pt idx="58">
                  <c:v>10.39</c:v>
                </c:pt>
                <c:pt idx="59">
                  <c:v>9.1</c:v>
                </c:pt>
                <c:pt idx="60">
                  <c:v>7.97</c:v>
                </c:pt>
                <c:pt idx="61">
                  <c:v>6.96</c:v>
                </c:pt>
                <c:pt idx="62">
                  <c:v>6.07</c:v>
                </c:pt>
                <c:pt idx="63">
                  <c:v>5.29</c:v>
                </c:pt>
                <c:pt idx="64">
                  <c:v>4.5999999999999996</c:v>
                </c:pt>
                <c:pt idx="65">
                  <c:v>3.99</c:v>
                </c:pt>
                <c:pt idx="66">
                  <c:v>3.46</c:v>
                </c:pt>
                <c:pt idx="67">
                  <c:v>2.99</c:v>
                </c:pt>
                <c:pt idx="68">
                  <c:v>2.58</c:v>
                </c:pt>
                <c:pt idx="69">
                  <c:v>2.23</c:v>
                </c:pt>
                <c:pt idx="70">
                  <c:v>1.92</c:v>
                </c:pt>
                <c:pt idx="71">
                  <c:v>1.65</c:v>
                </c:pt>
                <c:pt idx="72">
                  <c:v>1.41</c:v>
                </c:pt>
                <c:pt idx="73">
                  <c:v>1.21</c:v>
                </c:pt>
                <c:pt idx="74">
                  <c:v>1.04</c:v>
                </c:pt>
                <c:pt idx="75">
                  <c:v>0.89</c:v>
                </c:pt>
                <c:pt idx="76">
                  <c:v>0.75</c:v>
                </c:pt>
                <c:pt idx="77">
                  <c:v>0.64</c:v>
                </c:pt>
                <c:pt idx="78">
                  <c:v>0.55000000000000004</c:v>
                </c:pt>
                <c:pt idx="79">
                  <c:v>0.46</c:v>
                </c:pt>
                <c:pt idx="80">
                  <c:v>0.39</c:v>
                </c:pt>
                <c:pt idx="81">
                  <c:v>0.33</c:v>
                </c:pt>
                <c:pt idx="82">
                  <c:v>0.28000000000000003</c:v>
                </c:pt>
                <c:pt idx="83">
                  <c:v>0.24</c:v>
                </c:pt>
                <c:pt idx="84">
                  <c:v>0.2</c:v>
                </c:pt>
                <c:pt idx="85">
                  <c:v>0.17</c:v>
                </c:pt>
                <c:pt idx="86">
                  <c:v>0.14000000000000001</c:v>
                </c:pt>
                <c:pt idx="87">
                  <c:v>0.12</c:v>
                </c:pt>
                <c:pt idx="88">
                  <c:v>0.1</c:v>
                </c:pt>
                <c:pt idx="89">
                  <c:v>0.08</c:v>
                </c:pt>
                <c:pt idx="90">
                  <c:v>7.0000000000000007E-2</c:v>
                </c:pt>
                <c:pt idx="91">
                  <c:v>0.06</c:v>
                </c:pt>
                <c:pt idx="92">
                  <c:v>0.05</c:v>
                </c:pt>
                <c:pt idx="93">
                  <c:v>0.04</c:v>
                </c:pt>
                <c:pt idx="94">
                  <c:v>0.03</c:v>
                </c:pt>
                <c:pt idx="95">
                  <c:v>0.03</c:v>
                </c:pt>
                <c:pt idx="96">
                  <c:v>0.02</c:v>
                </c:pt>
                <c:pt idx="97">
                  <c:v>0.02</c:v>
                </c:pt>
                <c:pt idx="98">
                  <c:v>0.01</c:v>
                </c:pt>
                <c:pt idx="99">
                  <c:v>0.01</c:v>
                </c:pt>
                <c:pt idx="100">
                  <c:v>0.01</c:v>
                </c:pt>
              </c:numCache>
            </c:numRef>
          </c:yVal>
          <c:smooth val="0"/>
          <c:extLst>
            <c:ext xmlns:c16="http://schemas.microsoft.com/office/drawing/2014/chart" uri="{C3380CC4-5D6E-409C-BE32-E72D297353CC}">
              <c16:uniqueId val="{00000003-959C-405A-A766-D5D23B9394E9}"/>
            </c:ext>
          </c:extLst>
        </c:ser>
        <c:dLbls>
          <c:showLegendKey val="0"/>
          <c:showVal val="0"/>
          <c:showCatName val="0"/>
          <c:showSerName val="0"/>
          <c:showPercent val="0"/>
          <c:showBubbleSize val="0"/>
        </c:dLbls>
        <c:axId val="840382767"/>
        <c:axId val="1049811423"/>
      </c:scatterChart>
      <c:valAx>
        <c:axId val="840382767"/>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a:t>MW</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_(* #,##0_);_(* \(#,##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049811423"/>
        <c:crosses val="autoZero"/>
        <c:crossBetween val="midCat"/>
      </c:valAx>
      <c:valAx>
        <c:axId val="1049811423"/>
        <c:scaling>
          <c:orientation val="minMax"/>
          <c:max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a:t>$/MW per hour</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_(* #,##0_);_(* \(#,##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840382767"/>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a:t>Intervals w/ ASDC Floor Setting the Price (ECRS or Non-Spin)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'Summary - Price Set'!$D$2</c:f>
              <c:strCache>
                <c:ptCount val="1"/>
                <c:pt idx="0">
                  <c:v>Count</c:v>
                </c:pt>
              </c:strCache>
            </c:strRef>
          </c:tx>
          <c:spPr>
            <a:solidFill>
              <a:schemeClr val="accent1"/>
            </a:solidFill>
            <a:ln>
              <a:noFill/>
            </a:ln>
            <a:effectLst/>
          </c:spPr>
          <c:invertIfNegative val="0"/>
          <c:cat>
            <c:strRef>
              <c:f>'Summary - Price Set'!$C$3:$C$9</c:f>
              <c:strCache>
                <c:ptCount val="7"/>
                <c:pt idx="0">
                  <c:v>Aug '23</c:v>
                </c:pt>
                <c:pt idx="1">
                  <c:v>Oct '23</c:v>
                </c:pt>
                <c:pt idx="2">
                  <c:v>Jan '24</c:v>
                </c:pt>
                <c:pt idx="3">
                  <c:v>Apr '24</c:v>
                </c:pt>
                <c:pt idx="4">
                  <c:v>May '24</c:v>
                </c:pt>
                <c:pt idx="5">
                  <c:v>Aug '24</c:v>
                </c:pt>
                <c:pt idx="6">
                  <c:v>Oct '24</c:v>
                </c:pt>
              </c:strCache>
            </c:strRef>
          </c:cat>
          <c:val>
            <c:numRef>
              <c:f>'Summary - Price Set'!$D$3:$D$9</c:f>
              <c:numCache>
                <c:formatCode>General</c:formatCode>
                <c:ptCount val="7"/>
                <c:pt idx="0">
                  <c:v>120</c:v>
                </c:pt>
                <c:pt idx="1">
                  <c:v>0</c:v>
                </c:pt>
                <c:pt idx="2">
                  <c:v>5</c:v>
                </c:pt>
                <c:pt idx="3">
                  <c:v>3</c:v>
                </c:pt>
                <c:pt idx="4">
                  <c:v>10</c:v>
                </c:pt>
                <c:pt idx="5">
                  <c:v>28</c:v>
                </c:pt>
                <c:pt idx="6">
                  <c:v>11</c:v>
                </c:pt>
              </c:numCache>
            </c:numRef>
          </c:val>
          <c:extLst>
            <c:ext xmlns:c16="http://schemas.microsoft.com/office/drawing/2014/chart" uri="{C3380CC4-5D6E-409C-BE32-E72D297353CC}">
              <c16:uniqueId val="{00000000-8970-4BFC-8092-543E0C2A5D14}"/>
            </c:ext>
          </c:extLst>
        </c:ser>
        <c:dLbls>
          <c:showLegendKey val="0"/>
          <c:showVal val="0"/>
          <c:showCatName val="0"/>
          <c:showSerName val="0"/>
          <c:showPercent val="0"/>
          <c:showBubbleSize val="0"/>
        </c:dLbls>
        <c:gapWidth val="219"/>
        <c:overlap val="-27"/>
        <c:axId val="1107348624"/>
        <c:axId val="1107349584"/>
      </c:barChart>
      <c:lineChart>
        <c:grouping val="standard"/>
        <c:varyColors val="0"/>
        <c:ser>
          <c:idx val="1"/>
          <c:order val="1"/>
          <c:tx>
            <c:strRef>
              <c:f>'Summary - Price Set'!$E$2</c:f>
              <c:strCache>
                <c:ptCount val="1"/>
                <c:pt idx="0">
                  <c:v>% of Total</c:v>
                </c:pt>
              </c:strCache>
            </c:strRef>
          </c:tx>
          <c:spPr>
            <a:ln w="28575" cap="rnd">
              <a:solidFill>
                <a:schemeClr val="accent2"/>
              </a:solidFill>
              <a:round/>
            </a:ln>
            <a:effectLst/>
          </c:spPr>
          <c:marker>
            <c:symbol val="none"/>
          </c:marker>
          <c:cat>
            <c:strRef>
              <c:f>'Summary - Price Set'!$C$3:$C$9</c:f>
              <c:strCache>
                <c:ptCount val="7"/>
                <c:pt idx="0">
                  <c:v>Aug '23</c:v>
                </c:pt>
                <c:pt idx="1">
                  <c:v>Oct '23</c:v>
                </c:pt>
                <c:pt idx="2">
                  <c:v>Jan '24</c:v>
                </c:pt>
                <c:pt idx="3">
                  <c:v>Apr '24</c:v>
                </c:pt>
                <c:pt idx="4">
                  <c:v>May '24</c:v>
                </c:pt>
                <c:pt idx="5">
                  <c:v>Aug '24</c:v>
                </c:pt>
                <c:pt idx="6">
                  <c:v>Oct '24</c:v>
                </c:pt>
              </c:strCache>
            </c:strRef>
          </c:cat>
          <c:val>
            <c:numRef>
              <c:f>'Summary - Price Set'!$E$3:$E$9</c:f>
              <c:numCache>
                <c:formatCode>0.0%</c:formatCode>
                <c:ptCount val="7"/>
                <c:pt idx="0">
                  <c:v>5.0441361916771753E-2</c:v>
                </c:pt>
                <c:pt idx="1">
                  <c:v>0</c:v>
                </c:pt>
                <c:pt idx="2">
                  <c:v>2.2251891410769915E-3</c:v>
                </c:pt>
                <c:pt idx="3">
                  <c:v>3.9267015706806281E-3</c:v>
                </c:pt>
                <c:pt idx="4">
                  <c:v>1.3227513227513227E-2</c:v>
                </c:pt>
                <c:pt idx="5">
                  <c:v>1.238390092879257E-2</c:v>
                </c:pt>
                <c:pt idx="6">
                  <c:v>7.2320841551610782E-3</c:v>
                </c:pt>
              </c:numCache>
            </c:numRef>
          </c:val>
          <c:smooth val="0"/>
          <c:extLst>
            <c:ext xmlns:c16="http://schemas.microsoft.com/office/drawing/2014/chart" uri="{C3380CC4-5D6E-409C-BE32-E72D297353CC}">
              <c16:uniqueId val="{00000001-8970-4BFC-8092-543E0C2A5D14}"/>
            </c:ext>
          </c:extLst>
        </c:ser>
        <c:dLbls>
          <c:showLegendKey val="0"/>
          <c:showVal val="0"/>
          <c:showCatName val="0"/>
          <c:showSerName val="0"/>
          <c:showPercent val="0"/>
          <c:showBubbleSize val="0"/>
        </c:dLbls>
        <c:marker val="1"/>
        <c:smooth val="0"/>
        <c:axId val="1517888320"/>
        <c:axId val="1517890720"/>
      </c:lineChart>
      <c:catAx>
        <c:axId val="1107348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107349584"/>
        <c:crosses val="autoZero"/>
        <c:auto val="1"/>
        <c:lblAlgn val="ctr"/>
        <c:lblOffset val="100"/>
        <c:noMultiLvlLbl val="0"/>
      </c:catAx>
      <c:valAx>
        <c:axId val="11073495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Count of Intervals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107348624"/>
        <c:crosses val="autoZero"/>
        <c:crossBetween val="between"/>
      </c:valAx>
      <c:valAx>
        <c:axId val="1517890720"/>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 of Total</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517888320"/>
        <c:crosses val="max"/>
        <c:crossBetween val="between"/>
      </c:valAx>
      <c:catAx>
        <c:axId val="1517888320"/>
        <c:scaling>
          <c:orientation val="minMax"/>
        </c:scaling>
        <c:delete val="1"/>
        <c:axPos val="b"/>
        <c:numFmt formatCode="General" sourceLinked="1"/>
        <c:majorTickMark val="out"/>
        <c:minorTickMark val="none"/>
        <c:tickLblPos val="nextTo"/>
        <c:crossAx val="151789072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a:t>Avg. Interval Increase in Procurement - Cases 2/3 Over Case 1 (ECRS and Non-Spin)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'Summary - Procurement'!$D$2</c:f>
              <c:strCache>
                <c:ptCount val="1"/>
                <c:pt idx="0">
                  <c:v>MW</c:v>
                </c:pt>
              </c:strCache>
            </c:strRef>
          </c:tx>
          <c:spPr>
            <a:solidFill>
              <a:schemeClr val="accent1"/>
            </a:solidFill>
            <a:ln>
              <a:noFill/>
            </a:ln>
            <a:effectLst/>
          </c:spPr>
          <c:invertIfNegative val="0"/>
          <c:cat>
            <c:strRef>
              <c:f>'Summary - Procurement'!$C$3:$C$9</c:f>
              <c:strCache>
                <c:ptCount val="7"/>
                <c:pt idx="0">
                  <c:v>Aug '23</c:v>
                </c:pt>
                <c:pt idx="1">
                  <c:v>Oct '23</c:v>
                </c:pt>
                <c:pt idx="2">
                  <c:v>Jan '24</c:v>
                </c:pt>
                <c:pt idx="3">
                  <c:v>Apr '24</c:v>
                </c:pt>
                <c:pt idx="4">
                  <c:v>May '24</c:v>
                </c:pt>
                <c:pt idx="5">
                  <c:v>Aug '24</c:v>
                </c:pt>
                <c:pt idx="6">
                  <c:v>Oct '24</c:v>
                </c:pt>
              </c:strCache>
            </c:strRef>
          </c:cat>
          <c:val>
            <c:numRef>
              <c:f>'Summary - Procurement'!$D$3:$D$9</c:f>
              <c:numCache>
                <c:formatCode>General</c:formatCode>
                <c:ptCount val="7"/>
                <c:pt idx="0">
                  <c:v>72.54107608238759</c:v>
                </c:pt>
                <c:pt idx="1">
                  <c:v>82.769502164501645</c:v>
                </c:pt>
                <c:pt idx="2">
                  <c:v>146.93923898531531</c:v>
                </c:pt>
                <c:pt idx="3">
                  <c:v>33.317408376963591</c:v>
                </c:pt>
                <c:pt idx="4">
                  <c:v>61.403042328042304</c:v>
                </c:pt>
                <c:pt idx="5">
                  <c:v>100.24546218487394</c:v>
                </c:pt>
                <c:pt idx="6">
                  <c:v>85.115601577909274</c:v>
                </c:pt>
              </c:numCache>
            </c:numRef>
          </c:val>
          <c:extLst>
            <c:ext xmlns:c16="http://schemas.microsoft.com/office/drawing/2014/chart" uri="{C3380CC4-5D6E-409C-BE32-E72D297353CC}">
              <c16:uniqueId val="{00000000-4C55-4216-A688-8CA7D2B172F9}"/>
            </c:ext>
          </c:extLst>
        </c:ser>
        <c:dLbls>
          <c:showLegendKey val="0"/>
          <c:showVal val="0"/>
          <c:showCatName val="0"/>
          <c:showSerName val="0"/>
          <c:showPercent val="0"/>
          <c:showBubbleSize val="0"/>
        </c:dLbls>
        <c:gapWidth val="219"/>
        <c:overlap val="-27"/>
        <c:axId val="1107348624"/>
        <c:axId val="1107349584"/>
      </c:barChart>
      <c:lineChart>
        <c:grouping val="standard"/>
        <c:varyColors val="0"/>
        <c:ser>
          <c:idx val="1"/>
          <c:order val="1"/>
          <c:tx>
            <c:strRef>
              <c:f>'Summary - Procurement'!$E$2</c:f>
              <c:strCache>
                <c:ptCount val="1"/>
                <c:pt idx="0">
                  <c:v>%</c:v>
                </c:pt>
              </c:strCache>
            </c:strRef>
          </c:tx>
          <c:spPr>
            <a:ln w="28575" cap="rnd">
              <a:solidFill>
                <a:schemeClr val="accent2"/>
              </a:solidFill>
              <a:round/>
            </a:ln>
            <a:effectLst/>
          </c:spPr>
          <c:marker>
            <c:symbol val="none"/>
          </c:marker>
          <c:cat>
            <c:strRef>
              <c:f>'Summary - Procurement'!$C$3:$C$9</c:f>
              <c:strCache>
                <c:ptCount val="7"/>
                <c:pt idx="0">
                  <c:v>Aug '23</c:v>
                </c:pt>
                <c:pt idx="1">
                  <c:v>Oct '23</c:v>
                </c:pt>
                <c:pt idx="2">
                  <c:v>Jan '24</c:v>
                </c:pt>
                <c:pt idx="3">
                  <c:v>Apr '24</c:v>
                </c:pt>
                <c:pt idx="4">
                  <c:v>May '24</c:v>
                </c:pt>
                <c:pt idx="5">
                  <c:v>Aug '24</c:v>
                </c:pt>
                <c:pt idx="6">
                  <c:v>Oct '24</c:v>
                </c:pt>
              </c:strCache>
            </c:strRef>
          </c:cat>
          <c:val>
            <c:numRef>
              <c:f>'Summary - Procurement'!$E$3:$E$9</c:f>
              <c:numCache>
                <c:formatCode>0.0%</c:formatCode>
                <c:ptCount val="7"/>
                <c:pt idx="0">
                  <c:v>1.5751847839643951E-2</c:v>
                </c:pt>
                <c:pt idx="1">
                  <c:v>1.7369382788606742E-2</c:v>
                </c:pt>
                <c:pt idx="2">
                  <c:v>3.4262785140832273E-2</c:v>
                </c:pt>
                <c:pt idx="3">
                  <c:v>9.4683235366391956E-3</c:v>
                </c:pt>
                <c:pt idx="4">
                  <c:v>8.9306556958945252E-3</c:v>
                </c:pt>
                <c:pt idx="5">
                  <c:v>2.2665047905595495E-2</c:v>
                </c:pt>
                <c:pt idx="6">
                  <c:v>1.8751162928711824E-2</c:v>
                </c:pt>
              </c:numCache>
            </c:numRef>
          </c:val>
          <c:smooth val="0"/>
          <c:extLst>
            <c:ext xmlns:c16="http://schemas.microsoft.com/office/drawing/2014/chart" uri="{C3380CC4-5D6E-409C-BE32-E72D297353CC}">
              <c16:uniqueId val="{00000001-4C55-4216-A688-8CA7D2B172F9}"/>
            </c:ext>
          </c:extLst>
        </c:ser>
        <c:dLbls>
          <c:showLegendKey val="0"/>
          <c:showVal val="0"/>
          <c:showCatName val="0"/>
          <c:showSerName val="0"/>
          <c:showPercent val="0"/>
          <c:showBubbleSize val="0"/>
        </c:dLbls>
        <c:marker val="1"/>
        <c:smooth val="0"/>
        <c:axId val="1517888320"/>
        <c:axId val="1517890720"/>
      </c:lineChart>
      <c:catAx>
        <c:axId val="1107348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107349584"/>
        <c:crosses val="autoZero"/>
        <c:auto val="1"/>
        <c:lblAlgn val="ctr"/>
        <c:lblOffset val="100"/>
        <c:noMultiLvlLbl val="0"/>
      </c:catAx>
      <c:valAx>
        <c:axId val="11073495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MW Increase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107348624"/>
        <c:crosses val="autoZero"/>
        <c:crossBetween val="between"/>
      </c:valAx>
      <c:valAx>
        <c:axId val="1517890720"/>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 Increase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517888320"/>
        <c:crosses val="max"/>
        <c:crossBetween val="between"/>
        <c:majorUnit val="1.0000000000000002E-2"/>
      </c:valAx>
      <c:catAx>
        <c:axId val="1517888320"/>
        <c:scaling>
          <c:orientation val="minMax"/>
        </c:scaling>
        <c:delete val="1"/>
        <c:axPos val="b"/>
        <c:numFmt formatCode="General" sourceLinked="1"/>
        <c:majorTickMark val="out"/>
        <c:minorTickMark val="none"/>
        <c:tickLblPos val="nextTo"/>
        <c:crossAx val="151789072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E11038-C648-4BF3-8167-6AE1FF3EFDF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BA20C27A-FD2A-445A-A719-6C03AF8940F3}">
      <dgm:prSet phldrT="[Text]"/>
      <dgm:spPr>
        <a:solidFill>
          <a:srgbClr val="5B6770"/>
        </a:solidFill>
      </dgm:spPr>
      <dgm:t>
        <a:bodyPr/>
        <a:lstStyle/>
        <a:p>
          <a:r>
            <a:rPr lang="en-US"/>
            <a:t>Click to edit Master subtitle style</a:t>
          </a:r>
        </a:p>
      </dgm:t>
    </dgm:pt>
    <dgm:pt modelId="{70D27D20-9B5C-4ACA-A932-25F2CF915F48}" type="parTrans" cxnId="{A5351B5C-9190-4E1A-BDA3-BCFD1EA44514}">
      <dgm:prSet/>
      <dgm:spPr/>
      <dgm:t>
        <a:bodyPr/>
        <a:lstStyle/>
        <a:p>
          <a:endParaRPr lang="en-US"/>
        </a:p>
      </dgm:t>
    </dgm:pt>
    <dgm:pt modelId="{6F8B888A-19D7-43C8-BC5E-9BDE549DF313}" type="sibTrans" cxnId="{A5351B5C-9190-4E1A-BDA3-BCFD1EA44514}">
      <dgm:prSet/>
      <dgm:spPr/>
      <dgm:t>
        <a:bodyPr/>
        <a:lstStyle/>
        <a:p>
          <a:endParaRPr lang="en-US"/>
        </a:p>
      </dgm:t>
    </dgm:pt>
    <dgm:pt modelId="{E0CEC3AC-4F65-405E-9DD2-9D5A494B4AC7}">
      <dgm:prSet phldrT="[Text]"/>
      <dgm:spPr>
        <a:solidFill>
          <a:srgbClr val="00AEC7"/>
        </a:solidFill>
      </dgm:spPr>
      <dgm:t>
        <a:bodyPr/>
        <a:lstStyle/>
        <a:p>
          <a:r>
            <a:rPr lang="en-US"/>
            <a:t>Click to edit Master subtitle style</a:t>
          </a:r>
        </a:p>
      </dgm:t>
    </dgm:pt>
    <dgm:pt modelId="{EAB6D17A-4709-4A18-AFBB-0789B952020D}" type="parTrans" cxnId="{6C928428-284E-4E7D-9683-6F55F36228FB}">
      <dgm:prSet/>
      <dgm:spPr/>
      <dgm:t>
        <a:bodyPr/>
        <a:lstStyle/>
        <a:p>
          <a:endParaRPr lang="en-US"/>
        </a:p>
      </dgm:t>
    </dgm:pt>
    <dgm:pt modelId="{E80F0502-7CC7-44FF-B609-B9414F795B8A}" type="sibTrans" cxnId="{6C928428-284E-4E7D-9683-6F55F36228FB}">
      <dgm:prSet/>
      <dgm:spPr/>
      <dgm:t>
        <a:bodyPr/>
        <a:lstStyle/>
        <a:p>
          <a:endParaRPr lang="en-US"/>
        </a:p>
      </dgm:t>
    </dgm:pt>
    <dgm:pt modelId="{187606C4-A5C3-49B4-8A18-BB38CA4215D5}">
      <dgm:prSet phldrT="[Text]"/>
      <dgm:spPr>
        <a:solidFill>
          <a:srgbClr val="093C61"/>
        </a:solidFill>
      </dgm:spPr>
      <dgm:t>
        <a:bodyPr/>
        <a:lstStyle/>
        <a:p>
          <a:r>
            <a:rPr lang="en-US"/>
            <a:t>Click to edit Master subtitle style</a:t>
          </a:r>
        </a:p>
      </dgm:t>
    </dgm:pt>
    <dgm:pt modelId="{58AE02CB-D91D-41B6-A813-B4F035391B83}" type="parTrans" cxnId="{72D59750-5757-41CF-AF05-6C57B64FB7ED}">
      <dgm:prSet/>
      <dgm:spPr/>
      <dgm:t>
        <a:bodyPr/>
        <a:lstStyle/>
        <a:p>
          <a:endParaRPr lang="en-US"/>
        </a:p>
      </dgm:t>
    </dgm:pt>
    <dgm:pt modelId="{3CFCF34C-096A-4329-BCDD-0A8D1A075934}" type="sibTrans" cxnId="{72D59750-5757-41CF-AF05-6C57B64FB7ED}">
      <dgm:prSet/>
      <dgm:spPr/>
      <dgm:t>
        <a:bodyPr/>
        <a:lstStyle/>
        <a:p>
          <a:endParaRPr lang="en-US"/>
        </a:p>
      </dgm:t>
    </dgm:pt>
    <dgm:pt modelId="{075A3D39-E191-4C23-AF82-FED389D4714A}" type="pres">
      <dgm:prSet presAssocID="{32E11038-C648-4BF3-8167-6AE1FF3EFDF1}" presName="Name0" presStyleCnt="0">
        <dgm:presLayoutVars>
          <dgm:chMax val="7"/>
          <dgm:chPref val="7"/>
          <dgm:dir/>
        </dgm:presLayoutVars>
      </dgm:prSet>
      <dgm:spPr/>
    </dgm:pt>
    <dgm:pt modelId="{80725D32-2ED8-4B1F-81A2-9F7C840C4E0C}" type="pres">
      <dgm:prSet presAssocID="{32E11038-C648-4BF3-8167-6AE1FF3EFDF1}" presName="Name1" presStyleCnt="0"/>
      <dgm:spPr/>
    </dgm:pt>
    <dgm:pt modelId="{B6A82959-4BD9-4D99-A596-9C774D74AB1C}" type="pres">
      <dgm:prSet presAssocID="{32E11038-C648-4BF3-8167-6AE1FF3EFDF1}" presName="cycle" presStyleCnt="0"/>
      <dgm:spPr/>
    </dgm:pt>
    <dgm:pt modelId="{A2FCC776-BF52-47C4-92E4-17467F9AE6E1}" type="pres">
      <dgm:prSet presAssocID="{32E11038-C648-4BF3-8167-6AE1FF3EFDF1}" presName="srcNode" presStyleLbl="node1" presStyleIdx="0" presStyleCnt="3"/>
      <dgm:spPr/>
    </dgm:pt>
    <dgm:pt modelId="{6304DB4F-C21D-43CE-BC19-7FC9FE4143EB}" type="pres">
      <dgm:prSet presAssocID="{32E11038-C648-4BF3-8167-6AE1FF3EFDF1}" presName="conn" presStyleLbl="parChTrans1D2" presStyleIdx="0" presStyleCnt="1"/>
      <dgm:spPr/>
    </dgm:pt>
    <dgm:pt modelId="{0AC5C796-425F-48EC-9CE3-FF43A9E945D1}" type="pres">
      <dgm:prSet presAssocID="{32E11038-C648-4BF3-8167-6AE1FF3EFDF1}" presName="extraNode" presStyleLbl="node1" presStyleIdx="0" presStyleCnt="3"/>
      <dgm:spPr/>
    </dgm:pt>
    <dgm:pt modelId="{FEDB5C55-0F80-4976-AD26-0CEE89BEB7EA}" type="pres">
      <dgm:prSet presAssocID="{32E11038-C648-4BF3-8167-6AE1FF3EFDF1}" presName="dstNode" presStyleLbl="node1" presStyleIdx="0" presStyleCnt="3"/>
      <dgm:spPr/>
    </dgm:pt>
    <dgm:pt modelId="{89592E09-CC88-4904-BF5E-1629C8C5E634}" type="pres">
      <dgm:prSet presAssocID="{BA20C27A-FD2A-445A-A719-6C03AF8940F3}" presName="text_1" presStyleLbl="node1" presStyleIdx="0" presStyleCnt="3">
        <dgm:presLayoutVars>
          <dgm:bulletEnabled val="1"/>
        </dgm:presLayoutVars>
      </dgm:prSet>
      <dgm:spPr/>
    </dgm:pt>
    <dgm:pt modelId="{9A21976F-30D0-4847-9028-5756044BAAC3}" type="pres">
      <dgm:prSet presAssocID="{BA20C27A-FD2A-445A-A719-6C03AF8940F3}" presName="accent_1" presStyleCnt="0"/>
      <dgm:spPr/>
    </dgm:pt>
    <dgm:pt modelId="{36E4D279-9DCF-4996-B9DB-80023277EC34}" type="pres">
      <dgm:prSet presAssocID="{BA20C27A-FD2A-445A-A719-6C03AF8940F3}" presName="accentRepeatNode" presStyleLbl="solidFgAcc1" presStyleIdx="0" presStyleCnt="3"/>
      <dgm:spPr>
        <a:ln w="50800">
          <a:solidFill>
            <a:srgbClr val="5B6770"/>
          </a:solidFill>
        </a:ln>
      </dgm:spPr>
    </dgm:pt>
    <dgm:pt modelId="{FA8E3AD4-7354-43A8-B93D-74F840B6AEF6}" type="pres">
      <dgm:prSet presAssocID="{E0CEC3AC-4F65-405E-9DD2-9D5A494B4AC7}" presName="text_2" presStyleLbl="node1" presStyleIdx="1" presStyleCnt="3">
        <dgm:presLayoutVars>
          <dgm:bulletEnabled val="1"/>
        </dgm:presLayoutVars>
      </dgm:prSet>
      <dgm:spPr/>
    </dgm:pt>
    <dgm:pt modelId="{FDAFDD12-87AE-496F-A9BD-D8FA3C5C588E}" type="pres">
      <dgm:prSet presAssocID="{E0CEC3AC-4F65-405E-9DD2-9D5A494B4AC7}" presName="accent_2" presStyleCnt="0"/>
      <dgm:spPr/>
    </dgm:pt>
    <dgm:pt modelId="{CE0FEE12-C9DD-48AF-B095-635EAD24EB23}" type="pres">
      <dgm:prSet presAssocID="{E0CEC3AC-4F65-405E-9DD2-9D5A494B4AC7}" presName="accentRepeatNode" presStyleLbl="solidFgAcc1" presStyleIdx="1" presStyleCnt="3"/>
      <dgm:spPr>
        <a:ln w="50800">
          <a:solidFill>
            <a:srgbClr val="00AEC7"/>
          </a:solidFill>
        </a:ln>
      </dgm:spPr>
    </dgm:pt>
    <dgm:pt modelId="{30EB52CC-4F02-4C80-AAF8-62BFF5A038EA}" type="pres">
      <dgm:prSet presAssocID="{187606C4-A5C3-49B4-8A18-BB38CA4215D5}" presName="text_3" presStyleLbl="node1" presStyleIdx="2" presStyleCnt="3">
        <dgm:presLayoutVars>
          <dgm:bulletEnabled val="1"/>
        </dgm:presLayoutVars>
      </dgm:prSet>
      <dgm:spPr/>
    </dgm:pt>
    <dgm:pt modelId="{C8B76DD7-65EF-4958-B29D-8E09C2D14548}" type="pres">
      <dgm:prSet presAssocID="{187606C4-A5C3-49B4-8A18-BB38CA4215D5}" presName="accent_3" presStyleCnt="0"/>
      <dgm:spPr/>
    </dgm:pt>
    <dgm:pt modelId="{E96C1AF3-5332-4D40-8E92-7C851D843D9E}" type="pres">
      <dgm:prSet presAssocID="{187606C4-A5C3-49B4-8A18-BB38CA4215D5}" presName="accentRepeatNode" presStyleLbl="solidFgAcc1" presStyleIdx="2" presStyleCnt="3"/>
      <dgm:spPr>
        <a:ln w="50800">
          <a:solidFill>
            <a:srgbClr val="093C61"/>
          </a:solidFill>
        </a:ln>
      </dgm:spPr>
    </dgm:pt>
  </dgm:ptLst>
  <dgm:cxnLst>
    <dgm:cxn modelId="{6C928428-284E-4E7D-9683-6F55F36228FB}" srcId="{32E11038-C648-4BF3-8167-6AE1FF3EFDF1}" destId="{E0CEC3AC-4F65-405E-9DD2-9D5A494B4AC7}" srcOrd="1" destOrd="0" parTransId="{EAB6D17A-4709-4A18-AFBB-0789B952020D}" sibTransId="{E80F0502-7CC7-44FF-B609-B9414F795B8A}"/>
    <dgm:cxn modelId="{57C00C33-A140-4336-BF90-35942F94805A}" type="presOf" srcId="{187606C4-A5C3-49B4-8A18-BB38CA4215D5}" destId="{30EB52CC-4F02-4C80-AAF8-62BFF5A038EA}" srcOrd="0" destOrd="0" presId="urn:microsoft.com/office/officeart/2008/layout/VerticalCurvedList"/>
    <dgm:cxn modelId="{A5351B5C-9190-4E1A-BDA3-BCFD1EA44514}" srcId="{32E11038-C648-4BF3-8167-6AE1FF3EFDF1}" destId="{BA20C27A-FD2A-445A-A719-6C03AF8940F3}" srcOrd="0" destOrd="0" parTransId="{70D27D20-9B5C-4ACA-A932-25F2CF915F48}" sibTransId="{6F8B888A-19D7-43C8-BC5E-9BDE549DF313}"/>
    <dgm:cxn modelId="{53883844-14BD-4351-A151-F1F21DB11AA2}" type="presOf" srcId="{E0CEC3AC-4F65-405E-9DD2-9D5A494B4AC7}" destId="{FA8E3AD4-7354-43A8-B93D-74F840B6AEF6}" srcOrd="0" destOrd="0" presId="urn:microsoft.com/office/officeart/2008/layout/VerticalCurvedList"/>
    <dgm:cxn modelId="{72D59750-5757-41CF-AF05-6C57B64FB7ED}" srcId="{32E11038-C648-4BF3-8167-6AE1FF3EFDF1}" destId="{187606C4-A5C3-49B4-8A18-BB38CA4215D5}" srcOrd="2" destOrd="0" parTransId="{58AE02CB-D91D-41B6-A813-B4F035391B83}" sibTransId="{3CFCF34C-096A-4329-BCDD-0A8D1A075934}"/>
    <dgm:cxn modelId="{EBE72F74-33D1-4060-A3B4-F3A60F68D2DE}" type="presOf" srcId="{BA20C27A-FD2A-445A-A719-6C03AF8940F3}" destId="{89592E09-CC88-4904-BF5E-1629C8C5E634}" srcOrd="0" destOrd="0" presId="urn:microsoft.com/office/officeart/2008/layout/VerticalCurvedList"/>
    <dgm:cxn modelId="{44A009B9-4C6E-4056-A237-21B77C751944}" type="presOf" srcId="{32E11038-C648-4BF3-8167-6AE1FF3EFDF1}" destId="{075A3D39-E191-4C23-AF82-FED389D4714A}" srcOrd="0" destOrd="0" presId="urn:microsoft.com/office/officeart/2008/layout/VerticalCurvedList"/>
    <dgm:cxn modelId="{C12810DE-047C-44F0-893C-5DBF7D150250}" type="presOf" srcId="{6F8B888A-19D7-43C8-BC5E-9BDE549DF313}" destId="{6304DB4F-C21D-43CE-BC19-7FC9FE4143EB}" srcOrd="0" destOrd="0" presId="urn:microsoft.com/office/officeart/2008/layout/VerticalCurvedList"/>
    <dgm:cxn modelId="{C8DF18D6-9728-4B9E-8416-9844D37BED16}" type="presParOf" srcId="{075A3D39-E191-4C23-AF82-FED389D4714A}" destId="{80725D32-2ED8-4B1F-81A2-9F7C840C4E0C}" srcOrd="0" destOrd="0" presId="urn:microsoft.com/office/officeart/2008/layout/VerticalCurvedList"/>
    <dgm:cxn modelId="{E35D8989-C4EB-4877-88F9-278C7A5D79BE}" type="presParOf" srcId="{80725D32-2ED8-4B1F-81A2-9F7C840C4E0C}" destId="{B6A82959-4BD9-4D99-A596-9C774D74AB1C}" srcOrd="0" destOrd="0" presId="urn:microsoft.com/office/officeart/2008/layout/VerticalCurvedList"/>
    <dgm:cxn modelId="{2E10BBB5-BB5F-4213-81D6-299D4ED932F9}" type="presParOf" srcId="{B6A82959-4BD9-4D99-A596-9C774D74AB1C}" destId="{A2FCC776-BF52-47C4-92E4-17467F9AE6E1}" srcOrd="0" destOrd="0" presId="urn:microsoft.com/office/officeart/2008/layout/VerticalCurvedList"/>
    <dgm:cxn modelId="{5B23B201-EE0E-41FD-994F-D36FF4AEDA82}" type="presParOf" srcId="{B6A82959-4BD9-4D99-A596-9C774D74AB1C}" destId="{6304DB4F-C21D-43CE-BC19-7FC9FE4143EB}" srcOrd="1" destOrd="0" presId="urn:microsoft.com/office/officeart/2008/layout/VerticalCurvedList"/>
    <dgm:cxn modelId="{44830F56-0B6E-4957-B591-535E7C4AE88E}" type="presParOf" srcId="{B6A82959-4BD9-4D99-A596-9C774D74AB1C}" destId="{0AC5C796-425F-48EC-9CE3-FF43A9E945D1}" srcOrd="2" destOrd="0" presId="urn:microsoft.com/office/officeart/2008/layout/VerticalCurvedList"/>
    <dgm:cxn modelId="{B512C53B-041E-4F05-874B-6C14137472B2}" type="presParOf" srcId="{B6A82959-4BD9-4D99-A596-9C774D74AB1C}" destId="{FEDB5C55-0F80-4976-AD26-0CEE89BEB7EA}" srcOrd="3" destOrd="0" presId="urn:microsoft.com/office/officeart/2008/layout/VerticalCurvedList"/>
    <dgm:cxn modelId="{B5267D50-E7E0-4BB1-BFA8-A827CCA77309}" type="presParOf" srcId="{80725D32-2ED8-4B1F-81A2-9F7C840C4E0C}" destId="{89592E09-CC88-4904-BF5E-1629C8C5E634}" srcOrd="1" destOrd="0" presId="urn:microsoft.com/office/officeart/2008/layout/VerticalCurvedList"/>
    <dgm:cxn modelId="{B277B9AB-1A22-46B8-AB75-EA271659F9A9}" type="presParOf" srcId="{80725D32-2ED8-4B1F-81A2-9F7C840C4E0C}" destId="{9A21976F-30D0-4847-9028-5756044BAAC3}" srcOrd="2" destOrd="0" presId="urn:microsoft.com/office/officeart/2008/layout/VerticalCurvedList"/>
    <dgm:cxn modelId="{F63A9C37-6ADA-42F7-9567-B5030E7619A5}" type="presParOf" srcId="{9A21976F-30D0-4847-9028-5756044BAAC3}" destId="{36E4D279-9DCF-4996-B9DB-80023277EC34}" srcOrd="0" destOrd="0" presId="urn:microsoft.com/office/officeart/2008/layout/VerticalCurvedList"/>
    <dgm:cxn modelId="{F0AF24C9-085E-4E7F-84AF-44BDBD83C8D6}" type="presParOf" srcId="{80725D32-2ED8-4B1F-81A2-9F7C840C4E0C}" destId="{FA8E3AD4-7354-43A8-B93D-74F840B6AEF6}" srcOrd="3" destOrd="0" presId="urn:microsoft.com/office/officeart/2008/layout/VerticalCurvedList"/>
    <dgm:cxn modelId="{53C3BAA1-3CEB-4E9B-B244-D18A0E21044B}" type="presParOf" srcId="{80725D32-2ED8-4B1F-81A2-9F7C840C4E0C}" destId="{FDAFDD12-87AE-496F-A9BD-D8FA3C5C588E}" srcOrd="4" destOrd="0" presId="urn:microsoft.com/office/officeart/2008/layout/VerticalCurvedList"/>
    <dgm:cxn modelId="{D9AAB689-C278-446B-B50B-F0121693A922}" type="presParOf" srcId="{FDAFDD12-87AE-496F-A9BD-D8FA3C5C588E}" destId="{CE0FEE12-C9DD-48AF-B095-635EAD24EB23}" srcOrd="0" destOrd="0" presId="urn:microsoft.com/office/officeart/2008/layout/VerticalCurvedList"/>
    <dgm:cxn modelId="{6BE5BE6F-02B9-4318-9BB9-B7CD1051F0D2}" type="presParOf" srcId="{80725D32-2ED8-4B1F-81A2-9F7C840C4E0C}" destId="{30EB52CC-4F02-4C80-AAF8-62BFF5A038EA}" srcOrd="5" destOrd="0" presId="urn:microsoft.com/office/officeart/2008/layout/VerticalCurvedList"/>
    <dgm:cxn modelId="{37A2E405-9B83-4313-96A7-0A679F777B18}" type="presParOf" srcId="{80725D32-2ED8-4B1F-81A2-9F7C840C4E0C}" destId="{C8B76DD7-65EF-4958-B29D-8E09C2D14548}" srcOrd="6" destOrd="0" presId="urn:microsoft.com/office/officeart/2008/layout/VerticalCurvedList"/>
    <dgm:cxn modelId="{BA1CF7BF-1B96-48C4-ADB0-9317E5BC7454}" type="presParOf" srcId="{C8B76DD7-65EF-4958-B29D-8E09C2D14548}" destId="{E96C1AF3-5332-4D40-8E92-7C851D843D9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4DB4F-C21D-43CE-BC19-7FC9FE4143EB}">
      <dsp:nvSpPr>
        <dsp:cNvPr id="0" name=""/>
        <dsp:cNvSpPr/>
      </dsp:nvSpPr>
      <dsp:spPr>
        <a:xfrm>
          <a:off x="-6201673" y="-949060"/>
          <a:ext cx="7384521" cy="7384521"/>
        </a:xfrm>
        <a:prstGeom prst="blockArc">
          <a:avLst>
            <a:gd name="adj1" fmla="val 18900000"/>
            <a:gd name="adj2" fmla="val 2700000"/>
            <a:gd name="adj3" fmla="val 293"/>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592E09-CC88-4904-BF5E-1629C8C5E634}">
      <dsp:nvSpPr>
        <dsp:cNvPr id="0" name=""/>
        <dsp:cNvSpPr/>
      </dsp:nvSpPr>
      <dsp:spPr>
        <a:xfrm>
          <a:off x="761512" y="548640"/>
          <a:ext cx="7697175" cy="1097280"/>
        </a:xfrm>
        <a:prstGeom prst="rect">
          <a:avLst/>
        </a:prstGeom>
        <a:solidFill>
          <a:srgbClr val="5B67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88900" rIns="88900" bIns="88900" numCol="1" spcCol="1270" anchor="ctr" anchorCtr="0">
          <a:noAutofit/>
        </a:bodyPr>
        <a:lstStyle/>
        <a:p>
          <a:pPr marL="0" lvl="0" indent="0" algn="l" defTabSz="1555750">
            <a:lnSpc>
              <a:spcPct val="90000"/>
            </a:lnSpc>
            <a:spcBef>
              <a:spcPct val="0"/>
            </a:spcBef>
            <a:spcAft>
              <a:spcPct val="35000"/>
            </a:spcAft>
            <a:buNone/>
          </a:pPr>
          <a:r>
            <a:rPr lang="en-US" sz="3500" kern="1200"/>
            <a:t>Click to edit Master subtitle style</a:t>
          </a:r>
        </a:p>
      </dsp:txBody>
      <dsp:txXfrm>
        <a:off x="761512" y="548640"/>
        <a:ext cx="7697175" cy="1097280"/>
      </dsp:txXfrm>
    </dsp:sp>
    <dsp:sp modelId="{36E4D279-9DCF-4996-B9DB-80023277EC34}">
      <dsp:nvSpPr>
        <dsp:cNvPr id="0" name=""/>
        <dsp:cNvSpPr/>
      </dsp:nvSpPr>
      <dsp:spPr>
        <a:xfrm>
          <a:off x="75712" y="411480"/>
          <a:ext cx="1371600" cy="1371600"/>
        </a:xfrm>
        <a:prstGeom prst="ellipse">
          <a:avLst/>
        </a:prstGeom>
        <a:solidFill>
          <a:schemeClr val="lt1">
            <a:hueOff val="0"/>
            <a:satOff val="0"/>
            <a:lumOff val="0"/>
            <a:alphaOff val="0"/>
          </a:schemeClr>
        </a:solidFill>
        <a:ln w="50800" cap="flat" cmpd="sng" algn="ctr">
          <a:solidFill>
            <a:srgbClr val="5B6770"/>
          </a:solidFill>
          <a:prstDash val="solid"/>
        </a:ln>
        <a:effectLst/>
      </dsp:spPr>
      <dsp:style>
        <a:lnRef idx="2">
          <a:scrgbClr r="0" g="0" b="0"/>
        </a:lnRef>
        <a:fillRef idx="1">
          <a:scrgbClr r="0" g="0" b="0"/>
        </a:fillRef>
        <a:effectRef idx="0">
          <a:scrgbClr r="0" g="0" b="0"/>
        </a:effectRef>
        <a:fontRef idx="minor"/>
      </dsp:style>
    </dsp:sp>
    <dsp:sp modelId="{FA8E3AD4-7354-43A8-B93D-74F840B6AEF6}">
      <dsp:nvSpPr>
        <dsp:cNvPr id="0" name=""/>
        <dsp:cNvSpPr/>
      </dsp:nvSpPr>
      <dsp:spPr>
        <a:xfrm>
          <a:off x="1160373" y="2194560"/>
          <a:ext cx="7298314" cy="1097280"/>
        </a:xfrm>
        <a:prstGeom prst="rect">
          <a:avLst/>
        </a:prstGeom>
        <a:solidFill>
          <a:srgbClr val="00AEC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88900" rIns="88900" bIns="88900" numCol="1" spcCol="1270" anchor="ctr" anchorCtr="0">
          <a:noAutofit/>
        </a:bodyPr>
        <a:lstStyle/>
        <a:p>
          <a:pPr marL="0" lvl="0" indent="0" algn="l" defTabSz="1555750">
            <a:lnSpc>
              <a:spcPct val="90000"/>
            </a:lnSpc>
            <a:spcBef>
              <a:spcPct val="0"/>
            </a:spcBef>
            <a:spcAft>
              <a:spcPct val="35000"/>
            </a:spcAft>
            <a:buNone/>
          </a:pPr>
          <a:r>
            <a:rPr lang="en-US" sz="3500" kern="1200"/>
            <a:t>Click to edit Master subtitle style</a:t>
          </a:r>
        </a:p>
      </dsp:txBody>
      <dsp:txXfrm>
        <a:off x="1160373" y="2194560"/>
        <a:ext cx="7298314" cy="1097280"/>
      </dsp:txXfrm>
    </dsp:sp>
    <dsp:sp modelId="{CE0FEE12-C9DD-48AF-B095-635EAD24EB23}">
      <dsp:nvSpPr>
        <dsp:cNvPr id="0" name=""/>
        <dsp:cNvSpPr/>
      </dsp:nvSpPr>
      <dsp:spPr>
        <a:xfrm>
          <a:off x="474573" y="2057400"/>
          <a:ext cx="1371600" cy="1371600"/>
        </a:xfrm>
        <a:prstGeom prst="ellipse">
          <a:avLst/>
        </a:prstGeom>
        <a:solidFill>
          <a:schemeClr val="lt1">
            <a:hueOff val="0"/>
            <a:satOff val="0"/>
            <a:lumOff val="0"/>
            <a:alphaOff val="0"/>
          </a:schemeClr>
        </a:solidFill>
        <a:ln w="50800" cap="flat" cmpd="sng" algn="ctr">
          <a:solidFill>
            <a:srgbClr val="00AEC7"/>
          </a:solidFill>
          <a:prstDash val="solid"/>
        </a:ln>
        <a:effectLst/>
      </dsp:spPr>
      <dsp:style>
        <a:lnRef idx="2">
          <a:scrgbClr r="0" g="0" b="0"/>
        </a:lnRef>
        <a:fillRef idx="1">
          <a:scrgbClr r="0" g="0" b="0"/>
        </a:fillRef>
        <a:effectRef idx="0">
          <a:scrgbClr r="0" g="0" b="0"/>
        </a:effectRef>
        <a:fontRef idx="minor"/>
      </dsp:style>
    </dsp:sp>
    <dsp:sp modelId="{30EB52CC-4F02-4C80-AAF8-62BFF5A038EA}">
      <dsp:nvSpPr>
        <dsp:cNvPr id="0" name=""/>
        <dsp:cNvSpPr/>
      </dsp:nvSpPr>
      <dsp:spPr>
        <a:xfrm>
          <a:off x="761512" y="3840480"/>
          <a:ext cx="7697175" cy="1097280"/>
        </a:xfrm>
        <a:prstGeom prst="rect">
          <a:avLst/>
        </a:prstGeom>
        <a:solidFill>
          <a:srgbClr val="093C6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88900" rIns="88900" bIns="88900" numCol="1" spcCol="1270" anchor="ctr" anchorCtr="0">
          <a:noAutofit/>
        </a:bodyPr>
        <a:lstStyle/>
        <a:p>
          <a:pPr marL="0" lvl="0" indent="0" algn="l" defTabSz="1555750">
            <a:lnSpc>
              <a:spcPct val="90000"/>
            </a:lnSpc>
            <a:spcBef>
              <a:spcPct val="0"/>
            </a:spcBef>
            <a:spcAft>
              <a:spcPct val="35000"/>
            </a:spcAft>
            <a:buNone/>
          </a:pPr>
          <a:r>
            <a:rPr lang="en-US" sz="3500" kern="1200"/>
            <a:t>Click to edit Master subtitle style</a:t>
          </a:r>
        </a:p>
      </dsp:txBody>
      <dsp:txXfrm>
        <a:off x="761512" y="3840480"/>
        <a:ext cx="7697175" cy="1097280"/>
      </dsp:txXfrm>
    </dsp:sp>
    <dsp:sp modelId="{E96C1AF3-5332-4D40-8E92-7C851D843D9E}">
      <dsp:nvSpPr>
        <dsp:cNvPr id="0" name=""/>
        <dsp:cNvSpPr/>
      </dsp:nvSpPr>
      <dsp:spPr>
        <a:xfrm>
          <a:off x="75712" y="3703320"/>
          <a:ext cx="1371600" cy="1371600"/>
        </a:xfrm>
        <a:prstGeom prst="ellipse">
          <a:avLst/>
        </a:prstGeom>
        <a:solidFill>
          <a:schemeClr val="lt1">
            <a:hueOff val="0"/>
            <a:satOff val="0"/>
            <a:lumOff val="0"/>
            <a:alphaOff val="0"/>
          </a:schemeClr>
        </a:solidFill>
        <a:ln w="50800" cap="flat" cmpd="sng" algn="ctr">
          <a:solidFill>
            <a:srgbClr val="093C61"/>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3/25/2025</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3/25/2025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2AC51D-6DAA-4455-8EA7-D54B64909A85}" type="slidenum">
              <a:rPr lang="en-US" smtClean="0"/>
              <a:t>8</a:t>
            </a:fld>
            <a:endParaRPr lang="en-US"/>
          </a:p>
        </p:txBody>
      </p:sp>
    </p:spTree>
    <p:extLst>
      <p:ext uri="{BB962C8B-B14F-4D97-AF65-F5344CB8AC3E}">
        <p14:creationId xmlns:p14="http://schemas.microsoft.com/office/powerpoint/2010/main" val="1072894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4537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Aqua)">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A0837FE-C71E-9CF6-AC64-3D795C3B5F1F}"/>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A2A5C917-3A9B-FEDC-2C2D-7DCD85F5C1DF}"/>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949D2196-8960-8007-C0C0-62EFA03EA586}"/>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C28BCE00-998E-E986-BAB5-DFC04DAB5EA8}"/>
              </a:ext>
            </a:extLst>
          </p:cNvPr>
          <p:cNvSpPr>
            <a:spLocks noGrp="1"/>
          </p:cNvSpPr>
          <p:nvPr>
            <p:ph idx="1"/>
          </p:nvPr>
        </p:nvSpPr>
        <p:spPr>
          <a:xfrm>
            <a:off x="304800" y="762000"/>
            <a:ext cx="8534400" cy="3124200"/>
          </a:xfrm>
          <a:prstGeom prst="rect">
            <a:avLst/>
          </a:prstGeom>
        </p:spPr>
        <p:txBody>
          <a:bodyPr lIns="274320" tIns="274320" rIns="274320" bIns="274320"/>
          <a:lstStyle>
            <a:lvl1pPr marL="0" indent="0">
              <a:buNone/>
              <a:defRPr sz="2000" b="0">
                <a:solidFill>
                  <a:schemeClr val="tx1"/>
                </a:solidFill>
              </a:defRPr>
            </a:lvl1pPr>
            <a:lvl2pPr>
              <a:defRPr sz="2000">
                <a:solidFill>
                  <a:schemeClr val="tx2"/>
                </a:solidFill>
              </a:defRPr>
            </a:lvl2pPr>
            <a:lvl3pPr>
              <a:defRPr sz="18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1" name="Content Placeholder 2">
            <a:extLst>
              <a:ext uri="{FF2B5EF4-FFF2-40B4-BE49-F238E27FC236}">
                <a16:creationId xmlns:a16="http://schemas.microsoft.com/office/drawing/2014/main" id="{F811FEB3-47F2-0622-E85A-BC25AB9BF116}"/>
              </a:ext>
            </a:extLst>
          </p:cNvPr>
          <p:cNvSpPr>
            <a:spLocks noGrp="1"/>
          </p:cNvSpPr>
          <p:nvPr>
            <p:ph idx="10"/>
          </p:nvPr>
        </p:nvSpPr>
        <p:spPr>
          <a:xfrm>
            <a:off x="304800" y="4053683"/>
            <a:ext cx="8534400" cy="2042317"/>
          </a:xfrm>
          <a:prstGeom prst="rect">
            <a:avLst/>
          </a:prstGeom>
          <a:solidFill>
            <a:schemeClr val="accent1">
              <a:lumMod val="20000"/>
              <a:lumOff val="80000"/>
            </a:schemeClr>
          </a:solidFill>
          <a:ln w="15875" cap="rnd">
            <a:solidFill>
              <a:srgbClr val="00AEC7">
                <a:alpha val="59000"/>
              </a:srgb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800" b="0">
                <a:solidFill>
                  <a:schemeClr val="tx1"/>
                </a:solidFill>
              </a:defRPr>
            </a:lvl1pPr>
            <a:lvl2pPr>
              <a:defRPr sz="1600">
                <a:solidFill>
                  <a:schemeClr val="tx2"/>
                </a:solidFill>
              </a:defRPr>
            </a:lvl2pPr>
            <a:lvl3pPr>
              <a:defRPr sz="14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3" name="Footer Placeholder 4">
            <a:extLst>
              <a:ext uri="{FF2B5EF4-FFF2-40B4-BE49-F238E27FC236}">
                <a16:creationId xmlns:a16="http://schemas.microsoft.com/office/drawing/2014/main" id="{15A3345B-D5C7-2F88-8026-20E44CDC1C8C}"/>
              </a:ext>
            </a:extLst>
          </p:cNvPr>
          <p:cNvSpPr>
            <a:spLocks noGrp="1"/>
          </p:cNvSpPr>
          <p:nvPr>
            <p:ph type="ftr" sz="quarter" idx="11"/>
          </p:nvPr>
        </p:nvSpPr>
        <p:spPr>
          <a:xfrm>
            <a:off x="2743200" y="6553200"/>
            <a:ext cx="4038600" cy="228600"/>
          </a:xfrm>
        </p:spPr>
        <p:txBody>
          <a:bodyPr/>
          <a:lstStyle/>
          <a:p>
            <a:endParaRPr lang="en-US">
              <a:solidFill>
                <a:prstClr val="black">
                  <a:tint val="75000"/>
                </a:prstClr>
              </a:solidFill>
            </a:endParaRPr>
          </a:p>
        </p:txBody>
      </p:sp>
      <p:sp>
        <p:nvSpPr>
          <p:cNvPr id="14" name="Slide Number Placeholder 5">
            <a:extLst>
              <a:ext uri="{FF2B5EF4-FFF2-40B4-BE49-F238E27FC236}">
                <a16:creationId xmlns:a16="http://schemas.microsoft.com/office/drawing/2014/main" id="{02DBDC06-CAF6-397A-E258-1B91B7BE4A6A}"/>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793820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ey Takeaway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A0837FE-C71E-9CF6-AC64-3D795C3B5F1F}"/>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A2A5C917-3A9B-FEDC-2C2D-7DCD85F5C1DF}"/>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949D2196-8960-8007-C0C0-62EFA03EA586}"/>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15A3345B-D5C7-2F88-8026-20E44CDC1C8C}"/>
              </a:ext>
            </a:extLst>
          </p:cNvPr>
          <p:cNvSpPr>
            <a:spLocks noGrp="1"/>
          </p:cNvSpPr>
          <p:nvPr>
            <p:ph type="ftr" sz="quarter" idx="11"/>
          </p:nvPr>
        </p:nvSpPr>
        <p:spPr>
          <a:xfrm>
            <a:off x="2743200" y="6553200"/>
            <a:ext cx="4038600" cy="228600"/>
          </a:xfrm>
        </p:spPr>
        <p:txBody>
          <a:bodyPr/>
          <a:lstStyle/>
          <a:p>
            <a:endParaRPr lang="en-US">
              <a:solidFill>
                <a:prstClr val="black">
                  <a:tint val="75000"/>
                </a:prstClr>
              </a:solidFill>
            </a:endParaRPr>
          </a:p>
        </p:txBody>
      </p:sp>
      <p:sp>
        <p:nvSpPr>
          <p:cNvPr id="14" name="Slide Number Placeholder 5">
            <a:extLst>
              <a:ext uri="{FF2B5EF4-FFF2-40B4-BE49-F238E27FC236}">
                <a16:creationId xmlns:a16="http://schemas.microsoft.com/office/drawing/2014/main" id="{02DBDC06-CAF6-397A-E258-1B91B7BE4A6A}"/>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22" name="Content Placeholder 2">
            <a:extLst>
              <a:ext uri="{FF2B5EF4-FFF2-40B4-BE49-F238E27FC236}">
                <a16:creationId xmlns:a16="http://schemas.microsoft.com/office/drawing/2014/main" id="{8650E65A-77F2-BD31-7884-036E0E1C7699}"/>
              </a:ext>
            </a:extLst>
          </p:cNvPr>
          <p:cNvSpPr>
            <a:spLocks noGrp="1"/>
          </p:cNvSpPr>
          <p:nvPr>
            <p:ph idx="10"/>
          </p:nvPr>
        </p:nvSpPr>
        <p:spPr>
          <a:xfrm>
            <a:off x="304800" y="4038600"/>
            <a:ext cx="8340436" cy="2057399"/>
          </a:xfrm>
          <a:prstGeom prst="rect">
            <a:avLst/>
          </a:prstGeom>
          <a:solidFill>
            <a:schemeClr val="accent1">
              <a:lumMod val="20000"/>
              <a:lumOff val="80000"/>
            </a:schemeClr>
          </a:solidFill>
          <a:ln w="15875" cap="rnd">
            <a:solidFill>
              <a:srgbClr val="00AEC7">
                <a:alpha val="59000"/>
              </a:srgb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800" b="0">
                <a:solidFill>
                  <a:schemeClr val="tx1"/>
                </a:solidFill>
              </a:defRPr>
            </a:lvl1pPr>
            <a:lvl2pPr>
              <a:defRPr sz="1600">
                <a:solidFill>
                  <a:schemeClr val="tx1"/>
                </a:solidFill>
              </a:defRPr>
            </a:lvl2pPr>
            <a:lvl3pPr>
              <a:defRPr sz="14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23" name="Content Placeholder 2">
            <a:extLst>
              <a:ext uri="{FF2B5EF4-FFF2-40B4-BE49-F238E27FC236}">
                <a16:creationId xmlns:a16="http://schemas.microsoft.com/office/drawing/2014/main" id="{307E5F9A-4C8E-B655-9F97-B41B055E27A3}"/>
              </a:ext>
            </a:extLst>
          </p:cNvPr>
          <p:cNvSpPr>
            <a:spLocks noGrp="1"/>
          </p:cNvSpPr>
          <p:nvPr>
            <p:ph idx="12"/>
          </p:nvPr>
        </p:nvSpPr>
        <p:spPr>
          <a:xfrm>
            <a:off x="304800" y="1219201"/>
            <a:ext cx="8305800" cy="2042317"/>
          </a:xfrm>
          <a:prstGeom prst="rect">
            <a:avLst/>
          </a:prstGeom>
          <a:solidFill>
            <a:schemeClr val="bg2"/>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2000" b="0">
                <a:solidFill>
                  <a:schemeClr val="tx1"/>
                </a:solidFill>
              </a:defRPr>
            </a:lvl1pPr>
            <a:lvl2pPr>
              <a:defRPr sz="18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51088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2 (Gray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DA98D29-CFFC-C296-B023-91A03EEC3E9D}"/>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DE12A03F-8D2E-8532-3203-031013FA5A10}"/>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2FFCD6A5-9B36-D9E5-72F2-FBEA5B672AB9}"/>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4EFC8874-25EC-5A5F-D57F-0691879F1F48}"/>
              </a:ext>
            </a:extLst>
          </p:cNvPr>
          <p:cNvSpPr>
            <a:spLocks noGrp="1"/>
          </p:cNvSpPr>
          <p:nvPr>
            <p:ph idx="1"/>
          </p:nvPr>
        </p:nvSpPr>
        <p:spPr>
          <a:xfrm>
            <a:off x="304800" y="762000"/>
            <a:ext cx="5562600" cy="5334000"/>
          </a:xfrm>
          <a:prstGeom prst="rect">
            <a:avLst/>
          </a:prstGeom>
        </p:spPr>
        <p:txBody>
          <a:bodyPr lIns="274320" tIns="274320" rIns="274320" bIns="274320"/>
          <a:lstStyle>
            <a:lvl1pPr marL="0" indent="0">
              <a:buNone/>
              <a:defRPr sz="2000" b="0">
                <a:solidFill>
                  <a:schemeClr val="tx1"/>
                </a:solidFill>
              </a:defRPr>
            </a:lvl1pPr>
            <a:lvl2pPr>
              <a:defRPr sz="18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8" name="Content Placeholder 2">
            <a:extLst>
              <a:ext uri="{FF2B5EF4-FFF2-40B4-BE49-F238E27FC236}">
                <a16:creationId xmlns:a16="http://schemas.microsoft.com/office/drawing/2014/main" id="{9D7C7B98-DF84-E7E1-CF67-1DA50AD90673}"/>
              </a:ext>
            </a:extLst>
          </p:cNvPr>
          <p:cNvSpPr>
            <a:spLocks noGrp="1"/>
          </p:cNvSpPr>
          <p:nvPr>
            <p:ph idx="10"/>
          </p:nvPr>
        </p:nvSpPr>
        <p:spPr>
          <a:xfrm>
            <a:off x="5867400" y="914400"/>
            <a:ext cx="2971800" cy="5181600"/>
          </a:xfrm>
          <a:prstGeom prst="rect">
            <a:avLst/>
          </a:prstGeom>
          <a:solidFill>
            <a:srgbClr val="E6EBF0"/>
          </a:solidFill>
          <a:ln w="15875" cap="rnd">
            <a:solidFill>
              <a:schemeClr val="bg1">
                <a:lumMod val="85000"/>
                <a:alpha val="62000"/>
              </a:schemeClr>
            </a:solidFill>
            <a:round/>
          </a:ln>
          <a:effectLst>
            <a:outerShdw blurRad="50800" dist="38100" dir="2700000" algn="tl" rotWithShape="0">
              <a:prstClr val="black">
                <a:alpha val="40000"/>
              </a:prstClr>
            </a:outerShdw>
          </a:effectLst>
        </p:spPr>
        <p:txBody>
          <a:bodyPr lIns="274320" tIns="182880" rIns="274320" bIns="182880"/>
          <a:lstStyle>
            <a:lvl1pPr marL="0" indent="0">
              <a:buNone/>
              <a:defRPr sz="1600" b="0">
                <a:solidFill>
                  <a:schemeClr val="tx1"/>
                </a:solidFill>
              </a:defRPr>
            </a:lvl1pPr>
            <a:lvl2pPr>
              <a:defRPr sz="1400">
                <a:solidFill>
                  <a:schemeClr val="tx2"/>
                </a:solidFill>
              </a:defRPr>
            </a:lvl2pPr>
            <a:lvl3pPr>
              <a:defRPr sz="12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0" name="Footer Placeholder 4">
            <a:extLst>
              <a:ext uri="{FF2B5EF4-FFF2-40B4-BE49-F238E27FC236}">
                <a16:creationId xmlns:a16="http://schemas.microsoft.com/office/drawing/2014/main" id="{D41AE20F-67AB-7F58-E5C0-B80B60EB4F25}"/>
              </a:ext>
            </a:extLst>
          </p:cNvPr>
          <p:cNvSpPr>
            <a:spLocks noGrp="1"/>
          </p:cNvSpPr>
          <p:nvPr>
            <p:ph type="ftr" sz="quarter" idx="11"/>
          </p:nvPr>
        </p:nvSpPr>
        <p:spPr>
          <a:xfrm>
            <a:off x="2743200" y="6553200"/>
            <a:ext cx="4038600" cy="228600"/>
          </a:xfrm>
        </p:spPr>
        <p:txBody>
          <a:bodyPr/>
          <a:lstStyle/>
          <a:p>
            <a:endParaRPr lang="en-US">
              <a:solidFill>
                <a:prstClr val="black">
                  <a:tint val="75000"/>
                </a:prstClr>
              </a:solidFill>
            </a:endParaRPr>
          </a:p>
        </p:txBody>
      </p:sp>
      <p:sp>
        <p:nvSpPr>
          <p:cNvPr id="11" name="Slide Number Placeholder 5">
            <a:extLst>
              <a:ext uri="{FF2B5EF4-FFF2-40B4-BE49-F238E27FC236}">
                <a16:creationId xmlns:a16="http://schemas.microsoft.com/office/drawing/2014/main" id="{BB40FEBA-A659-D520-0764-206779E237E9}"/>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891240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2 (Blue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1C8B81A-95BD-E991-9B9F-3E9298BDDD8D}"/>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EBD1C03C-3DF7-A3DE-6887-F11B8EF5149C}"/>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BFB76CBF-9431-A50C-08E3-E8EE4F236149}"/>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E0BA04B7-EE99-D736-11AC-D183C0DF7ACD}"/>
              </a:ext>
            </a:extLst>
          </p:cNvPr>
          <p:cNvSpPr>
            <a:spLocks noGrp="1"/>
          </p:cNvSpPr>
          <p:nvPr>
            <p:ph idx="1"/>
          </p:nvPr>
        </p:nvSpPr>
        <p:spPr>
          <a:xfrm>
            <a:off x="304800" y="762000"/>
            <a:ext cx="5410200" cy="5334000"/>
          </a:xfrm>
          <a:prstGeom prst="rect">
            <a:avLst/>
          </a:prstGeom>
        </p:spPr>
        <p:txBody>
          <a:bodyPr lIns="274320" tIns="274320" rIns="274320" bIns="274320"/>
          <a:lstStyle>
            <a:lvl1pPr marL="0" indent="0">
              <a:buNone/>
              <a:defRPr sz="2000" b="1">
                <a:solidFill>
                  <a:schemeClr val="tx2"/>
                </a:solidFill>
              </a:defRPr>
            </a:lvl1pPr>
            <a:lvl2pPr>
              <a:defRPr sz="18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2" name="Content Placeholder 2">
            <a:extLst>
              <a:ext uri="{FF2B5EF4-FFF2-40B4-BE49-F238E27FC236}">
                <a16:creationId xmlns:a16="http://schemas.microsoft.com/office/drawing/2014/main" id="{3A5A8A3F-3706-273B-1AFB-760A102730E0}"/>
              </a:ext>
            </a:extLst>
          </p:cNvPr>
          <p:cNvSpPr>
            <a:spLocks noGrp="1"/>
          </p:cNvSpPr>
          <p:nvPr>
            <p:ph idx="10"/>
          </p:nvPr>
        </p:nvSpPr>
        <p:spPr>
          <a:xfrm>
            <a:off x="5867400" y="914400"/>
            <a:ext cx="2971800" cy="5181600"/>
          </a:xfrm>
          <a:prstGeom prst="rect">
            <a:avLst/>
          </a:prstGeom>
          <a:solidFill>
            <a:srgbClr val="E6EBF0"/>
          </a:solidFill>
          <a:ln w="15875" cap="rnd">
            <a:solidFill>
              <a:schemeClr val="bg1">
                <a:lumMod val="85000"/>
                <a:alpha val="62000"/>
              </a:schemeClr>
            </a:solidFill>
            <a:round/>
          </a:ln>
          <a:effectLst>
            <a:outerShdw blurRad="50800" dist="38100" dir="2700000" algn="tl" rotWithShape="0">
              <a:prstClr val="black">
                <a:alpha val="40000"/>
              </a:prstClr>
            </a:outerShdw>
          </a:effectLst>
        </p:spPr>
        <p:txBody>
          <a:bodyPr lIns="274320" tIns="182880" rIns="274320" bIns="182880"/>
          <a:lstStyle>
            <a:lvl1pPr marL="0" indent="0">
              <a:buNone/>
              <a:defRPr sz="1600" b="0">
                <a:solidFill>
                  <a:schemeClr val="accent1"/>
                </a:solidFill>
              </a:defRPr>
            </a:lvl1pPr>
            <a:lvl2pPr>
              <a:defRPr sz="1400">
                <a:solidFill>
                  <a:schemeClr val="tx2"/>
                </a:solidFill>
              </a:defRPr>
            </a:lvl2pPr>
            <a:lvl3pPr>
              <a:defRPr sz="12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4" name="Footer Placeholder 4">
            <a:extLst>
              <a:ext uri="{FF2B5EF4-FFF2-40B4-BE49-F238E27FC236}">
                <a16:creationId xmlns:a16="http://schemas.microsoft.com/office/drawing/2014/main" id="{DB59DB38-0284-35BB-FCF2-EAA64B408BD8}"/>
              </a:ext>
            </a:extLst>
          </p:cNvPr>
          <p:cNvSpPr>
            <a:spLocks noGrp="1"/>
          </p:cNvSpPr>
          <p:nvPr>
            <p:ph type="ftr" sz="quarter" idx="11"/>
          </p:nvPr>
        </p:nvSpPr>
        <p:spPr>
          <a:xfrm>
            <a:off x="2743200" y="6553200"/>
            <a:ext cx="4038600" cy="228600"/>
          </a:xfrm>
        </p:spPr>
        <p:txBody>
          <a:bodyPr/>
          <a:lstStyle/>
          <a:p>
            <a:endParaRPr lang="en-US">
              <a:solidFill>
                <a:prstClr val="black">
                  <a:tint val="75000"/>
                </a:prstClr>
              </a:solidFill>
            </a:endParaRPr>
          </a:p>
        </p:txBody>
      </p:sp>
      <p:sp>
        <p:nvSpPr>
          <p:cNvPr id="15" name="Slide Number Placeholder 5">
            <a:extLst>
              <a:ext uri="{FF2B5EF4-FFF2-40B4-BE49-F238E27FC236}">
                <a16:creationId xmlns:a16="http://schemas.microsoft.com/office/drawing/2014/main" id="{9556402B-DC9D-8431-8023-AD3352280539}"/>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047984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ate with Captions (Aqua)">
    <p:spTree>
      <p:nvGrpSpPr>
        <p:cNvPr id="1" name=""/>
        <p:cNvGrpSpPr/>
        <p:nvPr/>
      </p:nvGrpSpPr>
      <p:grpSpPr>
        <a:xfrm>
          <a:off x="0" y="0"/>
          <a:ext cx="0" cy="0"/>
          <a:chOff x="0" y="0"/>
          <a:chExt cx="0" cy="0"/>
        </a:xfrm>
      </p:grpSpPr>
      <p:sp>
        <p:nvSpPr>
          <p:cNvPr id="4" name="Content Placeholder 2"/>
          <p:cNvSpPr>
            <a:spLocks noGrp="1"/>
          </p:cNvSpPr>
          <p:nvPr>
            <p:ph idx="1"/>
          </p:nvPr>
        </p:nvSpPr>
        <p:spPr>
          <a:xfrm>
            <a:off x="304800" y="762000"/>
            <a:ext cx="5181600" cy="5486400"/>
          </a:xfrm>
          <a:prstGeom prst="rect">
            <a:avLst/>
          </a:prstGeom>
        </p:spPr>
        <p:txBody>
          <a:bodyPr lIns="274320" tIns="274320" rIns="274320" bIns="274320"/>
          <a:lstStyle>
            <a:lvl1pPr marL="0" indent="0">
              <a:buNone/>
              <a:defRPr sz="2000" b="1">
                <a:solidFill>
                  <a:schemeClr val="tx1"/>
                </a:solidFill>
              </a:defRPr>
            </a:lvl1pPr>
            <a:lvl2pPr>
              <a:defRPr sz="18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A87CE442-37B7-476C-9FE8-E96267B02A66}"/>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A0D15576-9FF6-A891-FEC4-42E2548A9FC7}"/>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8556E2A8-9379-D337-6383-63A755F631AD}"/>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Footer Placeholder 4">
            <a:extLst>
              <a:ext uri="{FF2B5EF4-FFF2-40B4-BE49-F238E27FC236}">
                <a16:creationId xmlns:a16="http://schemas.microsoft.com/office/drawing/2014/main" id="{3DA0FCEA-D36B-8171-D6EF-668CFAA3362D}"/>
              </a:ext>
            </a:extLst>
          </p:cNvPr>
          <p:cNvSpPr>
            <a:spLocks noGrp="1"/>
          </p:cNvSpPr>
          <p:nvPr>
            <p:ph type="ftr" sz="quarter" idx="11"/>
          </p:nvPr>
        </p:nvSpPr>
        <p:spPr>
          <a:xfrm>
            <a:off x="2743200" y="6553200"/>
            <a:ext cx="4038600" cy="228600"/>
          </a:xfrm>
        </p:spPr>
        <p:txBody>
          <a:bodyPr/>
          <a:lstStyle/>
          <a:p>
            <a:endParaRPr lang="en-US">
              <a:solidFill>
                <a:prstClr val="black">
                  <a:tint val="75000"/>
                </a:prstClr>
              </a:solidFill>
            </a:endParaRPr>
          </a:p>
        </p:txBody>
      </p:sp>
      <p:sp>
        <p:nvSpPr>
          <p:cNvPr id="11" name="Slide Number Placeholder 5">
            <a:extLst>
              <a:ext uri="{FF2B5EF4-FFF2-40B4-BE49-F238E27FC236}">
                <a16:creationId xmlns:a16="http://schemas.microsoft.com/office/drawing/2014/main" id="{2435EFE1-64FF-A596-7050-A720211A5B2B}"/>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3" name="Content Placeholder 2">
            <a:extLst>
              <a:ext uri="{FF2B5EF4-FFF2-40B4-BE49-F238E27FC236}">
                <a16:creationId xmlns:a16="http://schemas.microsoft.com/office/drawing/2014/main" id="{67029BC0-04FA-F2B5-5399-0E40A64D3564}"/>
              </a:ext>
            </a:extLst>
          </p:cNvPr>
          <p:cNvSpPr>
            <a:spLocks noGrp="1"/>
          </p:cNvSpPr>
          <p:nvPr>
            <p:ph idx="10"/>
          </p:nvPr>
        </p:nvSpPr>
        <p:spPr>
          <a:xfrm>
            <a:off x="5486400" y="838199"/>
            <a:ext cx="3352800" cy="5410201"/>
          </a:xfrm>
          <a:prstGeom prst="rect">
            <a:avLst/>
          </a:prstGeom>
          <a:solidFill>
            <a:schemeClr val="accent1">
              <a:lumMod val="20000"/>
              <a:lumOff val="80000"/>
            </a:schemeClr>
          </a:solidFill>
          <a:ln w="15875" cap="rnd">
            <a:solidFill>
              <a:srgbClr val="00AEC7">
                <a:alpha val="59000"/>
              </a:srgb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800" b="0">
                <a:solidFill>
                  <a:schemeClr val="tx1"/>
                </a:solidFill>
              </a:defRPr>
            </a:lvl1pPr>
            <a:lvl2pPr>
              <a:defRPr sz="1600">
                <a:solidFill>
                  <a:schemeClr val="tx1"/>
                </a:solidFill>
              </a:defRPr>
            </a:lvl2pPr>
            <a:lvl3pPr>
              <a:defRPr sz="14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643291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hape Background with Colu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BF0DE-C10A-1045-5990-B1FA49AF9EB7}"/>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371C69C7-7D39-DEDD-BE1B-B8C046B0CA95}"/>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ADE78E12-A908-1977-15C5-27DAB2FF2F2B}"/>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CEE2A56D-1F8F-6D34-5142-3AFE504C04F2}"/>
              </a:ext>
            </a:extLst>
          </p:cNvPr>
          <p:cNvSpPr>
            <a:spLocks noGrp="1"/>
          </p:cNvSpPr>
          <p:nvPr>
            <p:ph type="ftr" sz="quarter" idx="11"/>
          </p:nvPr>
        </p:nvSpPr>
        <p:spPr>
          <a:xfrm>
            <a:off x="2743200" y="6553200"/>
            <a:ext cx="4038600" cy="228600"/>
          </a:xfrm>
        </p:spPr>
        <p:txBody>
          <a:bodyPr/>
          <a:lstStyle/>
          <a:p>
            <a:endParaRPr lang="en-US">
              <a:solidFill>
                <a:prstClr val="black">
                  <a:tint val="75000"/>
                </a:prstClr>
              </a:solidFill>
            </a:endParaRPr>
          </a:p>
        </p:txBody>
      </p:sp>
      <p:sp>
        <p:nvSpPr>
          <p:cNvPr id="13" name="Slide Number Placeholder 5">
            <a:extLst>
              <a:ext uri="{FF2B5EF4-FFF2-40B4-BE49-F238E27FC236}">
                <a16:creationId xmlns:a16="http://schemas.microsoft.com/office/drawing/2014/main" id="{19A953EB-673D-F477-0F68-19BB33084976}"/>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3" name="Text Placeholder 6">
            <a:extLst>
              <a:ext uri="{FF2B5EF4-FFF2-40B4-BE49-F238E27FC236}">
                <a16:creationId xmlns:a16="http://schemas.microsoft.com/office/drawing/2014/main" id="{18275120-314C-AFBD-B170-4B990F0EFBAF}"/>
              </a:ext>
            </a:extLst>
          </p:cNvPr>
          <p:cNvSpPr>
            <a:spLocks noGrp="1"/>
          </p:cNvSpPr>
          <p:nvPr>
            <p:ph type="body" sz="half" idx="17"/>
          </p:nvPr>
        </p:nvSpPr>
        <p:spPr>
          <a:xfrm>
            <a:off x="304801" y="1066800"/>
            <a:ext cx="8534400" cy="2191369"/>
          </a:xfrm>
          <a:prstGeom prst="rect">
            <a:avLst/>
          </a:prstGeom>
          <a:solidFill>
            <a:schemeClr val="accent1">
              <a:lumMod val="20000"/>
              <a:lumOff val="80000"/>
            </a:schemeClr>
          </a:solidFill>
          <a:ln w="15875" cap="rnd" cmpd="sng">
            <a:solidFill>
              <a:schemeClr val="accent1"/>
            </a:solidFill>
            <a:miter lim="800000"/>
          </a:ln>
          <a:effectLst>
            <a:outerShdw blurRad="50800" dist="38100" dir="2700000" algn="tl" rotWithShape="0">
              <a:prstClr val="black">
                <a:alpha val="40000"/>
              </a:prstClr>
            </a:outerShdw>
          </a:effectLst>
        </p:spPr>
        <p:txBody>
          <a:bodyPr wrap="square" lIns="182880" tIns="182880" rIns="182880" bIns="182880" numCol="2" spcCol="548640">
            <a:spAutoFit/>
          </a:bodyPr>
          <a:lstStyle>
            <a:lvl1pPr marL="0" indent="0">
              <a:buNone/>
              <a:defRPr sz="2000">
                <a:solidFill>
                  <a:schemeClr val="tx1"/>
                </a:solidFill>
              </a:defRPr>
            </a:lvl1pPr>
            <a:lvl2pPr>
              <a:defRPr sz="1800">
                <a:solidFill>
                  <a:schemeClr val="accent2"/>
                </a:solidFill>
              </a:defRPr>
            </a:lvl2pPr>
            <a:lvl3pPr>
              <a:defRPr sz="1600">
                <a:solidFill>
                  <a:schemeClr val="accent2"/>
                </a:solidFill>
              </a:defRPr>
            </a:lvl3pPr>
          </a:lstStyle>
          <a:p>
            <a:pPr lvl="0"/>
            <a:r>
              <a:rPr lang="en-US"/>
              <a:t>Click to edit Master text styles</a:t>
            </a:r>
          </a:p>
          <a:p>
            <a:pPr lvl="1"/>
            <a:r>
              <a:rPr lang="en-US"/>
              <a:t>Second level</a:t>
            </a:r>
          </a:p>
          <a:p>
            <a:pPr lvl="2"/>
            <a:r>
              <a:rPr lang="en-US"/>
              <a:t>Third level</a:t>
            </a:r>
          </a:p>
          <a:p>
            <a:pPr lvl="2"/>
            <a:endParaRPr lang="en-US"/>
          </a:p>
          <a:p>
            <a:pPr lvl="2"/>
            <a:endParaRPr lang="en-US"/>
          </a:p>
          <a:p>
            <a:pPr lvl="2"/>
            <a:endParaRPr lang="en-US"/>
          </a:p>
          <a:p>
            <a:pPr lvl="0"/>
            <a:r>
              <a:rPr lang="en-US"/>
              <a:t>Click to edit Master text styles</a:t>
            </a:r>
          </a:p>
          <a:p>
            <a:pPr lvl="1"/>
            <a:r>
              <a:rPr lang="en-US"/>
              <a:t>Second level</a:t>
            </a:r>
          </a:p>
          <a:p>
            <a:pPr lvl="2"/>
            <a:r>
              <a:rPr lang="en-US"/>
              <a:t>Third level</a:t>
            </a:r>
          </a:p>
          <a:p>
            <a:pPr lvl="2"/>
            <a:endParaRPr lang="en-US"/>
          </a:p>
          <a:p>
            <a:pPr lvl="2"/>
            <a:endParaRPr lang="en-US"/>
          </a:p>
        </p:txBody>
      </p:sp>
      <p:sp>
        <p:nvSpPr>
          <p:cNvPr id="4" name="Text Placeholder 6">
            <a:extLst>
              <a:ext uri="{FF2B5EF4-FFF2-40B4-BE49-F238E27FC236}">
                <a16:creationId xmlns:a16="http://schemas.microsoft.com/office/drawing/2014/main" id="{9C95B286-9A86-1DCC-052D-7E695490B198}"/>
              </a:ext>
            </a:extLst>
          </p:cNvPr>
          <p:cNvSpPr>
            <a:spLocks noGrp="1"/>
          </p:cNvSpPr>
          <p:nvPr>
            <p:ph type="body" sz="half" idx="18"/>
          </p:nvPr>
        </p:nvSpPr>
        <p:spPr>
          <a:xfrm>
            <a:off x="304801" y="3574374"/>
            <a:ext cx="8534400" cy="2277547"/>
          </a:xfrm>
          <a:prstGeom prst="rect">
            <a:avLst/>
          </a:prstGeom>
          <a:solidFill>
            <a:srgbClr val="093C61"/>
          </a:solidFill>
          <a:ln w="15875" cap="rnd" cmpd="sng">
            <a:solidFill>
              <a:srgbClr val="093C61"/>
            </a:solidFill>
            <a:miter lim="800000"/>
          </a:ln>
          <a:effectLst>
            <a:outerShdw blurRad="50800" dist="38100" dir="2700000" algn="tl" rotWithShape="0">
              <a:prstClr val="black">
                <a:alpha val="40000"/>
              </a:prstClr>
            </a:outerShdw>
          </a:effectLst>
        </p:spPr>
        <p:txBody>
          <a:bodyPr wrap="square" lIns="182880" tIns="182880" rIns="182880" bIns="182880" numCol="3" spcCol="548640">
            <a:spAutoFit/>
          </a:bodyPr>
          <a:lstStyle>
            <a:lvl1pPr marL="0" indent="0">
              <a:buNone/>
              <a:defRPr sz="2000">
                <a:solidFill>
                  <a:schemeClr val="bg1"/>
                </a:solidFill>
              </a:defRPr>
            </a:lvl1pPr>
            <a:lvl2pPr>
              <a:defRPr sz="1800">
                <a:solidFill>
                  <a:schemeClr val="bg1"/>
                </a:solidFill>
              </a:defRPr>
            </a:lvl2pPr>
            <a:lvl3pPr marL="914400" indent="0">
              <a:buNone/>
              <a:defRPr sz="1600">
                <a:solidFill>
                  <a:schemeClr val="bg1"/>
                </a:solidFill>
              </a:defRPr>
            </a:lvl3pPr>
          </a:lstStyle>
          <a:p>
            <a:pPr lvl="0"/>
            <a:r>
              <a:rPr lang="en-US"/>
              <a:t>Click to edit Master text styles</a:t>
            </a:r>
          </a:p>
          <a:p>
            <a:pPr lvl="1"/>
            <a:r>
              <a:rPr lang="en-US"/>
              <a:t>Second level</a:t>
            </a:r>
          </a:p>
          <a:p>
            <a:pPr lvl="2"/>
            <a:r>
              <a:rPr lang="en-US"/>
              <a:t>Third level</a:t>
            </a:r>
          </a:p>
          <a:p>
            <a:pPr lvl="2"/>
            <a:endParaRPr lang="en-US"/>
          </a:p>
          <a:p>
            <a:pPr lvl="0"/>
            <a:endParaRPr lang="en-US"/>
          </a:p>
          <a:p>
            <a:pPr lvl="0"/>
            <a:r>
              <a:rPr lang="en-US"/>
              <a:t>Click to edit Master text styles</a:t>
            </a:r>
          </a:p>
          <a:p>
            <a:pPr lvl="1"/>
            <a:r>
              <a:rPr lang="en-US"/>
              <a:t>Second level</a:t>
            </a:r>
          </a:p>
          <a:p>
            <a:pPr lvl="2"/>
            <a:r>
              <a:rPr lang="en-US"/>
              <a:t>Third level</a:t>
            </a:r>
          </a:p>
          <a:p>
            <a:pPr lvl="2"/>
            <a:endParaRPr lang="en-US"/>
          </a:p>
          <a:p>
            <a:pPr lvl="0"/>
            <a:endParaRPr lang="en-US"/>
          </a:p>
          <a:p>
            <a:pPr lvl="0"/>
            <a:r>
              <a:rPr lang="en-US"/>
              <a:t>Click to edit Master text styles</a:t>
            </a:r>
          </a:p>
          <a:p>
            <a:pPr lvl="1"/>
            <a:r>
              <a:rPr lang="en-US"/>
              <a:t>Second level</a:t>
            </a:r>
          </a:p>
          <a:p>
            <a:pPr lvl="2"/>
            <a:r>
              <a:rPr lang="en-US"/>
              <a:t>Third level</a:t>
            </a:r>
          </a:p>
          <a:p>
            <a:pPr lvl="2"/>
            <a:endParaRPr lang="en-US"/>
          </a:p>
          <a:p>
            <a:pPr lvl="2"/>
            <a:endParaRPr lang="en-US"/>
          </a:p>
        </p:txBody>
      </p:sp>
    </p:spTree>
    <p:extLst>
      <p:ext uri="{BB962C8B-B14F-4D97-AF65-F5344CB8AC3E}">
        <p14:creationId xmlns:p14="http://schemas.microsoft.com/office/powerpoint/2010/main" val="2693029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solidFill>
                <a:prstClr val="black">
                  <a:tint val="75000"/>
                </a:prstClr>
              </a:solidFill>
            </a:endParaRPr>
          </a:p>
        </p:txBody>
      </p:sp>
      <p:sp>
        <p:nvSpPr>
          <p:cNvPr id="5" name="Content Placeholder 4"/>
          <p:cNvSpPr>
            <a:spLocks noGrp="1"/>
          </p:cNvSpPr>
          <p:nvPr>
            <p:ph sz="half" idx="1"/>
          </p:nvPr>
        </p:nvSpPr>
        <p:spPr>
          <a:xfrm>
            <a:off x="304800" y="762000"/>
            <a:ext cx="4210050" cy="5029201"/>
          </a:xfrm>
          <a:prstGeom prst="rect">
            <a:avLst/>
          </a:prstGeom>
        </p:spPr>
        <p:txBody>
          <a:bodyPr lIns="274320" tIns="274320" rIns="274320" bIns="274320"/>
          <a:lstStyle>
            <a:lvl1pPr>
              <a:defRPr lang="en-US" sz="2000" dirty="0">
                <a:solidFill>
                  <a:schemeClr val="tx1"/>
                </a:solidFill>
              </a:defRPr>
            </a:lvl1pPr>
          </a:lstStyle>
          <a:p>
            <a:endParaRPr lang="en-US"/>
          </a:p>
        </p:txBody>
      </p:sp>
      <p:sp>
        <p:nvSpPr>
          <p:cNvPr id="6" name="Content Placeholder 5"/>
          <p:cNvSpPr>
            <a:spLocks noGrp="1"/>
          </p:cNvSpPr>
          <p:nvPr>
            <p:ph sz="half" idx="2"/>
          </p:nvPr>
        </p:nvSpPr>
        <p:spPr>
          <a:xfrm>
            <a:off x="4629150" y="762000"/>
            <a:ext cx="3886200" cy="5029201"/>
          </a:xfrm>
          <a:prstGeom prst="rect">
            <a:avLst/>
          </a:prstGeom>
        </p:spPr>
        <p:txBody>
          <a:bodyPr lIns="274320" tIns="274320" rIns="274320" bIns="274320"/>
          <a:lstStyle>
            <a:lvl1pPr>
              <a:defRPr sz="2000">
                <a:solidFill>
                  <a:schemeClr val="tx1"/>
                </a:solidFill>
              </a:defRPr>
            </a:lvl1pPr>
          </a:lstStyle>
          <a:p>
            <a:endParaRPr lang="en-US"/>
          </a:p>
        </p:txBody>
      </p:sp>
      <p:sp>
        <p:nvSpPr>
          <p:cNvPr id="7" name="Title 1"/>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4EF78B07-4E0F-444F-3584-E6AC1A3DDB02}"/>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58940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solidFill>
                <a:prstClr val="black">
                  <a:tint val="75000"/>
                </a:prstClr>
              </a:solidFill>
            </a:endParaRPr>
          </a:p>
        </p:txBody>
      </p:sp>
      <p:sp>
        <p:nvSpPr>
          <p:cNvPr id="7" name="Title 1"/>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E8A51F0A-9475-9DAE-242E-33E187825E26}"/>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2" name="Content Placeholder 4">
            <a:extLst>
              <a:ext uri="{FF2B5EF4-FFF2-40B4-BE49-F238E27FC236}">
                <a16:creationId xmlns:a16="http://schemas.microsoft.com/office/drawing/2014/main" id="{2EE9DFC8-B2E5-E793-2150-517381008A73}"/>
              </a:ext>
            </a:extLst>
          </p:cNvPr>
          <p:cNvSpPr>
            <a:spLocks noGrp="1"/>
          </p:cNvSpPr>
          <p:nvPr>
            <p:ph sz="half" idx="1"/>
          </p:nvPr>
        </p:nvSpPr>
        <p:spPr>
          <a:xfrm>
            <a:off x="304800" y="762000"/>
            <a:ext cx="2819400" cy="5029201"/>
          </a:xfrm>
          <a:prstGeom prst="rect">
            <a:avLst/>
          </a:prstGeom>
        </p:spPr>
        <p:txBody>
          <a:bodyPr lIns="274320" tIns="274320" rIns="274320" bIns="274320"/>
          <a:lstStyle>
            <a:lvl1pPr>
              <a:defRPr lang="en-US" sz="2000" dirty="0">
                <a:solidFill>
                  <a:schemeClr val="tx1"/>
                </a:solidFill>
              </a:defRPr>
            </a:lvl1pPr>
          </a:lstStyle>
          <a:p>
            <a:endParaRPr lang="en-US"/>
          </a:p>
        </p:txBody>
      </p:sp>
      <p:sp>
        <p:nvSpPr>
          <p:cNvPr id="12" name="Content Placeholder 4">
            <a:extLst>
              <a:ext uri="{FF2B5EF4-FFF2-40B4-BE49-F238E27FC236}">
                <a16:creationId xmlns:a16="http://schemas.microsoft.com/office/drawing/2014/main" id="{378E2229-F384-0D03-A606-DDA1EF9C1598}"/>
              </a:ext>
            </a:extLst>
          </p:cNvPr>
          <p:cNvSpPr>
            <a:spLocks noGrp="1"/>
          </p:cNvSpPr>
          <p:nvPr>
            <p:ph sz="half" idx="11"/>
          </p:nvPr>
        </p:nvSpPr>
        <p:spPr>
          <a:xfrm>
            <a:off x="3169229" y="762000"/>
            <a:ext cx="2819400" cy="5029201"/>
          </a:xfrm>
          <a:prstGeom prst="rect">
            <a:avLst/>
          </a:prstGeom>
        </p:spPr>
        <p:txBody>
          <a:bodyPr lIns="274320" tIns="274320" rIns="274320" bIns="274320"/>
          <a:lstStyle>
            <a:lvl1pPr>
              <a:defRPr lang="en-US" sz="2000" dirty="0">
                <a:solidFill>
                  <a:schemeClr val="tx1"/>
                </a:solidFill>
              </a:defRPr>
            </a:lvl1pPr>
          </a:lstStyle>
          <a:p>
            <a:endParaRPr lang="en-US"/>
          </a:p>
        </p:txBody>
      </p:sp>
      <p:sp>
        <p:nvSpPr>
          <p:cNvPr id="13" name="Content Placeholder 4">
            <a:extLst>
              <a:ext uri="{FF2B5EF4-FFF2-40B4-BE49-F238E27FC236}">
                <a16:creationId xmlns:a16="http://schemas.microsoft.com/office/drawing/2014/main" id="{A025B271-82B7-1F6E-F1D4-5CDE1CA26D69}"/>
              </a:ext>
            </a:extLst>
          </p:cNvPr>
          <p:cNvSpPr>
            <a:spLocks noGrp="1"/>
          </p:cNvSpPr>
          <p:nvPr>
            <p:ph sz="half" idx="12"/>
          </p:nvPr>
        </p:nvSpPr>
        <p:spPr>
          <a:xfrm>
            <a:off x="6026729" y="762000"/>
            <a:ext cx="2819400" cy="5029201"/>
          </a:xfrm>
          <a:prstGeom prst="rect">
            <a:avLst/>
          </a:prstGeom>
        </p:spPr>
        <p:txBody>
          <a:bodyPr lIns="274320" tIns="274320" rIns="274320" bIns="274320"/>
          <a:lstStyle>
            <a:lvl1pPr>
              <a:defRPr lang="en-US" sz="2000" dirty="0">
                <a:solidFill>
                  <a:schemeClr val="tx1"/>
                </a:solidFill>
              </a:defRPr>
            </a:lvl1pPr>
          </a:lstStyle>
          <a:p>
            <a:endParaRPr lang="en-US"/>
          </a:p>
        </p:txBody>
      </p:sp>
    </p:spTree>
    <p:extLst>
      <p:ext uri="{BB962C8B-B14F-4D97-AF65-F5344CB8AC3E}">
        <p14:creationId xmlns:p14="http://schemas.microsoft.com/office/powerpoint/2010/main" val="39630262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solidFill>
                <a:prstClr val="black">
                  <a:tint val="75000"/>
                </a:prstClr>
              </a:solidFill>
            </a:endParaRPr>
          </a:p>
        </p:txBody>
      </p:sp>
      <p:sp>
        <p:nvSpPr>
          <p:cNvPr id="7" name="Title 1"/>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A2E64688-55C6-E357-9586-99D476DEA0E8}"/>
              </a:ext>
            </a:extLst>
          </p:cNvPr>
          <p:cNvSpPr>
            <a:spLocks noGrp="1"/>
          </p:cNvSpPr>
          <p:nvPr>
            <p:ph type="body" idx="1"/>
          </p:nvPr>
        </p:nvSpPr>
        <p:spPr>
          <a:xfrm>
            <a:off x="381000" y="1240594"/>
            <a:ext cx="2743200" cy="576262"/>
          </a:xfrm>
          <a:prstGeom prst="rect">
            <a:avLst/>
          </a:prstGeom>
        </p:spPr>
        <p:txBody>
          <a:bodyPr/>
          <a:lstStyle>
            <a:lvl1pPr marL="0" indent="0">
              <a:buFontTx/>
              <a:buNone/>
              <a:defRPr sz="2000">
                <a:solidFill>
                  <a:srgbClr val="00AEC7"/>
                </a:solidFill>
                <a:latin typeface="+mj-lt"/>
              </a:defRPr>
            </a:lvl1pPr>
          </a:lstStyle>
          <a:p>
            <a:endParaRPr lang="en-US"/>
          </a:p>
        </p:txBody>
      </p:sp>
      <p:sp>
        <p:nvSpPr>
          <p:cNvPr id="22" name="Text Placeholder 6">
            <a:extLst>
              <a:ext uri="{FF2B5EF4-FFF2-40B4-BE49-F238E27FC236}">
                <a16:creationId xmlns:a16="http://schemas.microsoft.com/office/drawing/2014/main" id="{5647BB42-DB2F-5A0E-E38E-6058202FE98E}"/>
              </a:ext>
            </a:extLst>
          </p:cNvPr>
          <p:cNvSpPr>
            <a:spLocks noGrp="1"/>
          </p:cNvSpPr>
          <p:nvPr>
            <p:ph type="body" sz="half" idx="15"/>
          </p:nvPr>
        </p:nvSpPr>
        <p:spPr>
          <a:xfrm>
            <a:off x="400516" y="1926394"/>
            <a:ext cx="2743200" cy="3941006"/>
          </a:xfrm>
          <a:prstGeom prst="rect">
            <a:avLst/>
          </a:prstGeom>
        </p:spPr>
        <p:txBody>
          <a:bodyPr/>
          <a:lstStyle>
            <a:lvl1pPr>
              <a:defRPr sz="1400">
                <a:solidFill>
                  <a:schemeClr val="tx1"/>
                </a:solidFill>
              </a:defRPr>
            </a:lvl1pPr>
          </a:lstStyle>
          <a:p>
            <a:endParaRPr lang="en-US"/>
          </a:p>
        </p:txBody>
      </p:sp>
      <p:sp>
        <p:nvSpPr>
          <p:cNvPr id="23" name="Text Placeholder 2">
            <a:extLst>
              <a:ext uri="{FF2B5EF4-FFF2-40B4-BE49-F238E27FC236}">
                <a16:creationId xmlns:a16="http://schemas.microsoft.com/office/drawing/2014/main" id="{ACFE8832-28AD-B47C-8C26-31B963CA9E5A}"/>
              </a:ext>
            </a:extLst>
          </p:cNvPr>
          <p:cNvSpPr>
            <a:spLocks noGrp="1"/>
          </p:cNvSpPr>
          <p:nvPr>
            <p:ph type="body" idx="16"/>
          </p:nvPr>
        </p:nvSpPr>
        <p:spPr>
          <a:xfrm>
            <a:off x="3200400" y="1240594"/>
            <a:ext cx="2743200" cy="576262"/>
          </a:xfrm>
          <a:prstGeom prst="rect">
            <a:avLst/>
          </a:prstGeom>
        </p:spPr>
        <p:txBody>
          <a:bodyPr/>
          <a:lstStyle>
            <a:lvl1pPr marL="0" indent="0">
              <a:buNone/>
              <a:defRPr sz="2000">
                <a:solidFill>
                  <a:srgbClr val="00AEC7"/>
                </a:solidFill>
                <a:latin typeface="+mj-lt"/>
              </a:defRPr>
            </a:lvl1pPr>
          </a:lstStyle>
          <a:p>
            <a:endParaRPr lang="en-US"/>
          </a:p>
        </p:txBody>
      </p:sp>
      <p:sp>
        <p:nvSpPr>
          <p:cNvPr id="24" name="Text Placeholder 6">
            <a:extLst>
              <a:ext uri="{FF2B5EF4-FFF2-40B4-BE49-F238E27FC236}">
                <a16:creationId xmlns:a16="http://schemas.microsoft.com/office/drawing/2014/main" id="{2945EFAC-694A-3BD3-547B-6671ECA14576}"/>
              </a:ext>
            </a:extLst>
          </p:cNvPr>
          <p:cNvSpPr>
            <a:spLocks noGrp="1"/>
          </p:cNvSpPr>
          <p:nvPr>
            <p:ph type="body" sz="half" idx="17"/>
          </p:nvPr>
        </p:nvSpPr>
        <p:spPr>
          <a:xfrm>
            <a:off x="3219916" y="1926394"/>
            <a:ext cx="2743200" cy="3941006"/>
          </a:xfrm>
          <a:prstGeom prst="rect">
            <a:avLst/>
          </a:prstGeom>
        </p:spPr>
        <p:txBody>
          <a:bodyPr/>
          <a:lstStyle>
            <a:lvl1pPr>
              <a:defRPr sz="1400">
                <a:solidFill>
                  <a:schemeClr val="tx1"/>
                </a:solidFill>
              </a:defRPr>
            </a:lvl1pPr>
          </a:lstStyle>
          <a:p>
            <a:endParaRPr lang="en-US"/>
          </a:p>
        </p:txBody>
      </p:sp>
      <p:sp>
        <p:nvSpPr>
          <p:cNvPr id="25" name="Text Placeholder 2">
            <a:extLst>
              <a:ext uri="{FF2B5EF4-FFF2-40B4-BE49-F238E27FC236}">
                <a16:creationId xmlns:a16="http://schemas.microsoft.com/office/drawing/2014/main" id="{559C7A71-BBBF-254C-4D14-5F4DC1F4ED33}"/>
              </a:ext>
            </a:extLst>
          </p:cNvPr>
          <p:cNvSpPr>
            <a:spLocks noGrp="1"/>
          </p:cNvSpPr>
          <p:nvPr>
            <p:ph type="body" idx="18"/>
          </p:nvPr>
        </p:nvSpPr>
        <p:spPr>
          <a:xfrm>
            <a:off x="6000284" y="1237099"/>
            <a:ext cx="2743200" cy="576262"/>
          </a:xfrm>
          <a:prstGeom prst="rect">
            <a:avLst/>
          </a:prstGeom>
        </p:spPr>
        <p:txBody>
          <a:bodyPr/>
          <a:lstStyle>
            <a:lvl1pPr marL="0" indent="0">
              <a:buFontTx/>
              <a:buNone/>
              <a:defRPr sz="2000">
                <a:solidFill>
                  <a:srgbClr val="00AEC7"/>
                </a:solidFill>
                <a:latin typeface="+mj-lt"/>
              </a:defRPr>
            </a:lvl1pPr>
          </a:lstStyle>
          <a:p>
            <a:endParaRPr lang="en-US"/>
          </a:p>
        </p:txBody>
      </p:sp>
      <p:sp>
        <p:nvSpPr>
          <p:cNvPr id="26" name="Text Placeholder 6">
            <a:extLst>
              <a:ext uri="{FF2B5EF4-FFF2-40B4-BE49-F238E27FC236}">
                <a16:creationId xmlns:a16="http://schemas.microsoft.com/office/drawing/2014/main" id="{B003D11D-EC33-ECB2-82CF-2D9A887EAC5E}"/>
              </a:ext>
            </a:extLst>
          </p:cNvPr>
          <p:cNvSpPr>
            <a:spLocks noGrp="1"/>
          </p:cNvSpPr>
          <p:nvPr>
            <p:ph type="body" sz="half" idx="19"/>
          </p:nvPr>
        </p:nvSpPr>
        <p:spPr>
          <a:xfrm>
            <a:off x="6019800" y="1922899"/>
            <a:ext cx="2743200" cy="3941006"/>
          </a:xfrm>
          <a:prstGeom prst="rect">
            <a:avLst/>
          </a:prstGeom>
        </p:spPr>
        <p:txBody>
          <a:bodyPr/>
          <a:lstStyle>
            <a:lvl1pPr>
              <a:defRPr sz="1400">
                <a:solidFill>
                  <a:schemeClr val="tx1"/>
                </a:solidFill>
              </a:defRPr>
            </a:lvl1pPr>
          </a:lstStyle>
          <a:p>
            <a:endParaRPr lang="en-US"/>
          </a:p>
        </p:txBody>
      </p:sp>
      <p:sp>
        <p:nvSpPr>
          <p:cNvPr id="27" name="Slide Number Placeholder 5">
            <a:extLst>
              <a:ext uri="{FF2B5EF4-FFF2-40B4-BE49-F238E27FC236}">
                <a16:creationId xmlns:a16="http://schemas.microsoft.com/office/drawing/2014/main" id="{3C43E465-E8F7-518D-DB0A-14D6D4108527}"/>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0963796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 with Shap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solidFill>
                <a:prstClr val="black">
                  <a:tint val="75000"/>
                </a:prstClr>
              </a:solidFill>
            </a:endParaRPr>
          </a:p>
        </p:txBody>
      </p:sp>
      <p:graphicFrame>
        <p:nvGraphicFramePr>
          <p:cNvPr id="8" name="Diagram 7">
            <a:extLst>
              <a:ext uri="{FF2B5EF4-FFF2-40B4-BE49-F238E27FC236}">
                <a16:creationId xmlns:a16="http://schemas.microsoft.com/office/drawing/2014/main" id="{F9EE3F64-5084-626C-72A7-533838A69759}"/>
              </a:ext>
            </a:extLst>
          </p:cNvPr>
          <p:cNvGraphicFramePr/>
          <p:nvPr userDrawn="1">
            <p:extLst>
              <p:ext uri="{D42A27DB-BD31-4B8C-83A1-F6EECF244321}">
                <p14:modId xmlns:p14="http://schemas.microsoft.com/office/powerpoint/2010/main" val="2536825941"/>
              </p:ext>
            </p:extLst>
          </p:nvPr>
        </p:nvGraphicFramePr>
        <p:xfrm>
          <a:off x="304800" y="762000"/>
          <a:ext cx="85344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1">
            <a:extLst>
              <a:ext uri="{FF2B5EF4-FFF2-40B4-BE49-F238E27FC236}">
                <a16:creationId xmlns:a16="http://schemas.microsoft.com/office/drawing/2014/main" id="{440F2B08-EC92-A561-8BE4-EDCE8DB34555}"/>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10" name="Rectangle 9">
            <a:extLst>
              <a:ext uri="{FF2B5EF4-FFF2-40B4-BE49-F238E27FC236}">
                <a16:creationId xmlns:a16="http://schemas.microsoft.com/office/drawing/2014/main" id="{41FF5FC3-0BB0-C369-E541-DAB7BF2A7B43}"/>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1" name="Slide Number Placeholder 5">
            <a:extLst>
              <a:ext uri="{FF2B5EF4-FFF2-40B4-BE49-F238E27FC236}">
                <a16:creationId xmlns:a16="http://schemas.microsoft.com/office/drawing/2014/main" id="{7E1BA5E2-F942-F1C0-42B8-24244D128FAF}"/>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114386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130429"/>
            <a:ext cx="8005618" cy="1470025"/>
          </a:xfrm>
          <a:prstGeom prst="rect">
            <a:avLst/>
          </a:prstGeom>
        </p:spPr>
        <p:txBody>
          <a:bodyPr/>
          <a:lstStyle>
            <a:lvl1pPr>
              <a:defRPr b="1">
                <a:solidFill>
                  <a:schemeClr val="tx1"/>
                </a:solidFill>
              </a:defRPr>
            </a:lvl1pPr>
          </a:lstStyle>
          <a:p>
            <a:r>
              <a:rPr lang="en-US"/>
              <a:t>Click to edit Master title style</a:t>
            </a:r>
          </a:p>
        </p:txBody>
      </p:sp>
      <p:sp>
        <p:nvSpPr>
          <p:cNvPr id="3" name="Subtitle 2"/>
          <p:cNvSpPr>
            <a:spLocks noGrp="1"/>
          </p:cNvSpPr>
          <p:nvPr>
            <p:ph type="subTitle" idx="1"/>
          </p:nvPr>
        </p:nvSpPr>
        <p:spPr>
          <a:xfrm>
            <a:off x="1452418" y="3886200"/>
            <a:ext cx="6400800" cy="1752600"/>
          </a:xfrm>
          <a:prstGeom prst="rect">
            <a:avLst/>
          </a:prstGeo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5">
            <a:extLst>
              <a:ext uri="{FF2B5EF4-FFF2-40B4-BE49-F238E27FC236}">
                <a16:creationId xmlns:a16="http://schemas.microsoft.com/office/drawing/2014/main" id="{FBA199AC-D2A1-091A-DA81-F6D6886C50B2}"/>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8283166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B84D1CB6-92C2-F892-BEE2-D7DE748ACA7A}"/>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70626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635F2-47C7-E5B0-DC5D-8BCFB402691F}"/>
              </a:ext>
            </a:extLst>
          </p:cNvPr>
          <p:cNvSpPr>
            <a:spLocks noGrp="1"/>
          </p:cNvSpPr>
          <p:nvPr>
            <p:ph type="ctrTitle"/>
          </p:nvPr>
        </p:nvSpPr>
        <p:spPr>
          <a:xfrm>
            <a:off x="1295400" y="2206629"/>
            <a:ext cx="7391400" cy="1470025"/>
          </a:xfrm>
          <a:prstGeom prst="rect">
            <a:avLst/>
          </a:prstGeom>
        </p:spPr>
        <p:txBody>
          <a:bodyPr/>
          <a:lstStyle>
            <a:lvl1pPr algn="ctr">
              <a:defRPr b="1">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0375FD51-383E-7023-CF18-A1096F0F2773}"/>
              </a:ext>
            </a:extLst>
          </p:cNvPr>
          <p:cNvSpPr>
            <a:spLocks noGrp="1"/>
          </p:cNvSpPr>
          <p:nvPr>
            <p:ph type="subTitle" idx="1"/>
          </p:nvPr>
        </p:nvSpPr>
        <p:spPr>
          <a:xfrm>
            <a:off x="2228241" y="3962400"/>
            <a:ext cx="5544160" cy="1752600"/>
          </a:xfrm>
          <a:prstGeom prst="rect">
            <a:avLst/>
          </a:prstGeo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Slide Number Placeholder 5">
            <a:extLst>
              <a:ext uri="{FF2B5EF4-FFF2-40B4-BE49-F238E27FC236}">
                <a16:creationId xmlns:a16="http://schemas.microsoft.com/office/drawing/2014/main" id="{9D3E071B-3191-735B-1E53-53195D771F07}"/>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6201053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Gray Title)">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F5775D9C-A163-0AE2-B1A6-0B1992510CDD}"/>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3" name="Content Placeholder 2">
            <a:extLst>
              <a:ext uri="{FF2B5EF4-FFF2-40B4-BE49-F238E27FC236}">
                <a16:creationId xmlns:a16="http://schemas.microsoft.com/office/drawing/2014/main" id="{D17EF50F-9FD6-D876-630B-1BB9772EDA08}"/>
              </a:ext>
            </a:extLst>
          </p:cNvPr>
          <p:cNvSpPr>
            <a:spLocks noGrp="1"/>
          </p:cNvSpPr>
          <p:nvPr>
            <p:ph idx="1"/>
          </p:nvPr>
        </p:nvSpPr>
        <p:spPr>
          <a:xfrm>
            <a:off x="914400" y="0"/>
            <a:ext cx="7620002" cy="6172200"/>
          </a:xfrm>
          <a:prstGeom prst="rect">
            <a:avLst/>
          </a:prstGeom>
        </p:spPr>
        <p:txBody>
          <a:bodyPr lIns="914400" tIns="914400"/>
          <a:lstStyle>
            <a:lvl1pPr marL="0" indent="0">
              <a:buNone/>
              <a:defRPr b="0">
                <a:solidFill>
                  <a:schemeClr val="accent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01076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2 (Blue Title)">
    <p:spTree>
      <p:nvGrpSpPr>
        <p:cNvPr id="1" name=""/>
        <p:cNvGrpSpPr/>
        <p:nvPr/>
      </p:nvGrpSpPr>
      <p:grpSpPr>
        <a:xfrm>
          <a:off x="0" y="0"/>
          <a:ext cx="0" cy="0"/>
          <a:chOff x="0" y="0"/>
          <a:chExt cx="0" cy="0"/>
        </a:xfrm>
      </p:grpSpPr>
      <p:sp>
        <p:nvSpPr>
          <p:cNvPr id="4" name="Content Placeholder 2"/>
          <p:cNvSpPr>
            <a:spLocks noGrp="1"/>
          </p:cNvSpPr>
          <p:nvPr>
            <p:ph idx="1"/>
          </p:nvPr>
        </p:nvSpPr>
        <p:spPr>
          <a:xfrm>
            <a:off x="914400" y="0"/>
            <a:ext cx="7620002" cy="6172200"/>
          </a:xfrm>
          <a:prstGeom prst="rect">
            <a:avLst/>
          </a:prstGeom>
        </p:spPr>
        <p:txBody>
          <a:bodyPr lIns="914400" tIns="914400"/>
          <a:lstStyle>
            <a:lvl1pPr marL="0" indent="0">
              <a:buNone/>
              <a:defRPr b="0">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5">
            <a:extLst>
              <a:ext uri="{FF2B5EF4-FFF2-40B4-BE49-F238E27FC236}">
                <a16:creationId xmlns:a16="http://schemas.microsoft.com/office/drawing/2014/main" id="{ECA9812F-1971-A6EB-3683-540A757044A4}"/>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42913838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Gray Titl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08BA54D-6CCD-C3E8-6751-1276B8364E6C}"/>
              </a:ext>
            </a:extLst>
          </p:cNvPr>
          <p:cNvSpPr>
            <a:spLocks noGrp="1"/>
          </p:cNvSpPr>
          <p:nvPr>
            <p:ph idx="10"/>
          </p:nvPr>
        </p:nvSpPr>
        <p:spPr>
          <a:xfrm>
            <a:off x="5486400" y="0"/>
            <a:ext cx="3657600" cy="6858000"/>
          </a:xfrm>
          <a:prstGeom prst="rect">
            <a:avLst/>
          </a:prstGeom>
          <a:solidFill>
            <a:srgbClr val="E6EBF0"/>
          </a:solidFill>
        </p:spPr>
        <p:txBody>
          <a:bodyPr lIns="274320" tIns="960120" rIns="274320" bIns="731520"/>
          <a:lstStyle>
            <a:lvl1pPr marL="0" indent="0">
              <a:buNone/>
              <a:defRPr sz="2400" b="0">
                <a:solidFill>
                  <a:schemeClr val="tx1"/>
                </a:solidFill>
              </a:defRPr>
            </a:lvl1pPr>
            <a:lvl2pPr>
              <a:defRPr sz="20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3" name="Slide Number Placeholder 5">
            <a:extLst>
              <a:ext uri="{FF2B5EF4-FFF2-40B4-BE49-F238E27FC236}">
                <a16:creationId xmlns:a16="http://schemas.microsoft.com/office/drawing/2014/main" id="{953FC956-A879-5B22-35BA-D236C87FBE5C}"/>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5" name="Content Placeholder 2">
            <a:extLst>
              <a:ext uri="{FF2B5EF4-FFF2-40B4-BE49-F238E27FC236}">
                <a16:creationId xmlns:a16="http://schemas.microsoft.com/office/drawing/2014/main" id="{E6A410FC-F79C-D1EE-BC59-B3D7D49806A6}"/>
              </a:ext>
            </a:extLst>
          </p:cNvPr>
          <p:cNvSpPr>
            <a:spLocks noGrp="1"/>
          </p:cNvSpPr>
          <p:nvPr>
            <p:ph idx="1"/>
          </p:nvPr>
        </p:nvSpPr>
        <p:spPr>
          <a:xfrm>
            <a:off x="914400" y="0"/>
            <a:ext cx="4572000" cy="6172200"/>
          </a:xfrm>
          <a:prstGeom prst="rect">
            <a:avLst/>
          </a:prstGeom>
        </p:spPr>
        <p:txBody>
          <a:bodyPr lIns="914400" tIns="914400"/>
          <a:lstStyle>
            <a:lvl1pPr marL="0" indent="0">
              <a:buNone/>
              <a:defRPr b="0">
                <a:solidFill>
                  <a:schemeClr val="accent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14363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Blue Titl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08BA54D-6CCD-C3E8-6751-1276B8364E6C}"/>
              </a:ext>
            </a:extLst>
          </p:cNvPr>
          <p:cNvSpPr>
            <a:spLocks noGrp="1"/>
          </p:cNvSpPr>
          <p:nvPr>
            <p:ph idx="10"/>
          </p:nvPr>
        </p:nvSpPr>
        <p:spPr>
          <a:xfrm>
            <a:off x="5486400" y="0"/>
            <a:ext cx="3657600" cy="6858000"/>
          </a:xfrm>
          <a:prstGeom prst="rect">
            <a:avLst/>
          </a:prstGeom>
          <a:solidFill>
            <a:srgbClr val="E6EBF0"/>
          </a:solidFill>
        </p:spPr>
        <p:txBody>
          <a:bodyPr lIns="274320" tIns="960120" rIns="274320" bIns="731520"/>
          <a:lstStyle>
            <a:lvl1pPr marL="0" indent="0">
              <a:buNone/>
              <a:defRPr sz="2400" b="0">
                <a:solidFill>
                  <a:schemeClr val="accent1"/>
                </a:solidFill>
              </a:defRPr>
            </a:lvl1pPr>
            <a:lvl2pPr>
              <a:defRPr sz="20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3" name="Slide Number Placeholder 5">
            <a:extLst>
              <a:ext uri="{FF2B5EF4-FFF2-40B4-BE49-F238E27FC236}">
                <a16:creationId xmlns:a16="http://schemas.microsoft.com/office/drawing/2014/main" id="{7A8D8C4E-4BE2-888F-3F85-54FC3D912AF8}"/>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5" name="Content Placeholder 2">
            <a:extLst>
              <a:ext uri="{FF2B5EF4-FFF2-40B4-BE49-F238E27FC236}">
                <a16:creationId xmlns:a16="http://schemas.microsoft.com/office/drawing/2014/main" id="{173ABB5D-9742-CBF2-15A7-11E66774A8F4}"/>
              </a:ext>
            </a:extLst>
          </p:cNvPr>
          <p:cNvSpPr>
            <a:spLocks noGrp="1"/>
          </p:cNvSpPr>
          <p:nvPr>
            <p:ph idx="1"/>
          </p:nvPr>
        </p:nvSpPr>
        <p:spPr>
          <a:xfrm>
            <a:off x="914400" y="0"/>
            <a:ext cx="4572000" cy="6172200"/>
          </a:xfrm>
          <a:prstGeom prst="rect">
            <a:avLst/>
          </a:prstGeom>
        </p:spPr>
        <p:txBody>
          <a:bodyPr lIns="914400" tIns="914400"/>
          <a:lstStyle>
            <a:lvl1pPr marL="0" indent="0">
              <a:buNone/>
              <a:defRPr b="0">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93247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Caption and Gray Titl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08BA54D-6CCD-C3E8-6751-1276B8364E6C}"/>
              </a:ext>
            </a:extLst>
          </p:cNvPr>
          <p:cNvSpPr>
            <a:spLocks noGrp="1"/>
          </p:cNvSpPr>
          <p:nvPr>
            <p:ph idx="10"/>
          </p:nvPr>
        </p:nvSpPr>
        <p:spPr>
          <a:xfrm>
            <a:off x="1600200" y="3429000"/>
            <a:ext cx="7010400" cy="2819400"/>
          </a:xfrm>
          <a:prstGeom prst="rect">
            <a:avLst/>
          </a:prstGeom>
          <a:solidFill>
            <a:srgbClr val="E6EBF0"/>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2400" b="0">
                <a:solidFill>
                  <a:schemeClr val="tx1"/>
                </a:solidFill>
              </a:defRPr>
            </a:lvl1pPr>
            <a:lvl2pPr>
              <a:defRPr sz="20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3" name="Slide Number Placeholder 5">
            <a:extLst>
              <a:ext uri="{FF2B5EF4-FFF2-40B4-BE49-F238E27FC236}">
                <a16:creationId xmlns:a16="http://schemas.microsoft.com/office/drawing/2014/main" id="{B242DC6D-47B2-4BEB-A8AA-8A0002CC16B7}"/>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5" name="Content Placeholder 2">
            <a:extLst>
              <a:ext uri="{FF2B5EF4-FFF2-40B4-BE49-F238E27FC236}">
                <a16:creationId xmlns:a16="http://schemas.microsoft.com/office/drawing/2014/main" id="{4922C3B1-E57B-52E5-9F21-33863CDB213D}"/>
              </a:ext>
            </a:extLst>
          </p:cNvPr>
          <p:cNvSpPr>
            <a:spLocks noGrp="1"/>
          </p:cNvSpPr>
          <p:nvPr>
            <p:ph idx="1"/>
          </p:nvPr>
        </p:nvSpPr>
        <p:spPr>
          <a:xfrm>
            <a:off x="914400" y="0"/>
            <a:ext cx="7696200" cy="3429000"/>
          </a:xfrm>
          <a:prstGeom prst="rect">
            <a:avLst/>
          </a:prstGeom>
        </p:spPr>
        <p:txBody>
          <a:bodyPr lIns="914400" tIns="914400"/>
          <a:lstStyle>
            <a:lvl1pPr marL="0" indent="0">
              <a:buNone/>
              <a:defRPr b="0">
                <a:solidFill>
                  <a:schemeClr val="accent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89977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2 (Blue Title)">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A3182A6B-DC34-4468-C956-97A4DC54355C}"/>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5" name="Content Placeholder 2">
            <a:extLst>
              <a:ext uri="{FF2B5EF4-FFF2-40B4-BE49-F238E27FC236}">
                <a16:creationId xmlns:a16="http://schemas.microsoft.com/office/drawing/2014/main" id="{F7AFAAF5-F226-6389-E586-DC0463600789}"/>
              </a:ext>
            </a:extLst>
          </p:cNvPr>
          <p:cNvSpPr>
            <a:spLocks noGrp="1"/>
          </p:cNvSpPr>
          <p:nvPr>
            <p:ph idx="10"/>
          </p:nvPr>
        </p:nvSpPr>
        <p:spPr>
          <a:xfrm>
            <a:off x="1600200" y="3429000"/>
            <a:ext cx="7010400" cy="2819400"/>
          </a:xfrm>
          <a:prstGeom prst="rect">
            <a:avLst/>
          </a:prstGeom>
          <a:solidFill>
            <a:srgbClr val="E6EBF0"/>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2400" b="0">
                <a:solidFill>
                  <a:schemeClr val="accent1"/>
                </a:solidFill>
              </a:defRPr>
            </a:lvl1pPr>
            <a:lvl2pPr>
              <a:defRPr sz="20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6" name="Content Placeholder 2">
            <a:extLst>
              <a:ext uri="{FF2B5EF4-FFF2-40B4-BE49-F238E27FC236}">
                <a16:creationId xmlns:a16="http://schemas.microsoft.com/office/drawing/2014/main" id="{D99807EB-47DD-8DF6-305A-C4E5A3D892EB}"/>
              </a:ext>
            </a:extLst>
          </p:cNvPr>
          <p:cNvSpPr>
            <a:spLocks noGrp="1"/>
          </p:cNvSpPr>
          <p:nvPr>
            <p:ph idx="1"/>
          </p:nvPr>
        </p:nvSpPr>
        <p:spPr>
          <a:xfrm>
            <a:off x="914400" y="0"/>
            <a:ext cx="7696200" cy="3429000"/>
          </a:xfrm>
          <a:prstGeom prst="rect">
            <a:avLst/>
          </a:prstGeom>
        </p:spPr>
        <p:txBody>
          <a:bodyPr lIns="914400" tIns="914400"/>
          <a:lstStyle>
            <a:lvl1pPr marL="0" indent="0">
              <a:buNone/>
              <a:defRPr b="0">
                <a:solidFill>
                  <a:schemeClr val="accent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84264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Caption 3 (Gray Tit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A431F1-E681-368A-8F5C-DBA97E41C335}"/>
              </a:ext>
            </a:extLst>
          </p:cNvPr>
          <p:cNvSpPr>
            <a:spLocks noGrp="1"/>
          </p:cNvSpPr>
          <p:nvPr>
            <p:ph idx="1"/>
          </p:nvPr>
        </p:nvSpPr>
        <p:spPr>
          <a:xfrm>
            <a:off x="1524000" y="990600"/>
            <a:ext cx="3352800" cy="5486400"/>
          </a:xfrm>
          <a:prstGeom prst="rect">
            <a:avLst/>
          </a:prstGeom>
        </p:spPr>
        <p:txBody>
          <a:bodyPr lIns="274320" tIns="274320" rIns="274320" bIns="274320"/>
          <a:lstStyle>
            <a:lvl1pPr marL="0" indent="0">
              <a:buNone/>
              <a:defRPr sz="2000" b="0">
                <a:solidFill>
                  <a:schemeClr val="tx1"/>
                </a:solidFill>
              </a:defRPr>
            </a:lvl1pPr>
            <a:lvl2pPr>
              <a:defRPr sz="20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6AD76CDD-E83E-314F-46D6-468E51433F47}"/>
              </a:ext>
            </a:extLst>
          </p:cNvPr>
          <p:cNvSpPr>
            <a:spLocks noGrp="1"/>
          </p:cNvSpPr>
          <p:nvPr>
            <p:ph idx="10"/>
          </p:nvPr>
        </p:nvSpPr>
        <p:spPr>
          <a:xfrm>
            <a:off x="5105400" y="990601"/>
            <a:ext cx="3505200" cy="5410200"/>
          </a:xfrm>
          <a:prstGeom prst="rect">
            <a:avLst/>
          </a:prstGeom>
          <a:solidFill>
            <a:srgbClr val="E6EBF0"/>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2000" b="0">
                <a:solidFill>
                  <a:schemeClr val="tx1"/>
                </a:solidFill>
              </a:defRPr>
            </a:lvl1pPr>
            <a:lvl2pPr>
              <a:defRPr sz="18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6" name="Title 1">
            <a:extLst>
              <a:ext uri="{FF2B5EF4-FFF2-40B4-BE49-F238E27FC236}">
                <a16:creationId xmlns:a16="http://schemas.microsoft.com/office/drawing/2014/main" id="{DA4A3320-2AAB-0F80-784F-76D0C98A403E}"/>
              </a:ext>
            </a:extLst>
          </p:cNvPr>
          <p:cNvSpPr>
            <a:spLocks noGrp="1"/>
          </p:cNvSpPr>
          <p:nvPr>
            <p:ph type="title"/>
          </p:nvPr>
        </p:nvSpPr>
        <p:spPr>
          <a:xfrm>
            <a:off x="1524000" y="472282"/>
            <a:ext cx="7315200" cy="518318"/>
          </a:xfrm>
          <a:prstGeom prst="rect">
            <a:avLst/>
          </a:prstGeom>
        </p:spPr>
        <p:txBody>
          <a:bodyPr lIns="274320"/>
          <a:lstStyle>
            <a:lvl1pPr algn="l">
              <a:defRPr sz="2800" b="1">
                <a:solidFill>
                  <a:schemeClr val="tx1"/>
                </a:solidFill>
              </a:defRPr>
            </a:lvl1pPr>
          </a:lstStyle>
          <a:p>
            <a:r>
              <a:rPr lang="en-US"/>
              <a:t>Click to edit Master title style</a:t>
            </a:r>
          </a:p>
        </p:txBody>
      </p:sp>
      <p:sp>
        <p:nvSpPr>
          <p:cNvPr id="2" name="Slide Number Placeholder 5">
            <a:extLst>
              <a:ext uri="{FF2B5EF4-FFF2-40B4-BE49-F238E27FC236}">
                <a16:creationId xmlns:a16="http://schemas.microsoft.com/office/drawing/2014/main" id="{B17BDA0E-C1F9-FF52-4A21-937465BDDD7F}"/>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4826717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Caption 4 (Blue Title)">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B3CF171C-297F-4950-0C7E-D8D375822F5E}"/>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4" name="Content Placeholder 2">
            <a:extLst>
              <a:ext uri="{FF2B5EF4-FFF2-40B4-BE49-F238E27FC236}">
                <a16:creationId xmlns:a16="http://schemas.microsoft.com/office/drawing/2014/main" id="{AEB5CE23-0801-2645-C33A-9F9E19FF4648}"/>
              </a:ext>
            </a:extLst>
          </p:cNvPr>
          <p:cNvSpPr>
            <a:spLocks noGrp="1"/>
          </p:cNvSpPr>
          <p:nvPr>
            <p:ph idx="1"/>
          </p:nvPr>
        </p:nvSpPr>
        <p:spPr>
          <a:xfrm>
            <a:off x="1524000" y="990600"/>
            <a:ext cx="3352800" cy="5486400"/>
          </a:xfrm>
          <a:prstGeom prst="rect">
            <a:avLst/>
          </a:prstGeom>
        </p:spPr>
        <p:txBody>
          <a:bodyPr lIns="274320" tIns="274320" rIns="274320" bIns="274320"/>
          <a:lstStyle>
            <a:lvl1pPr marL="0" indent="0">
              <a:buNone/>
              <a:defRPr sz="2000" b="0">
                <a:solidFill>
                  <a:schemeClr val="tx1"/>
                </a:solidFill>
              </a:defRPr>
            </a:lvl1pPr>
            <a:lvl2pPr>
              <a:defRPr sz="20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7" name="Content Placeholder 2">
            <a:extLst>
              <a:ext uri="{FF2B5EF4-FFF2-40B4-BE49-F238E27FC236}">
                <a16:creationId xmlns:a16="http://schemas.microsoft.com/office/drawing/2014/main" id="{F8A263E8-3DE1-FE29-FE2A-6585C0D4DCCD}"/>
              </a:ext>
            </a:extLst>
          </p:cNvPr>
          <p:cNvSpPr>
            <a:spLocks noGrp="1"/>
          </p:cNvSpPr>
          <p:nvPr>
            <p:ph idx="10"/>
          </p:nvPr>
        </p:nvSpPr>
        <p:spPr>
          <a:xfrm>
            <a:off x="5105400" y="990601"/>
            <a:ext cx="3505200" cy="5410200"/>
          </a:xfrm>
          <a:prstGeom prst="rect">
            <a:avLst/>
          </a:prstGeom>
          <a:solidFill>
            <a:srgbClr val="E6EBF0"/>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2000" b="0">
                <a:solidFill>
                  <a:schemeClr val="accent1"/>
                </a:solidFill>
              </a:defRPr>
            </a:lvl1pPr>
            <a:lvl2pPr>
              <a:defRPr sz="18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8" name="Title 1">
            <a:extLst>
              <a:ext uri="{FF2B5EF4-FFF2-40B4-BE49-F238E27FC236}">
                <a16:creationId xmlns:a16="http://schemas.microsoft.com/office/drawing/2014/main" id="{9A24D0FB-E176-3A85-94A0-3D5271A740CD}"/>
              </a:ext>
            </a:extLst>
          </p:cNvPr>
          <p:cNvSpPr>
            <a:spLocks noGrp="1"/>
          </p:cNvSpPr>
          <p:nvPr>
            <p:ph type="title"/>
          </p:nvPr>
        </p:nvSpPr>
        <p:spPr>
          <a:xfrm>
            <a:off x="1524000" y="472282"/>
            <a:ext cx="7315200" cy="518318"/>
          </a:xfrm>
          <a:prstGeom prst="rect">
            <a:avLst/>
          </a:prstGeom>
        </p:spPr>
        <p:txBody>
          <a:bodyPr lIns="274320"/>
          <a:lstStyle>
            <a:lvl1pPr algn="l">
              <a:defRPr sz="2800" b="1">
                <a:solidFill>
                  <a:schemeClr val="tx1"/>
                </a:solidFill>
              </a:defRPr>
            </a:lvl1pPr>
          </a:lstStyle>
          <a:p>
            <a:r>
              <a:rPr lang="en-US"/>
              <a:t>Click to edit Master title style</a:t>
            </a:r>
          </a:p>
        </p:txBody>
      </p:sp>
    </p:spTree>
    <p:extLst>
      <p:ext uri="{BB962C8B-B14F-4D97-AF65-F5344CB8AC3E}">
        <p14:creationId xmlns:p14="http://schemas.microsoft.com/office/powerpoint/2010/main" val="1490988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438404"/>
            <a:ext cx="8005618" cy="1470025"/>
          </a:xfrm>
          <a:prstGeom prst="rect">
            <a:avLst/>
          </a:prstGeom>
        </p:spPr>
        <p:txBody>
          <a:bodyPr/>
          <a:lstStyle>
            <a:lvl1pPr>
              <a:defRPr b="1">
                <a:solidFill>
                  <a:schemeClr val="accent1"/>
                </a:solidFill>
              </a:defRPr>
            </a:lvl1pPr>
          </a:lstStyle>
          <a:p>
            <a:r>
              <a:rPr lang="en-US"/>
              <a:t>Click to edit Master title style</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5AF8914-EDD3-FC49-4CAF-D7AFEA0598A5}"/>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58552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Caption 5 (Aqua)">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72699664-72AA-34F1-784C-6E6582F03898}"/>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5" name="Content Placeholder 2">
            <a:extLst>
              <a:ext uri="{FF2B5EF4-FFF2-40B4-BE49-F238E27FC236}">
                <a16:creationId xmlns:a16="http://schemas.microsoft.com/office/drawing/2014/main" id="{A106EE49-B184-8DE1-DEB3-C9D706F2784A}"/>
              </a:ext>
            </a:extLst>
          </p:cNvPr>
          <p:cNvSpPr>
            <a:spLocks noGrp="1"/>
          </p:cNvSpPr>
          <p:nvPr>
            <p:ph idx="1"/>
          </p:nvPr>
        </p:nvSpPr>
        <p:spPr>
          <a:xfrm>
            <a:off x="1524000" y="990600"/>
            <a:ext cx="3352800" cy="5486400"/>
          </a:xfrm>
          <a:prstGeom prst="rect">
            <a:avLst/>
          </a:prstGeom>
        </p:spPr>
        <p:txBody>
          <a:bodyPr lIns="274320" tIns="274320" rIns="274320" bIns="274320"/>
          <a:lstStyle>
            <a:lvl1pPr marL="0" indent="0">
              <a:buNone/>
              <a:defRPr sz="2000" b="0">
                <a:solidFill>
                  <a:schemeClr val="tx1"/>
                </a:solidFill>
              </a:defRPr>
            </a:lvl1pPr>
            <a:lvl2pPr>
              <a:defRPr sz="20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7" name="Content Placeholder 2">
            <a:extLst>
              <a:ext uri="{FF2B5EF4-FFF2-40B4-BE49-F238E27FC236}">
                <a16:creationId xmlns:a16="http://schemas.microsoft.com/office/drawing/2014/main" id="{10830282-F265-20EB-31BA-835917B411D5}"/>
              </a:ext>
            </a:extLst>
          </p:cNvPr>
          <p:cNvSpPr>
            <a:spLocks noGrp="1"/>
          </p:cNvSpPr>
          <p:nvPr>
            <p:ph idx="10"/>
          </p:nvPr>
        </p:nvSpPr>
        <p:spPr>
          <a:xfrm>
            <a:off x="5105400" y="990601"/>
            <a:ext cx="3505200" cy="5410200"/>
          </a:xfrm>
          <a:prstGeom prst="rect">
            <a:avLst/>
          </a:prstGeom>
          <a:solidFill>
            <a:schemeClr val="accent1">
              <a:lumMod val="20000"/>
              <a:lumOff val="80000"/>
            </a:schemeClr>
          </a:solidFill>
          <a:ln w="15875" cap="rnd">
            <a:solidFill>
              <a:schemeClr val="accent1">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2000" b="0">
                <a:solidFill>
                  <a:schemeClr val="tx1"/>
                </a:solidFill>
              </a:defRPr>
            </a:lvl1pPr>
            <a:lvl2pPr>
              <a:defRPr sz="18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8" name="Title 1">
            <a:extLst>
              <a:ext uri="{FF2B5EF4-FFF2-40B4-BE49-F238E27FC236}">
                <a16:creationId xmlns:a16="http://schemas.microsoft.com/office/drawing/2014/main" id="{A52C17FD-3EC6-0937-A579-73189B204FC9}"/>
              </a:ext>
            </a:extLst>
          </p:cNvPr>
          <p:cNvSpPr>
            <a:spLocks noGrp="1"/>
          </p:cNvSpPr>
          <p:nvPr>
            <p:ph type="title"/>
          </p:nvPr>
        </p:nvSpPr>
        <p:spPr>
          <a:xfrm>
            <a:off x="1524000" y="472282"/>
            <a:ext cx="7315200" cy="518318"/>
          </a:xfrm>
          <a:prstGeom prst="rect">
            <a:avLst/>
          </a:prstGeom>
        </p:spPr>
        <p:txBody>
          <a:bodyPr lIns="274320"/>
          <a:lstStyle>
            <a:lvl1pPr algn="l">
              <a:defRPr sz="2800" b="1">
                <a:solidFill>
                  <a:schemeClr val="tx1"/>
                </a:solidFill>
              </a:defRPr>
            </a:lvl1pPr>
          </a:lstStyle>
          <a:p>
            <a:r>
              <a:rPr lang="en-US"/>
              <a:t>Click to edit Master title style</a:t>
            </a:r>
          </a:p>
        </p:txBody>
      </p:sp>
    </p:spTree>
    <p:extLst>
      <p:ext uri="{BB962C8B-B14F-4D97-AF65-F5344CB8AC3E}">
        <p14:creationId xmlns:p14="http://schemas.microsoft.com/office/powerpoint/2010/main" val="8788385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in Shape with Columns">
    <p:spTree>
      <p:nvGrpSpPr>
        <p:cNvPr id="1" name=""/>
        <p:cNvGrpSpPr/>
        <p:nvPr/>
      </p:nvGrpSpPr>
      <p:grpSpPr>
        <a:xfrm>
          <a:off x="0" y="0"/>
          <a:ext cx="0" cy="0"/>
          <a:chOff x="0" y="0"/>
          <a:chExt cx="0" cy="0"/>
        </a:xfrm>
      </p:grpSpPr>
      <p:sp>
        <p:nvSpPr>
          <p:cNvPr id="2" name="Text Placeholder 6">
            <a:extLst>
              <a:ext uri="{FF2B5EF4-FFF2-40B4-BE49-F238E27FC236}">
                <a16:creationId xmlns:a16="http://schemas.microsoft.com/office/drawing/2014/main" id="{C3ED11FE-8556-BDBD-C1A4-1DDF827CEB3F}"/>
              </a:ext>
            </a:extLst>
          </p:cNvPr>
          <p:cNvSpPr>
            <a:spLocks noGrp="1"/>
          </p:cNvSpPr>
          <p:nvPr>
            <p:ph type="body" sz="half" idx="17"/>
          </p:nvPr>
        </p:nvSpPr>
        <p:spPr>
          <a:xfrm>
            <a:off x="1638300" y="1127931"/>
            <a:ext cx="7213840" cy="2628412"/>
          </a:xfrm>
          <a:prstGeom prst="rect">
            <a:avLst/>
          </a:prstGeom>
          <a:solidFill>
            <a:schemeClr val="accent1">
              <a:lumMod val="20000"/>
              <a:lumOff val="80000"/>
            </a:schemeClr>
          </a:solidFill>
          <a:ln w="15875" cap="rnd" cmpd="sng">
            <a:solidFill>
              <a:schemeClr val="accent1"/>
            </a:solidFill>
            <a:miter lim="800000"/>
          </a:ln>
          <a:effectLst>
            <a:outerShdw blurRad="50800" dist="38100" dir="2700000" algn="tl" rotWithShape="0">
              <a:prstClr val="black">
                <a:alpha val="40000"/>
              </a:prstClr>
            </a:outerShdw>
          </a:effectLst>
        </p:spPr>
        <p:txBody>
          <a:bodyPr wrap="square" lIns="274320" tIns="274320" rIns="274320" bIns="274320" numCol="2" spcCol="548640">
            <a:spAutoFit/>
          </a:bodyPr>
          <a:lstStyle>
            <a:lvl1pPr marL="0" indent="0">
              <a:buNone/>
              <a:defRPr sz="2000">
                <a:solidFill>
                  <a:schemeClr val="tx1"/>
                </a:solidFill>
              </a:defRPr>
            </a:lvl1pPr>
            <a:lvl2pPr>
              <a:defRPr sz="1800">
                <a:solidFill>
                  <a:schemeClr val="accent2"/>
                </a:solidFill>
              </a:defRPr>
            </a:lvl2pPr>
            <a:lvl3pPr marL="914400" indent="0">
              <a:buNone/>
              <a:defRPr sz="1600">
                <a:solidFill>
                  <a:schemeClr val="accent2"/>
                </a:solidFill>
              </a:defRPr>
            </a:lvl3pPr>
          </a:lstStyle>
          <a:p>
            <a:pPr lvl="0"/>
            <a:r>
              <a:rPr lang="en-US"/>
              <a:t>Click to edit Master text styles</a:t>
            </a:r>
          </a:p>
          <a:p>
            <a:pPr lvl="1"/>
            <a:r>
              <a:rPr lang="en-US"/>
              <a:t>Second level</a:t>
            </a:r>
          </a:p>
          <a:p>
            <a:pPr lvl="2"/>
            <a:r>
              <a:rPr lang="en-US"/>
              <a:t>Third level</a:t>
            </a:r>
          </a:p>
          <a:p>
            <a:pPr lvl="2"/>
            <a:endParaRPr lang="en-US"/>
          </a:p>
          <a:p>
            <a:pPr lvl="2"/>
            <a:endParaRPr lang="en-US"/>
          </a:p>
          <a:p>
            <a:pPr lvl="2"/>
            <a:endParaRPr lang="en-US"/>
          </a:p>
          <a:p>
            <a:pPr lvl="0"/>
            <a:r>
              <a:rPr lang="en-US"/>
              <a:t>Click to edit Master text styles</a:t>
            </a:r>
          </a:p>
          <a:p>
            <a:pPr lvl="1"/>
            <a:r>
              <a:rPr lang="en-US"/>
              <a:t>Second level</a:t>
            </a:r>
          </a:p>
          <a:p>
            <a:pPr lvl="2"/>
            <a:r>
              <a:rPr lang="en-US"/>
              <a:t>Third level</a:t>
            </a:r>
          </a:p>
          <a:p>
            <a:pPr lvl="2"/>
            <a:endParaRPr lang="en-US"/>
          </a:p>
          <a:p>
            <a:pPr lvl="2"/>
            <a:endParaRPr lang="en-US"/>
          </a:p>
        </p:txBody>
      </p:sp>
      <p:sp>
        <p:nvSpPr>
          <p:cNvPr id="5" name="Text Placeholder 6">
            <a:extLst>
              <a:ext uri="{FF2B5EF4-FFF2-40B4-BE49-F238E27FC236}">
                <a16:creationId xmlns:a16="http://schemas.microsoft.com/office/drawing/2014/main" id="{FB0943CB-AB77-66FC-B5C6-9EF57AD713B2}"/>
              </a:ext>
            </a:extLst>
          </p:cNvPr>
          <p:cNvSpPr>
            <a:spLocks noGrp="1"/>
          </p:cNvSpPr>
          <p:nvPr>
            <p:ph type="body" sz="half" idx="18"/>
          </p:nvPr>
        </p:nvSpPr>
        <p:spPr>
          <a:xfrm>
            <a:off x="1638300" y="3962400"/>
            <a:ext cx="7213840" cy="2268313"/>
          </a:xfrm>
          <a:prstGeom prst="rect">
            <a:avLst/>
          </a:prstGeom>
          <a:solidFill>
            <a:srgbClr val="093C61"/>
          </a:solidFill>
          <a:ln w="15875" cap="rnd" cmpd="sng">
            <a:solidFill>
              <a:srgbClr val="093C61"/>
            </a:solidFill>
            <a:miter lim="800000"/>
          </a:ln>
          <a:effectLst>
            <a:outerShdw blurRad="50800" dist="38100" dir="2700000" algn="tl" rotWithShape="0">
              <a:prstClr val="black">
                <a:alpha val="40000"/>
              </a:prstClr>
            </a:outerShdw>
          </a:effectLst>
        </p:spPr>
        <p:txBody>
          <a:bodyPr wrap="square" lIns="274320" tIns="274320" rIns="274320" bIns="274320" numCol="3" spcCol="548640">
            <a:spAutoFit/>
          </a:bodyPr>
          <a:lstStyle>
            <a:lvl1pPr marL="0" indent="0">
              <a:buNone/>
              <a:defRPr sz="1200">
                <a:solidFill>
                  <a:schemeClr val="bg1"/>
                </a:solidFill>
              </a:defRPr>
            </a:lvl1pPr>
            <a:lvl2pPr>
              <a:defRPr sz="1200">
                <a:solidFill>
                  <a:schemeClr val="bg1"/>
                </a:solidFill>
              </a:defRPr>
            </a:lvl2pPr>
            <a:lvl3pPr marL="914400" indent="0">
              <a:buNone/>
              <a:defRPr sz="1200">
                <a:solidFill>
                  <a:schemeClr val="bg1"/>
                </a:solidFill>
              </a:defRPr>
            </a:lvl3pPr>
          </a:lstStyle>
          <a:p>
            <a:pPr lvl="0"/>
            <a:r>
              <a:rPr lang="en-US"/>
              <a:t>Click to edit Master text styles</a:t>
            </a:r>
          </a:p>
          <a:p>
            <a:pPr lvl="1"/>
            <a:r>
              <a:rPr lang="en-US"/>
              <a:t>Second level</a:t>
            </a:r>
          </a:p>
          <a:p>
            <a:pPr lvl="2"/>
            <a:r>
              <a:rPr lang="en-US"/>
              <a:t>Third level</a:t>
            </a:r>
          </a:p>
          <a:p>
            <a:pPr lvl="2"/>
            <a:endParaRPr lang="en-US"/>
          </a:p>
          <a:p>
            <a:pPr lvl="2"/>
            <a:endParaRPr lang="en-US"/>
          </a:p>
          <a:p>
            <a:pPr lvl="2"/>
            <a:endParaRPr lang="en-US"/>
          </a:p>
          <a:p>
            <a:pPr lvl="2"/>
            <a:endParaRPr lang="en-US"/>
          </a:p>
          <a:p>
            <a:pPr lvl="0"/>
            <a:r>
              <a:rPr lang="en-US"/>
              <a:t>Click to edit Master text styles</a:t>
            </a:r>
          </a:p>
          <a:p>
            <a:pPr lvl="1"/>
            <a:r>
              <a:rPr lang="en-US"/>
              <a:t>Second level</a:t>
            </a:r>
          </a:p>
          <a:p>
            <a:pPr lvl="2"/>
            <a:r>
              <a:rPr lang="en-US"/>
              <a:t>Third level</a:t>
            </a:r>
          </a:p>
          <a:p>
            <a:pPr lvl="2"/>
            <a:endParaRPr lang="en-US"/>
          </a:p>
          <a:p>
            <a:pPr lvl="2"/>
            <a:endParaRPr lang="en-US"/>
          </a:p>
          <a:p>
            <a:pPr lvl="2"/>
            <a:endParaRPr lang="en-US"/>
          </a:p>
          <a:p>
            <a:pPr lvl="2"/>
            <a:endParaRPr lang="en-US"/>
          </a:p>
          <a:p>
            <a:pPr lvl="0"/>
            <a:r>
              <a:rPr lang="en-US"/>
              <a:t>Click to edit Master text styles</a:t>
            </a:r>
          </a:p>
          <a:p>
            <a:pPr lvl="1"/>
            <a:r>
              <a:rPr lang="en-US"/>
              <a:t>Second level</a:t>
            </a:r>
          </a:p>
          <a:p>
            <a:pPr lvl="2"/>
            <a:r>
              <a:rPr lang="en-US"/>
              <a:t>Third level</a:t>
            </a:r>
          </a:p>
          <a:p>
            <a:pPr lvl="2"/>
            <a:endParaRPr lang="en-US"/>
          </a:p>
          <a:p>
            <a:pPr lvl="2"/>
            <a:endParaRPr lang="en-US"/>
          </a:p>
        </p:txBody>
      </p:sp>
      <p:sp>
        <p:nvSpPr>
          <p:cNvPr id="3" name="Slide Number Placeholder 5">
            <a:extLst>
              <a:ext uri="{FF2B5EF4-FFF2-40B4-BE49-F238E27FC236}">
                <a16:creationId xmlns:a16="http://schemas.microsoft.com/office/drawing/2014/main" id="{6FB956A1-A25D-DD57-0C23-A5E2DB94E5DB}"/>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8" name="Title 1">
            <a:extLst>
              <a:ext uri="{FF2B5EF4-FFF2-40B4-BE49-F238E27FC236}">
                <a16:creationId xmlns:a16="http://schemas.microsoft.com/office/drawing/2014/main" id="{2F52A6F6-BF09-CAD7-9F06-9654C66946F8}"/>
              </a:ext>
            </a:extLst>
          </p:cNvPr>
          <p:cNvSpPr>
            <a:spLocks noGrp="1"/>
          </p:cNvSpPr>
          <p:nvPr>
            <p:ph type="title"/>
          </p:nvPr>
        </p:nvSpPr>
        <p:spPr>
          <a:xfrm>
            <a:off x="1524000" y="472282"/>
            <a:ext cx="7315200" cy="518318"/>
          </a:xfrm>
          <a:prstGeom prst="rect">
            <a:avLst/>
          </a:prstGeom>
        </p:spPr>
        <p:txBody>
          <a:bodyPr lIns="274320"/>
          <a:lstStyle>
            <a:lvl1pPr algn="l">
              <a:defRPr sz="2800" b="1">
                <a:solidFill>
                  <a:schemeClr val="tx1"/>
                </a:solidFill>
              </a:defRPr>
            </a:lvl1pPr>
          </a:lstStyle>
          <a:p>
            <a:r>
              <a:rPr lang="en-US"/>
              <a:t>Click to edit Master title style</a:t>
            </a:r>
          </a:p>
        </p:txBody>
      </p:sp>
    </p:spTree>
    <p:extLst>
      <p:ext uri="{BB962C8B-B14F-4D97-AF65-F5344CB8AC3E}">
        <p14:creationId xmlns:p14="http://schemas.microsoft.com/office/powerpoint/2010/main" val="2503180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Footer Placeholder 4"/>
          <p:cNvSpPr>
            <a:spLocks noGrp="1"/>
          </p:cNvSpPr>
          <p:nvPr>
            <p:ph type="ftr" sz="quarter" idx="11"/>
          </p:nvPr>
        </p:nvSpPr>
        <p:spPr>
          <a:xfrm>
            <a:off x="2743200" y="6553200"/>
            <a:ext cx="4038600" cy="228600"/>
          </a:xfrm>
        </p:spPr>
        <p:txBody>
          <a:bodyPr/>
          <a:lstStyle/>
          <a:p>
            <a:endParaRPr lang="en-US">
              <a:solidFill>
                <a:prstClr val="black">
                  <a:tint val="75000"/>
                </a:prstClr>
              </a:solidFill>
            </a:endParaRP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2F5400B3-30FC-250E-0E40-F769CD495FA7}"/>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718720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3" name="Content Placeholder 2"/>
          <p:cNvSpPr>
            <a:spLocks noGrp="1"/>
          </p:cNvSpPr>
          <p:nvPr>
            <p:ph idx="1"/>
          </p:nvPr>
        </p:nvSpPr>
        <p:spPr>
          <a:xfrm>
            <a:off x="304800" y="762001"/>
            <a:ext cx="8534400" cy="5280822"/>
          </a:xfrm>
          <a:prstGeom prst="rect">
            <a:avLst/>
          </a:prstGeom>
        </p:spPr>
        <p:txBody>
          <a:bodyPr lIns="274320" tIns="274320" rIns="274320" bIns="274320"/>
          <a:lstStyle>
            <a:lvl1pPr>
              <a:defRPr sz="2000" b="0">
                <a:solidFill>
                  <a:schemeClr val="tx1"/>
                </a:solidFill>
              </a:defRPr>
            </a:lvl1pPr>
            <a:lvl2pPr>
              <a:defRPr sz="1800">
                <a:solidFill>
                  <a:srgbClr val="5B6770"/>
                </a:solidFill>
              </a:defRPr>
            </a:lvl2pPr>
            <a:lvl3pPr>
              <a:defRPr sz="1600">
                <a:solidFill>
                  <a:srgbClr val="5B6770"/>
                </a:solidFill>
              </a:defRPr>
            </a:lvl3pPr>
            <a:lvl4pPr>
              <a:defRPr sz="1400">
                <a:solidFill>
                  <a:srgbClr val="5B6770"/>
                </a:solidFill>
              </a:defRPr>
            </a:lvl4pPr>
            <a:lvl5pPr>
              <a:defRPr sz="1200">
                <a:solidFill>
                  <a:srgbClr val="5B677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Footer Placeholder 4"/>
          <p:cNvSpPr>
            <a:spLocks noGrp="1"/>
          </p:cNvSpPr>
          <p:nvPr>
            <p:ph type="ftr" sz="quarter" idx="11"/>
          </p:nvPr>
        </p:nvSpPr>
        <p:spPr>
          <a:xfrm>
            <a:off x="2743200" y="6553200"/>
            <a:ext cx="4038600" cy="228600"/>
          </a:xfrm>
        </p:spPr>
        <p:txBody>
          <a:bodyPr/>
          <a:lstStyle/>
          <a:p>
            <a:endParaRPr lang="en-US">
              <a:solidFill>
                <a:prstClr val="black">
                  <a:tint val="75000"/>
                </a:prstClr>
              </a:solidFill>
            </a:endParaRP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915271C7-351C-6A53-1BD1-4B6987F11FC7}"/>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931117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Gray Title)">
    <p:spTree>
      <p:nvGrpSpPr>
        <p:cNvPr id="1" name=""/>
        <p:cNvGrpSpPr/>
        <p:nvPr/>
      </p:nvGrpSpPr>
      <p:grpSpPr>
        <a:xfrm>
          <a:off x="0" y="0"/>
          <a:ext cx="0" cy="0"/>
          <a:chOff x="0" y="0"/>
          <a:chExt cx="0" cy="0"/>
        </a:xfrm>
      </p:grpSpPr>
      <p:sp>
        <p:nvSpPr>
          <p:cNvPr id="4" name="Content Placeholder 2"/>
          <p:cNvSpPr>
            <a:spLocks noGrp="1"/>
          </p:cNvSpPr>
          <p:nvPr>
            <p:ph idx="1"/>
          </p:nvPr>
        </p:nvSpPr>
        <p:spPr>
          <a:xfrm>
            <a:off x="304800" y="762000"/>
            <a:ext cx="5181600" cy="5410200"/>
          </a:xfrm>
          <a:prstGeom prst="rect">
            <a:avLst/>
          </a:prstGeom>
        </p:spPr>
        <p:txBody>
          <a:bodyPr lIns="274320" tIns="274320" rIns="274320" bIns="274320"/>
          <a:lstStyle>
            <a:lvl1pPr marL="0" indent="0">
              <a:buNone/>
              <a:defRPr sz="2000" b="0">
                <a:solidFill>
                  <a:schemeClr val="tx1"/>
                </a:solidFill>
                <a:latin typeface="+mj-lt"/>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Content Placeholder 2">
            <a:extLst>
              <a:ext uri="{FF2B5EF4-FFF2-40B4-BE49-F238E27FC236}">
                <a16:creationId xmlns:a16="http://schemas.microsoft.com/office/drawing/2014/main" id="{A08BA54D-6CCD-C3E8-6751-1276B8364E6C}"/>
              </a:ext>
            </a:extLst>
          </p:cNvPr>
          <p:cNvSpPr>
            <a:spLocks noGrp="1"/>
          </p:cNvSpPr>
          <p:nvPr>
            <p:ph idx="10"/>
          </p:nvPr>
        </p:nvSpPr>
        <p:spPr>
          <a:xfrm>
            <a:off x="5486400" y="0"/>
            <a:ext cx="3657600" cy="6464808"/>
          </a:xfrm>
          <a:prstGeom prst="rect">
            <a:avLst/>
          </a:prstGeom>
          <a:solidFill>
            <a:srgbClr val="E6EBF0"/>
          </a:solidFill>
        </p:spPr>
        <p:txBody>
          <a:bodyPr lIns="274320" tIns="1051560" rIns="274320" bIns="731520"/>
          <a:lstStyle>
            <a:lvl1pPr marL="0" indent="0">
              <a:buNone/>
              <a:defRPr sz="2000" b="0">
                <a:solidFill>
                  <a:schemeClr val="tx1"/>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1">
            <a:extLst>
              <a:ext uri="{FF2B5EF4-FFF2-40B4-BE49-F238E27FC236}">
                <a16:creationId xmlns:a16="http://schemas.microsoft.com/office/drawing/2014/main" id="{4CC83710-C64D-1BD2-447D-28FF58823C70}"/>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08FF9252-B1FC-9936-53BB-BEE6DD5CEFBE}"/>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060D07C2-2A38-B953-E52E-4EBD6A8D19A2}"/>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Footer Placeholder 4">
            <a:extLst>
              <a:ext uri="{FF2B5EF4-FFF2-40B4-BE49-F238E27FC236}">
                <a16:creationId xmlns:a16="http://schemas.microsoft.com/office/drawing/2014/main" id="{0DBED4E2-E7A2-AE66-639C-4EE96FC0655C}"/>
              </a:ext>
            </a:extLst>
          </p:cNvPr>
          <p:cNvSpPr>
            <a:spLocks noGrp="1"/>
          </p:cNvSpPr>
          <p:nvPr>
            <p:ph type="ftr" sz="quarter" idx="11"/>
          </p:nvPr>
        </p:nvSpPr>
        <p:spPr>
          <a:xfrm>
            <a:off x="2743200" y="6553200"/>
            <a:ext cx="4038600" cy="228600"/>
          </a:xfrm>
        </p:spPr>
        <p:txBody>
          <a:bodyPr/>
          <a:lstStyle/>
          <a:p>
            <a:endParaRPr lang="en-US">
              <a:solidFill>
                <a:prstClr val="black">
                  <a:tint val="75000"/>
                </a:prstClr>
              </a:solidFill>
            </a:endParaRPr>
          </a:p>
        </p:txBody>
      </p:sp>
      <p:sp>
        <p:nvSpPr>
          <p:cNvPr id="9" name="Slide Number Placeholder 5">
            <a:extLst>
              <a:ext uri="{FF2B5EF4-FFF2-40B4-BE49-F238E27FC236}">
                <a16:creationId xmlns:a16="http://schemas.microsoft.com/office/drawing/2014/main" id="{78926B97-2A6D-A2E6-33E5-91F5C2A6F7BE}"/>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183322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Blue Title)">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560A137-FB98-0536-3809-C26CC3FAD502}"/>
              </a:ext>
            </a:extLst>
          </p:cNvPr>
          <p:cNvSpPr>
            <a:spLocks noGrp="1"/>
          </p:cNvSpPr>
          <p:nvPr>
            <p:ph idx="1"/>
          </p:nvPr>
        </p:nvSpPr>
        <p:spPr>
          <a:xfrm>
            <a:off x="304800" y="762000"/>
            <a:ext cx="5181600" cy="5410200"/>
          </a:xfrm>
          <a:prstGeom prst="rect">
            <a:avLst/>
          </a:prstGeom>
        </p:spPr>
        <p:txBody>
          <a:bodyPr lIns="274320" tIns="274320" rIns="274320" bIns="274320"/>
          <a:lstStyle>
            <a:lvl1pPr marL="0" indent="0">
              <a:buNone/>
              <a:defRPr sz="2000" b="0">
                <a:solidFill>
                  <a:schemeClr val="tx1"/>
                </a:solidFill>
                <a:latin typeface="+mj-lt"/>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15AB1D34-51BB-4778-251A-21036E98CE5C}"/>
              </a:ext>
            </a:extLst>
          </p:cNvPr>
          <p:cNvSpPr>
            <a:spLocks noGrp="1"/>
          </p:cNvSpPr>
          <p:nvPr>
            <p:ph idx="10"/>
          </p:nvPr>
        </p:nvSpPr>
        <p:spPr>
          <a:xfrm>
            <a:off x="5486400" y="0"/>
            <a:ext cx="3657600" cy="6464808"/>
          </a:xfrm>
          <a:prstGeom prst="rect">
            <a:avLst/>
          </a:prstGeom>
          <a:solidFill>
            <a:srgbClr val="E6EBF0"/>
          </a:solidFill>
        </p:spPr>
        <p:txBody>
          <a:bodyPr lIns="274320" tIns="1051560" rIns="274320" bIns="731520"/>
          <a:lstStyle>
            <a:lvl1pPr marL="0" indent="0">
              <a:buNone/>
              <a:defRPr sz="2000" b="0">
                <a:solidFill>
                  <a:schemeClr val="accent1"/>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1">
            <a:extLst>
              <a:ext uri="{FF2B5EF4-FFF2-40B4-BE49-F238E27FC236}">
                <a16:creationId xmlns:a16="http://schemas.microsoft.com/office/drawing/2014/main" id="{796BAD60-5C45-1A72-0429-2EA7A0968D40}"/>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7A60EBBE-A2F2-20F7-8FB9-432D577E3F22}"/>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130BE998-F70B-DF4E-4F08-F7692DA494DE}"/>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9EA07743-71C9-2937-9D4F-786590E1067C}"/>
              </a:ext>
            </a:extLst>
          </p:cNvPr>
          <p:cNvSpPr>
            <a:spLocks noGrp="1"/>
          </p:cNvSpPr>
          <p:nvPr>
            <p:ph type="ftr" sz="quarter" idx="11"/>
          </p:nvPr>
        </p:nvSpPr>
        <p:spPr>
          <a:xfrm>
            <a:off x="2743200" y="6553200"/>
            <a:ext cx="4038600" cy="228600"/>
          </a:xfrm>
        </p:spPr>
        <p:txBody>
          <a:bodyPr/>
          <a:lstStyle/>
          <a:p>
            <a:endParaRPr lang="en-US">
              <a:solidFill>
                <a:prstClr val="black">
                  <a:tint val="75000"/>
                </a:prstClr>
              </a:solidFill>
            </a:endParaRPr>
          </a:p>
        </p:txBody>
      </p:sp>
      <p:sp>
        <p:nvSpPr>
          <p:cNvPr id="13" name="Slide Number Placeholder 5">
            <a:extLst>
              <a:ext uri="{FF2B5EF4-FFF2-40B4-BE49-F238E27FC236}">
                <a16:creationId xmlns:a16="http://schemas.microsoft.com/office/drawing/2014/main" id="{FC980251-D77A-C3CE-5889-2579FFB6AC5C}"/>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528313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Gray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A0D26C4-F0B9-8786-63BA-3230F0D9EE58}"/>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002746A8-CEB7-DA32-2E46-4CD875A53BEE}"/>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5B6770"/>
              </a:solidFill>
            </a:endParaRPr>
          </a:p>
        </p:txBody>
      </p:sp>
      <p:cxnSp>
        <p:nvCxnSpPr>
          <p:cNvPr id="6" name="Straight Connector 5">
            <a:extLst>
              <a:ext uri="{FF2B5EF4-FFF2-40B4-BE49-F238E27FC236}">
                <a16:creationId xmlns:a16="http://schemas.microsoft.com/office/drawing/2014/main" id="{D81F622A-1E5B-9C1F-4B89-952F231997D8}"/>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8504BE0D-CAFF-A353-053D-04E6FAB5704A}"/>
              </a:ext>
            </a:extLst>
          </p:cNvPr>
          <p:cNvSpPr>
            <a:spLocks noGrp="1"/>
          </p:cNvSpPr>
          <p:nvPr>
            <p:ph idx="1"/>
          </p:nvPr>
        </p:nvSpPr>
        <p:spPr>
          <a:xfrm>
            <a:off x="304800" y="762000"/>
            <a:ext cx="8534400" cy="2514600"/>
          </a:xfrm>
          <a:prstGeom prst="rect">
            <a:avLst/>
          </a:prstGeom>
        </p:spPr>
        <p:txBody>
          <a:bodyPr lIns="274320" tIns="274320" rIns="274320" bIns="365760"/>
          <a:lstStyle>
            <a:lvl1pPr marL="0" indent="0">
              <a:buNone/>
              <a:defRPr sz="2000" b="0">
                <a:solidFill>
                  <a:schemeClr val="tx1"/>
                </a:solidFill>
              </a:defRPr>
            </a:lvl1pPr>
            <a:lvl2pPr>
              <a:defRPr sz="2000">
                <a:solidFill>
                  <a:schemeClr val="tx2"/>
                </a:solidFill>
              </a:defRPr>
            </a:lvl2pPr>
            <a:lvl3pPr>
              <a:defRPr sz="18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1" name="Content Placeholder 2">
            <a:extLst>
              <a:ext uri="{FF2B5EF4-FFF2-40B4-BE49-F238E27FC236}">
                <a16:creationId xmlns:a16="http://schemas.microsoft.com/office/drawing/2014/main" id="{A0A47C1F-9F12-8BE1-EFDD-1FE189FAAD52}"/>
              </a:ext>
            </a:extLst>
          </p:cNvPr>
          <p:cNvSpPr>
            <a:spLocks noGrp="1"/>
          </p:cNvSpPr>
          <p:nvPr>
            <p:ph idx="10"/>
          </p:nvPr>
        </p:nvSpPr>
        <p:spPr>
          <a:xfrm>
            <a:off x="304800" y="3429000"/>
            <a:ext cx="8534400" cy="2667000"/>
          </a:xfrm>
          <a:prstGeom prst="rect">
            <a:avLst/>
          </a:prstGeom>
          <a:solidFill>
            <a:srgbClr val="E6EBF0"/>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tx1"/>
                </a:solidFill>
              </a:defRPr>
            </a:lvl1pPr>
            <a:lvl2pPr>
              <a:defRPr sz="1600">
                <a:solidFill>
                  <a:schemeClr val="tx2"/>
                </a:solidFill>
              </a:defRPr>
            </a:lvl2pPr>
            <a:lvl3pPr>
              <a:defRPr sz="14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3" name="Footer Placeholder 4">
            <a:extLst>
              <a:ext uri="{FF2B5EF4-FFF2-40B4-BE49-F238E27FC236}">
                <a16:creationId xmlns:a16="http://schemas.microsoft.com/office/drawing/2014/main" id="{4BAB97C9-A225-B5FE-3934-62A46DFCC245}"/>
              </a:ext>
            </a:extLst>
          </p:cNvPr>
          <p:cNvSpPr>
            <a:spLocks noGrp="1"/>
          </p:cNvSpPr>
          <p:nvPr>
            <p:ph type="ftr" sz="quarter" idx="11"/>
          </p:nvPr>
        </p:nvSpPr>
        <p:spPr>
          <a:xfrm>
            <a:off x="2743200" y="6553200"/>
            <a:ext cx="4038600" cy="228600"/>
          </a:xfrm>
        </p:spPr>
        <p:txBody>
          <a:bodyPr/>
          <a:lstStyle/>
          <a:p>
            <a:endParaRPr lang="en-US">
              <a:solidFill>
                <a:prstClr val="black">
                  <a:tint val="75000"/>
                </a:prstClr>
              </a:solidFill>
            </a:endParaRPr>
          </a:p>
        </p:txBody>
      </p:sp>
      <p:sp>
        <p:nvSpPr>
          <p:cNvPr id="14" name="Slide Number Placeholder 5">
            <a:extLst>
              <a:ext uri="{FF2B5EF4-FFF2-40B4-BE49-F238E27FC236}">
                <a16:creationId xmlns:a16="http://schemas.microsoft.com/office/drawing/2014/main" id="{744CFBEC-5C8F-3F37-0431-43415179EE3B}"/>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131827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Blue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A0837FE-C71E-9CF6-AC64-3D795C3B5F1F}"/>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A2A5C917-3A9B-FEDC-2C2D-7DCD85F5C1DF}"/>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949D2196-8960-8007-C0C0-62EFA03EA586}"/>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C28BCE00-998E-E986-BAB5-DFC04DAB5EA8}"/>
              </a:ext>
            </a:extLst>
          </p:cNvPr>
          <p:cNvSpPr>
            <a:spLocks noGrp="1"/>
          </p:cNvSpPr>
          <p:nvPr>
            <p:ph idx="1"/>
          </p:nvPr>
        </p:nvSpPr>
        <p:spPr>
          <a:xfrm>
            <a:off x="304800" y="762000"/>
            <a:ext cx="8534400" cy="4038600"/>
          </a:xfrm>
          <a:prstGeom prst="rect">
            <a:avLst/>
          </a:prstGeom>
        </p:spPr>
        <p:txBody>
          <a:bodyPr lIns="274320" tIns="274320" rIns="274320" bIns="274320"/>
          <a:lstStyle>
            <a:lvl1pPr marL="0" indent="0">
              <a:buNone/>
              <a:defRPr sz="2000" b="0">
                <a:solidFill>
                  <a:schemeClr val="tx1"/>
                </a:solidFill>
              </a:defRPr>
            </a:lvl1pPr>
            <a:lvl2pPr>
              <a:defRPr sz="2000">
                <a:solidFill>
                  <a:schemeClr val="tx2"/>
                </a:solidFill>
              </a:defRPr>
            </a:lvl2pPr>
            <a:lvl3pPr>
              <a:defRPr sz="18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1" name="Content Placeholder 2">
            <a:extLst>
              <a:ext uri="{FF2B5EF4-FFF2-40B4-BE49-F238E27FC236}">
                <a16:creationId xmlns:a16="http://schemas.microsoft.com/office/drawing/2014/main" id="{F811FEB3-47F2-0622-E85A-BC25AB9BF116}"/>
              </a:ext>
            </a:extLst>
          </p:cNvPr>
          <p:cNvSpPr>
            <a:spLocks noGrp="1"/>
          </p:cNvSpPr>
          <p:nvPr>
            <p:ph idx="10"/>
          </p:nvPr>
        </p:nvSpPr>
        <p:spPr>
          <a:xfrm>
            <a:off x="304800" y="4800600"/>
            <a:ext cx="8534400" cy="1295400"/>
          </a:xfrm>
          <a:prstGeom prst="rect">
            <a:avLst/>
          </a:prstGeom>
          <a:solidFill>
            <a:srgbClr val="E6EBF0"/>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accent1"/>
                </a:solidFill>
              </a:defRPr>
            </a:lvl1pPr>
            <a:lvl2pPr>
              <a:defRPr sz="1400">
                <a:solidFill>
                  <a:schemeClr val="tx2"/>
                </a:solidFill>
              </a:defRPr>
            </a:lvl2pPr>
            <a:lvl3pPr>
              <a:defRPr sz="12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3" name="Footer Placeholder 4">
            <a:extLst>
              <a:ext uri="{FF2B5EF4-FFF2-40B4-BE49-F238E27FC236}">
                <a16:creationId xmlns:a16="http://schemas.microsoft.com/office/drawing/2014/main" id="{15A3345B-D5C7-2F88-8026-20E44CDC1C8C}"/>
              </a:ext>
            </a:extLst>
          </p:cNvPr>
          <p:cNvSpPr>
            <a:spLocks noGrp="1"/>
          </p:cNvSpPr>
          <p:nvPr>
            <p:ph type="ftr" sz="quarter" idx="11"/>
          </p:nvPr>
        </p:nvSpPr>
        <p:spPr>
          <a:xfrm>
            <a:off x="2743200" y="6553200"/>
            <a:ext cx="4038600" cy="228600"/>
          </a:xfrm>
        </p:spPr>
        <p:txBody>
          <a:bodyPr/>
          <a:lstStyle/>
          <a:p>
            <a:endParaRPr lang="en-US">
              <a:solidFill>
                <a:prstClr val="black">
                  <a:tint val="75000"/>
                </a:prstClr>
              </a:solidFill>
            </a:endParaRPr>
          </a:p>
        </p:txBody>
      </p:sp>
      <p:sp>
        <p:nvSpPr>
          <p:cNvPr id="14" name="Slide Number Placeholder 5">
            <a:extLst>
              <a:ext uri="{FF2B5EF4-FFF2-40B4-BE49-F238E27FC236}">
                <a16:creationId xmlns:a16="http://schemas.microsoft.com/office/drawing/2014/main" id="{02DBDC06-CAF6-397A-E258-1B91B7BE4A6A}"/>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4810681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3657600" y="0"/>
            <a:ext cx="5486400" cy="6858000"/>
          </a:xfrm>
          <a:prstGeom prst="rect">
            <a:avLst/>
          </a:prstGeom>
          <a:solidFill>
            <a:srgbClr val="E6EBF0"/>
          </a:solidFill>
          <a:ln>
            <a:noFill/>
          </a:ln>
          <a:effectLst>
            <a:outerShdw blurRad="50800" dist="50800" dir="114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9014" y="2876281"/>
            <a:ext cx="2857586" cy="1105445"/>
          </a:xfrm>
          <a:prstGeom prst="rect">
            <a:avLst/>
          </a:prstGeom>
        </p:spPr>
      </p:pic>
    </p:spTree>
    <p:extLst>
      <p:ext uri="{BB962C8B-B14F-4D97-AF65-F5344CB8AC3E}">
        <p14:creationId xmlns:p14="http://schemas.microsoft.com/office/powerpoint/2010/main" val="1807696968"/>
      </p:ext>
    </p:extLst>
  </p:cSld>
  <p:clrMap bg1="lt1" tx1="dk1" bg2="lt2" tx2="dk2" accent1="accent1" accent2="accent2" accent3="accent3" accent4="accent4" accent5="accent5" accent6="accent6" hlink="hlink" folHlink="folHlink"/>
  <p:sldLayoutIdLst>
    <p:sldLayoutId id="214748375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64D7AF-E2F5-1599-41AA-3C3E7364C4D0}"/>
              </a:ext>
            </a:extLst>
          </p:cNvPr>
          <p:cNvSpPr/>
          <p:nvPr userDrawn="1"/>
        </p:nvSpPr>
        <p:spPr>
          <a:xfrm>
            <a:off x="8534402" y="6477004"/>
            <a:ext cx="533399" cy="381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2" name="Rectangle 1">
            <a:extLst>
              <a:ext uri="{FF2B5EF4-FFF2-40B4-BE49-F238E27FC236}">
                <a16:creationId xmlns:a16="http://schemas.microsoft.com/office/drawing/2014/main" id="{BC265F66-6D17-D963-C0E8-D5570992A0F6}"/>
              </a:ext>
            </a:extLst>
          </p:cNvPr>
          <p:cNvSpPr/>
          <p:nvPr userDrawn="1"/>
        </p:nvSpPr>
        <p:spPr>
          <a:xfrm>
            <a:off x="9019630" y="6477000"/>
            <a:ext cx="124369" cy="381000"/>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4"/>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7" y="6553200"/>
            <a:ext cx="935921" cy="246221"/>
          </a:xfrm>
          <a:prstGeom prst="rect">
            <a:avLst/>
          </a:prstGeom>
          <a:noFill/>
        </p:spPr>
        <p:txBody>
          <a:bodyPr wrap="square" rtlCol="0">
            <a:spAutoFit/>
          </a:bodyPr>
          <a:lstStyle/>
          <a:p>
            <a:r>
              <a:rPr lang="en-US" sz="1000" b="1">
                <a:solidFill>
                  <a:schemeClr val="tx1"/>
                </a:solidFill>
              </a:rPr>
              <a:t>PUBLIC</a:t>
            </a:r>
          </a:p>
        </p:txBody>
      </p:sp>
      <p:sp>
        <p:nvSpPr>
          <p:cNvPr id="6" name="Slide Number Placeholder 5">
            <a:extLst>
              <a:ext uri="{FF2B5EF4-FFF2-40B4-BE49-F238E27FC236}">
                <a16:creationId xmlns:a16="http://schemas.microsoft.com/office/drawing/2014/main" id="{CF415D4E-E4EE-28DF-8C01-159908B931D3}"/>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409641601"/>
      </p:ext>
    </p:extLst>
  </p:cSld>
  <p:clrMap bg1="lt1" tx1="dk1" bg2="lt2" tx2="dk2" accent1="accent1" accent2="accent2" accent3="accent3" accent4="accent4" accent5="accent5" accent6="accent6" hlink="hlink" folHlink="folHlink"/>
  <p:sldLayoutIdLst>
    <p:sldLayoutId id="2147483664" r:id="rId1"/>
    <p:sldLayoutId id="2147483736" r:id="rId2"/>
    <p:sldLayoutId id="2147483665" r:id="rId3"/>
    <p:sldLayoutId id="2147483738" r:id="rId4"/>
    <p:sldLayoutId id="2147483713" r:id="rId5"/>
    <p:sldLayoutId id="2147483714" r:id="rId6"/>
    <p:sldLayoutId id="2147483715" r:id="rId7"/>
    <p:sldLayoutId id="2147483716" r:id="rId8"/>
    <p:sldLayoutId id="2147483755" r:id="rId9"/>
    <p:sldLayoutId id="2147483756" r:id="rId10"/>
    <p:sldLayoutId id="2147483717" r:id="rId11"/>
    <p:sldLayoutId id="2147483718" r:id="rId12"/>
    <p:sldLayoutId id="2147483719" r:id="rId13"/>
    <p:sldLayoutId id="2147483720" r:id="rId14"/>
    <p:sldLayoutId id="2147483666" r:id="rId15"/>
    <p:sldLayoutId id="2147483722" r:id="rId16"/>
    <p:sldLayoutId id="2147483737" r:id="rId17"/>
    <p:sldLayoutId id="2147483721" r:id="rId1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7" name="Straight Connector 6"/>
          <p:cNvCxnSpPr/>
          <p:nvPr userDrawn="1"/>
        </p:nvCxnSpPr>
        <p:spPr>
          <a:xfrm flipH="1">
            <a:off x="914402" y="5"/>
            <a:ext cx="1" cy="4952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23466" y="5257800"/>
            <a:ext cx="1181868" cy="457200"/>
          </a:xfrm>
          <a:prstGeom prst="rect">
            <a:avLst/>
          </a:prstGeom>
        </p:spPr>
      </p:pic>
      <p:cxnSp>
        <p:nvCxnSpPr>
          <p:cNvPr id="12" name="Straight Connector 11"/>
          <p:cNvCxnSpPr>
            <a:cxnSpLocks/>
          </p:cNvCxnSpPr>
          <p:nvPr userDrawn="1"/>
        </p:nvCxnSpPr>
        <p:spPr>
          <a:xfrm flipH="1">
            <a:off x="914400" y="6019800"/>
            <a:ext cx="3" cy="4572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E627B9B1-E043-8DC1-3EC7-0618B8D4608F}"/>
              </a:ext>
            </a:extLst>
          </p:cNvPr>
          <p:cNvSpPr/>
          <p:nvPr userDrawn="1"/>
        </p:nvSpPr>
        <p:spPr>
          <a:xfrm>
            <a:off x="8534402" y="6477004"/>
            <a:ext cx="533399" cy="381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3" name="Rectangle 2">
            <a:extLst>
              <a:ext uri="{FF2B5EF4-FFF2-40B4-BE49-F238E27FC236}">
                <a16:creationId xmlns:a16="http://schemas.microsoft.com/office/drawing/2014/main" id="{B60C3A2F-8F20-B658-C764-43B7B4E03C14}"/>
              </a:ext>
            </a:extLst>
          </p:cNvPr>
          <p:cNvSpPr/>
          <p:nvPr userDrawn="1"/>
        </p:nvSpPr>
        <p:spPr>
          <a:xfrm>
            <a:off x="9019630" y="6477000"/>
            <a:ext cx="124369" cy="381000"/>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4" name="Footer Placeholder 4">
            <a:extLst>
              <a:ext uri="{FF2B5EF4-FFF2-40B4-BE49-F238E27FC236}">
                <a16:creationId xmlns:a16="http://schemas.microsoft.com/office/drawing/2014/main" id="{DEB88D08-DDEE-00ED-73FF-063414CEEA2E}"/>
              </a:ext>
            </a:extLst>
          </p:cNvPr>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cxnSp>
        <p:nvCxnSpPr>
          <p:cNvPr id="5" name="Straight Connector 4">
            <a:extLst>
              <a:ext uri="{FF2B5EF4-FFF2-40B4-BE49-F238E27FC236}">
                <a16:creationId xmlns:a16="http://schemas.microsoft.com/office/drawing/2014/main" id="{8AB031E7-226A-613D-9699-D5B9B138274C}"/>
              </a:ext>
            </a:extLst>
          </p:cNvPr>
          <p:cNvCxnSpPr>
            <a:cxnSpLocks/>
          </p:cNvCxnSpPr>
          <p:nvPr userDrawn="1"/>
        </p:nvCxnSpPr>
        <p:spPr>
          <a:xfrm>
            <a:off x="914402" y="6477005"/>
            <a:ext cx="813815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4A18A6C-1485-2DE6-42D7-00D0F66FEAE0}"/>
              </a:ext>
            </a:extLst>
          </p:cNvPr>
          <p:cNvSpPr txBox="1"/>
          <p:nvPr userDrawn="1"/>
        </p:nvSpPr>
        <p:spPr>
          <a:xfrm>
            <a:off x="838200" y="6553200"/>
            <a:ext cx="935921" cy="246221"/>
          </a:xfrm>
          <a:prstGeom prst="rect">
            <a:avLst/>
          </a:prstGeom>
          <a:noFill/>
        </p:spPr>
        <p:txBody>
          <a:bodyPr wrap="square" rtlCol="0">
            <a:spAutoFit/>
          </a:bodyPr>
          <a:lstStyle/>
          <a:p>
            <a:r>
              <a:rPr lang="en-US" sz="1000" b="1">
                <a:solidFill>
                  <a:schemeClr val="tx1"/>
                </a:solidFill>
              </a:rPr>
              <a:t>PUBLIC</a:t>
            </a:r>
          </a:p>
        </p:txBody>
      </p:sp>
    </p:spTree>
    <p:extLst>
      <p:ext uri="{BB962C8B-B14F-4D97-AF65-F5344CB8AC3E}">
        <p14:creationId xmlns:p14="http://schemas.microsoft.com/office/powerpoint/2010/main" val="4111403576"/>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5.xml"/><Relationship Id="rId5" Type="http://schemas.openxmlformats.org/officeDocument/2006/relationships/chart" Target="../charts/chart5.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chart" Target="../charts/char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25E7A3-361E-77E6-CE38-EFEC29FD6AE1}"/>
              </a:ext>
            </a:extLst>
          </p:cNvPr>
          <p:cNvSpPr txBox="1"/>
          <p:nvPr/>
        </p:nvSpPr>
        <p:spPr>
          <a:xfrm>
            <a:off x="3810000" y="1581778"/>
            <a:ext cx="5236346" cy="4770537"/>
          </a:xfrm>
          <a:prstGeom prst="rect">
            <a:avLst/>
          </a:prstGeom>
          <a:noFill/>
        </p:spPr>
        <p:txBody>
          <a:bodyPr wrap="square" lIns="91440" tIns="45720" rIns="91440" bIns="45720" rtlCol="0" anchor="t">
            <a:spAutoFit/>
          </a:bodyPr>
          <a:lstStyle/>
          <a:p>
            <a:r>
              <a:rPr lang="en-US" sz="2400" b="1" dirty="0"/>
              <a:t>Nodal Protocol Revision Request (NPRR) 1269</a:t>
            </a:r>
          </a:p>
          <a:p>
            <a:r>
              <a:rPr lang="en-US" sz="2000" b="1" dirty="0"/>
              <a:t>Impact of Proposed ASDC Floors for Real-Time and Day-Ahead</a:t>
            </a:r>
          </a:p>
          <a:p>
            <a:endParaRPr lang="en-US" dirty="0"/>
          </a:p>
          <a:p>
            <a:endParaRPr lang="en-US" dirty="0"/>
          </a:p>
          <a:p>
            <a:r>
              <a:rPr lang="en-US" i="1" dirty="0"/>
              <a:t>David Maggio</a:t>
            </a:r>
            <a:endParaRPr lang="en-US" dirty="0"/>
          </a:p>
          <a:p>
            <a:r>
              <a:rPr lang="en-US" dirty="0"/>
              <a:t>Principal, Market Design &amp; Analytics</a:t>
            </a:r>
          </a:p>
          <a:p>
            <a:endParaRPr lang="en-US" dirty="0">
              <a:cs typeface="Arial"/>
            </a:endParaRPr>
          </a:p>
          <a:p>
            <a:r>
              <a:rPr lang="en-US" dirty="0">
                <a:cs typeface="Arial"/>
              </a:rPr>
              <a:t>March 25, 2025</a:t>
            </a:r>
          </a:p>
          <a:p>
            <a:r>
              <a:rPr lang="en-US" dirty="0">
                <a:cs typeface="Arial"/>
              </a:rPr>
              <a:t>Real-Time Co-optimization plus Batteries Task Force (RTCBTF)</a:t>
            </a:r>
          </a:p>
          <a:p>
            <a:endParaRPr lang="en-US" dirty="0">
              <a:cs typeface="Arial"/>
            </a:endParaRPr>
          </a:p>
          <a:p>
            <a:r>
              <a:rPr lang="en-US" dirty="0">
                <a:cs typeface="Arial"/>
              </a:rPr>
              <a:t>After Meeting Update </a:t>
            </a:r>
            <a:r>
              <a:rPr lang="en-US">
                <a:cs typeface="Arial"/>
              </a:rPr>
              <a:t>for Slide 5</a:t>
            </a:r>
            <a:endParaRPr lang="en-US" dirty="0">
              <a:cs typeface="Arial"/>
            </a:endParaRPr>
          </a:p>
          <a:p>
            <a:endParaRPr lang="en-US" dirty="0">
              <a:cs typeface="Arial"/>
            </a:endParaRPr>
          </a:p>
          <a:p>
            <a:r>
              <a:rPr lang="en-US" dirty="0">
                <a:cs typeface="Arial"/>
              </a:rPr>
              <a:t>ERCOT Public</a:t>
            </a:r>
          </a:p>
        </p:txBody>
      </p:sp>
    </p:spTree>
    <p:extLst>
      <p:ext uri="{BB962C8B-B14F-4D97-AF65-F5344CB8AC3E}">
        <p14:creationId xmlns:p14="http://schemas.microsoft.com/office/powerpoint/2010/main" val="4077587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4CD34-4B2B-BE19-2742-A23B2E26E7FD}"/>
              </a:ext>
            </a:extLst>
          </p:cNvPr>
          <p:cNvSpPr>
            <a:spLocks noGrp="1"/>
          </p:cNvSpPr>
          <p:nvPr>
            <p:ph type="title"/>
          </p:nvPr>
        </p:nvSpPr>
        <p:spPr/>
        <p:txBody>
          <a:bodyPr/>
          <a:lstStyle/>
          <a:p>
            <a:r>
              <a:rPr lang="en-US" dirty="0"/>
              <a:t>Analysis Framework for RTM Impacts cont.</a:t>
            </a:r>
          </a:p>
        </p:txBody>
      </p:sp>
      <p:sp>
        <p:nvSpPr>
          <p:cNvPr id="4" name="Slide Number Placeholder 3">
            <a:extLst>
              <a:ext uri="{FF2B5EF4-FFF2-40B4-BE49-F238E27FC236}">
                <a16:creationId xmlns:a16="http://schemas.microsoft.com/office/drawing/2014/main" id="{DA59D5B0-2BB3-A1AA-E0DE-801E10E24EF4}"/>
              </a:ext>
            </a:extLst>
          </p:cNvPr>
          <p:cNvSpPr>
            <a:spLocks noGrp="1"/>
          </p:cNvSpPr>
          <p:nvPr>
            <p:ph type="sldNum" sz="quarter" idx="4"/>
          </p:nvPr>
        </p:nvSpPr>
        <p:spPr/>
        <p:txBody>
          <a:bodyPr/>
          <a:lstStyle/>
          <a:p>
            <a:fld id="{1D93BD3E-1E9A-4970-A6F7-E7AC52762E0C}" type="slidenum">
              <a:rPr lang="en-US" smtClean="0"/>
              <a:pPr/>
              <a:t>10</a:t>
            </a:fld>
            <a:endParaRPr lang="en-US"/>
          </a:p>
        </p:txBody>
      </p:sp>
      <p:sp>
        <p:nvSpPr>
          <p:cNvPr id="5" name="Content Placeholder 2">
            <a:extLst>
              <a:ext uri="{FF2B5EF4-FFF2-40B4-BE49-F238E27FC236}">
                <a16:creationId xmlns:a16="http://schemas.microsoft.com/office/drawing/2014/main" id="{9CB85DB6-67B1-8D42-5988-8505A2059891}"/>
              </a:ext>
            </a:extLst>
          </p:cNvPr>
          <p:cNvSpPr txBox="1">
            <a:spLocks/>
          </p:cNvSpPr>
          <p:nvPr/>
        </p:nvSpPr>
        <p:spPr>
          <a:xfrm>
            <a:off x="253295" y="886276"/>
            <a:ext cx="8651008" cy="4227251"/>
          </a:xfrm>
          <a:prstGeom prst="rect">
            <a:avLst/>
          </a:prstGeom>
        </p:spPr>
        <p:txBody>
          <a:bodyPr lIns="274320" tIns="274320" rIns="274320" bIns="274320"/>
          <a:lstStyle>
            <a:lvl1pPr marL="342900" indent="-342900" algn="l" defTabSz="914400" rtl="0" eaLnBrk="1" latinLnBrk="0" hangingPunct="1">
              <a:spcBef>
                <a:spcPct val="20000"/>
              </a:spcBef>
              <a:buFont typeface="Arial" panose="020B0604020202020204" pitchFamily="34" charset="0"/>
              <a:buChar char="•"/>
              <a:defRPr sz="2000" b="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rgbClr val="5B677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rgbClr val="5B677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rgbClr val="5B677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rgbClr val="5B677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t>Dataset (~12,000+ intervals across 7 months and 216 Operating Days)</a:t>
            </a:r>
          </a:p>
          <a:p>
            <a:r>
              <a:rPr lang="en-US" sz="1800" b="1" dirty="0"/>
              <a:t>Aug. ’23 (hours ending 4-5, 13-14, and 20-21)</a:t>
            </a:r>
          </a:p>
          <a:p>
            <a:r>
              <a:rPr lang="en-US" sz="1800" b="1" dirty="0"/>
              <a:t>Oct. ’23 (hours ending 4-5, 13-14, and 20-21)</a:t>
            </a:r>
            <a:endParaRPr lang="en-US" sz="1800" dirty="0"/>
          </a:p>
          <a:p>
            <a:r>
              <a:rPr lang="en-US" sz="1800" b="1" dirty="0"/>
              <a:t>Jan. ‘24 </a:t>
            </a:r>
            <a:r>
              <a:rPr lang="en-US" sz="1800" dirty="0"/>
              <a:t>(hours ending </a:t>
            </a:r>
            <a:r>
              <a:rPr lang="en-US" sz="1800" b="1" dirty="0"/>
              <a:t>4-5, 13-14,</a:t>
            </a:r>
            <a:r>
              <a:rPr lang="en-US" sz="1800" dirty="0"/>
              <a:t> and 18-19)</a:t>
            </a:r>
          </a:p>
          <a:p>
            <a:r>
              <a:rPr lang="en-US" sz="1800" dirty="0"/>
              <a:t>Apr. ’24 (hours ending 20-21)</a:t>
            </a:r>
          </a:p>
          <a:p>
            <a:r>
              <a:rPr lang="en-US" sz="1800" dirty="0"/>
              <a:t>May ‘24 (hours ending 13-14)</a:t>
            </a:r>
          </a:p>
          <a:p>
            <a:r>
              <a:rPr lang="en-US" sz="1800" b="1" dirty="0"/>
              <a:t>Aug. ‘24 </a:t>
            </a:r>
            <a:r>
              <a:rPr lang="en-US" sz="1800" dirty="0"/>
              <a:t>(hours ending </a:t>
            </a:r>
            <a:r>
              <a:rPr lang="en-US" sz="1800" b="1" dirty="0"/>
              <a:t>4-5, 13-14,</a:t>
            </a:r>
            <a:r>
              <a:rPr lang="en-US" sz="1800" dirty="0"/>
              <a:t> and 20-21)</a:t>
            </a:r>
          </a:p>
          <a:p>
            <a:r>
              <a:rPr lang="en-US" sz="1800" b="1" dirty="0"/>
              <a:t>Oct. ‘24 </a:t>
            </a:r>
            <a:r>
              <a:rPr lang="en-US" sz="1800" dirty="0"/>
              <a:t>(hours ending </a:t>
            </a:r>
            <a:r>
              <a:rPr lang="en-US" sz="1800" b="1" dirty="0"/>
              <a:t>4-5, 13-14,</a:t>
            </a:r>
            <a:r>
              <a:rPr lang="en-US" sz="1800" dirty="0"/>
              <a:t> and 20-21)</a:t>
            </a:r>
          </a:p>
          <a:p>
            <a:pPr lvl="1"/>
            <a:r>
              <a:rPr lang="en-US" sz="1600" dirty="0">
                <a:solidFill>
                  <a:schemeClr val="tx1"/>
                </a:solidFill>
              </a:rPr>
              <a:t>Months in bolded text are new or have expanded hours (as compared to the March 12</a:t>
            </a:r>
            <a:r>
              <a:rPr lang="en-US" sz="1600" baseline="30000" dirty="0">
                <a:solidFill>
                  <a:schemeClr val="tx1"/>
                </a:solidFill>
              </a:rPr>
              <a:t>th</a:t>
            </a:r>
            <a:r>
              <a:rPr lang="en-US" sz="1600" dirty="0">
                <a:solidFill>
                  <a:schemeClr val="tx1"/>
                </a:solidFill>
              </a:rPr>
              <a:t> PRS material) to evaluate a wider range of operating conditions and to focus less specifically on net peak load hours.</a:t>
            </a:r>
            <a:endParaRPr lang="en-US" sz="1600" dirty="0"/>
          </a:p>
          <a:p>
            <a:pPr marL="0" indent="0">
              <a:buNone/>
            </a:pPr>
            <a:r>
              <a:rPr lang="en-US" dirty="0"/>
              <a:t>Metrics</a:t>
            </a:r>
          </a:p>
          <a:p>
            <a:r>
              <a:rPr lang="en-US" sz="1800" dirty="0"/>
              <a:t>Count of intervals where the ASDC floor is setting the price</a:t>
            </a:r>
          </a:p>
          <a:p>
            <a:r>
              <a:rPr lang="en-US" sz="1800" dirty="0"/>
              <a:t>Average price and total value of Ancillary Services and energy</a:t>
            </a:r>
          </a:p>
          <a:p>
            <a:r>
              <a:rPr lang="en-US" sz="1800" dirty="0"/>
              <a:t>Average quantity of Ancillary Service procurements and shortages</a:t>
            </a:r>
          </a:p>
        </p:txBody>
      </p:sp>
    </p:spTree>
    <p:extLst>
      <p:ext uri="{BB962C8B-B14F-4D97-AF65-F5344CB8AC3E}">
        <p14:creationId xmlns:p14="http://schemas.microsoft.com/office/powerpoint/2010/main" val="4051249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19870-AA0A-2AD7-F54A-B884DE23CB52}"/>
              </a:ext>
            </a:extLst>
          </p:cNvPr>
          <p:cNvSpPr>
            <a:spLocks noGrp="1"/>
          </p:cNvSpPr>
          <p:nvPr>
            <p:ph type="title"/>
          </p:nvPr>
        </p:nvSpPr>
        <p:spPr/>
        <p:txBody>
          <a:bodyPr/>
          <a:lstStyle/>
          <a:p>
            <a:r>
              <a:rPr lang="en-US" dirty="0"/>
              <a:t>Summary of Results Across All Datasets Analyzed</a:t>
            </a:r>
          </a:p>
        </p:txBody>
      </p:sp>
      <p:sp>
        <p:nvSpPr>
          <p:cNvPr id="3" name="Content Placeholder 2">
            <a:extLst>
              <a:ext uri="{FF2B5EF4-FFF2-40B4-BE49-F238E27FC236}">
                <a16:creationId xmlns:a16="http://schemas.microsoft.com/office/drawing/2014/main" id="{DB5D8377-ACB2-EE59-E233-E86468023FCD}"/>
              </a:ext>
            </a:extLst>
          </p:cNvPr>
          <p:cNvSpPr>
            <a:spLocks noGrp="1"/>
          </p:cNvSpPr>
          <p:nvPr>
            <p:ph idx="1"/>
          </p:nvPr>
        </p:nvSpPr>
        <p:spPr>
          <a:xfrm>
            <a:off x="4729369" y="1024393"/>
            <a:ext cx="4257261" cy="4961613"/>
          </a:xfrm>
        </p:spPr>
        <p:style>
          <a:lnRef idx="2">
            <a:schemeClr val="accent1">
              <a:shade val="15000"/>
            </a:schemeClr>
          </a:lnRef>
          <a:fillRef idx="1">
            <a:schemeClr val="accent1"/>
          </a:fillRef>
          <a:effectRef idx="0">
            <a:schemeClr val="accent1"/>
          </a:effectRef>
          <a:fontRef idx="minor">
            <a:schemeClr val="lt1"/>
          </a:fontRef>
        </p:style>
        <p:txBody>
          <a:bodyPr/>
          <a:lstStyle/>
          <a:p>
            <a:r>
              <a:rPr lang="en-US" sz="1800" dirty="0">
                <a:solidFill>
                  <a:schemeClr val="bg1"/>
                </a:solidFill>
              </a:rPr>
              <a:t>Across the full study window, the ASDC floor for ECRS or Non-Spin set the price for only 177 intervals (1.4%).</a:t>
            </a:r>
          </a:p>
          <a:p>
            <a:r>
              <a:rPr lang="en-US" sz="1800" dirty="0">
                <a:solidFill>
                  <a:schemeClr val="bg1"/>
                </a:solidFill>
              </a:rPr>
              <a:t>Average hourly procurement for ECRS and Non-Spin increases by ~92 MW (2.0%)</a:t>
            </a:r>
          </a:p>
          <a:p>
            <a:pPr lvl="1"/>
            <a:r>
              <a:rPr lang="en-US" sz="1600" dirty="0">
                <a:solidFill>
                  <a:schemeClr val="bg1"/>
                </a:solidFill>
              </a:rPr>
              <a:t>Procurement increases are for intervals where shortages were relatively marginal, i.e., not deeper levels of scarcity.  </a:t>
            </a:r>
          </a:p>
          <a:p>
            <a:pPr lvl="1"/>
            <a:r>
              <a:rPr lang="en-US" sz="1600" dirty="0">
                <a:solidFill>
                  <a:schemeClr val="bg1"/>
                </a:solidFill>
              </a:rPr>
              <a:t>ASDC floors improve procurement amounts but shortages are not eliminated, and it should not be expected that all shortages are eliminated.</a:t>
            </a:r>
          </a:p>
          <a:p>
            <a:endParaRPr lang="en-US" sz="1800" dirty="0">
              <a:solidFill>
                <a:schemeClr val="bg1"/>
              </a:solidFill>
            </a:endParaRPr>
          </a:p>
        </p:txBody>
      </p:sp>
      <p:sp>
        <p:nvSpPr>
          <p:cNvPr id="4" name="Slide Number Placeholder 3">
            <a:extLst>
              <a:ext uri="{FF2B5EF4-FFF2-40B4-BE49-F238E27FC236}">
                <a16:creationId xmlns:a16="http://schemas.microsoft.com/office/drawing/2014/main" id="{53E3E27F-2AE0-42A7-0435-84C1FD0162E2}"/>
              </a:ext>
            </a:extLst>
          </p:cNvPr>
          <p:cNvSpPr>
            <a:spLocks noGrp="1"/>
          </p:cNvSpPr>
          <p:nvPr>
            <p:ph type="sldNum" sz="quarter" idx="4"/>
          </p:nvPr>
        </p:nvSpPr>
        <p:spPr/>
        <p:txBody>
          <a:bodyPr/>
          <a:lstStyle/>
          <a:p>
            <a:fld id="{1D93BD3E-1E9A-4970-A6F7-E7AC52762E0C}" type="slidenum">
              <a:rPr lang="en-US" smtClean="0"/>
              <a:pPr/>
              <a:t>11</a:t>
            </a:fld>
            <a:endParaRPr lang="en-US"/>
          </a:p>
        </p:txBody>
      </p:sp>
      <p:graphicFrame>
        <p:nvGraphicFramePr>
          <p:cNvPr id="6" name="Chart 5">
            <a:extLst>
              <a:ext uri="{FF2B5EF4-FFF2-40B4-BE49-F238E27FC236}">
                <a16:creationId xmlns:a16="http://schemas.microsoft.com/office/drawing/2014/main" id="{CC6A90B8-FFF7-9DCD-3D57-316784300CB2}"/>
              </a:ext>
            </a:extLst>
          </p:cNvPr>
          <p:cNvGraphicFramePr>
            <a:graphicFrameLocks/>
          </p:cNvGraphicFramePr>
          <p:nvPr>
            <p:extLst>
              <p:ext uri="{D42A27DB-BD31-4B8C-83A1-F6EECF244321}">
                <p14:modId xmlns:p14="http://schemas.microsoft.com/office/powerpoint/2010/main" val="975857944"/>
              </p:ext>
            </p:extLst>
          </p:nvPr>
        </p:nvGraphicFramePr>
        <p:xfrm>
          <a:off x="157369" y="762000"/>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BF4CC3EF-4D65-4DB7-BF43-CA5BF03B83FB}"/>
              </a:ext>
            </a:extLst>
          </p:cNvPr>
          <p:cNvGraphicFramePr>
            <a:graphicFrameLocks/>
          </p:cNvGraphicFramePr>
          <p:nvPr>
            <p:extLst>
              <p:ext uri="{D42A27DB-BD31-4B8C-83A1-F6EECF244321}">
                <p14:modId xmlns:p14="http://schemas.microsoft.com/office/powerpoint/2010/main" val="4029817892"/>
              </p:ext>
            </p:extLst>
          </p:nvPr>
        </p:nvGraphicFramePr>
        <p:xfrm>
          <a:off x="157369" y="3505200"/>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19883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A3A6F8-D94B-F3D2-76B9-BB5FE30F70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478EC5-878C-C858-0932-E2A4375A6587}"/>
              </a:ext>
            </a:extLst>
          </p:cNvPr>
          <p:cNvSpPr>
            <a:spLocks noGrp="1"/>
          </p:cNvSpPr>
          <p:nvPr>
            <p:ph type="title"/>
          </p:nvPr>
        </p:nvSpPr>
        <p:spPr/>
        <p:txBody>
          <a:bodyPr/>
          <a:lstStyle/>
          <a:p>
            <a:r>
              <a:rPr lang="en-US" dirty="0"/>
              <a:t>Summary of Results Across All Datasets Analyzed cont.</a:t>
            </a:r>
          </a:p>
        </p:txBody>
      </p:sp>
      <p:sp>
        <p:nvSpPr>
          <p:cNvPr id="4" name="Slide Number Placeholder 3">
            <a:extLst>
              <a:ext uri="{FF2B5EF4-FFF2-40B4-BE49-F238E27FC236}">
                <a16:creationId xmlns:a16="http://schemas.microsoft.com/office/drawing/2014/main" id="{86CA76A2-5183-F081-8D85-6DD99A9F29C6}"/>
              </a:ext>
            </a:extLst>
          </p:cNvPr>
          <p:cNvSpPr>
            <a:spLocks noGrp="1"/>
          </p:cNvSpPr>
          <p:nvPr>
            <p:ph type="sldNum" sz="quarter" idx="4"/>
          </p:nvPr>
        </p:nvSpPr>
        <p:spPr/>
        <p:txBody>
          <a:bodyPr/>
          <a:lstStyle/>
          <a:p>
            <a:fld id="{1D93BD3E-1E9A-4970-A6F7-E7AC52762E0C}" type="slidenum">
              <a:rPr lang="en-US" smtClean="0"/>
              <a:pPr/>
              <a:t>12</a:t>
            </a:fld>
            <a:endParaRPr lang="en-US"/>
          </a:p>
        </p:txBody>
      </p:sp>
      <p:sp>
        <p:nvSpPr>
          <p:cNvPr id="8" name="Content Placeholder 2">
            <a:extLst>
              <a:ext uri="{FF2B5EF4-FFF2-40B4-BE49-F238E27FC236}">
                <a16:creationId xmlns:a16="http://schemas.microsoft.com/office/drawing/2014/main" id="{6B08A3D7-F4B2-B919-DD92-57D79C37F3A0}"/>
              </a:ext>
            </a:extLst>
          </p:cNvPr>
          <p:cNvSpPr>
            <a:spLocks noGrp="1"/>
          </p:cNvSpPr>
          <p:nvPr>
            <p:ph idx="1"/>
          </p:nvPr>
        </p:nvSpPr>
        <p:spPr>
          <a:xfrm>
            <a:off x="157369" y="1064150"/>
            <a:ext cx="4398308" cy="5051719"/>
          </a:xfrm>
        </p:spPr>
        <p:style>
          <a:lnRef idx="2">
            <a:schemeClr val="accent1">
              <a:shade val="15000"/>
            </a:schemeClr>
          </a:lnRef>
          <a:fillRef idx="1">
            <a:schemeClr val="accent1"/>
          </a:fillRef>
          <a:effectRef idx="0">
            <a:schemeClr val="accent1"/>
          </a:effectRef>
          <a:fontRef idx="minor">
            <a:schemeClr val="lt1"/>
          </a:fontRef>
        </p:style>
        <p:txBody>
          <a:bodyPr/>
          <a:lstStyle/>
          <a:p>
            <a:r>
              <a:rPr lang="en-US" sz="1600" dirty="0">
                <a:solidFill>
                  <a:schemeClr val="bg1"/>
                </a:solidFill>
              </a:rPr>
              <a:t>With the lack of Real-Time Ancillary Service offers, case 2 provides a higher-end evaluation of potential price changes.  Case 3 numbers provide the other end of the range of outcomes.  </a:t>
            </a:r>
          </a:p>
          <a:p>
            <a:r>
              <a:rPr lang="en-US" sz="1600" dirty="0">
                <a:solidFill>
                  <a:schemeClr val="bg1"/>
                </a:solidFill>
              </a:rPr>
              <a:t>The increase in prices and values between cases 1 and 3 is negligible.</a:t>
            </a:r>
          </a:p>
          <a:p>
            <a:r>
              <a:rPr lang="en-US" sz="1600" dirty="0">
                <a:solidFill>
                  <a:schemeClr val="bg1"/>
                </a:solidFill>
              </a:rPr>
              <a:t>Even with case 2 being more extreme: </a:t>
            </a:r>
          </a:p>
          <a:p>
            <a:pPr lvl="1"/>
            <a:r>
              <a:rPr lang="en-US" sz="1400" dirty="0">
                <a:solidFill>
                  <a:schemeClr val="bg1"/>
                </a:solidFill>
              </a:rPr>
              <a:t>The change in overall prices and values is incremental with the percent increases in average energy prices and total energy value at 0.4% and 0.5%, respectively.</a:t>
            </a:r>
          </a:p>
          <a:p>
            <a:pPr lvl="1"/>
            <a:r>
              <a:rPr lang="en-US" sz="1400" dirty="0">
                <a:solidFill>
                  <a:schemeClr val="bg1"/>
                </a:solidFill>
              </a:rPr>
              <a:t>While ECRS and Non-Spin prices increase, they are in alignment with other Ancillary Services and historical outcomes. The more extreme estimate of increased energy and Ancillary Service value combined is 1.1%.</a:t>
            </a:r>
          </a:p>
          <a:p>
            <a:endParaRPr lang="en-US" sz="1800" dirty="0">
              <a:solidFill>
                <a:schemeClr val="bg1"/>
              </a:solidFill>
            </a:endParaRPr>
          </a:p>
          <a:p>
            <a:endParaRPr lang="en-US" sz="1600" dirty="0">
              <a:solidFill>
                <a:schemeClr val="bg1"/>
              </a:solidFill>
            </a:endParaRPr>
          </a:p>
          <a:p>
            <a:endParaRPr lang="en-US" sz="1800" dirty="0">
              <a:solidFill>
                <a:schemeClr val="bg1"/>
              </a:solidFill>
            </a:endParaRPr>
          </a:p>
        </p:txBody>
      </p:sp>
      <p:graphicFrame>
        <p:nvGraphicFramePr>
          <p:cNvPr id="10" name="Chart 9">
            <a:extLst>
              <a:ext uri="{FF2B5EF4-FFF2-40B4-BE49-F238E27FC236}">
                <a16:creationId xmlns:a16="http://schemas.microsoft.com/office/drawing/2014/main" id="{3BB88C55-2CF7-D4B6-D249-BEEF78D11209}"/>
              </a:ext>
            </a:extLst>
          </p:cNvPr>
          <p:cNvGraphicFramePr>
            <a:graphicFrameLocks/>
          </p:cNvGraphicFramePr>
          <p:nvPr>
            <p:extLst>
              <p:ext uri="{D42A27DB-BD31-4B8C-83A1-F6EECF244321}">
                <p14:modId xmlns:p14="http://schemas.microsoft.com/office/powerpoint/2010/main" val="1692063480"/>
              </p:ext>
            </p:extLst>
          </p:nvPr>
        </p:nvGraphicFramePr>
        <p:xfrm>
          <a:off x="4500438" y="730199"/>
          <a:ext cx="4398308" cy="274992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a:extLst>
              <a:ext uri="{FF2B5EF4-FFF2-40B4-BE49-F238E27FC236}">
                <a16:creationId xmlns:a16="http://schemas.microsoft.com/office/drawing/2014/main" id="{13C6CE26-378E-42FF-8D2C-0BEB56F203A1}"/>
              </a:ext>
            </a:extLst>
          </p:cNvPr>
          <p:cNvGraphicFramePr>
            <a:graphicFrameLocks/>
          </p:cNvGraphicFramePr>
          <p:nvPr>
            <p:extLst>
              <p:ext uri="{D42A27DB-BD31-4B8C-83A1-F6EECF244321}">
                <p14:modId xmlns:p14="http://schemas.microsoft.com/office/powerpoint/2010/main" val="1506129419"/>
              </p:ext>
            </p:extLst>
          </p:nvPr>
        </p:nvGraphicFramePr>
        <p:xfrm>
          <a:off x="4500437" y="3365946"/>
          <a:ext cx="4484117" cy="27499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B7F91FA0-978C-484B-9DB3-C734F4748B79}"/>
              </a:ext>
            </a:extLst>
          </p:cNvPr>
          <p:cNvGraphicFramePr>
            <a:graphicFrameLocks/>
          </p:cNvGraphicFramePr>
          <p:nvPr>
            <p:extLst>
              <p:ext uri="{D42A27DB-BD31-4B8C-83A1-F6EECF244321}">
                <p14:modId xmlns:p14="http://schemas.microsoft.com/office/powerpoint/2010/main" val="3774853276"/>
              </p:ext>
            </p:extLst>
          </p:nvPr>
        </p:nvGraphicFramePr>
        <p:xfrm>
          <a:off x="6785070" y="3686372"/>
          <a:ext cx="2459689" cy="2223246"/>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a:extLst>
              <a:ext uri="{FF2B5EF4-FFF2-40B4-BE49-F238E27FC236}">
                <a16:creationId xmlns:a16="http://schemas.microsoft.com/office/drawing/2014/main" id="{686DA00A-1CC6-55DF-090F-C9262954C915}"/>
              </a:ext>
            </a:extLst>
          </p:cNvPr>
          <p:cNvSpPr txBox="1"/>
          <p:nvPr/>
        </p:nvSpPr>
        <p:spPr>
          <a:xfrm>
            <a:off x="4784035" y="5974630"/>
            <a:ext cx="4055165" cy="46166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200" i="1" dirty="0"/>
              <a:t> “Value” Measured as Price Multiplied by Awards (Base Points or Ancillary Services)</a:t>
            </a:r>
          </a:p>
        </p:txBody>
      </p:sp>
    </p:spTree>
    <p:extLst>
      <p:ext uri="{BB962C8B-B14F-4D97-AF65-F5344CB8AC3E}">
        <p14:creationId xmlns:p14="http://schemas.microsoft.com/office/powerpoint/2010/main" val="1942943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A800B-D3D8-FD97-318C-8E1F6C900504}"/>
              </a:ext>
            </a:extLst>
          </p:cNvPr>
          <p:cNvSpPr>
            <a:spLocks noGrp="1"/>
          </p:cNvSpPr>
          <p:nvPr>
            <p:ph type="ctrTitle"/>
          </p:nvPr>
        </p:nvSpPr>
        <p:spPr/>
        <p:txBody>
          <a:bodyPr/>
          <a:lstStyle/>
          <a:p>
            <a:r>
              <a:rPr lang="en-US" sz="3200" dirty="0"/>
              <a:t>Additional Analysis Details by Study Month and Case</a:t>
            </a:r>
            <a:br>
              <a:rPr lang="en-US" sz="3200" dirty="0"/>
            </a:br>
            <a:endParaRPr lang="en-US" sz="3200" dirty="0"/>
          </a:p>
        </p:txBody>
      </p:sp>
      <p:sp>
        <p:nvSpPr>
          <p:cNvPr id="3" name="Slide Number Placeholder 2">
            <a:extLst>
              <a:ext uri="{FF2B5EF4-FFF2-40B4-BE49-F238E27FC236}">
                <a16:creationId xmlns:a16="http://schemas.microsoft.com/office/drawing/2014/main" id="{0CBE7B0B-B375-BD39-16CD-8F6915ABA9A5}"/>
              </a:ext>
            </a:extLst>
          </p:cNvPr>
          <p:cNvSpPr>
            <a:spLocks noGrp="1"/>
          </p:cNvSpPr>
          <p:nvPr>
            <p:ph type="sldNum" sz="quarter" idx="4"/>
          </p:nvPr>
        </p:nvSpPr>
        <p:spPr/>
        <p:txBody>
          <a:bodyPr/>
          <a:lstStyle/>
          <a:p>
            <a:fld id="{1D93BD3E-1E9A-4970-A6F7-E7AC52762E0C}" type="slidenum">
              <a:rPr lang="en-US" smtClean="0"/>
              <a:pPr/>
              <a:t>13</a:t>
            </a:fld>
            <a:endParaRPr lang="en-US"/>
          </a:p>
        </p:txBody>
      </p:sp>
    </p:spTree>
    <p:extLst>
      <p:ext uri="{BB962C8B-B14F-4D97-AF65-F5344CB8AC3E}">
        <p14:creationId xmlns:p14="http://schemas.microsoft.com/office/powerpoint/2010/main" val="2340779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66F44-133C-CF9F-F400-A02AED5277F7}"/>
              </a:ext>
            </a:extLst>
          </p:cNvPr>
          <p:cNvSpPr>
            <a:spLocks noGrp="1"/>
          </p:cNvSpPr>
          <p:nvPr>
            <p:ph type="title"/>
          </p:nvPr>
        </p:nvSpPr>
        <p:spPr/>
        <p:txBody>
          <a:bodyPr/>
          <a:lstStyle/>
          <a:p>
            <a:r>
              <a:rPr lang="en-US" dirty="0"/>
              <a:t>Average Ancillary Service Shortages by Month Studied</a:t>
            </a:r>
          </a:p>
        </p:txBody>
      </p:sp>
      <p:sp>
        <p:nvSpPr>
          <p:cNvPr id="4" name="Slide Number Placeholder 3">
            <a:extLst>
              <a:ext uri="{FF2B5EF4-FFF2-40B4-BE49-F238E27FC236}">
                <a16:creationId xmlns:a16="http://schemas.microsoft.com/office/drawing/2014/main" id="{FBEA15B7-BB6E-B1AF-F6CE-D77742717DD2}"/>
              </a:ext>
            </a:extLst>
          </p:cNvPr>
          <p:cNvSpPr>
            <a:spLocks noGrp="1"/>
          </p:cNvSpPr>
          <p:nvPr>
            <p:ph type="sldNum" sz="quarter" idx="4"/>
          </p:nvPr>
        </p:nvSpPr>
        <p:spPr/>
        <p:txBody>
          <a:bodyPr/>
          <a:lstStyle/>
          <a:p>
            <a:fld id="{1D93BD3E-1E9A-4970-A6F7-E7AC52762E0C}" type="slidenum">
              <a:rPr lang="en-US" smtClean="0"/>
              <a:pPr/>
              <a:t>14</a:t>
            </a:fld>
            <a:endParaRPr lang="en-US"/>
          </a:p>
        </p:txBody>
      </p:sp>
      <p:sp>
        <p:nvSpPr>
          <p:cNvPr id="15" name="TextBox 14">
            <a:extLst>
              <a:ext uri="{FF2B5EF4-FFF2-40B4-BE49-F238E27FC236}">
                <a16:creationId xmlns:a16="http://schemas.microsoft.com/office/drawing/2014/main" id="{FA56B92E-B211-8722-7112-367974FB7AFC}"/>
              </a:ext>
            </a:extLst>
          </p:cNvPr>
          <p:cNvSpPr txBox="1"/>
          <p:nvPr/>
        </p:nvSpPr>
        <p:spPr>
          <a:xfrm>
            <a:off x="1932167" y="1409146"/>
            <a:ext cx="5748253" cy="3385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i="1" dirty="0"/>
              <a:t> “Shortage” Measured Relative to the Ancillary Service Plan</a:t>
            </a:r>
          </a:p>
        </p:txBody>
      </p:sp>
      <p:pic>
        <p:nvPicPr>
          <p:cNvPr id="3" name="Picture 2">
            <a:extLst>
              <a:ext uri="{FF2B5EF4-FFF2-40B4-BE49-F238E27FC236}">
                <a16:creationId xmlns:a16="http://schemas.microsoft.com/office/drawing/2014/main" id="{6F6CCCC0-0C6E-2525-A3F0-621395382F37}"/>
              </a:ext>
            </a:extLst>
          </p:cNvPr>
          <p:cNvPicPr>
            <a:picLocks noChangeAspect="1"/>
          </p:cNvPicPr>
          <p:nvPr/>
        </p:nvPicPr>
        <p:blipFill>
          <a:blip r:embed="rId2"/>
          <a:srcRect t="10958"/>
          <a:stretch/>
        </p:blipFill>
        <p:spPr>
          <a:xfrm>
            <a:off x="262398" y="1747700"/>
            <a:ext cx="8706678" cy="3371355"/>
          </a:xfrm>
          <a:prstGeom prst="rect">
            <a:avLst/>
          </a:prstGeom>
        </p:spPr>
      </p:pic>
    </p:spTree>
    <p:extLst>
      <p:ext uri="{BB962C8B-B14F-4D97-AF65-F5344CB8AC3E}">
        <p14:creationId xmlns:p14="http://schemas.microsoft.com/office/powerpoint/2010/main" val="4138713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6CA50-7129-ABB5-D1E9-C6C28F7313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3B01EB-39CA-127A-42F9-847499730071}"/>
              </a:ext>
            </a:extLst>
          </p:cNvPr>
          <p:cNvSpPr>
            <a:spLocks noGrp="1"/>
          </p:cNvSpPr>
          <p:nvPr>
            <p:ph type="title"/>
          </p:nvPr>
        </p:nvSpPr>
        <p:spPr/>
        <p:txBody>
          <a:bodyPr/>
          <a:lstStyle/>
          <a:p>
            <a:r>
              <a:rPr lang="en-US" dirty="0"/>
              <a:t>Average Ancillary Service Shortages by Month Studied cont.</a:t>
            </a:r>
          </a:p>
        </p:txBody>
      </p:sp>
      <p:sp>
        <p:nvSpPr>
          <p:cNvPr id="4" name="Slide Number Placeholder 3">
            <a:extLst>
              <a:ext uri="{FF2B5EF4-FFF2-40B4-BE49-F238E27FC236}">
                <a16:creationId xmlns:a16="http://schemas.microsoft.com/office/drawing/2014/main" id="{A4DBAFD2-2CE3-9524-9F65-20080D052970}"/>
              </a:ext>
            </a:extLst>
          </p:cNvPr>
          <p:cNvSpPr>
            <a:spLocks noGrp="1"/>
          </p:cNvSpPr>
          <p:nvPr>
            <p:ph type="sldNum" sz="quarter" idx="4"/>
          </p:nvPr>
        </p:nvSpPr>
        <p:spPr/>
        <p:txBody>
          <a:bodyPr/>
          <a:lstStyle/>
          <a:p>
            <a:fld id="{1D93BD3E-1E9A-4970-A6F7-E7AC52762E0C}" type="slidenum">
              <a:rPr lang="en-US" smtClean="0"/>
              <a:pPr/>
              <a:t>15</a:t>
            </a:fld>
            <a:endParaRPr lang="en-US"/>
          </a:p>
        </p:txBody>
      </p:sp>
      <p:pic>
        <p:nvPicPr>
          <p:cNvPr id="5" name="Picture 4">
            <a:extLst>
              <a:ext uri="{FF2B5EF4-FFF2-40B4-BE49-F238E27FC236}">
                <a16:creationId xmlns:a16="http://schemas.microsoft.com/office/drawing/2014/main" id="{7A7E37B0-CE25-9580-6663-D7C042027C86}"/>
              </a:ext>
            </a:extLst>
          </p:cNvPr>
          <p:cNvPicPr>
            <a:picLocks noChangeAspect="1"/>
          </p:cNvPicPr>
          <p:nvPr/>
        </p:nvPicPr>
        <p:blipFill>
          <a:blip r:embed="rId2"/>
          <a:srcRect t="10525"/>
          <a:stretch/>
        </p:blipFill>
        <p:spPr>
          <a:xfrm>
            <a:off x="385072" y="1745823"/>
            <a:ext cx="8590625" cy="3342583"/>
          </a:xfrm>
          <a:prstGeom prst="rect">
            <a:avLst/>
          </a:prstGeom>
        </p:spPr>
      </p:pic>
      <p:sp>
        <p:nvSpPr>
          <p:cNvPr id="6" name="TextBox 5">
            <a:extLst>
              <a:ext uri="{FF2B5EF4-FFF2-40B4-BE49-F238E27FC236}">
                <a16:creationId xmlns:a16="http://schemas.microsoft.com/office/drawing/2014/main" id="{6F2B6B3F-4544-781A-73B0-82D55CF25CD1}"/>
              </a:ext>
            </a:extLst>
          </p:cNvPr>
          <p:cNvSpPr txBox="1"/>
          <p:nvPr/>
        </p:nvSpPr>
        <p:spPr>
          <a:xfrm>
            <a:off x="1735973" y="1438406"/>
            <a:ext cx="5748253" cy="3385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i="1" dirty="0"/>
              <a:t> “Shortage” Measured Relative to the Ancillary Service Plan</a:t>
            </a:r>
          </a:p>
        </p:txBody>
      </p:sp>
    </p:spTree>
    <p:extLst>
      <p:ext uri="{BB962C8B-B14F-4D97-AF65-F5344CB8AC3E}">
        <p14:creationId xmlns:p14="http://schemas.microsoft.com/office/powerpoint/2010/main" val="987153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66F44-133C-CF9F-F400-A02AED5277F7}"/>
              </a:ext>
            </a:extLst>
          </p:cNvPr>
          <p:cNvSpPr>
            <a:spLocks noGrp="1"/>
          </p:cNvSpPr>
          <p:nvPr>
            <p:ph type="title"/>
          </p:nvPr>
        </p:nvSpPr>
        <p:spPr/>
        <p:txBody>
          <a:bodyPr/>
          <a:lstStyle/>
          <a:p>
            <a:r>
              <a:rPr lang="en-US" dirty="0"/>
              <a:t>Average Ancillary Service Procurement by Month Studied</a:t>
            </a:r>
          </a:p>
        </p:txBody>
      </p:sp>
      <p:sp>
        <p:nvSpPr>
          <p:cNvPr id="4" name="Slide Number Placeholder 3">
            <a:extLst>
              <a:ext uri="{FF2B5EF4-FFF2-40B4-BE49-F238E27FC236}">
                <a16:creationId xmlns:a16="http://schemas.microsoft.com/office/drawing/2014/main" id="{FBEA15B7-BB6E-B1AF-F6CE-D77742717DD2}"/>
              </a:ext>
            </a:extLst>
          </p:cNvPr>
          <p:cNvSpPr>
            <a:spLocks noGrp="1"/>
          </p:cNvSpPr>
          <p:nvPr>
            <p:ph type="sldNum" sz="quarter" idx="4"/>
          </p:nvPr>
        </p:nvSpPr>
        <p:spPr/>
        <p:txBody>
          <a:bodyPr/>
          <a:lstStyle/>
          <a:p>
            <a:fld id="{1D93BD3E-1E9A-4970-A6F7-E7AC52762E0C}" type="slidenum">
              <a:rPr lang="en-US" smtClean="0"/>
              <a:pPr/>
              <a:t>16</a:t>
            </a:fld>
            <a:endParaRPr lang="en-US"/>
          </a:p>
        </p:txBody>
      </p:sp>
      <p:pic>
        <p:nvPicPr>
          <p:cNvPr id="6" name="Picture 5">
            <a:extLst>
              <a:ext uri="{FF2B5EF4-FFF2-40B4-BE49-F238E27FC236}">
                <a16:creationId xmlns:a16="http://schemas.microsoft.com/office/drawing/2014/main" id="{9FF398D7-8622-B0A4-FDE5-CD95F629C2E2}"/>
              </a:ext>
            </a:extLst>
          </p:cNvPr>
          <p:cNvPicPr>
            <a:picLocks noChangeAspect="1"/>
          </p:cNvPicPr>
          <p:nvPr/>
        </p:nvPicPr>
        <p:blipFill>
          <a:blip r:embed="rId2"/>
          <a:srcRect t="9940"/>
          <a:stretch/>
        </p:blipFill>
        <p:spPr>
          <a:xfrm>
            <a:off x="294203" y="1534601"/>
            <a:ext cx="8587409" cy="3369522"/>
          </a:xfrm>
          <a:prstGeom prst="rect">
            <a:avLst/>
          </a:prstGeom>
        </p:spPr>
      </p:pic>
    </p:spTree>
    <p:extLst>
      <p:ext uri="{BB962C8B-B14F-4D97-AF65-F5344CB8AC3E}">
        <p14:creationId xmlns:p14="http://schemas.microsoft.com/office/powerpoint/2010/main" val="3180846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A4DB1-B628-8DF2-F1E1-1F498E9783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5BCC2D-5C7F-81A3-30E0-E651B9E7AB8D}"/>
              </a:ext>
            </a:extLst>
          </p:cNvPr>
          <p:cNvSpPr>
            <a:spLocks noGrp="1"/>
          </p:cNvSpPr>
          <p:nvPr>
            <p:ph type="title"/>
          </p:nvPr>
        </p:nvSpPr>
        <p:spPr/>
        <p:txBody>
          <a:bodyPr/>
          <a:lstStyle/>
          <a:p>
            <a:r>
              <a:rPr lang="en-US" dirty="0"/>
              <a:t>Average Ancillary Service Procurement by Month Studied cont.</a:t>
            </a:r>
          </a:p>
        </p:txBody>
      </p:sp>
      <p:sp>
        <p:nvSpPr>
          <p:cNvPr id="4" name="Slide Number Placeholder 3">
            <a:extLst>
              <a:ext uri="{FF2B5EF4-FFF2-40B4-BE49-F238E27FC236}">
                <a16:creationId xmlns:a16="http://schemas.microsoft.com/office/drawing/2014/main" id="{BF2244FA-665C-7807-ACFC-014933853C47}"/>
              </a:ext>
            </a:extLst>
          </p:cNvPr>
          <p:cNvSpPr>
            <a:spLocks noGrp="1"/>
          </p:cNvSpPr>
          <p:nvPr>
            <p:ph type="sldNum" sz="quarter" idx="4"/>
          </p:nvPr>
        </p:nvSpPr>
        <p:spPr/>
        <p:txBody>
          <a:bodyPr/>
          <a:lstStyle/>
          <a:p>
            <a:fld id="{1D93BD3E-1E9A-4970-A6F7-E7AC52762E0C}" type="slidenum">
              <a:rPr lang="en-US" smtClean="0"/>
              <a:pPr/>
              <a:t>17</a:t>
            </a:fld>
            <a:endParaRPr lang="en-US"/>
          </a:p>
        </p:txBody>
      </p:sp>
      <p:pic>
        <p:nvPicPr>
          <p:cNvPr id="3" name="Picture 2">
            <a:extLst>
              <a:ext uri="{FF2B5EF4-FFF2-40B4-BE49-F238E27FC236}">
                <a16:creationId xmlns:a16="http://schemas.microsoft.com/office/drawing/2014/main" id="{BD22E259-EEDC-C93D-9481-F1B7767037B6}"/>
              </a:ext>
            </a:extLst>
          </p:cNvPr>
          <p:cNvPicPr>
            <a:picLocks noChangeAspect="1"/>
          </p:cNvPicPr>
          <p:nvPr/>
        </p:nvPicPr>
        <p:blipFill>
          <a:blip r:embed="rId2"/>
          <a:srcRect t="10305"/>
          <a:stretch/>
        </p:blipFill>
        <p:spPr>
          <a:xfrm>
            <a:off x="372047" y="1526650"/>
            <a:ext cx="8330184" cy="3249204"/>
          </a:xfrm>
          <a:prstGeom prst="rect">
            <a:avLst/>
          </a:prstGeom>
        </p:spPr>
      </p:pic>
    </p:spTree>
    <p:extLst>
      <p:ext uri="{BB962C8B-B14F-4D97-AF65-F5344CB8AC3E}">
        <p14:creationId xmlns:p14="http://schemas.microsoft.com/office/powerpoint/2010/main" val="3478634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66F44-133C-CF9F-F400-A02AED5277F7}"/>
              </a:ext>
            </a:extLst>
          </p:cNvPr>
          <p:cNvSpPr>
            <a:spLocks noGrp="1"/>
          </p:cNvSpPr>
          <p:nvPr>
            <p:ph type="title"/>
          </p:nvPr>
        </p:nvSpPr>
        <p:spPr/>
        <p:txBody>
          <a:bodyPr/>
          <a:lstStyle/>
          <a:p>
            <a:r>
              <a:rPr lang="en-US" dirty="0"/>
              <a:t>Average Real-Time Prices by Month Studied – Energy and Ancillary Services</a:t>
            </a:r>
          </a:p>
        </p:txBody>
      </p:sp>
      <p:sp>
        <p:nvSpPr>
          <p:cNvPr id="4" name="Slide Number Placeholder 3">
            <a:extLst>
              <a:ext uri="{FF2B5EF4-FFF2-40B4-BE49-F238E27FC236}">
                <a16:creationId xmlns:a16="http://schemas.microsoft.com/office/drawing/2014/main" id="{FBEA15B7-BB6E-B1AF-F6CE-D77742717DD2}"/>
              </a:ext>
            </a:extLst>
          </p:cNvPr>
          <p:cNvSpPr>
            <a:spLocks noGrp="1"/>
          </p:cNvSpPr>
          <p:nvPr>
            <p:ph type="sldNum" sz="quarter" idx="4"/>
          </p:nvPr>
        </p:nvSpPr>
        <p:spPr/>
        <p:txBody>
          <a:bodyPr/>
          <a:lstStyle/>
          <a:p>
            <a:fld id="{1D93BD3E-1E9A-4970-A6F7-E7AC52762E0C}" type="slidenum">
              <a:rPr lang="en-US" smtClean="0"/>
              <a:pPr/>
              <a:t>18</a:t>
            </a:fld>
            <a:endParaRPr lang="en-US"/>
          </a:p>
        </p:txBody>
      </p:sp>
      <p:pic>
        <p:nvPicPr>
          <p:cNvPr id="3" name="Picture 2">
            <a:extLst>
              <a:ext uri="{FF2B5EF4-FFF2-40B4-BE49-F238E27FC236}">
                <a16:creationId xmlns:a16="http://schemas.microsoft.com/office/drawing/2014/main" id="{5357D717-7C83-46ED-9F20-BBDDF85A87F3}"/>
              </a:ext>
            </a:extLst>
          </p:cNvPr>
          <p:cNvPicPr>
            <a:picLocks noChangeAspect="1"/>
          </p:cNvPicPr>
          <p:nvPr/>
        </p:nvPicPr>
        <p:blipFill>
          <a:blip r:embed="rId2"/>
          <a:srcRect t="8956"/>
          <a:stretch/>
        </p:blipFill>
        <p:spPr>
          <a:xfrm>
            <a:off x="179666" y="1653873"/>
            <a:ext cx="8784667" cy="3475834"/>
          </a:xfrm>
          <a:prstGeom prst="rect">
            <a:avLst/>
          </a:prstGeom>
        </p:spPr>
      </p:pic>
    </p:spTree>
    <p:extLst>
      <p:ext uri="{BB962C8B-B14F-4D97-AF65-F5344CB8AC3E}">
        <p14:creationId xmlns:p14="http://schemas.microsoft.com/office/powerpoint/2010/main" val="156617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9E664-5318-23E7-A428-1A2366E291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0D9D24-74A1-EA4C-E9D7-C7B9931A52A5}"/>
              </a:ext>
            </a:extLst>
          </p:cNvPr>
          <p:cNvSpPr>
            <a:spLocks noGrp="1"/>
          </p:cNvSpPr>
          <p:nvPr>
            <p:ph type="title"/>
          </p:nvPr>
        </p:nvSpPr>
        <p:spPr/>
        <p:txBody>
          <a:bodyPr/>
          <a:lstStyle/>
          <a:p>
            <a:r>
              <a:rPr lang="en-US" dirty="0"/>
              <a:t>Average Real-Time Prices by Month Studied – Energy and Ancillary Services cont.</a:t>
            </a:r>
          </a:p>
        </p:txBody>
      </p:sp>
      <p:sp>
        <p:nvSpPr>
          <p:cNvPr id="4" name="Slide Number Placeholder 3">
            <a:extLst>
              <a:ext uri="{FF2B5EF4-FFF2-40B4-BE49-F238E27FC236}">
                <a16:creationId xmlns:a16="http://schemas.microsoft.com/office/drawing/2014/main" id="{1780B55A-A29C-FDFD-AD38-2E33EC416CE8}"/>
              </a:ext>
            </a:extLst>
          </p:cNvPr>
          <p:cNvSpPr>
            <a:spLocks noGrp="1"/>
          </p:cNvSpPr>
          <p:nvPr>
            <p:ph type="sldNum" sz="quarter" idx="4"/>
          </p:nvPr>
        </p:nvSpPr>
        <p:spPr/>
        <p:txBody>
          <a:bodyPr/>
          <a:lstStyle/>
          <a:p>
            <a:fld id="{1D93BD3E-1E9A-4970-A6F7-E7AC52762E0C}" type="slidenum">
              <a:rPr lang="en-US" smtClean="0"/>
              <a:pPr/>
              <a:t>19</a:t>
            </a:fld>
            <a:endParaRPr lang="en-US"/>
          </a:p>
        </p:txBody>
      </p:sp>
      <p:pic>
        <p:nvPicPr>
          <p:cNvPr id="3" name="Picture 2">
            <a:extLst>
              <a:ext uri="{FF2B5EF4-FFF2-40B4-BE49-F238E27FC236}">
                <a16:creationId xmlns:a16="http://schemas.microsoft.com/office/drawing/2014/main" id="{1BA35CC2-9A1D-373F-67AB-633C5EB4B713}"/>
              </a:ext>
            </a:extLst>
          </p:cNvPr>
          <p:cNvPicPr>
            <a:picLocks noChangeAspect="1"/>
          </p:cNvPicPr>
          <p:nvPr/>
        </p:nvPicPr>
        <p:blipFill>
          <a:blip r:embed="rId2"/>
          <a:srcRect t="11501"/>
          <a:stretch/>
        </p:blipFill>
        <p:spPr>
          <a:xfrm>
            <a:off x="178639" y="1667337"/>
            <a:ext cx="8786722" cy="3379456"/>
          </a:xfrm>
          <a:prstGeom prst="rect">
            <a:avLst/>
          </a:prstGeom>
        </p:spPr>
      </p:pic>
    </p:spTree>
    <p:extLst>
      <p:ext uri="{BB962C8B-B14F-4D97-AF65-F5344CB8AC3E}">
        <p14:creationId xmlns:p14="http://schemas.microsoft.com/office/powerpoint/2010/main" val="1646739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D88C51-CAFA-2BF2-AC5B-2F31F84F4408}"/>
              </a:ext>
            </a:extLst>
          </p:cNvPr>
          <p:cNvSpPr>
            <a:spLocks noGrp="1"/>
          </p:cNvSpPr>
          <p:nvPr>
            <p:ph type="title"/>
          </p:nvPr>
        </p:nvSpPr>
        <p:spPr/>
        <p:txBody>
          <a:bodyPr/>
          <a:lstStyle/>
          <a:p>
            <a:r>
              <a:rPr lang="en-US"/>
              <a:t>Introduction</a:t>
            </a:r>
          </a:p>
        </p:txBody>
      </p:sp>
      <p:sp>
        <p:nvSpPr>
          <p:cNvPr id="5" name="Content Placeholder 4">
            <a:extLst>
              <a:ext uri="{FF2B5EF4-FFF2-40B4-BE49-F238E27FC236}">
                <a16:creationId xmlns:a16="http://schemas.microsoft.com/office/drawing/2014/main" id="{706FABB0-2F1E-FEC3-751D-7D10750EE476}"/>
              </a:ext>
            </a:extLst>
          </p:cNvPr>
          <p:cNvSpPr>
            <a:spLocks noGrp="1"/>
          </p:cNvSpPr>
          <p:nvPr>
            <p:ph idx="1"/>
          </p:nvPr>
        </p:nvSpPr>
        <p:spPr>
          <a:xfrm>
            <a:off x="304800" y="589076"/>
            <a:ext cx="8534400" cy="5280822"/>
          </a:xfrm>
        </p:spPr>
        <p:txBody>
          <a:bodyPr lIns="274320" tIns="274320" rIns="274320" bIns="274320" anchor="t"/>
          <a:lstStyle/>
          <a:p>
            <a:r>
              <a:rPr lang="en-US" sz="1800" dirty="0"/>
              <a:t>On March 3</a:t>
            </a:r>
            <a:r>
              <a:rPr lang="en-US" sz="1800" baseline="30000" dirty="0"/>
              <a:t>rd</a:t>
            </a:r>
            <a:r>
              <a:rPr lang="en-US" sz="1800" dirty="0"/>
              <a:t>, ERCOT filed comments to NPRR1269 to codify specific numbers that were previously left as variables, while analysis and discussion at the Real-Time Co-optimization plus Batteries Task Force (RTCBTF) was ongoing.</a:t>
            </a:r>
          </a:p>
          <a:p>
            <a:pPr lvl="1"/>
            <a:r>
              <a:rPr lang="en-US" sz="1600" dirty="0">
                <a:solidFill>
                  <a:schemeClr val="tx1"/>
                </a:solidFill>
              </a:rPr>
              <a:t>The comments were specific to the Ancillary Service Demand Curves (ASDCs) for Reliability Unit Commitment (RUC) and the Ancillary Service proxy offer floor parameters.</a:t>
            </a:r>
            <a:endParaRPr lang="en-US" sz="1600" dirty="0">
              <a:solidFill>
                <a:schemeClr val="tx1"/>
              </a:solidFill>
              <a:cs typeface="Arial"/>
            </a:endParaRPr>
          </a:p>
          <a:p>
            <a:r>
              <a:rPr lang="en-US" sz="1800" dirty="0"/>
              <a:t>On March 4</a:t>
            </a:r>
            <a:r>
              <a:rPr lang="en-US" sz="1800" baseline="30000" dirty="0"/>
              <a:t>th</a:t>
            </a:r>
            <a:r>
              <a:rPr lang="en-US" sz="1800" dirty="0"/>
              <a:t>, TCPA filed comments to NPRR1269 to take the ASDC floor for RUC and apply it to the Day-Ahead and Real-Time Markets (DAM and RTM).</a:t>
            </a:r>
            <a:endParaRPr lang="en-US" sz="1800" dirty="0">
              <a:cs typeface="Arial"/>
            </a:endParaRPr>
          </a:p>
          <a:p>
            <a:pPr lvl="1"/>
            <a:r>
              <a:rPr lang="en-US" sz="1600" dirty="0">
                <a:solidFill>
                  <a:schemeClr val="tx1"/>
                </a:solidFill>
              </a:rPr>
              <a:t>This concept had been raised at the RTCBTF by market participants but had not yet been captured in proposed NPRR1269 language.</a:t>
            </a:r>
            <a:endParaRPr lang="en-US" sz="1600" dirty="0">
              <a:solidFill>
                <a:schemeClr val="tx1"/>
              </a:solidFill>
              <a:cs typeface="Arial"/>
            </a:endParaRPr>
          </a:p>
          <a:p>
            <a:r>
              <a:rPr lang="en-US" sz="1800" dirty="0"/>
              <a:t>Both the Texas Industrial Energy Consumers (TIEC) and Independent Market Monitor (IMM) filed comments to the NPRR in advance of the Protocol Revision Subcommittee (PRS) meeting expressing concerns about an ASDC floor in the DAM and RTM, among other things.</a:t>
            </a:r>
          </a:p>
          <a:p>
            <a:r>
              <a:rPr lang="en-US" sz="1800" dirty="0"/>
              <a:t>This presentation is intended to provide ERCOT’s perspective and analysis on potential impacts to the RTM in having the ASDC floor concept applied.  It builds off of the presentation of similar analysis to PRS on March 12</a:t>
            </a:r>
            <a:r>
              <a:rPr lang="en-US" sz="1800" baseline="30000" dirty="0"/>
              <a:t>th</a:t>
            </a:r>
            <a:r>
              <a:rPr lang="en-US" sz="1800" dirty="0"/>
              <a:t>. </a:t>
            </a:r>
            <a:endParaRPr lang="en-US" sz="1800" dirty="0">
              <a:cs typeface="Arial"/>
            </a:endParaRPr>
          </a:p>
        </p:txBody>
      </p:sp>
      <p:sp>
        <p:nvSpPr>
          <p:cNvPr id="3" name="Slide Number Placeholder 2">
            <a:extLst>
              <a:ext uri="{FF2B5EF4-FFF2-40B4-BE49-F238E27FC236}">
                <a16:creationId xmlns:a16="http://schemas.microsoft.com/office/drawing/2014/main" id="{64431EAA-58E5-A784-9766-F191CC4BF314}"/>
              </a:ext>
            </a:extLst>
          </p:cNvPr>
          <p:cNvSpPr>
            <a:spLocks noGrp="1"/>
          </p:cNvSpPr>
          <p:nvPr>
            <p:ph type="sldNum" sz="quarter" idx="4"/>
          </p:nvPr>
        </p:nvSpPr>
        <p:spPr/>
        <p:txBody>
          <a:bodyPr/>
          <a:lstStyle/>
          <a:p>
            <a:fld id="{1D93BD3E-1E9A-4970-A6F7-E7AC52762E0C}" type="slidenum">
              <a:rPr lang="en-US" smtClean="0"/>
              <a:pPr/>
              <a:t>2</a:t>
            </a:fld>
            <a:endParaRPr lang="en-US"/>
          </a:p>
        </p:txBody>
      </p:sp>
    </p:spTree>
    <p:extLst>
      <p:ext uri="{BB962C8B-B14F-4D97-AF65-F5344CB8AC3E}">
        <p14:creationId xmlns:p14="http://schemas.microsoft.com/office/powerpoint/2010/main" val="2582787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31540-0606-C6BC-8C04-9820DFC187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4C72DC-D0ED-1C64-7833-B9392012112C}"/>
              </a:ext>
            </a:extLst>
          </p:cNvPr>
          <p:cNvSpPr>
            <a:spLocks noGrp="1"/>
          </p:cNvSpPr>
          <p:nvPr>
            <p:ph type="title"/>
          </p:nvPr>
        </p:nvSpPr>
        <p:spPr/>
        <p:txBody>
          <a:bodyPr/>
          <a:lstStyle/>
          <a:p>
            <a:r>
              <a:rPr lang="en-US" dirty="0"/>
              <a:t>Total Real-Time Energy and Ancillary Service Value by Month Studied</a:t>
            </a:r>
          </a:p>
        </p:txBody>
      </p:sp>
      <p:sp>
        <p:nvSpPr>
          <p:cNvPr id="4" name="Slide Number Placeholder 3">
            <a:extLst>
              <a:ext uri="{FF2B5EF4-FFF2-40B4-BE49-F238E27FC236}">
                <a16:creationId xmlns:a16="http://schemas.microsoft.com/office/drawing/2014/main" id="{150265ED-7556-6AC4-F356-808BE29BD6B6}"/>
              </a:ext>
            </a:extLst>
          </p:cNvPr>
          <p:cNvSpPr>
            <a:spLocks noGrp="1"/>
          </p:cNvSpPr>
          <p:nvPr>
            <p:ph type="sldNum" sz="quarter" idx="4"/>
          </p:nvPr>
        </p:nvSpPr>
        <p:spPr/>
        <p:txBody>
          <a:bodyPr/>
          <a:lstStyle/>
          <a:p>
            <a:fld id="{1D93BD3E-1E9A-4970-A6F7-E7AC52762E0C}" type="slidenum">
              <a:rPr lang="en-US" smtClean="0"/>
              <a:pPr/>
              <a:t>20</a:t>
            </a:fld>
            <a:endParaRPr lang="en-US"/>
          </a:p>
        </p:txBody>
      </p:sp>
      <p:sp>
        <p:nvSpPr>
          <p:cNvPr id="5" name="TextBox 4">
            <a:extLst>
              <a:ext uri="{FF2B5EF4-FFF2-40B4-BE49-F238E27FC236}">
                <a16:creationId xmlns:a16="http://schemas.microsoft.com/office/drawing/2014/main" id="{6F4412F8-B0EC-C674-AEE4-E371690833BE}"/>
              </a:ext>
            </a:extLst>
          </p:cNvPr>
          <p:cNvSpPr txBox="1"/>
          <p:nvPr/>
        </p:nvSpPr>
        <p:spPr>
          <a:xfrm>
            <a:off x="1407381" y="1353488"/>
            <a:ext cx="5748253"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i="1" dirty="0"/>
              <a:t> “Value” Measured as Price Multiplied by Awards (Base Points or Ancillary Services)</a:t>
            </a:r>
          </a:p>
        </p:txBody>
      </p:sp>
      <p:pic>
        <p:nvPicPr>
          <p:cNvPr id="6" name="Picture 5">
            <a:extLst>
              <a:ext uri="{FF2B5EF4-FFF2-40B4-BE49-F238E27FC236}">
                <a16:creationId xmlns:a16="http://schemas.microsoft.com/office/drawing/2014/main" id="{D1F53D78-CC0D-150C-4341-6E91AFB6C677}"/>
              </a:ext>
            </a:extLst>
          </p:cNvPr>
          <p:cNvPicPr>
            <a:picLocks noChangeAspect="1"/>
          </p:cNvPicPr>
          <p:nvPr/>
        </p:nvPicPr>
        <p:blipFill>
          <a:blip r:embed="rId2"/>
          <a:srcRect t="11430"/>
          <a:stretch/>
        </p:blipFill>
        <p:spPr>
          <a:xfrm>
            <a:off x="190500" y="2023530"/>
            <a:ext cx="8763000" cy="3381529"/>
          </a:xfrm>
          <a:prstGeom prst="rect">
            <a:avLst/>
          </a:prstGeom>
        </p:spPr>
      </p:pic>
    </p:spTree>
    <p:extLst>
      <p:ext uri="{BB962C8B-B14F-4D97-AF65-F5344CB8AC3E}">
        <p14:creationId xmlns:p14="http://schemas.microsoft.com/office/powerpoint/2010/main" val="3091316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2A4E3-76B1-FF52-6C4F-45E399A5AD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2CD96B-D98E-2246-1D88-6C4CAD018D3D}"/>
              </a:ext>
            </a:extLst>
          </p:cNvPr>
          <p:cNvSpPr>
            <a:spLocks noGrp="1"/>
          </p:cNvSpPr>
          <p:nvPr>
            <p:ph type="title"/>
          </p:nvPr>
        </p:nvSpPr>
        <p:spPr/>
        <p:txBody>
          <a:bodyPr/>
          <a:lstStyle/>
          <a:p>
            <a:r>
              <a:rPr lang="en-US" dirty="0"/>
              <a:t>Real-Time Energy and Ancillary Service Value by Month Studied cont.</a:t>
            </a:r>
          </a:p>
        </p:txBody>
      </p:sp>
      <p:sp>
        <p:nvSpPr>
          <p:cNvPr id="4" name="Slide Number Placeholder 3">
            <a:extLst>
              <a:ext uri="{FF2B5EF4-FFF2-40B4-BE49-F238E27FC236}">
                <a16:creationId xmlns:a16="http://schemas.microsoft.com/office/drawing/2014/main" id="{BBA90E5E-B8BD-D4B5-4BD2-D6F5CD4B7DD1}"/>
              </a:ext>
            </a:extLst>
          </p:cNvPr>
          <p:cNvSpPr>
            <a:spLocks noGrp="1"/>
          </p:cNvSpPr>
          <p:nvPr>
            <p:ph type="sldNum" sz="quarter" idx="4"/>
          </p:nvPr>
        </p:nvSpPr>
        <p:spPr/>
        <p:txBody>
          <a:bodyPr/>
          <a:lstStyle/>
          <a:p>
            <a:fld id="{1D93BD3E-1E9A-4970-A6F7-E7AC52762E0C}" type="slidenum">
              <a:rPr lang="en-US" smtClean="0"/>
              <a:pPr/>
              <a:t>21</a:t>
            </a:fld>
            <a:endParaRPr lang="en-US"/>
          </a:p>
        </p:txBody>
      </p:sp>
      <p:sp>
        <p:nvSpPr>
          <p:cNvPr id="5" name="TextBox 4">
            <a:extLst>
              <a:ext uri="{FF2B5EF4-FFF2-40B4-BE49-F238E27FC236}">
                <a16:creationId xmlns:a16="http://schemas.microsoft.com/office/drawing/2014/main" id="{D37CB7E3-5B27-88B3-443F-A599D694B980}"/>
              </a:ext>
            </a:extLst>
          </p:cNvPr>
          <p:cNvSpPr txBox="1"/>
          <p:nvPr/>
        </p:nvSpPr>
        <p:spPr>
          <a:xfrm>
            <a:off x="1486894" y="1350641"/>
            <a:ext cx="5748253"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i="1" dirty="0"/>
              <a:t> “Value” Measured as Price Multiplied by Awards (Base Points or Ancillary Services)</a:t>
            </a:r>
          </a:p>
        </p:txBody>
      </p:sp>
      <p:pic>
        <p:nvPicPr>
          <p:cNvPr id="6" name="Picture 5">
            <a:extLst>
              <a:ext uri="{FF2B5EF4-FFF2-40B4-BE49-F238E27FC236}">
                <a16:creationId xmlns:a16="http://schemas.microsoft.com/office/drawing/2014/main" id="{4B725404-8A4A-D13C-0649-29F4B965883A}"/>
              </a:ext>
            </a:extLst>
          </p:cNvPr>
          <p:cNvPicPr>
            <a:picLocks noChangeAspect="1"/>
          </p:cNvPicPr>
          <p:nvPr/>
        </p:nvPicPr>
        <p:blipFill>
          <a:blip r:embed="rId2"/>
          <a:srcRect t="10311"/>
          <a:stretch/>
        </p:blipFill>
        <p:spPr>
          <a:xfrm>
            <a:off x="492980" y="2006977"/>
            <a:ext cx="7927452" cy="3087459"/>
          </a:xfrm>
          <a:prstGeom prst="rect">
            <a:avLst/>
          </a:prstGeom>
        </p:spPr>
      </p:pic>
    </p:spTree>
    <p:extLst>
      <p:ext uri="{BB962C8B-B14F-4D97-AF65-F5344CB8AC3E}">
        <p14:creationId xmlns:p14="http://schemas.microsoft.com/office/powerpoint/2010/main" val="2308186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D9810-626F-87FD-B510-4AE18C3D8E6D}"/>
              </a:ext>
            </a:extLst>
          </p:cNvPr>
          <p:cNvSpPr>
            <a:spLocks noGrp="1"/>
          </p:cNvSpPr>
          <p:nvPr>
            <p:ph type="title"/>
          </p:nvPr>
        </p:nvSpPr>
        <p:spPr/>
        <p:txBody>
          <a:bodyPr/>
          <a:lstStyle/>
          <a:p>
            <a:r>
              <a:rPr lang="en-US"/>
              <a:t>Conclusions</a:t>
            </a:r>
          </a:p>
        </p:txBody>
      </p:sp>
      <p:sp>
        <p:nvSpPr>
          <p:cNvPr id="3" name="Content Placeholder 2">
            <a:extLst>
              <a:ext uri="{FF2B5EF4-FFF2-40B4-BE49-F238E27FC236}">
                <a16:creationId xmlns:a16="http://schemas.microsoft.com/office/drawing/2014/main" id="{FFBDA178-2B40-C961-58A9-363C9736245B}"/>
              </a:ext>
            </a:extLst>
          </p:cNvPr>
          <p:cNvSpPr>
            <a:spLocks noGrp="1"/>
          </p:cNvSpPr>
          <p:nvPr>
            <p:ph idx="1"/>
          </p:nvPr>
        </p:nvSpPr>
        <p:spPr/>
        <p:txBody>
          <a:bodyPr/>
          <a:lstStyle/>
          <a:p>
            <a:r>
              <a:rPr lang="en-US" dirty="0"/>
              <a:t>There is a legitimate concern that DAM and RTM pricing may be insufficient to incent self-commitment of Resources for the tail amounts of Ancillary Services and lead to increased RUC instructions, even when there is sufficient Resource capability otherwise.  </a:t>
            </a:r>
          </a:p>
          <a:p>
            <a:r>
              <a:rPr lang="en-US" dirty="0"/>
              <a:t>$15 per MW per hour is a relatively modest ASDC price for smaller levels of shortages and the impact to average overall prices is minimal ($0.34/MWh, or 0.4% for the more extreme estimate of energy prices).  The floors also help to lessen smaller levels of Ancillary Service shortages when there are sufficient competitive offers.</a:t>
            </a:r>
          </a:p>
          <a:p>
            <a:r>
              <a:rPr lang="en-US" dirty="0"/>
              <a:t>For those more concerned about the Ancillary Service Plan quantities, a more thorough review of the process for determining these quantities is already underway.  Any ASDC floor that is applied would automatically adjust and have less effect on outcomes overall.</a:t>
            </a:r>
          </a:p>
        </p:txBody>
      </p:sp>
      <p:sp>
        <p:nvSpPr>
          <p:cNvPr id="4" name="Slide Number Placeholder 3">
            <a:extLst>
              <a:ext uri="{FF2B5EF4-FFF2-40B4-BE49-F238E27FC236}">
                <a16:creationId xmlns:a16="http://schemas.microsoft.com/office/drawing/2014/main" id="{FA1032A5-1943-9D45-B454-1BEF67E5EB47}"/>
              </a:ext>
            </a:extLst>
          </p:cNvPr>
          <p:cNvSpPr>
            <a:spLocks noGrp="1"/>
          </p:cNvSpPr>
          <p:nvPr>
            <p:ph type="sldNum" sz="quarter" idx="4"/>
          </p:nvPr>
        </p:nvSpPr>
        <p:spPr/>
        <p:txBody>
          <a:bodyPr/>
          <a:lstStyle/>
          <a:p>
            <a:fld id="{1D93BD3E-1E9A-4970-A6F7-E7AC52762E0C}" type="slidenum">
              <a:rPr lang="en-US" smtClean="0"/>
              <a:pPr/>
              <a:t>22</a:t>
            </a:fld>
            <a:endParaRPr lang="en-US"/>
          </a:p>
        </p:txBody>
      </p:sp>
    </p:spTree>
    <p:extLst>
      <p:ext uri="{BB962C8B-B14F-4D97-AF65-F5344CB8AC3E}">
        <p14:creationId xmlns:p14="http://schemas.microsoft.com/office/powerpoint/2010/main" val="1988805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CB8B9-B51E-8857-AD88-49EF52361472}"/>
              </a:ext>
            </a:extLst>
          </p:cNvPr>
          <p:cNvSpPr>
            <a:spLocks noGrp="1"/>
          </p:cNvSpPr>
          <p:nvPr>
            <p:ph type="title"/>
          </p:nvPr>
        </p:nvSpPr>
        <p:spPr>
          <a:xfrm>
            <a:off x="381000" y="243681"/>
            <a:ext cx="8458200" cy="759495"/>
          </a:xfrm>
        </p:spPr>
        <p:txBody>
          <a:bodyPr/>
          <a:lstStyle/>
          <a:p>
            <a:r>
              <a:rPr lang="en-US" dirty="0"/>
              <a:t>ERCOT’s Perspective on the Concept of a ASDC Floor for the DAM and RTM, as Proposed by TCPA</a:t>
            </a:r>
          </a:p>
        </p:txBody>
      </p:sp>
      <p:sp>
        <p:nvSpPr>
          <p:cNvPr id="3" name="Content Placeholder 2">
            <a:extLst>
              <a:ext uri="{FF2B5EF4-FFF2-40B4-BE49-F238E27FC236}">
                <a16:creationId xmlns:a16="http://schemas.microsoft.com/office/drawing/2014/main" id="{A1B3D723-8D7E-207C-9AD9-B2CF6FD6EAD4}"/>
              </a:ext>
            </a:extLst>
          </p:cNvPr>
          <p:cNvSpPr>
            <a:spLocks noGrp="1"/>
          </p:cNvSpPr>
          <p:nvPr>
            <p:ph idx="1"/>
          </p:nvPr>
        </p:nvSpPr>
        <p:spPr>
          <a:xfrm>
            <a:off x="304800" y="1003177"/>
            <a:ext cx="8534400" cy="5039646"/>
          </a:xfrm>
        </p:spPr>
        <p:txBody>
          <a:bodyPr/>
          <a:lstStyle/>
          <a:p>
            <a:r>
              <a:rPr lang="en-US" dirty="0"/>
              <a:t>ERCOT is generally in favor in this concept moving forward:</a:t>
            </a:r>
          </a:p>
          <a:p>
            <a:pPr lvl="1"/>
            <a:r>
              <a:rPr lang="en-US" dirty="0">
                <a:solidFill>
                  <a:schemeClr val="tx1"/>
                </a:solidFill>
              </a:rPr>
              <a:t>In light of Ancillary Service quantities we see today and in the near-term, there is a legitimate concern that DAM and RTM pricing may be insufficient to incent self-commitment of Resources for the tail amounts of Ancillary Services and may lead to increased RUC instructions, even when there is sufficient Resource capability otherwise.</a:t>
            </a:r>
          </a:p>
          <a:p>
            <a:pPr lvl="1"/>
            <a:endParaRPr lang="en-US" dirty="0">
              <a:solidFill>
                <a:schemeClr val="tx1"/>
              </a:solidFill>
            </a:endParaRPr>
          </a:p>
          <a:p>
            <a:pPr lvl="1"/>
            <a:r>
              <a:rPr lang="en-US" dirty="0">
                <a:solidFill>
                  <a:schemeClr val="tx1"/>
                </a:solidFill>
              </a:rPr>
              <a:t>$15 per MW per hour (the ASDC floor proposed by ERCOT for RUC) is a relatively modest ASDC price for smaller levels of shortages and well below the minimum prices for Regulation Service (Reg) and Responsive Reserve Service (RRS) already included in NPRR1268. It can also allow Ancillary Service Offers below $15 per MW per hour to clear and support meeting the Ancillary Service Plan when that may not have been possible otherwise.</a:t>
            </a:r>
          </a:p>
          <a:p>
            <a:pPr lvl="1"/>
            <a:endParaRPr lang="en-US" dirty="0"/>
          </a:p>
        </p:txBody>
      </p:sp>
      <p:sp>
        <p:nvSpPr>
          <p:cNvPr id="4" name="Slide Number Placeholder 3">
            <a:extLst>
              <a:ext uri="{FF2B5EF4-FFF2-40B4-BE49-F238E27FC236}">
                <a16:creationId xmlns:a16="http://schemas.microsoft.com/office/drawing/2014/main" id="{47298E4F-D0B0-B1E1-F19D-F0B4C043276E}"/>
              </a:ext>
            </a:extLst>
          </p:cNvPr>
          <p:cNvSpPr>
            <a:spLocks noGrp="1"/>
          </p:cNvSpPr>
          <p:nvPr>
            <p:ph type="sldNum" sz="quarter" idx="4"/>
          </p:nvPr>
        </p:nvSpPr>
        <p:spPr/>
        <p:txBody>
          <a:bodyPr/>
          <a:lstStyle/>
          <a:p>
            <a:fld id="{1D93BD3E-1E9A-4970-A6F7-E7AC52762E0C}" type="slidenum">
              <a:rPr lang="en-US" smtClean="0"/>
              <a:pPr/>
              <a:t>3</a:t>
            </a:fld>
            <a:endParaRPr lang="en-US"/>
          </a:p>
        </p:txBody>
      </p:sp>
    </p:spTree>
    <p:extLst>
      <p:ext uri="{BB962C8B-B14F-4D97-AF65-F5344CB8AC3E}">
        <p14:creationId xmlns:p14="http://schemas.microsoft.com/office/powerpoint/2010/main" val="4039048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CB8B9-B51E-8857-AD88-49EF52361472}"/>
              </a:ext>
            </a:extLst>
          </p:cNvPr>
          <p:cNvSpPr>
            <a:spLocks noGrp="1"/>
          </p:cNvSpPr>
          <p:nvPr>
            <p:ph type="title"/>
          </p:nvPr>
        </p:nvSpPr>
        <p:spPr/>
        <p:txBody>
          <a:bodyPr/>
          <a:lstStyle/>
          <a:p>
            <a:r>
              <a:rPr lang="en-US"/>
              <a:t>ERCOT’s Perspective on the Concept of TCPA’s Comments cont.</a:t>
            </a:r>
          </a:p>
        </p:txBody>
      </p:sp>
      <p:sp>
        <p:nvSpPr>
          <p:cNvPr id="3" name="Content Placeholder 2">
            <a:extLst>
              <a:ext uri="{FF2B5EF4-FFF2-40B4-BE49-F238E27FC236}">
                <a16:creationId xmlns:a16="http://schemas.microsoft.com/office/drawing/2014/main" id="{A1B3D723-8D7E-207C-9AD9-B2CF6FD6EAD4}"/>
              </a:ext>
            </a:extLst>
          </p:cNvPr>
          <p:cNvSpPr>
            <a:spLocks noGrp="1"/>
          </p:cNvSpPr>
          <p:nvPr>
            <p:ph idx="1"/>
          </p:nvPr>
        </p:nvSpPr>
        <p:spPr>
          <a:xfrm>
            <a:off x="304800" y="1003177"/>
            <a:ext cx="8534400" cy="5039646"/>
          </a:xfrm>
        </p:spPr>
        <p:txBody>
          <a:bodyPr lIns="274320" tIns="274320" rIns="274320" bIns="274320" anchor="t"/>
          <a:lstStyle/>
          <a:p>
            <a:pPr lvl="1"/>
            <a:r>
              <a:rPr lang="en-US" dirty="0">
                <a:solidFill>
                  <a:schemeClr val="tx1"/>
                </a:solidFill>
              </a:rPr>
              <a:t>The distinction that this is a floor on the ASDCs and </a:t>
            </a:r>
            <a:r>
              <a:rPr lang="en-US" u="sng" dirty="0">
                <a:solidFill>
                  <a:schemeClr val="tx1"/>
                </a:solidFill>
              </a:rPr>
              <a:t>not</a:t>
            </a:r>
            <a:r>
              <a:rPr lang="en-US" dirty="0">
                <a:solidFill>
                  <a:schemeClr val="tx1"/>
                </a:solidFill>
              </a:rPr>
              <a:t> a floor on the price for Ancillary Services is important.  To the degree there are sufficient Ancillary Service offers and Resource capability, those offers would be setting the price, not the ASDCs.  This is equivalent to what is seen in DAM today where current penalty prices are ~$5,000 per MW per hour, although that is almost never the clearing price.</a:t>
            </a:r>
          </a:p>
          <a:p>
            <a:pPr lvl="1"/>
            <a:endParaRPr lang="en-US" dirty="0">
              <a:solidFill>
                <a:schemeClr val="tx1"/>
              </a:solidFill>
            </a:endParaRPr>
          </a:p>
          <a:p>
            <a:pPr lvl="1"/>
            <a:r>
              <a:rPr lang="en-US" dirty="0">
                <a:solidFill>
                  <a:schemeClr val="tx1"/>
                </a:solidFill>
              </a:rPr>
              <a:t>The deeper concern for those opposed to the concept seems to be the quantities that feed into the Ancillary Service Plan generally.  A more thorough review of the process for determining these quantities is already underway with the development of a “full statistical” analysis tool and the consideration of “closer to the Operating Day” Ancillary Service quantity determination.  If there are Ancillary Service quantity reductions, this concept will automatically adjust to account for that. </a:t>
            </a:r>
            <a:endParaRPr lang="en-US" dirty="0">
              <a:solidFill>
                <a:schemeClr val="tx1"/>
              </a:solidFill>
              <a:cs typeface="Arial"/>
            </a:endParaRPr>
          </a:p>
          <a:p>
            <a:pPr lvl="1"/>
            <a:endParaRPr lang="en-US" dirty="0"/>
          </a:p>
        </p:txBody>
      </p:sp>
      <p:sp>
        <p:nvSpPr>
          <p:cNvPr id="4" name="Slide Number Placeholder 3">
            <a:extLst>
              <a:ext uri="{FF2B5EF4-FFF2-40B4-BE49-F238E27FC236}">
                <a16:creationId xmlns:a16="http://schemas.microsoft.com/office/drawing/2014/main" id="{47298E4F-D0B0-B1E1-F19D-F0B4C043276E}"/>
              </a:ext>
            </a:extLst>
          </p:cNvPr>
          <p:cNvSpPr>
            <a:spLocks noGrp="1"/>
          </p:cNvSpPr>
          <p:nvPr>
            <p:ph type="sldNum" sz="quarter" idx="4"/>
          </p:nvPr>
        </p:nvSpPr>
        <p:spPr/>
        <p:txBody>
          <a:bodyPr/>
          <a:lstStyle/>
          <a:p>
            <a:fld id="{1D93BD3E-1E9A-4970-A6F7-E7AC52762E0C}" type="slidenum">
              <a:rPr lang="en-US" smtClean="0"/>
              <a:pPr/>
              <a:t>4</a:t>
            </a:fld>
            <a:endParaRPr lang="en-US"/>
          </a:p>
        </p:txBody>
      </p:sp>
    </p:spTree>
    <p:extLst>
      <p:ext uri="{BB962C8B-B14F-4D97-AF65-F5344CB8AC3E}">
        <p14:creationId xmlns:p14="http://schemas.microsoft.com/office/powerpoint/2010/main" val="2599764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AB283-C1C8-7720-24DB-1DBDE3C44ED0}"/>
              </a:ext>
            </a:extLst>
          </p:cNvPr>
          <p:cNvSpPr>
            <a:spLocks noGrp="1"/>
          </p:cNvSpPr>
          <p:nvPr>
            <p:ph type="title"/>
          </p:nvPr>
        </p:nvSpPr>
        <p:spPr/>
        <p:txBody>
          <a:bodyPr/>
          <a:lstStyle/>
          <a:p>
            <a:r>
              <a:rPr lang="en-US" dirty="0"/>
              <a:t>ASDCs within the Optimization (Updated after meeting)</a:t>
            </a:r>
          </a:p>
        </p:txBody>
      </p:sp>
      <p:sp>
        <p:nvSpPr>
          <p:cNvPr id="3" name="Content Placeholder 2">
            <a:extLst>
              <a:ext uri="{FF2B5EF4-FFF2-40B4-BE49-F238E27FC236}">
                <a16:creationId xmlns:a16="http://schemas.microsoft.com/office/drawing/2014/main" id="{D6BBBF7F-C537-2DBA-17BA-BC1C61CE4B6B}"/>
              </a:ext>
            </a:extLst>
          </p:cNvPr>
          <p:cNvSpPr>
            <a:spLocks noGrp="1"/>
          </p:cNvSpPr>
          <p:nvPr>
            <p:ph idx="1"/>
          </p:nvPr>
        </p:nvSpPr>
        <p:spPr>
          <a:xfrm>
            <a:off x="169632" y="655465"/>
            <a:ext cx="5443994" cy="5505634"/>
          </a:xfrm>
        </p:spPr>
        <p:txBody>
          <a:bodyPr/>
          <a:lstStyle/>
          <a:p>
            <a:r>
              <a:rPr lang="en-US" sz="1800" dirty="0"/>
              <a:t>ASDCs are included as inputs into the optimization and represent a willingness to procure a volume of an Ancillary Service at a given price.</a:t>
            </a:r>
          </a:p>
          <a:p>
            <a:pPr lvl="1"/>
            <a:r>
              <a:rPr lang="en-US" sz="1600" dirty="0">
                <a:solidFill>
                  <a:schemeClr val="tx1"/>
                </a:solidFill>
              </a:rPr>
              <a:t>The lower the price the more MW the optimization is willing to procure, and vice versa.</a:t>
            </a:r>
          </a:p>
          <a:p>
            <a:r>
              <a:rPr lang="en-US" sz="1800" dirty="0"/>
              <a:t>Under NPRR1269, a floor on an ASDC then represents a maximum price that is willing to be paid to achieve the full Ancillary Service Plan published by ERCOT.</a:t>
            </a:r>
          </a:p>
          <a:p>
            <a:pPr lvl="1"/>
            <a:r>
              <a:rPr lang="en-US" sz="1600" dirty="0">
                <a:solidFill>
                  <a:schemeClr val="tx1"/>
                </a:solidFill>
              </a:rPr>
              <a:t>To the degree there is sufficient Resource capability to meet demand for electricity and the Ancillary Service Plan, offers are generally driving prices, not the ASDCs.  An ASDC floor can also allow more offers to be awarded. </a:t>
            </a:r>
          </a:p>
          <a:p>
            <a:pPr lvl="1"/>
            <a:r>
              <a:rPr lang="en-US" sz="1600" dirty="0">
                <a:solidFill>
                  <a:schemeClr val="tx1"/>
                </a:solidFill>
              </a:rPr>
              <a:t>ASDCs and the proposed floors primarily come into play when procurement is “short” relative to the Ancillary Service Plan.</a:t>
            </a:r>
          </a:p>
          <a:p>
            <a:pPr lvl="1"/>
            <a:endParaRPr lang="en-US" sz="1600" dirty="0">
              <a:solidFill>
                <a:schemeClr val="tx1"/>
              </a:solidFill>
            </a:endParaRPr>
          </a:p>
          <a:p>
            <a:endParaRPr lang="en-US" sz="1800" dirty="0">
              <a:solidFill>
                <a:schemeClr val="tx1"/>
              </a:solidFill>
            </a:endParaRPr>
          </a:p>
        </p:txBody>
      </p:sp>
      <p:sp>
        <p:nvSpPr>
          <p:cNvPr id="4" name="Slide Number Placeholder 3">
            <a:extLst>
              <a:ext uri="{FF2B5EF4-FFF2-40B4-BE49-F238E27FC236}">
                <a16:creationId xmlns:a16="http://schemas.microsoft.com/office/drawing/2014/main" id="{CD60AFB0-A74E-F668-DAFF-23686DC3A076}"/>
              </a:ext>
            </a:extLst>
          </p:cNvPr>
          <p:cNvSpPr>
            <a:spLocks noGrp="1"/>
          </p:cNvSpPr>
          <p:nvPr>
            <p:ph type="sldNum" sz="quarter" idx="4"/>
          </p:nvPr>
        </p:nvSpPr>
        <p:spPr/>
        <p:txBody>
          <a:bodyPr/>
          <a:lstStyle/>
          <a:p>
            <a:fld id="{1D93BD3E-1E9A-4970-A6F7-E7AC52762E0C}" type="slidenum">
              <a:rPr lang="en-US" smtClean="0"/>
              <a:pPr/>
              <a:t>5</a:t>
            </a:fld>
            <a:endParaRPr lang="en-US"/>
          </a:p>
        </p:txBody>
      </p:sp>
      <p:graphicFrame>
        <p:nvGraphicFramePr>
          <p:cNvPr id="8" name="Chart 7">
            <a:extLst>
              <a:ext uri="{FF2B5EF4-FFF2-40B4-BE49-F238E27FC236}">
                <a16:creationId xmlns:a16="http://schemas.microsoft.com/office/drawing/2014/main" id="{E5876C82-C1F0-EBC4-6215-C0D867661A8B}"/>
              </a:ext>
            </a:extLst>
          </p:cNvPr>
          <p:cNvGraphicFramePr>
            <a:graphicFrameLocks/>
          </p:cNvGraphicFramePr>
          <p:nvPr>
            <p:extLst>
              <p:ext uri="{D42A27DB-BD31-4B8C-83A1-F6EECF244321}">
                <p14:modId xmlns:p14="http://schemas.microsoft.com/office/powerpoint/2010/main" val="400925505"/>
              </p:ext>
            </p:extLst>
          </p:nvPr>
        </p:nvGraphicFramePr>
        <p:xfrm>
          <a:off x="5095783" y="832026"/>
          <a:ext cx="4048218" cy="4252914"/>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52BF25EF-FF87-7232-C5A7-7735303EC1D4}"/>
              </a:ext>
            </a:extLst>
          </p:cNvPr>
          <p:cNvSpPr txBox="1"/>
          <p:nvPr/>
        </p:nvSpPr>
        <p:spPr>
          <a:xfrm>
            <a:off x="5383937" y="5154965"/>
            <a:ext cx="3471909" cy="7386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algn="ctr"/>
            <a:r>
              <a:rPr lang="en-US" sz="1400" dirty="0"/>
              <a:t>Individual ASDCs are derived from the shape of the Aggregate Operating Reserve Demand Curve (AORDC).</a:t>
            </a:r>
          </a:p>
        </p:txBody>
      </p:sp>
    </p:spTree>
    <p:extLst>
      <p:ext uri="{BB962C8B-B14F-4D97-AF65-F5344CB8AC3E}">
        <p14:creationId xmlns:p14="http://schemas.microsoft.com/office/powerpoint/2010/main" val="629723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C22C8-0688-78DE-F086-D8B53950E1FD}"/>
              </a:ext>
            </a:extLst>
          </p:cNvPr>
          <p:cNvSpPr>
            <a:spLocks noGrp="1"/>
          </p:cNvSpPr>
          <p:nvPr>
            <p:ph type="title"/>
          </p:nvPr>
        </p:nvSpPr>
        <p:spPr/>
        <p:txBody>
          <a:bodyPr/>
          <a:lstStyle/>
          <a:p>
            <a:r>
              <a:rPr lang="en-US" dirty="0"/>
              <a:t>The Ancillary Service Plan and the AORDC</a:t>
            </a:r>
          </a:p>
        </p:txBody>
      </p:sp>
      <p:sp>
        <p:nvSpPr>
          <p:cNvPr id="3" name="Content Placeholder 2">
            <a:extLst>
              <a:ext uri="{FF2B5EF4-FFF2-40B4-BE49-F238E27FC236}">
                <a16:creationId xmlns:a16="http://schemas.microsoft.com/office/drawing/2014/main" id="{16D9423A-4DEF-90DC-54AD-734E1F13D920}"/>
              </a:ext>
            </a:extLst>
          </p:cNvPr>
          <p:cNvSpPr>
            <a:spLocks noGrp="1"/>
          </p:cNvSpPr>
          <p:nvPr>
            <p:ph idx="1"/>
          </p:nvPr>
        </p:nvSpPr>
        <p:spPr>
          <a:xfrm>
            <a:off x="381000" y="2210471"/>
            <a:ext cx="3931791" cy="3852890"/>
          </a:xfrm>
        </p:spPr>
        <p:txBody>
          <a:bodyPr lIns="274320" tIns="274320" rIns="274320" bIns="274320" anchor="t"/>
          <a:lstStyle/>
          <a:p>
            <a:r>
              <a:rPr lang="en-US" sz="1800" dirty="0"/>
              <a:t>While a floor will not affect the ASDCs at all in some hours, in others it may be the only means for procuring the Ancillary Service Plan, even if there is more than sufficient Resource capability that would otherwise be available.</a:t>
            </a:r>
          </a:p>
          <a:p>
            <a:pPr lvl="1"/>
            <a:r>
              <a:rPr lang="en-US" sz="1600" dirty="0">
                <a:solidFill>
                  <a:schemeClr val="tx1"/>
                </a:solidFill>
                <a:cs typeface="Arial"/>
              </a:rPr>
              <a:t>This is particularly relevant to ERCOT Contingency Reserve Service (ECRS) and Non-Spinning Reserve Service (Non-Spin).</a:t>
            </a:r>
          </a:p>
        </p:txBody>
      </p:sp>
      <p:sp>
        <p:nvSpPr>
          <p:cNvPr id="4" name="Slide Number Placeholder 3">
            <a:extLst>
              <a:ext uri="{FF2B5EF4-FFF2-40B4-BE49-F238E27FC236}">
                <a16:creationId xmlns:a16="http://schemas.microsoft.com/office/drawing/2014/main" id="{F0706B96-2110-1E95-E95D-0A494718D875}"/>
              </a:ext>
            </a:extLst>
          </p:cNvPr>
          <p:cNvSpPr>
            <a:spLocks noGrp="1"/>
          </p:cNvSpPr>
          <p:nvPr>
            <p:ph type="sldNum" sz="quarter" idx="4"/>
          </p:nvPr>
        </p:nvSpPr>
        <p:spPr/>
        <p:txBody>
          <a:bodyPr/>
          <a:lstStyle/>
          <a:p>
            <a:fld id="{1D93BD3E-1E9A-4970-A6F7-E7AC52762E0C}" type="slidenum">
              <a:rPr lang="en-US" smtClean="0"/>
              <a:pPr/>
              <a:t>6</a:t>
            </a:fld>
            <a:endParaRPr lang="en-US"/>
          </a:p>
        </p:txBody>
      </p:sp>
      <p:pic>
        <p:nvPicPr>
          <p:cNvPr id="8" name="Picture 7">
            <a:extLst>
              <a:ext uri="{FF2B5EF4-FFF2-40B4-BE49-F238E27FC236}">
                <a16:creationId xmlns:a16="http://schemas.microsoft.com/office/drawing/2014/main" id="{48EC1463-7A6D-D74E-B856-6D40EC458C36}"/>
              </a:ext>
            </a:extLst>
          </p:cNvPr>
          <p:cNvPicPr>
            <a:picLocks noChangeAspect="1"/>
          </p:cNvPicPr>
          <p:nvPr/>
        </p:nvPicPr>
        <p:blipFill>
          <a:blip r:embed="rId2"/>
          <a:stretch>
            <a:fillRect/>
          </a:stretch>
        </p:blipFill>
        <p:spPr>
          <a:xfrm>
            <a:off x="4263952" y="3103565"/>
            <a:ext cx="4687685" cy="3190377"/>
          </a:xfrm>
          <a:prstGeom prst="rect">
            <a:avLst/>
          </a:prstGeom>
        </p:spPr>
      </p:pic>
      <p:sp>
        <p:nvSpPr>
          <p:cNvPr id="9" name="TextBox 8">
            <a:extLst>
              <a:ext uri="{FF2B5EF4-FFF2-40B4-BE49-F238E27FC236}">
                <a16:creationId xmlns:a16="http://schemas.microsoft.com/office/drawing/2014/main" id="{F12EEE63-4DB9-17F6-5918-E466C76BDDA6}"/>
              </a:ext>
            </a:extLst>
          </p:cNvPr>
          <p:cNvSpPr txBox="1"/>
          <p:nvPr/>
        </p:nvSpPr>
        <p:spPr>
          <a:xfrm>
            <a:off x="4392732" y="2518789"/>
            <a:ext cx="4478964" cy="584775"/>
          </a:xfrm>
          <a:prstGeom prst="rect">
            <a:avLst/>
          </a:prstGeom>
          <a:noFill/>
        </p:spPr>
        <p:txBody>
          <a:bodyPr wrap="square" rtlCol="0">
            <a:spAutoFit/>
          </a:bodyPr>
          <a:lstStyle/>
          <a:p>
            <a:pPr algn="ctr"/>
            <a:r>
              <a:rPr lang="en-US" sz="1600" i="1" dirty="0">
                <a:solidFill>
                  <a:schemeClr val="accent1"/>
                </a:solidFill>
              </a:rPr>
              <a:t>Summed 2025 Ancillary Service Plan by Hour and Month in MW (Excluding Reg-Down)</a:t>
            </a:r>
          </a:p>
        </p:txBody>
      </p:sp>
      <p:sp>
        <p:nvSpPr>
          <p:cNvPr id="5" name="Content Placeholder 2">
            <a:extLst>
              <a:ext uri="{FF2B5EF4-FFF2-40B4-BE49-F238E27FC236}">
                <a16:creationId xmlns:a16="http://schemas.microsoft.com/office/drawing/2014/main" id="{968874FC-F156-32E2-1326-396CA9445407}"/>
              </a:ext>
            </a:extLst>
          </p:cNvPr>
          <p:cNvSpPr txBox="1">
            <a:spLocks/>
          </p:cNvSpPr>
          <p:nvPr/>
        </p:nvSpPr>
        <p:spPr>
          <a:xfrm>
            <a:off x="345955" y="762000"/>
            <a:ext cx="8458200" cy="5280822"/>
          </a:xfrm>
          <a:prstGeom prst="rect">
            <a:avLst/>
          </a:prstGeom>
        </p:spPr>
        <p:txBody>
          <a:bodyPr lIns="274320" tIns="274320" rIns="274320" bIns="274320" anchor="t"/>
          <a:lstStyle>
            <a:lvl1pPr marL="342900" indent="-342900" algn="l" defTabSz="914400" rtl="0" eaLnBrk="1" latinLnBrk="0" hangingPunct="1">
              <a:spcBef>
                <a:spcPct val="20000"/>
              </a:spcBef>
              <a:buFont typeface="Arial" panose="020B0604020202020204" pitchFamily="34" charset="0"/>
              <a:buChar char="•"/>
              <a:defRPr sz="2000" b="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rgbClr val="5B677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rgbClr val="5B677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rgbClr val="5B677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rgbClr val="5B677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t>As it stands today, the AORDC is guaranteed to go to $0 per MW per hour at 10 GW of Ancillary Services and goes to pennies per MW per hour well before that.</a:t>
            </a:r>
          </a:p>
          <a:p>
            <a:pPr lvl="1"/>
            <a:r>
              <a:rPr lang="en-US" sz="1600" dirty="0">
                <a:solidFill>
                  <a:schemeClr val="tx1"/>
                </a:solidFill>
              </a:rPr>
              <a:t>In many hours, such as in May, the optimization is unwilling to procure the Ancillary Service Plan unless it would free or nearly free without an ASDC floor.</a:t>
            </a:r>
            <a:endParaRPr lang="en-US" dirty="0">
              <a:solidFill>
                <a:schemeClr val="tx1"/>
              </a:solidFill>
            </a:endParaRPr>
          </a:p>
        </p:txBody>
      </p:sp>
    </p:spTree>
    <p:extLst>
      <p:ext uri="{BB962C8B-B14F-4D97-AF65-F5344CB8AC3E}">
        <p14:creationId xmlns:p14="http://schemas.microsoft.com/office/powerpoint/2010/main" val="2346954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22ECD-360A-D49E-DE03-2FF08B95F1DF}"/>
              </a:ext>
            </a:extLst>
          </p:cNvPr>
          <p:cNvSpPr>
            <a:spLocks noGrp="1"/>
          </p:cNvSpPr>
          <p:nvPr>
            <p:ph type="title"/>
          </p:nvPr>
        </p:nvSpPr>
        <p:spPr/>
        <p:txBody>
          <a:bodyPr/>
          <a:lstStyle/>
          <a:p>
            <a:r>
              <a:rPr lang="en-US" dirty="0"/>
              <a:t>Illustration of ASDCs with a Floor (ECRS and Non-Spin)</a:t>
            </a:r>
          </a:p>
        </p:txBody>
      </p:sp>
      <p:sp>
        <p:nvSpPr>
          <p:cNvPr id="4" name="Slide Number Placeholder 3">
            <a:extLst>
              <a:ext uri="{FF2B5EF4-FFF2-40B4-BE49-F238E27FC236}">
                <a16:creationId xmlns:a16="http://schemas.microsoft.com/office/drawing/2014/main" id="{AC0C7734-7C16-D6D7-D2F3-7A3A4AA40523}"/>
              </a:ext>
            </a:extLst>
          </p:cNvPr>
          <p:cNvSpPr>
            <a:spLocks noGrp="1"/>
          </p:cNvSpPr>
          <p:nvPr>
            <p:ph type="sldNum" sz="quarter" idx="4"/>
          </p:nvPr>
        </p:nvSpPr>
        <p:spPr/>
        <p:txBody>
          <a:bodyPr/>
          <a:lstStyle/>
          <a:p>
            <a:fld id="{1D93BD3E-1E9A-4970-A6F7-E7AC52762E0C}" type="slidenum">
              <a:rPr lang="en-US" smtClean="0"/>
              <a:pPr/>
              <a:t>7</a:t>
            </a:fld>
            <a:endParaRPr lang="en-US"/>
          </a:p>
        </p:txBody>
      </p:sp>
      <p:cxnSp>
        <p:nvCxnSpPr>
          <p:cNvPr id="16" name="Straight Connector 15">
            <a:extLst>
              <a:ext uri="{FF2B5EF4-FFF2-40B4-BE49-F238E27FC236}">
                <a16:creationId xmlns:a16="http://schemas.microsoft.com/office/drawing/2014/main" id="{6FDA4226-E709-61B3-4FF8-A713A7533A58}"/>
              </a:ext>
            </a:extLst>
          </p:cNvPr>
          <p:cNvCxnSpPr/>
          <p:nvPr/>
        </p:nvCxnSpPr>
        <p:spPr>
          <a:xfrm>
            <a:off x="381000" y="3559864"/>
            <a:ext cx="8458200" cy="0"/>
          </a:xfrm>
          <a:prstGeom prst="line">
            <a:avLst/>
          </a:prstGeom>
          <a:ln w="28575">
            <a:solidFill>
              <a:schemeClr val="accent4"/>
            </a:solidFill>
            <a:prstDash val="dashDot"/>
          </a:ln>
        </p:spPr>
        <p:style>
          <a:lnRef idx="1">
            <a:schemeClr val="accent1"/>
          </a:lnRef>
          <a:fillRef idx="0">
            <a:schemeClr val="accent1"/>
          </a:fillRef>
          <a:effectRef idx="0">
            <a:schemeClr val="accent1"/>
          </a:effectRef>
          <a:fontRef idx="minor">
            <a:schemeClr val="tx1"/>
          </a:fontRef>
        </p:style>
      </p:cxnSp>
      <p:sp>
        <p:nvSpPr>
          <p:cNvPr id="17" name="Arrow: Right 16">
            <a:extLst>
              <a:ext uri="{FF2B5EF4-FFF2-40B4-BE49-F238E27FC236}">
                <a16:creationId xmlns:a16="http://schemas.microsoft.com/office/drawing/2014/main" id="{2DB3D878-2F9F-62D5-5EED-80BDA08F411C}"/>
              </a:ext>
            </a:extLst>
          </p:cNvPr>
          <p:cNvSpPr/>
          <p:nvPr/>
        </p:nvSpPr>
        <p:spPr>
          <a:xfrm>
            <a:off x="4314548" y="1589103"/>
            <a:ext cx="541537" cy="204181"/>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D5B42930-CFF5-DB5D-C1F8-A7FA6C546B80}"/>
              </a:ext>
            </a:extLst>
          </p:cNvPr>
          <p:cNvSpPr/>
          <p:nvPr/>
        </p:nvSpPr>
        <p:spPr>
          <a:xfrm>
            <a:off x="4301231" y="4489057"/>
            <a:ext cx="541537" cy="204181"/>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DAA8A31-6445-0BBA-763A-9522F53A1CE9}"/>
              </a:ext>
            </a:extLst>
          </p:cNvPr>
          <p:cNvSpPr txBox="1"/>
          <p:nvPr/>
        </p:nvSpPr>
        <p:spPr>
          <a:xfrm>
            <a:off x="3635226" y="649302"/>
            <a:ext cx="1990691" cy="46166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200" dirty="0"/>
              <a:t>ECRS Plan: 2,559 MW </a:t>
            </a:r>
          </a:p>
          <a:p>
            <a:pPr algn="ctr"/>
            <a:r>
              <a:rPr lang="en-US" sz="1200" dirty="0"/>
              <a:t>Non-Spin Plan: 1,942 MW</a:t>
            </a:r>
          </a:p>
        </p:txBody>
      </p:sp>
      <p:sp>
        <p:nvSpPr>
          <p:cNvPr id="20" name="TextBox 19">
            <a:extLst>
              <a:ext uri="{FF2B5EF4-FFF2-40B4-BE49-F238E27FC236}">
                <a16:creationId xmlns:a16="http://schemas.microsoft.com/office/drawing/2014/main" id="{A807D68E-4237-E01A-A0CD-8DE10FB81C2A}"/>
              </a:ext>
            </a:extLst>
          </p:cNvPr>
          <p:cNvSpPr txBox="1"/>
          <p:nvPr/>
        </p:nvSpPr>
        <p:spPr>
          <a:xfrm>
            <a:off x="3700052" y="3557294"/>
            <a:ext cx="1941769" cy="46166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200" dirty="0"/>
              <a:t>ECRS Plan: 2,514 MW </a:t>
            </a:r>
          </a:p>
          <a:p>
            <a:pPr algn="ctr"/>
            <a:r>
              <a:rPr lang="en-US" sz="1200" dirty="0"/>
              <a:t>Non-Spin Plan: 4,482 MW</a:t>
            </a:r>
          </a:p>
        </p:txBody>
      </p:sp>
      <p:graphicFrame>
        <p:nvGraphicFramePr>
          <p:cNvPr id="3" name="Chart 2">
            <a:extLst>
              <a:ext uri="{FF2B5EF4-FFF2-40B4-BE49-F238E27FC236}">
                <a16:creationId xmlns:a16="http://schemas.microsoft.com/office/drawing/2014/main" id="{434F694C-FCB6-91DC-2784-8725C0922EA4}"/>
              </a:ext>
            </a:extLst>
          </p:cNvPr>
          <p:cNvGraphicFramePr>
            <a:graphicFrameLocks/>
          </p:cNvGraphicFramePr>
          <p:nvPr>
            <p:extLst>
              <p:ext uri="{D42A27DB-BD31-4B8C-83A1-F6EECF244321}">
                <p14:modId xmlns:p14="http://schemas.microsoft.com/office/powerpoint/2010/main" val="4022697370"/>
              </p:ext>
            </p:extLst>
          </p:nvPr>
        </p:nvGraphicFramePr>
        <p:xfrm>
          <a:off x="381000" y="771231"/>
          <a:ext cx="3971925" cy="27860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904B6448-A76C-4A47-BF3C-DD6BE00CC25D}"/>
              </a:ext>
            </a:extLst>
          </p:cNvPr>
          <p:cNvGraphicFramePr>
            <a:graphicFrameLocks/>
          </p:cNvGraphicFramePr>
          <p:nvPr>
            <p:extLst>
              <p:ext uri="{D42A27DB-BD31-4B8C-83A1-F6EECF244321}">
                <p14:modId xmlns:p14="http://schemas.microsoft.com/office/powerpoint/2010/main" val="2621704758"/>
              </p:ext>
            </p:extLst>
          </p:nvPr>
        </p:nvGraphicFramePr>
        <p:xfrm>
          <a:off x="4817708" y="771231"/>
          <a:ext cx="3971925" cy="27860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0CC4744E-FDE7-4243-BD41-D968AD5ECFCD}"/>
              </a:ext>
            </a:extLst>
          </p:cNvPr>
          <p:cNvGraphicFramePr>
            <a:graphicFrameLocks/>
          </p:cNvGraphicFramePr>
          <p:nvPr>
            <p:extLst>
              <p:ext uri="{D42A27DB-BD31-4B8C-83A1-F6EECF244321}">
                <p14:modId xmlns:p14="http://schemas.microsoft.com/office/powerpoint/2010/main" val="1814589784"/>
              </p:ext>
            </p:extLst>
          </p:nvPr>
        </p:nvGraphicFramePr>
        <p:xfrm>
          <a:off x="381000" y="3566525"/>
          <a:ext cx="3971925" cy="27860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58F2E479-1D8C-42B4-BF59-D05477D48F1E}"/>
              </a:ext>
            </a:extLst>
          </p:cNvPr>
          <p:cNvGraphicFramePr>
            <a:graphicFrameLocks/>
          </p:cNvGraphicFramePr>
          <p:nvPr>
            <p:extLst>
              <p:ext uri="{D42A27DB-BD31-4B8C-83A1-F6EECF244321}">
                <p14:modId xmlns:p14="http://schemas.microsoft.com/office/powerpoint/2010/main" val="2815233651"/>
              </p:ext>
            </p:extLst>
          </p:nvPr>
        </p:nvGraphicFramePr>
        <p:xfrm>
          <a:off x="4757790" y="3566525"/>
          <a:ext cx="3971925" cy="27860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50786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5DB45-623E-B10E-323D-472BB4F1B8A9}"/>
              </a:ext>
            </a:extLst>
          </p:cNvPr>
          <p:cNvSpPr>
            <a:spLocks noGrp="1"/>
          </p:cNvSpPr>
          <p:nvPr>
            <p:ph type="title"/>
          </p:nvPr>
        </p:nvSpPr>
        <p:spPr/>
        <p:txBody>
          <a:bodyPr/>
          <a:lstStyle/>
          <a:p>
            <a:r>
              <a:rPr lang="en-US" dirty="0"/>
              <a:t>Illustration of ASDCs with a Floor (ECRS and Non-Spin) cont.</a:t>
            </a:r>
          </a:p>
        </p:txBody>
      </p:sp>
      <p:sp>
        <p:nvSpPr>
          <p:cNvPr id="3" name="Slide Number Placeholder 2">
            <a:extLst>
              <a:ext uri="{FF2B5EF4-FFF2-40B4-BE49-F238E27FC236}">
                <a16:creationId xmlns:a16="http://schemas.microsoft.com/office/drawing/2014/main" id="{D1B44811-A967-10BE-14C5-339F5DF5DCCB}"/>
              </a:ext>
            </a:extLst>
          </p:cNvPr>
          <p:cNvSpPr>
            <a:spLocks noGrp="1"/>
          </p:cNvSpPr>
          <p:nvPr>
            <p:ph type="sldNum" sz="quarter" idx="4"/>
          </p:nvPr>
        </p:nvSpPr>
        <p:spPr/>
        <p:txBody>
          <a:bodyPr/>
          <a:lstStyle/>
          <a:p>
            <a:fld id="{1D93BD3E-1E9A-4970-A6F7-E7AC52762E0C}" type="slidenum">
              <a:rPr lang="en-US" smtClean="0"/>
              <a:pPr/>
              <a:t>8</a:t>
            </a:fld>
            <a:endParaRPr lang="en-US"/>
          </a:p>
        </p:txBody>
      </p:sp>
      <p:sp>
        <p:nvSpPr>
          <p:cNvPr id="5" name="Arrow: Right 4">
            <a:extLst>
              <a:ext uri="{FF2B5EF4-FFF2-40B4-BE49-F238E27FC236}">
                <a16:creationId xmlns:a16="http://schemas.microsoft.com/office/drawing/2014/main" id="{2B9B44A2-CC7C-E418-6A2B-388557B40ECC}"/>
              </a:ext>
            </a:extLst>
          </p:cNvPr>
          <p:cNvSpPr/>
          <p:nvPr/>
        </p:nvSpPr>
        <p:spPr>
          <a:xfrm>
            <a:off x="4160991" y="1824383"/>
            <a:ext cx="541537" cy="204181"/>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9CCF7C8-E00A-5472-50CB-7630F00F1C5B}"/>
              </a:ext>
            </a:extLst>
          </p:cNvPr>
          <p:cNvSpPr txBox="1"/>
          <p:nvPr/>
        </p:nvSpPr>
        <p:spPr>
          <a:xfrm>
            <a:off x="452392" y="3717552"/>
            <a:ext cx="8315416" cy="24929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en-US" sz="1600" dirty="0"/>
              <a:t>The actual effects of a floor on the ASDCs will vary by month and hour.  </a:t>
            </a:r>
          </a:p>
          <a:p>
            <a:pPr marL="285750" indent="-285750">
              <a:buFont typeface="Arial" panose="020B0604020202020204" pitchFamily="34" charset="0"/>
              <a:buChar char="•"/>
            </a:pPr>
            <a:r>
              <a:rPr lang="en-US" sz="1600" dirty="0"/>
              <a:t>For some hours, like this October period, there is no impact to the ASDCs whatsoever.</a:t>
            </a:r>
          </a:p>
          <a:p>
            <a:pPr marL="742950" lvl="1" indent="-285750">
              <a:buFont typeface="Arial" panose="020B0604020202020204" pitchFamily="34" charset="0"/>
              <a:buChar char="̶"/>
            </a:pPr>
            <a:r>
              <a:rPr lang="en-US" sz="1400" dirty="0"/>
              <a:t>In reviewing 2024, ASDCs for 32% of the month/hour ending combinations would not have been impacted by the ASDC floor proposal.  </a:t>
            </a:r>
          </a:p>
          <a:p>
            <a:pPr marL="285750" indent="-285750">
              <a:buFont typeface="Arial" panose="020B0604020202020204" pitchFamily="34" charset="0"/>
              <a:buChar char="•"/>
            </a:pPr>
            <a:r>
              <a:rPr lang="en-US" sz="1600" dirty="0"/>
              <a:t>For others, like the May period on the previous slide, the floor creates a long tail to encourage self-commitment to meet the Ancillary Service Plan when true scarcity does not otherwise exist.  It also allows non-zero offers to help in meeting the Ancillary Service Plan.</a:t>
            </a:r>
          </a:p>
          <a:p>
            <a:pPr marL="285750" indent="-285750">
              <a:buFont typeface="Arial" panose="020B0604020202020204" pitchFamily="34" charset="0"/>
              <a:buChar char="•"/>
            </a:pPr>
            <a:r>
              <a:rPr lang="en-US" sz="1600" dirty="0"/>
              <a:t>In all cases, the general shape of the ASDCs remains intact with the impact focused on the tail of the curves.</a:t>
            </a:r>
          </a:p>
        </p:txBody>
      </p:sp>
      <p:sp>
        <p:nvSpPr>
          <p:cNvPr id="8" name="TextBox 7">
            <a:extLst>
              <a:ext uri="{FF2B5EF4-FFF2-40B4-BE49-F238E27FC236}">
                <a16:creationId xmlns:a16="http://schemas.microsoft.com/office/drawing/2014/main" id="{F0DEA043-A579-1A45-768F-9341CE367225}"/>
              </a:ext>
            </a:extLst>
          </p:cNvPr>
          <p:cNvSpPr txBox="1"/>
          <p:nvPr/>
        </p:nvSpPr>
        <p:spPr>
          <a:xfrm>
            <a:off x="3460827" y="831526"/>
            <a:ext cx="2104008" cy="46166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200" dirty="0"/>
              <a:t>ECRS Plan: 1,555 MW </a:t>
            </a:r>
          </a:p>
          <a:p>
            <a:pPr algn="ctr"/>
            <a:r>
              <a:rPr lang="en-US" sz="1200" dirty="0"/>
              <a:t>Non-Spin Plan: 2,403 MW</a:t>
            </a:r>
          </a:p>
        </p:txBody>
      </p:sp>
      <p:graphicFrame>
        <p:nvGraphicFramePr>
          <p:cNvPr id="9" name="Chart 8">
            <a:extLst>
              <a:ext uri="{FF2B5EF4-FFF2-40B4-BE49-F238E27FC236}">
                <a16:creationId xmlns:a16="http://schemas.microsoft.com/office/drawing/2014/main" id="{F408669D-24D3-476F-884C-5BF2A6FE5E81}"/>
              </a:ext>
            </a:extLst>
          </p:cNvPr>
          <p:cNvGraphicFramePr>
            <a:graphicFrameLocks/>
          </p:cNvGraphicFramePr>
          <p:nvPr>
            <p:extLst>
              <p:ext uri="{D42A27DB-BD31-4B8C-83A1-F6EECF244321}">
                <p14:modId xmlns:p14="http://schemas.microsoft.com/office/powerpoint/2010/main" val="3042349679"/>
              </p:ext>
            </p:extLst>
          </p:nvPr>
        </p:nvGraphicFramePr>
        <p:xfrm>
          <a:off x="381000" y="875505"/>
          <a:ext cx="3971925" cy="27860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42043457-78A3-4B0C-B235-8CD4C444FABB}"/>
              </a:ext>
            </a:extLst>
          </p:cNvPr>
          <p:cNvGraphicFramePr>
            <a:graphicFrameLocks/>
          </p:cNvGraphicFramePr>
          <p:nvPr>
            <p:extLst>
              <p:ext uri="{D42A27DB-BD31-4B8C-83A1-F6EECF244321}">
                <p14:modId xmlns:p14="http://schemas.microsoft.com/office/powerpoint/2010/main" val="488778454"/>
              </p:ext>
            </p:extLst>
          </p:nvPr>
        </p:nvGraphicFramePr>
        <p:xfrm>
          <a:off x="4702528" y="863402"/>
          <a:ext cx="3971925" cy="27860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19304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4CD34-4B2B-BE19-2742-A23B2E26E7FD}"/>
              </a:ext>
            </a:extLst>
          </p:cNvPr>
          <p:cNvSpPr>
            <a:spLocks noGrp="1"/>
          </p:cNvSpPr>
          <p:nvPr>
            <p:ph type="title"/>
          </p:nvPr>
        </p:nvSpPr>
        <p:spPr/>
        <p:txBody>
          <a:bodyPr/>
          <a:lstStyle/>
          <a:p>
            <a:r>
              <a:rPr lang="en-US"/>
              <a:t>Analysis Framework for RTM Impacts</a:t>
            </a:r>
          </a:p>
        </p:txBody>
      </p:sp>
      <p:sp>
        <p:nvSpPr>
          <p:cNvPr id="3" name="Content Placeholder 2">
            <a:extLst>
              <a:ext uri="{FF2B5EF4-FFF2-40B4-BE49-F238E27FC236}">
                <a16:creationId xmlns:a16="http://schemas.microsoft.com/office/drawing/2014/main" id="{3F0E801D-BA9C-B15F-3F78-725AF08B5779}"/>
              </a:ext>
            </a:extLst>
          </p:cNvPr>
          <p:cNvSpPr>
            <a:spLocks noGrp="1"/>
          </p:cNvSpPr>
          <p:nvPr>
            <p:ph idx="1"/>
          </p:nvPr>
        </p:nvSpPr>
        <p:spPr>
          <a:xfrm>
            <a:off x="86879" y="630315"/>
            <a:ext cx="8752321" cy="4215388"/>
          </a:xfrm>
        </p:spPr>
        <p:txBody>
          <a:bodyPr/>
          <a:lstStyle/>
          <a:p>
            <a:pPr marL="0" indent="0">
              <a:buNone/>
            </a:pPr>
            <a:r>
              <a:rPr lang="en-US" dirty="0"/>
              <a:t>Scenarios Evaluated</a:t>
            </a:r>
          </a:p>
          <a:p>
            <a:r>
              <a:rPr lang="en-US" sz="1600" dirty="0">
                <a:solidFill>
                  <a:schemeClr val="tx1"/>
                </a:solidFill>
              </a:rPr>
              <a:t>Case 1: Real-Time Co-optimization (RTC) without ASDC floors using max(min(2000,”95%”)-0.01,0) for proxy floors</a:t>
            </a:r>
          </a:p>
          <a:p>
            <a:r>
              <a:rPr lang="en-US" sz="1600" dirty="0">
                <a:solidFill>
                  <a:schemeClr val="tx1"/>
                </a:solidFill>
              </a:rPr>
              <a:t>Case 2: RTC with $15 per MW per hour ASDC floors using (min(2000,”95%”) – 0.01) for proxy floors</a:t>
            </a:r>
          </a:p>
          <a:p>
            <a:r>
              <a:rPr lang="en-US" sz="1600" dirty="0">
                <a:solidFill>
                  <a:schemeClr val="tx1"/>
                </a:solidFill>
              </a:rPr>
              <a:t>Case 3 (for prices): Derived from case 1 and 2 outputs to explicitly isolate the impacts of the ASDC floor and ignore impacts from proxy offer floors and the </a:t>
            </a:r>
            <a:r>
              <a:rPr lang="en-US" sz="1600" u="sng" dirty="0">
                <a:solidFill>
                  <a:schemeClr val="tx1"/>
                </a:solidFill>
              </a:rPr>
              <a:t>lack of Ancillary Service Offer data available for the simulations</a:t>
            </a:r>
            <a:r>
              <a:rPr lang="en-US" sz="1600" dirty="0">
                <a:solidFill>
                  <a:schemeClr val="tx1"/>
                </a:solidFill>
              </a:rPr>
              <a:t>.</a:t>
            </a:r>
          </a:p>
          <a:p>
            <a:pPr lvl="1"/>
            <a:r>
              <a:rPr lang="en-US" sz="1600" dirty="0">
                <a:solidFill>
                  <a:schemeClr val="tx1"/>
                </a:solidFill>
              </a:rPr>
              <a:t>If the ASDC floor sets the price for ERCOT Contingency Reserve Service (ECRS) or Non-Spinning Reserve Service (Non-Spin) in case 2, use the case 2 prices.</a:t>
            </a:r>
          </a:p>
          <a:p>
            <a:pPr lvl="1"/>
            <a:r>
              <a:rPr lang="en-US" sz="1600" dirty="0">
                <a:solidFill>
                  <a:schemeClr val="tx1"/>
                </a:solidFill>
              </a:rPr>
              <a:t>Otherwise use the case 1 prices.</a:t>
            </a:r>
          </a:p>
          <a:p>
            <a:pPr lvl="1"/>
            <a:r>
              <a:rPr lang="en-US" sz="1600" dirty="0">
                <a:solidFill>
                  <a:schemeClr val="tx1"/>
                </a:solidFill>
              </a:rPr>
              <a:t>Case 3 Ancillary Service procurement quantities are assumed equal to case 2 procurement quantities.</a:t>
            </a:r>
          </a:p>
        </p:txBody>
      </p:sp>
      <p:sp>
        <p:nvSpPr>
          <p:cNvPr id="4" name="Slide Number Placeholder 3">
            <a:extLst>
              <a:ext uri="{FF2B5EF4-FFF2-40B4-BE49-F238E27FC236}">
                <a16:creationId xmlns:a16="http://schemas.microsoft.com/office/drawing/2014/main" id="{DA59D5B0-2BB3-A1AA-E0DE-801E10E24EF4}"/>
              </a:ext>
            </a:extLst>
          </p:cNvPr>
          <p:cNvSpPr>
            <a:spLocks noGrp="1"/>
          </p:cNvSpPr>
          <p:nvPr>
            <p:ph type="sldNum" sz="quarter" idx="4"/>
          </p:nvPr>
        </p:nvSpPr>
        <p:spPr/>
        <p:txBody>
          <a:bodyPr/>
          <a:lstStyle/>
          <a:p>
            <a:fld id="{1D93BD3E-1E9A-4970-A6F7-E7AC52762E0C}" type="slidenum">
              <a:rPr lang="en-US" smtClean="0"/>
              <a:pPr/>
              <a:t>9</a:t>
            </a:fld>
            <a:endParaRPr lang="en-US"/>
          </a:p>
        </p:txBody>
      </p:sp>
      <p:sp>
        <p:nvSpPr>
          <p:cNvPr id="6" name="TextBox 5">
            <a:extLst>
              <a:ext uri="{FF2B5EF4-FFF2-40B4-BE49-F238E27FC236}">
                <a16:creationId xmlns:a16="http://schemas.microsoft.com/office/drawing/2014/main" id="{7100244E-96B8-6FC2-4E66-38D5CA62A0DF}"/>
              </a:ext>
            </a:extLst>
          </p:cNvPr>
          <p:cNvSpPr txBox="1"/>
          <p:nvPr/>
        </p:nvSpPr>
        <p:spPr>
          <a:xfrm>
            <a:off x="124367" y="4613635"/>
            <a:ext cx="8895265" cy="156966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marL="285750" indent="-285750">
              <a:buFont typeface="Arial" panose="020B0604020202020204" pitchFamily="34" charset="0"/>
              <a:buChar char="•"/>
            </a:pPr>
            <a:r>
              <a:rPr lang="en-US" sz="1600" dirty="0"/>
              <a:t>Simulations of historical days are hampered by a lack of existing Real-Time Ancillary Service Offers.  </a:t>
            </a:r>
          </a:p>
          <a:p>
            <a:pPr marL="285750" indent="-285750">
              <a:buFont typeface="Arial" panose="020B0604020202020204" pitchFamily="34" charset="0"/>
              <a:buChar char="•"/>
            </a:pPr>
            <a:r>
              <a:rPr lang="en-US" sz="1600" dirty="0"/>
              <a:t>While we don’t expect this to be a typical case in practice, this means that the simulation results can be dominated by proxy offers.</a:t>
            </a:r>
          </a:p>
          <a:p>
            <a:pPr marL="285750" indent="-285750">
              <a:buFont typeface="Arial" panose="020B0604020202020204" pitchFamily="34" charset="0"/>
              <a:buChar char="•"/>
            </a:pPr>
            <a:r>
              <a:rPr lang="en-US" sz="1600" dirty="0"/>
              <a:t>Combined, cases 2 and 3 attempt to address this and provide the range of expected pricing outcomes with actual outcomes falling in between and being dependent on offer behavior.</a:t>
            </a:r>
          </a:p>
        </p:txBody>
      </p:sp>
    </p:spTree>
    <p:extLst>
      <p:ext uri="{BB962C8B-B14F-4D97-AF65-F5344CB8AC3E}">
        <p14:creationId xmlns:p14="http://schemas.microsoft.com/office/powerpoint/2010/main" val="4084472889"/>
      </p:ext>
    </p:extLst>
  </p:cSld>
  <p:clrMapOvr>
    <a:masterClrMapping/>
  </p:clrMapOvr>
</p:sld>
</file>

<file path=ppt/theme/theme1.xml><?xml version="1.0" encoding="utf-8"?>
<a:theme xmlns:a="http://schemas.openxmlformats.org/drawingml/2006/main" name="Cover Slide">
  <a:themeElements>
    <a:clrScheme name="ERCOT Brand Colors">
      <a:dk1>
        <a:srgbClr val="2D3338"/>
      </a:dk1>
      <a:lt1>
        <a:srgbClr val="FFFFFF"/>
      </a:lt1>
      <a:dk2>
        <a:srgbClr val="5B6770"/>
      </a:dk2>
      <a:lt2>
        <a:srgbClr val="E6EBF0"/>
      </a:lt2>
      <a:accent1>
        <a:srgbClr val="00AEC7"/>
      </a:accent1>
      <a:accent2>
        <a:srgbClr val="7C858C"/>
      </a:accent2>
      <a:accent3>
        <a:srgbClr val="26D07C"/>
      </a:accent3>
      <a:accent4>
        <a:srgbClr val="003865"/>
      </a:accent4>
      <a:accent5>
        <a:srgbClr val="685BC7"/>
      </a:accent5>
      <a:accent6>
        <a:srgbClr val="1F8B9D"/>
      </a:accent6>
      <a:hlink>
        <a:srgbClr val="0063B4"/>
      </a:hlink>
      <a:folHlink>
        <a:srgbClr val="800080"/>
      </a:folHlink>
    </a:clrScheme>
    <a:fontScheme name="H1-Aqu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orizontal Theme">
  <a:themeElements>
    <a:clrScheme name="ERCOT Brand Colors">
      <a:dk1>
        <a:srgbClr val="2D3338"/>
      </a:dk1>
      <a:lt1>
        <a:srgbClr val="FFFFFF"/>
      </a:lt1>
      <a:dk2>
        <a:srgbClr val="5B6770"/>
      </a:dk2>
      <a:lt2>
        <a:srgbClr val="E6EBF0"/>
      </a:lt2>
      <a:accent1>
        <a:srgbClr val="00AEC7"/>
      </a:accent1>
      <a:accent2>
        <a:srgbClr val="7C858C"/>
      </a:accent2>
      <a:accent3>
        <a:srgbClr val="26D07C"/>
      </a:accent3>
      <a:accent4>
        <a:srgbClr val="003865"/>
      </a:accent4>
      <a:accent5>
        <a:srgbClr val="685BC7"/>
      </a:accent5>
      <a:accent6>
        <a:srgbClr val="1F8B9D"/>
      </a:accent6>
      <a:hlink>
        <a:srgbClr val="0063B4"/>
      </a:hlink>
      <a:folHlink>
        <a:srgbClr val="800080"/>
      </a:folHlink>
    </a:clrScheme>
    <a:fontScheme name="H1-Gra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EBF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Vertical Theme">
  <a:themeElements>
    <a:clrScheme name="ERCOT Brand Colors">
      <a:dk1>
        <a:srgbClr val="2D3338"/>
      </a:dk1>
      <a:lt1>
        <a:srgbClr val="FFFFFF"/>
      </a:lt1>
      <a:dk2>
        <a:srgbClr val="5B6770"/>
      </a:dk2>
      <a:lt2>
        <a:srgbClr val="E6EBF0"/>
      </a:lt2>
      <a:accent1>
        <a:srgbClr val="00AEC7"/>
      </a:accent1>
      <a:accent2>
        <a:srgbClr val="7C858C"/>
      </a:accent2>
      <a:accent3>
        <a:srgbClr val="26D07C"/>
      </a:accent3>
      <a:accent4>
        <a:srgbClr val="003865"/>
      </a:accent4>
      <a:accent5>
        <a:srgbClr val="685BC7"/>
      </a:accent5>
      <a:accent6>
        <a:srgbClr val="1F8B9D"/>
      </a:accent6>
      <a:hlink>
        <a:srgbClr val="0063B4"/>
      </a:hlink>
      <a:folHlink>
        <a:srgbClr val="800080"/>
      </a:folHlink>
    </a:clrScheme>
    <a:fontScheme name="H1-Aqu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0999AAC16EAB41985F08B9B30BD6F8" ma:contentTypeVersion="7" ma:contentTypeDescription="Create a new document." ma:contentTypeScope="" ma:versionID="f334b19ed6e11c8a018bfc43c5e9f5e2">
  <xsd:schema xmlns:xsd="http://www.w3.org/2001/XMLSchema" xmlns:xs="http://www.w3.org/2001/XMLSchema" xmlns:p="http://schemas.microsoft.com/office/2006/metadata/properties" xmlns:ns2="8d5ee879-813f-4fb9-b7c2-a59846c21aeb" targetNamespace="http://schemas.microsoft.com/office/2006/metadata/properties" ma:root="true" ma:fieldsID="6d0723ded436bfb6175ba8e1f6eccadf" ns2:_="">
    <xsd:import namespace="8d5ee879-813f-4fb9-b7c2-a59846c21aeb"/>
    <xsd:element name="properties">
      <xsd:complexType>
        <xsd:sequence>
          <xsd:element name="documentManagement">
            <xsd:complexType>
              <xsd:all>
                <xsd:element ref="ns2:Audience" minOccurs="0"/>
                <xsd:element ref="ns2:Year" minOccurs="0"/>
                <xsd:element ref="ns2:MediaServiceMetadata" minOccurs="0"/>
                <xsd:element ref="ns2:MediaServiceFastMetadata" minOccurs="0"/>
                <xsd:element ref="ns2:Dimensions" minOccurs="0"/>
                <xsd:element ref="ns2:MediaServiceObjectDetectorVersions" minOccurs="0"/>
                <xsd:element ref="ns2:Mont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5ee879-813f-4fb9-b7c2-a59846c21aeb" elementFormDefault="qualified">
    <xsd:import namespace="http://schemas.microsoft.com/office/2006/documentManagement/types"/>
    <xsd:import namespace="http://schemas.microsoft.com/office/infopath/2007/PartnerControls"/>
    <xsd:element name="Audience" ma:index="8" nillable="true" ma:displayName="Audience" ma:format="Dropdown" ma:internalName="Audience">
      <xsd:simpleType>
        <xsd:restriction base="dms:Choice">
          <xsd:enumeration value="Confidential"/>
          <xsd:enumeration value="Public"/>
          <xsd:enumeration value="Internal"/>
          <xsd:enumeration value="Board of Directors"/>
        </xsd:restriction>
      </xsd:simpleType>
    </xsd:element>
    <xsd:element name="Year" ma:index="9" nillable="true" ma:displayName="Year" ma:format="Dropdown" ma:internalName="Year">
      <xsd:simpleType>
        <xsd:restriction base="dms:Choice">
          <xsd:enumeration value="2022"/>
          <xsd:enumeration value="2023"/>
          <xsd:enumeration value="2024"/>
          <xsd:enumeration value="2025"/>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Dimensions" ma:index="12" nillable="true" ma:displayName="Dimensions" ma:format="Dropdown" ma:internalName="Dimensions">
      <xsd:simpleType>
        <xsd:restriction base="dms:Choice">
          <xsd:enumeration value="Widescreen (16:9)"/>
          <xsd:enumeration value="Default Width"/>
          <xsd:enumeration value="HD"/>
        </xsd:restriction>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onth" ma:index="14" nillable="true" ma:displayName="Month" ma:format="Dropdown" ma:internalName="Month">
      <xsd:simpleType>
        <xsd:restriction base="dms:Choice">
          <xsd:enumeration value="January"/>
          <xsd:enumeration value="February"/>
          <xsd:enumeration value="March"/>
          <xsd:enumeration value="April"/>
          <xsd:enumeration value="MAy"/>
          <xsd:enumeration value="June"/>
          <xsd:enumeration value="July"/>
          <xsd:enumeration value="August"/>
          <xsd:enumeration value="September"/>
          <xsd:enumeration value="October"/>
          <xsd:enumeration value="November"/>
          <xsd:enumeration value="Decembe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Year xmlns="8d5ee879-813f-4fb9-b7c2-a59846c21aeb" xsi:nil="true"/>
    <Audience xmlns="8d5ee879-813f-4fb9-b7c2-a59846c21aeb">Public</Audience>
    <Dimensions xmlns="8d5ee879-813f-4fb9-b7c2-a59846c21aeb">Default Width</Dimensions>
    <Month xmlns="8d5ee879-813f-4fb9-b7c2-a59846c21ae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6A6CD9-B3E1-40D4-996B-E55652A7B6CC}">
  <ds:schemaRefs>
    <ds:schemaRef ds:uri="8d5ee879-813f-4fb9-b7c2-a59846c21ae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A526C54-2038-4DDB-9077-84C80FF069E0}">
  <ds:schemaRefs>
    <ds:schemaRef ds:uri="8d5ee879-813f-4fb9-b7c2-a59846c21ae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F18ABE5-2C97-4413-ACB0-B3080BAFCA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667</TotalTime>
  <Words>2178</Words>
  <Application>Microsoft Office PowerPoint</Application>
  <PresentationFormat>On-screen Show (4:3)</PresentationFormat>
  <Paragraphs>163</Paragraphs>
  <Slides>22</Slides>
  <Notes>1</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22</vt:i4>
      </vt:variant>
    </vt:vector>
  </HeadingPairs>
  <TitlesOfParts>
    <vt:vector size="27" baseType="lpstr">
      <vt:lpstr>Arial</vt:lpstr>
      <vt:lpstr>Calibri</vt:lpstr>
      <vt:lpstr>Cover Slide</vt:lpstr>
      <vt:lpstr>Horizontal Theme</vt:lpstr>
      <vt:lpstr>Vertical Theme</vt:lpstr>
      <vt:lpstr>PowerPoint Presentation</vt:lpstr>
      <vt:lpstr>Introduction</vt:lpstr>
      <vt:lpstr>ERCOT’s Perspective on the Concept of a ASDC Floor for the DAM and RTM, as Proposed by TCPA</vt:lpstr>
      <vt:lpstr>ERCOT’s Perspective on the Concept of TCPA’s Comments cont.</vt:lpstr>
      <vt:lpstr>ASDCs within the Optimization (Updated after meeting)</vt:lpstr>
      <vt:lpstr>The Ancillary Service Plan and the AORDC</vt:lpstr>
      <vt:lpstr>Illustration of ASDCs with a Floor (ECRS and Non-Spin)</vt:lpstr>
      <vt:lpstr>Illustration of ASDCs with a Floor (ECRS and Non-Spin) cont.</vt:lpstr>
      <vt:lpstr>Analysis Framework for RTM Impacts</vt:lpstr>
      <vt:lpstr>Analysis Framework for RTM Impacts cont.</vt:lpstr>
      <vt:lpstr>Summary of Results Across All Datasets Analyzed</vt:lpstr>
      <vt:lpstr>Summary of Results Across All Datasets Analyzed cont.</vt:lpstr>
      <vt:lpstr>Additional Analysis Details by Study Month and Case </vt:lpstr>
      <vt:lpstr>Average Ancillary Service Shortages by Month Studied</vt:lpstr>
      <vt:lpstr>Average Ancillary Service Shortages by Month Studied cont.</vt:lpstr>
      <vt:lpstr>Average Ancillary Service Procurement by Month Studied</vt:lpstr>
      <vt:lpstr>Average Ancillary Service Procurement by Month Studied cont.</vt:lpstr>
      <vt:lpstr>Average Real-Time Prices by Month Studied – Energy and Ancillary Services</vt:lpstr>
      <vt:lpstr>Average Real-Time Prices by Month Studied – Energy and Ancillary Services cont.</vt:lpstr>
      <vt:lpstr>Total Real-Time Energy and Ancillary Service Value by Month Studied</vt:lpstr>
      <vt:lpstr>Real-Time Energy and Ancillary Service Value by Month Studied cont.</vt:lpstr>
      <vt:lpstr>Conclusions</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Maggio, Dave</cp:lastModifiedBy>
  <cp:revision>26</cp:revision>
  <cp:lastPrinted>2017-10-10T21:31:05Z</cp:lastPrinted>
  <dcterms:created xsi:type="dcterms:W3CDTF">2016-01-21T15:20:31Z</dcterms:created>
  <dcterms:modified xsi:type="dcterms:W3CDTF">2025-03-25T18:08:55Z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0x0101006D0999AAC16EAB41985F08B9B30BD6F8</vt:lpwstr>
  </property>
  <property fmtid="{D5CDD505-2E9C-101B-9397-08002B2CF9AE}" pid="3" name="MSIP_Label_7084cbda-52b8-46fb-a7b7-cb5bd465ed85_Enabled">
    <vt:lpwstr>true</vt:lpwstr>
  </property>
  <property fmtid="{D5CDD505-2E9C-101B-9397-08002B2CF9AE}" pid="4" name="MSIP_Label_7084cbda-52b8-46fb-a7b7-cb5bd465ed85_SetDate">
    <vt:lpwstr>2023-04-04T20:11:24Z</vt:lpwstr>
  </property>
  <property fmtid="{D5CDD505-2E9C-101B-9397-08002B2CF9AE}" pid="5" name="MSIP_Label_7084cbda-52b8-46fb-a7b7-cb5bd465ed85_Method">
    <vt:lpwstr>Standard</vt:lpwstr>
  </property>
  <property fmtid="{D5CDD505-2E9C-101B-9397-08002B2CF9AE}" pid="6" name="MSIP_Label_7084cbda-52b8-46fb-a7b7-cb5bd465ed85_Name">
    <vt:lpwstr>Internal</vt:lpwstr>
  </property>
  <property fmtid="{D5CDD505-2E9C-101B-9397-08002B2CF9AE}" pid="7" name="MSIP_Label_7084cbda-52b8-46fb-a7b7-cb5bd465ed85_SiteId">
    <vt:lpwstr>0afb747d-bff7-4596-a9fc-950ef9e0ec45</vt:lpwstr>
  </property>
  <property fmtid="{D5CDD505-2E9C-101B-9397-08002B2CF9AE}" pid="8" name="MSIP_Label_7084cbda-52b8-46fb-a7b7-cb5bd465ed85_ActionId">
    <vt:lpwstr>2ffd7455-2a10-4c42-ab9a-33fe7556bcb5</vt:lpwstr>
  </property>
  <property fmtid="{D5CDD505-2E9C-101B-9397-08002B2CF9AE}" pid="9" name="MSIP_Label_7084cbda-52b8-46fb-a7b7-cb5bd465ed85_ContentBits">
    <vt:lpwstr>0</vt:lpwstr>
  </property>
  <property fmtid="{D5CDD505-2E9C-101B-9397-08002B2CF9AE}" pid="10" name="MSIP_Label_7084cbda-52b8-46fb-a7b7-cb5bd465ed85_Tag">
    <vt:lpwstr>10, 3, 0, 2</vt:lpwstr>
  </property>
</Properties>
</file>