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23"/>
  </p:notesMasterIdLst>
  <p:handoutMasterIdLst>
    <p:handoutMasterId r:id="rId24"/>
  </p:handoutMasterIdLst>
  <p:sldIdLst>
    <p:sldId id="260" r:id="rId6"/>
    <p:sldId id="584" r:id="rId7"/>
    <p:sldId id="581" r:id="rId8"/>
    <p:sldId id="585" r:id="rId9"/>
    <p:sldId id="589" r:id="rId10"/>
    <p:sldId id="588" r:id="rId11"/>
    <p:sldId id="591" r:id="rId12"/>
    <p:sldId id="597" r:id="rId13"/>
    <p:sldId id="602" r:id="rId14"/>
    <p:sldId id="600" r:id="rId15"/>
    <p:sldId id="599" r:id="rId16"/>
    <p:sldId id="601" r:id="rId17"/>
    <p:sldId id="592" r:id="rId18"/>
    <p:sldId id="590" r:id="rId19"/>
    <p:sldId id="593" r:id="rId20"/>
    <p:sldId id="594" r:id="rId21"/>
    <p:sldId id="587"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FD8819A-08DF-43DE-AEA8-2BAF1B2ED933}">
          <p14:sldIdLst>
            <p14:sldId id="260"/>
            <p14:sldId id="584"/>
            <p14:sldId id="581"/>
            <p14:sldId id="585"/>
            <p14:sldId id="589"/>
            <p14:sldId id="588"/>
            <p14:sldId id="591"/>
          </p14:sldIdLst>
        </p14:section>
        <p14:section name="Added for TWG 3/26/2025" id="{5DC217DD-88B1-4B8F-8E85-63A0DE094DC2}">
          <p14:sldIdLst>
            <p14:sldId id="597"/>
            <p14:sldId id="602"/>
            <p14:sldId id="600"/>
            <p14:sldId id="599"/>
            <p14:sldId id="601"/>
            <p14:sldId id="592"/>
            <p14:sldId id="590"/>
            <p14:sldId id="593"/>
            <p14:sldId id="594"/>
            <p14:sldId id="587"/>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AED60BC-6DC8-9208-15EC-10DB2B0CE731}" name="Mereness, Matt" initials="MM" userId="S::matt.mereness@ercot.com::6db1126a-164e-4475-8d86-5dde160acd3b" providerId="AD"/>
  <p188:author id="{881B48C5-BB53-CDCD-4930-0451197F0D4A}" name="Urquhart, Ike" initials="UI" userId="S::Ike.Urquhart@ercot.com::730980f3-dc09-4cfe-ab83-a3f100637f33" providerId="AD"/>
  <p188:author id="{47B1B2D5-CBCE-C9A6-CDCE-5D057DF5C4EF}" name="Kersulis, Jonas" initials="KJ" userId="S::Jonas.Kersulis@ercot.com::38ec2a83-12fc-4093-8e16-3ee53b6e04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C7"/>
    <a:srgbClr val="26D07C"/>
    <a:srgbClr val="0076C6"/>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9F85C3-700C-4D8D-9B48-7C1F6A48F8D8}" v="9" dt="2025-03-26T18:52:40.655"/>
  </p1510:revLst>
</p1510:revInfo>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1314"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DF24F530-C3D0-41F9-ACD4-4686571532EF}"/>
    <pc:docChg chg="undo custSel addSld modSld sldOrd modSection">
      <pc:chgData name="Badri, Sreenivas" userId="0b43dccd-042e-4be0-871d-afa1d90d6a2e" providerId="ADAL" clId="{DF24F530-C3D0-41F9-ACD4-4686571532EF}" dt="2025-03-25T12:35:18.455" v="1349" actId="20577"/>
      <pc:docMkLst>
        <pc:docMk/>
      </pc:docMkLst>
      <pc:sldChg chg="ord">
        <pc:chgData name="Badri, Sreenivas" userId="0b43dccd-042e-4be0-871d-afa1d90d6a2e" providerId="ADAL" clId="{DF24F530-C3D0-41F9-ACD4-4686571532EF}" dt="2025-03-25T12:34:36.281" v="1324"/>
        <pc:sldMkLst>
          <pc:docMk/>
          <pc:sldMk cId="1367297713" sldId="590"/>
        </pc:sldMkLst>
      </pc:sldChg>
      <pc:sldChg chg="modSp mod ord">
        <pc:chgData name="Badri, Sreenivas" userId="0b43dccd-042e-4be0-871d-afa1d90d6a2e" providerId="ADAL" clId="{DF24F530-C3D0-41F9-ACD4-4686571532EF}" dt="2025-03-25T12:34:45.212" v="1325" actId="1076"/>
        <pc:sldMkLst>
          <pc:docMk/>
          <pc:sldMk cId="492532002" sldId="592"/>
        </pc:sldMkLst>
        <pc:spChg chg="mod">
          <ac:chgData name="Badri, Sreenivas" userId="0b43dccd-042e-4be0-871d-afa1d90d6a2e" providerId="ADAL" clId="{DF24F530-C3D0-41F9-ACD4-4686571532EF}" dt="2025-03-25T12:34:45.212" v="1325" actId="1076"/>
          <ac:spMkLst>
            <pc:docMk/>
            <pc:sldMk cId="492532002" sldId="592"/>
            <ac:spMk id="7" creationId="{3FACA282-FE6E-D404-536F-36FAD8C569D0}"/>
          </ac:spMkLst>
        </pc:spChg>
      </pc:sldChg>
      <pc:sldChg chg="ord">
        <pc:chgData name="Badri, Sreenivas" userId="0b43dccd-042e-4be0-871d-afa1d90d6a2e" providerId="ADAL" clId="{DF24F530-C3D0-41F9-ACD4-4686571532EF}" dt="2025-03-25T12:34:36.281" v="1324"/>
        <pc:sldMkLst>
          <pc:docMk/>
          <pc:sldMk cId="1977841253" sldId="593"/>
        </pc:sldMkLst>
      </pc:sldChg>
      <pc:sldChg chg="modSp mod ord">
        <pc:chgData name="Badri, Sreenivas" userId="0b43dccd-042e-4be0-871d-afa1d90d6a2e" providerId="ADAL" clId="{DF24F530-C3D0-41F9-ACD4-4686571532EF}" dt="2025-03-25T12:27:00.471" v="1170"/>
        <pc:sldMkLst>
          <pc:docMk/>
          <pc:sldMk cId="2391667937" sldId="594"/>
        </pc:sldMkLst>
        <pc:spChg chg="mod">
          <ac:chgData name="Badri, Sreenivas" userId="0b43dccd-042e-4be0-871d-afa1d90d6a2e" providerId="ADAL" clId="{DF24F530-C3D0-41F9-ACD4-4686571532EF}" dt="2025-03-25T12:26:51.189" v="1168" actId="20577"/>
          <ac:spMkLst>
            <pc:docMk/>
            <pc:sldMk cId="2391667937" sldId="594"/>
            <ac:spMk id="7" creationId="{7166E16D-C752-BEEC-EF01-863CB3508C12}"/>
          </ac:spMkLst>
        </pc:spChg>
      </pc:sldChg>
      <pc:sldChg chg="delSp modSp mod">
        <pc:chgData name="Badri, Sreenivas" userId="0b43dccd-042e-4be0-871d-afa1d90d6a2e" providerId="ADAL" clId="{DF24F530-C3D0-41F9-ACD4-4686571532EF}" dt="2025-03-25T12:25:04.101" v="1067" actId="20577"/>
        <pc:sldMkLst>
          <pc:docMk/>
          <pc:sldMk cId="4272829967" sldId="597"/>
        </pc:sldMkLst>
        <pc:spChg chg="mod">
          <ac:chgData name="Badri, Sreenivas" userId="0b43dccd-042e-4be0-871d-afa1d90d6a2e" providerId="ADAL" clId="{DF24F530-C3D0-41F9-ACD4-4686571532EF}" dt="2025-03-25T12:17:37.540" v="740" actId="20577"/>
          <ac:spMkLst>
            <pc:docMk/>
            <pc:sldMk cId="4272829967" sldId="597"/>
            <ac:spMk id="2" creationId="{DEEAB704-E1FC-5CCA-84C5-D6FA3AAA5DD5}"/>
          </ac:spMkLst>
        </pc:spChg>
        <pc:spChg chg="mod">
          <ac:chgData name="Badri, Sreenivas" userId="0b43dccd-042e-4be0-871d-afa1d90d6a2e" providerId="ADAL" clId="{DF24F530-C3D0-41F9-ACD4-4686571532EF}" dt="2025-03-25T12:25:04.101" v="1067" actId="20577"/>
          <ac:spMkLst>
            <pc:docMk/>
            <pc:sldMk cId="4272829967" sldId="597"/>
            <ac:spMk id="3" creationId="{B10EFFBC-10B6-45F9-AB09-C472D3FDD6CF}"/>
          </ac:spMkLst>
        </pc:spChg>
        <pc:picChg chg="del mod">
          <ac:chgData name="Badri, Sreenivas" userId="0b43dccd-042e-4be0-871d-afa1d90d6a2e" providerId="ADAL" clId="{DF24F530-C3D0-41F9-ACD4-4686571532EF}" dt="2025-03-25T12:17:01.969" v="688" actId="478"/>
          <ac:picMkLst>
            <pc:docMk/>
            <pc:sldMk cId="4272829967" sldId="597"/>
            <ac:picMk id="6" creationId="{B2133120-2CF8-4C5A-D097-E34C03008A3C}"/>
          </ac:picMkLst>
        </pc:picChg>
      </pc:sldChg>
      <pc:sldChg chg="modSp mod">
        <pc:chgData name="Badri, Sreenivas" userId="0b43dccd-042e-4be0-871d-afa1d90d6a2e" providerId="ADAL" clId="{DF24F530-C3D0-41F9-ACD4-4686571532EF}" dt="2025-03-25T12:13:33.061" v="581"/>
        <pc:sldMkLst>
          <pc:docMk/>
          <pc:sldMk cId="2423186416" sldId="599"/>
        </pc:sldMkLst>
        <pc:spChg chg="mod">
          <ac:chgData name="Badri, Sreenivas" userId="0b43dccd-042e-4be0-871d-afa1d90d6a2e" providerId="ADAL" clId="{DF24F530-C3D0-41F9-ACD4-4686571532EF}" dt="2025-03-25T12:13:33.061" v="581"/>
          <ac:spMkLst>
            <pc:docMk/>
            <pc:sldMk cId="2423186416" sldId="599"/>
            <ac:spMk id="2" creationId="{DEEAB704-E1FC-5CCA-84C5-D6FA3AAA5DD5}"/>
          </ac:spMkLst>
        </pc:spChg>
        <pc:spChg chg="mod">
          <ac:chgData name="Badri, Sreenivas" userId="0b43dccd-042e-4be0-871d-afa1d90d6a2e" providerId="ADAL" clId="{DF24F530-C3D0-41F9-ACD4-4686571532EF}" dt="2025-03-25T12:10:31.268" v="449" actId="6549"/>
          <ac:spMkLst>
            <pc:docMk/>
            <pc:sldMk cId="2423186416" sldId="599"/>
            <ac:spMk id="3" creationId="{B10EFFBC-10B6-45F9-AB09-C472D3FDD6CF}"/>
          </ac:spMkLst>
        </pc:spChg>
      </pc:sldChg>
      <pc:sldChg chg="modSp mod">
        <pc:chgData name="Badri, Sreenivas" userId="0b43dccd-042e-4be0-871d-afa1d90d6a2e" providerId="ADAL" clId="{DF24F530-C3D0-41F9-ACD4-4686571532EF}" dt="2025-03-25T12:13:40.134" v="582"/>
        <pc:sldMkLst>
          <pc:docMk/>
          <pc:sldMk cId="2899265279" sldId="600"/>
        </pc:sldMkLst>
        <pc:spChg chg="mod">
          <ac:chgData name="Badri, Sreenivas" userId="0b43dccd-042e-4be0-871d-afa1d90d6a2e" providerId="ADAL" clId="{DF24F530-C3D0-41F9-ACD4-4686571532EF}" dt="2025-03-25T12:13:40.134" v="582"/>
          <ac:spMkLst>
            <pc:docMk/>
            <pc:sldMk cId="2899265279" sldId="600"/>
            <ac:spMk id="2" creationId="{DEEAB704-E1FC-5CCA-84C5-D6FA3AAA5DD5}"/>
          </ac:spMkLst>
        </pc:spChg>
        <pc:spChg chg="mod">
          <ac:chgData name="Badri, Sreenivas" userId="0b43dccd-042e-4be0-871d-afa1d90d6a2e" providerId="ADAL" clId="{DF24F530-C3D0-41F9-ACD4-4686571532EF}" dt="2025-03-25T12:11:42.287" v="520" actId="13926"/>
          <ac:spMkLst>
            <pc:docMk/>
            <pc:sldMk cId="2899265279" sldId="600"/>
            <ac:spMk id="3" creationId="{B10EFFBC-10B6-45F9-AB09-C472D3FDD6CF}"/>
          </ac:spMkLst>
        </pc:spChg>
      </pc:sldChg>
      <pc:sldChg chg="modSp mod">
        <pc:chgData name="Badri, Sreenivas" userId="0b43dccd-042e-4be0-871d-afa1d90d6a2e" providerId="ADAL" clId="{DF24F530-C3D0-41F9-ACD4-4686571532EF}" dt="2025-03-25T12:35:18.455" v="1349" actId="20577"/>
        <pc:sldMkLst>
          <pc:docMk/>
          <pc:sldMk cId="2737384030" sldId="601"/>
        </pc:sldMkLst>
        <pc:spChg chg="mod">
          <ac:chgData name="Badri, Sreenivas" userId="0b43dccd-042e-4be0-871d-afa1d90d6a2e" providerId="ADAL" clId="{DF24F530-C3D0-41F9-ACD4-4686571532EF}" dt="2025-03-25T12:15:20.353" v="630" actId="20577"/>
          <ac:spMkLst>
            <pc:docMk/>
            <pc:sldMk cId="2737384030" sldId="601"/>
            <ac:spMk id="2" creationId="{DEEAB704-E1FC-5CCA-84C5-D6FA3AAA5DD5}"/>
          </ac:spMkLst>
        </pc:spChg>
        <pc:spChg chg="mod">
          <ac:chgData name="Badri, Sreenivas" userId="0b43dccd-042e-4be0-871d-afa1d90d6a2e" providerId="ADAL" clId="{DF24F530-C3D0-41F9-ACD4-4686571532EF}" dt="2025-03-25T12:35:18.455" v="1349" actId="20577"/>
          <ac:spMkLst>
            <pc:docMk/>
            <pc:sldMk cId="2737384030" sldId="601"/>
            <ac:spMk id="3" creationId="{B10EFFBC-10B6-45F9-AB09-C472D3FDD6CF}"/>
          </ac:spMkLst>
        </pc:spChg>
      </pc:sldChg>
      <pc:sldChg chg="add">
        <pc:chgData name="Badri, Sreenivas" userId="0b43dccd-042e-4be0-871d-afa1d90d6a2e" providerId="ADAL" clId="{DF24F530-C3D0-41F9-ACD4-4686571532EF}" dt="2025-03-25T12:16:36.085" v="686"/>
        <pc:sldMkLst>
          <pc:docMk/>
          <pc:sldMk cId="2861533269" sldId="602"/>
        </pc:sldMkLst>
      </pc:sldChg>
    </pc:docChg>
  </pc:docChgLst>
  <pc:docChgLst>
    <pc:chgData name="Badri, Sreenivas" userId="0b43dccd-042e-4be0-871d-afa1d90d6a2e" providerId="ADAL" clId="{D19F85C3-700C-4D8D-9B48-7C1F6A48F8D8}"/>
    <pc:docChg chg="undo custSel addSld delSld modSld modSection">
      <pc:chgData name="Badri, Sreenivas" userId="0b43dccd-042e-4be0-871d-afa1d90d6a2e" providerId="ADAL" clId="{D19F85C3-700C-4D8D-9B48-7C1F6A48F8D8}" dt="2025-03-26T18:56:06.630" v="643" actId="1076"/>
      <pc:docMkLst>
        <pc:docMk/>
      </pc:docMkLst>
      <pc:sldChg chg="modSp mod">
        <pc:chgData name="Badri, Sreenivas" userId="0b43dccd-042e-4be0-871d-afa1d90d6a2e" providerId="ADAL" clId="{D19F85C3-700C-4D8D-9B48-7C1F6A48F8D8}" dt="2025-03-25T19:50:58.598" v="154" actId="20577"/>
        <pc:sldMkLst>
          <pc:docMk/>
          <pc:sldMk cId="730603795" sldId="260"/>
        </pc:sldMkLst>
        <pc:spChg chg="mod">
          <ac:chgData name="Badri, Sreenivas" userId="0b43dccd-042e-4be0-871d-afa1d90d6a2e" providerId="ADAL" clId="{D19F85C3-700C-4D8D-9B48-7C1F6A48F8D8}" dt="2025-03-25T19:50:58.598" v="154" actId="20577"/>
          <ac:spMkLst>
            <pc:docMk/>
            <pc:sldMk cId="730603795" sldId="260"/>
            <ac:spMk id="7" creationId="{00000000-0000-0000-0000-000000000000}"/>
          </ac:spMkLst>
        </pc:spChg>
      </pc:sldChg>
      <pc:sldChg chg="modSp mod">
        <pc:chgData name="Badri, Sreenivas" userId="0b43dccd-042e-4be0-871d-afa1d90d6a2e" providerId="ADAL" clId="{D19F85C3-700C-4D8D-9B48-7C1F6A48F8D8}" dt="2025-03-25T20:49:05.001" v="355" actId="20577"/>
        <pc:sldMkLst>
          <pc:docMk/>
          <pc:sldMk cId="1091436284" sldId="587"/>
        </pc:sldMkLst>
        <pc:spChg chg="mod">
          <ac:chgData name="Badri, Sreenivas" userId="0b43dccd-042e-4be0-871d-afa1d90d6a2e" providerId="ADAL" clId="{D19F85C3-700C-4D8D-9B48-7C1F6A48F8D8}" dt="2025-03-25T20:49:05.001" v="355" actId="20577"/>
          <ac:spMkLst>
            <pc:docMk/>
            <pc:sldMk cId="1091436284" sldId="587"/>
            <ac:spMk id="2" creationId="{0396CBF9-33D4-457C-7B6B-3B0E0C84CACB}"/>
          </ac:spMkLst>
        </pc:spChg>
      </pc:sldChg>
      <pc:sldChg chg="modSp mod">
        <pc:chgData name="Badri, Sreenivas" userId="0b43dccd-042e-4be0-871d-afa1d90d6a2e" providerId="ADAL" clId="{D19F85C3-700C-4D8D-9B48-7C1F6A48F8D8}" dt="2025-03-25T19:01:15.757" v="17" actId="6549"/>
        <pc:sldMkLst>
          <pc:docMk/>
          <pc:sldMk cId="1902031711" sldId="591"/>
        </pc:sldMkLst>
        <pc:spChg chg="mod">
          <ac:chgData name="Badri, Sreenivas" userId="0b43dccd-042e-4be0-871d-afa1d90d6a2e" providerId="ADAL" clId="{D19F85C3-700C-4D8D-9B48-7C1F6A48F8D8}" dt="2025-03-25T19:01:15.757" v="17" actId="6549"/>
          <ac:spMkLst>
            <pc:docMk/>
            <pc:sldMk cId="1902031711" sldId="591"/>
            <ac:spMk id="10" creationId="{E3208117-FCBF-86B6-E8F1-E9022CB759B2}"/>
          </ac:spMkLst>
        </pc:spChg>
      </pc:sldChg>
      <pc:sldChg chg="modSp mod">
        <pc:chgData name="Badri, Sreenivas" userId="0b43dccd-042e-4be0-871d-afa1d90d6a2e" providerId="ADAL" clId="{D19F85C3-700C-4D8D-9B48-7C1F6A48F8D8}" dt="2025-03-25T20:40:18.025" v="333" actId="20577"/>
        <pc:sldMkLst>
          <pc:docMk/>
          <pc:sldMk cId="2391667937" sldId="594"/>
        </pc:sldMkLst>
        <pc:spChg chg="mod">
          <ac:chgData name="Badri, Sreenivas" userId="0b43dccd-042e-4be0-871d-afa1d90d6a2e" providerId="ADAL" clId="{D19F85C3-700C-4D8D-9B48-7C1F6A48F8D8}" dt="2025-03-25T20:40:18.025" v="333" actId="20577"/>
          <ac:spMkLst>
            <pc:docMk/>
            <pc:sldMk cId="2391667937" sldId="594"/>
            <ac:spMk id="7" creationId="{7166E16D-C752-BEEC-EF01-863CB3508C12}"/>
          </ac:spMkLst>
        </pc:spChg>
      </pc:sldChg>
      <pc:sldChg chg="del">
        <pc:chgData name="Badri, Sreenivas" userId="0b43dccd-042e-4be0-871d-afa1d90d6a2e" providerId="ADAL" clId="{D19F85C3-700C-4D8D-9B48-7C1F6A48F8D8}" dt="2025-03-25T19:52:18.753" v="156" actId="47"/>
        <pc:sldMkLst>
          <pc:docMk/>
          <pc:sldMk cId="439433693" sldId="595"/>
        </pc:sldMkLst>
      </pc:sldChg>
      <pc:sldChg chg="del">
        <pc:chgData name="Badri, Sreenivas" userId="0b43dccd-042e-4be0-871d-afa1d90d6a2e" providerId="ADAL" clId="{D19F85C3-700C-4D8D-9B48-7C1F6A48F8D8}" dt="2025-03-25T19:52:17.083" v="155" actId="47"/>
        <pc:sldMkLst>
          <pc:docMk/>
          <pc:sldMk cId="1989094896" sldId="596"/>
        </pc:sldMkLst>
      </pc:sldChg>
      <pc:sldChg chg="modSp mod">
        <pc:chgData name="Badri, Sreenivas" userId="0b43dccd-042e-4be0-871d-afa1d90d6a2e" providerId="ADAL" clId="{D19F85C3-700C-4D8D-9B48-7C1F6A48F8D8}" dt="2025-03-26T12:29:03.360" v="408" actId="20577"/>
        <pc:sldMkLst>
          <pc:docMk/>
          <pc:sldMk cId="4272829967" sldId="597"/>
        </pc:sldMkLst>
        <pc:spChg chg="mod">
          <ac:chgData name="Badri, Sreenivas" userId="0b43dccd-042e-4be0-871d-afa1d90d6a2e" providerId="ADAL" clId="{D19F85C3-700C-4D8D-9B48-7C1F6A48F8D8}" dt="2025-03-26T12:29:03.360" v="408" actId="20577"/>
          <ac:spMkLst>
            <pc:docMk/>
            <pc:sldMk cId="4272829967" sldId="597"/>
            <ac:spMk id="3" creationId="{B10EFFBC-10B6-45F9-AB09-C472D3FDD6CF}"/>
          </ac:spMkLst>
        </pc:spChg>
      </pc:sldChg>
      <pc:sldChg chg="modSp mod">
        <pc:chgData name="Badri, Sreenivas" userId="0b43dccd-042e-4be0-871d-afa1d90d6a2e" providerId="ADAL" clId="{D19F85C3-700C-4D8D-9B48-7C1F6A48F8D8}" dt="2025-03-26T18:56:06.630" v="643" actId="1076"/>
        <pc:sldMkLst>
          <pc:docMk/>
          <pc:sldMk cId="2423186416" sldId="599"/>
        </pc:sldMkLst>
        <pc:spChg chg="mod">
          <ac:chgData name="Badri, Sreenivas" userId="0b43dccd-042e-4be0-871d-afa1d90d6a2e" providerId="ADAL" clId="{D19F85C3-700C-4D8D-9B48-7C1F6A48F8D8}" dt="2025-03-26T18:56:06.630" v="643" actId="1076"/>
          <ac:spMkLst>
            <pc:docMk/>
            <pc:sldMk cId="2423186416" sldId="599"/>
            <ac:spMk id="3" creationId="{B10EFFBC-10B6-45F9-AB09-C472D3FDD6CF}"/>
          </ac:spMkLst>
        </pc:spChg>
      </pc:sldChg>
      <pc:sldChg chg="addSp delSp modSp mod">
        <pc:chgData name="Badri, Sreenivas" userId="0b43dccd-042e-4be0-871d-afa1d90d6a2e" providerId="ADAL" clId="{D19F85C3-700C-4D8D-9B48-7C1F6A48F8D8}" dt="2025-03-26T12:25:58.488" v="365" actId="1076"/>
        <pc:sldMkLst>
          <pc:docMk/>
          <pc:sldMk cId="2899265279" sldId="600"/>
        </pc:sldMkLst>
        <pc:spChg chg="mod">
          <ac:chgData name="Badri, Sreenivas" userId="0b43dccd-042e-4be0-871d-afa1d90d6a2e" providerId="ADAL" clId="{D19F85C3-700C-4D8D-9B48-7C1F6A48F8D8}" dt="2025-03-26T12:25:19.572" v="358" actId="14100"/>
          <ac:spMkLst>
            <pc:docMk/>
            <pc:sldMk cId="2899265279" sldId="600"/>
            <ac:spMk id="3" creationId="{B10EFFBC-10B6-45F9-AB09-C472D3FDD6CF}"/>
          </ac:spMkLst>
        </pc:spChg>
        <pc:picChg chg="mod">
          <ac:chgData name="Badri, Sreenivas" userId="0b43dccd-042e-4be0-871d-afa1d90d6a2e" providerId="ADAL" clId="{D19F85C3-700C-4D8D-9B48-7C1F6A48F8D8}" dt="2025-03-25T20:26:40.357" v="178" actId="1076"/>
          <ac:picMkLst>
            <pc:docMk/>
            <pc:sldMk cId="2899265279" sldId="600"/>
            <ac:picMk id="6" creationId="{0A789303-A1FE-03D0-7831-EEDB54474043}"/>
          </ac:picMkLst>
        </pc:picChg>
        <pc:picChg chg="del mod">
          <ac:chgData name="Badri, Sreenivas" userId="0b43dccd-042e-4be0-871d-afa1d90d6a2e" providerId="ADAL" clId="{D19F85C3-700C-4D8D-9B48-7C1F6A48F8D8}" dt="2025-03-26T12:25:49.263" v="362" actId="478"/>
          <ac:picMkLst>
            <pc:docMk/>
            <pc:sldMk cId="2899265279" sldId="600"/>
            <ac:picMk id="8" creationId="{2E21354C-BC71-62CC-1EC1-7725AC04F023}"/>
          </ac:picMkLst>
        </pc:picChg>
        <pc:picChg chg="add mod">
          <ac:chgData name="Badri, Sreenivas" userId="0b43dccd-042e-4be0-871d-afa1d90d6a2e" providerId="ADAL" clId="{D19F85C3-700C-4D8D-9B48-7C1F6A48F8D8}" dt="2025-03-26T12:25:58.488" v="365" actId="1076"/>
          <ac:picMkLst>
            <pc:docMk/>
            <pc:sldMk cId="2899265279" sldId="600"/>
            <ac:picMk id="1026" creationId="{F7CA5E61-70BD-D846-B5BB-BDF86A641226}"/>
          </ac:picMkLst>
        </pc:picChg>
      </pc:sldChg>
      <pc:sldChg chg="modSp mod">
        <pc:chgData name="Badri, Sreenivas" userId="0b43dccd-042e-4be0-871d-afa1d90d6a2e" providerId="ADAL" clId="{D19F85C3-700C-4D8D-9B48-7C1F6A48F8D8}" dt="2025-03-25T20:38:57.698" v="330" actId="6549"/>
        <pc:sldMkLst>
          <pc:docMk/>
          <pc:sldMk cId="2737384030" sldId="601"/>
        </pc:sldMkLst>
        <pc:spChg chg="mod">
          <ac:chgData name="Badri, Sreenivas" userId="0b43dccd-042e-4be0-871d-afa1d90d6a2e" providerId="ADAL" clId="{D19F85C3-700C-4D8D-9B48-7C1F6A48F8D8}" dt="2025-03-25T20:38:57.698" v="330" actId="6549"/>
          <ac:spMkLst>
            <pc:docMk/>
            <pc:sldMk cId="2737384030" sldId="601"/>
            <ac:spMk id="3" creationId="{B10EFFBC-10B6-45F9-AB09-C472D3FDD6CF}"/>
          </ac:spMkLst>
        </pc:spChg>
      </pc:sldChg>
      <pc:sldChg chg="modSp mod">
        <pc:chgData name="Badri, Sreenivas" userId="0b43dccd-042e-4be0-871d-afa1d90d6a2e" providerId="ADAL" clId="{D19F85C3-700C-4D8D-9B48-7C1F6A48F8D8}" dt="2025-03-25T20:32:17.617" v="215" actId="20577"/>
        <pc:sldMkLst>
          <pc:docMk/>
          <pc:sldMk cId="2861533269" sldId="602"/>
        </pc:sldMkLst>
        <pc:spChg chg="mod">
          <ac:chgData name="Badri, Sreenivas" userId="0b43dccd-042e-4be0-871d-afa1d90d6a2e" providerId="ADAL" clId="{D19F85C3-700C-4D8D-9B48-7C1F6A48F8D8}" dt="2025-03-25T20:32:17.617" v="215" actId="20577"/>
          <ac:spMkLst>
            <pc:docMk/>
            <pc:sldMk cId="2861533269" sldId="602"/>
            <ac:spMk id="3" creationId="{B10EFFBC-10B6-45F9-AB09-C472D3FDD6CF}"/>
          </ac:spMkLst>
        </pc:spChg>
        <pc:picChg chg="mod">
          <ac:chgData name="Badri, Sreenivas" userId="0b43dccd-042e-4be0-871d-afa1d90d6a2e" providerId="ADAL" clId="{D19F85C3-700C-4D8D-9B48-7C1F6A48F8D8}" dt="2025-03-25T20:21:18.063" v="158" actId="1076"/>
          <ac:picMkLst>
            <pc:docMk/>
            <pc:sldMk cId="2861533269" sldId="602"/>
            <ac:picMk id="6" creationId="{B2133120-2CF8-4C5A-D097-E34C03008A3C}"/>
          </ac:picMkLst>
        </pc:picChg>
      </pc:sldChg>
      <pc:sldChg chg="new del">
        <pc:chgData name="Badri, Sreenivas" userId="0b43dccd-042e-4be0-871d-afa1d90d6a2e" providerId="ADAL" clId="{D19F85C3-700C-4D8D-9B48-7C1F6A48F8D8}" dt="2025-03-25T20:37:44.821" v="292" actId="680"/>
        <pc:sldMkLst>
          <pc:docMk/>
          <pc:sldMk cId="3706363429" sldId="60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3/26/2025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3/26/2025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534400" y="63246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
        <p:nvSpPr>
          <p:cNvPr id="10" name="Slide Number Placeholder 5"/>
          <p:cNvSpPr txBox="1">
            <a:spLocks/>
          </p:cNvSpPr>
          <p:nvPr userDrawn="1"/>
        </p:nvSpPr>
        <p:spPr>
          <a:xfrm>
            <a:off x="8534400" y="6324600"/>
            <a:ext cx="609600" cy="296862"/>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D93BD3E-1E9A-4970-A6F7-E7AC52762E0C}" type="slidenum">
              <a:rPr lang="en-US" smtClean="0"/>
              <a:pPr/>
              <a:t>‹#›</a:t>
            </a:fld>
            <a:endParaRPr lang="en-US"/>
          </a:p>
        </p:txBody>
      </p:sp>
    </p:spTree>
    <p:extLst>
      <p:ext uri="{BB962C8B-B14F-4D97-AF65-F5344CB8AC3E}">
        <p14:creationId xmlns:p14="http://schemas.microsoft.com/office/powerpoint/2010/main" val="2117636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a:solidFill>
                  <a:schemeClr val="tx1"/>
                </a:solidFill>
              </a:rPr>
              <a:t>Click to edit Master text styles</a:t>
            </a:r>
          </a:p>
          <a:p>
            <a:pPr marL="742950" lvl="1" indent="-285750">
              <a:buFont typeface="Arial" panose="020B0604020202020204" pitchFamily="34" charset="0"/>
              <a:buChar char="•"/>
            </a:pPr>
            <a:r>
              <a:rPr lang="en-US" sz="1400">
                <a:solidFill>
                  <a:schemeClr val="tx1"/>
                </a:solidFill>
              </a:rPr>
              <a:t>Second level</a:t>
            </a:r>
          </a:p>
          <a:p>
            <a:pPr marL="1085850" lvl="2" indent="-171450">
              <a:buFont typeface="Arial" panose="020B0604020202020204" pitchFamily="34" charset="0"/>
              <a:buChar char="•"/>
            </a:pPr>
            <a:r>
              <a:rPr lang="en-US" sz="1200">
                <a:solidFill>
                  <a:schemeClr val="tx1"/>
                </a:solidFill>
              </a:rPr>
              <a:t>Third level</a:t>
            </a:r>
          </a:p>
          <a:p>
            <a:endParaRPr lang="en-US">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theme" Target="../theme/theme2.xml"/><Relationship Id="rId2" Type="http://schemas.openxmlformats.org/officeDocument/2006/relationships/slideLayout" Target="../slideLayouts/slideLayout3.xml"/><Relationship Id="rId16" Type="http://schemas.openxmlformats.org/officeDocument/2006/relationships/slideLayout" Target="../slideLayouts/slideLayout17.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a:solidFill>
                <a:schemeClr val="tx1"/>
              </a:solidFill>
            </a:endParaRPr>
          </a:p>
          <a:p>
            <a:pPr algn="l"/>
            <a:r>
              <a:rPr lang="en-US" sz="1000" b="0" baseline="0">
                <a:solidFill>
                  <a:schemeClr val="tx1"/>
                </a:solidFill>
              </a:rPr>
              <a:t>Public</a:t>
            </a:r>
            <a:endParaRPr lang="en-US" sz="1000" b="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 id="2147483755" r:id="rId16"/>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www.ercot.com/files/docs/2024/06/24/External_Web_Services_XSD_RTCB_v1.0.zip" TargetMode="External"/><Relationship Id="rId2" Type="http://schemas.openxmlformats.org/officeDocument/2006/relationships/hyperlink" Target="https://www.ercot.com/files/docs/2024/06/24/EIP_External_Interfaces_Specification_RTCB_v1.0.zip" TargetMode="External"/><Relationship Id="rId1" Type="http://schemas.openxmlformats.org/officeDocument/2006/relationships/slideLayout" Target="../slideLayouts/slideLayout5.xml"/><Relationship Id="rId5" Type="http://schemas.openxmlformats.org/officeDocument/2006/relationships/hyperlink" Target="https://github.com/ercot/api-specs/tree/ews_rtc_b_updates/ews/xsds" TargetMode="External"/><Relationship Id="rId4" Type="http://schemas.openxmlformats.org/officeDocument/2006/relationships/hyperlink" Target="https://developer.ercot.com/applications/ews/ew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www.ercot.com/files/docs/2025/01/13/5_RTCB_Market_Trials_Handbook_1_MarketSubmissions_12102024_v2.docx" TargetMode="External"/><Relationship Id="rId2" Type="http://schemas.openxmlformats.org/officeDocument/2006/relationships/hyperlink" Target="https://www.ercot.com/committees/tac/rtcbtf" TargetMode="Externa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ercot.com/files/docs/2025/02/19/6a_RTCB_Market_Trials_Handbook_3_OpenLoop_RTC_SCED_02192025_POST.docx"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hyperlink" Target="mailto:Sreenivas.Badri@ercot.com"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https://testmarkettrials.ercot.com/osrui/osrui/Summary.action" TargetMode="External"/><Relationship Id="rId7" Type="http://schemas.openxmlformats.org/officeDocument/2006/relationships/hyperlink" Target="https://markettrialsapi.wan.ercot.com/NodalAPI/EWS/" TargetMode="External"/><Relationship Id="rId2" Type="http://schemas.openxmlformats.org/officeDocument/2006/relationships/hyperlink" Target="https://itestmarkettrials.ercot.com/mmsui/mmsui/displayTradesLanding.action" TargetMode="External"/><Relationship Id="rId1" Type="http://schemas.openxmlformats.org/officeDocument/2006/relationships/slideLayout" Target="../slideLayouts/slideLayout5.xml"/><Relationship Id="rId6" Type="http://schemas.openxmlformats.org/officeDocument/2006/relationships/hyperlink" Target="https://markettrialsapi.ercot.com/NodalAPI/EWS/" TargetMode="External"/><Relationship Id="rId5" Type="http://schemas.openxmlformats.org/officeDocument/2006/relationships/hyperlink" Target="https://testmarkettrialsapi.wan.ercot.com/NodalAPI/EWS/" TargetMode="External"/><Relationship Id="rId4" Type="http://schemas.openxmlformats.org/officeDocument/2006/relationships/hyperlink" Target="https://testmarkettrialsapi.ercot.com/NodalAPI/EW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rcot.com/services/mdt/webservices"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www.ercot.com/services/comm/mkt_notices/M-B022625-01" TargetMode="External"/><Relationship Id="rId2" Type="http://schemas.openxmlformats.org/officeDocument/2006/relationships/hyperlink" Target="mailto:rtcb@ercot.com"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18751" y="1910252"/>
            <a:ext cx="5410200" cy="1754326"/>
          </a:xfrm>
          <a:prstGeom prst="rect">
            <a:avLst/>
          </a:prstGeom>
          <a:noFill/>
        </p:spPr>
        <p:txBody>
          <a:bodyPr wrap="square" rtlCol="0">
            <a:spAutoFit/>
          </a:bodyPr>
          <a:lstStyle/>
          <a:p>
            <a:r>
              <a:rPr lang="en-US" b="1" dirty="0">
                <a:solidFill>
                  <a:schemeClr val="tx2"/>
                </a:solidFill>
              </a:rPr>
              <a:t>RTC+B Market Trials - Market Submissions Testing</a:t>
            </a:r>
          </a:p>
          <a:p>
            <a:endParaRPr lang="en-US" dirty="0">
              <a:solidFill>
                <a:schemeClr val="tx2"/>
              </a:solidFill>
            </a:endParaRPr>
          </a:p>
          <a:p>
            <a:r>
              <a:rPr lang="en-US" dirty="0">
                <a:solidFill>
                  <a:schemeClr val="tx2"/>
                </a:solidFill>
              </a:rPr>
              <a:t>Sruthi Hariharan</a:t>
            </a:r>
          </a:p>
          <a:p>
            <a:r>
              <a:rPr lang="en-US" dirty="0">
                <a:solidFill>
                  <a:schemeClr val="tx2"/>
                </a:solidFill>
              </a:rPr>
              <a:t>March 26, 2025</a:t>
            </a:r>
          </a:p>
          <a:p>
            <a:endParaRPr lang="en-US" i="1"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Updates to EIP External Specifications Document and Market Submissions XSDs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304800" y="949202"/>
            <a:ext cx="8534400" cy="4518823"/>
          </a:xfrm>
        </p:spPr>
        <p:txBody>
          <a:bodyPr/>
          <a:lstStyle/>
          <a:p>
            <a:r>
              <a:rPr lang="en-US" sz="1800" dirty="0"/>
              <a:t>Following Market Submissions XSD files got updated</a:t>
            </a:r>
          </a:p>
          <a:p>
            <a:pPr lvl="1"/>
            <a:r>
              <a:rPr lang="en-US" sz="1400" dirty="0"/>
              <a:t>ErcotCommonTypes.xsd</a:t>
            </a:r>
          </a:p>
          <a:p>
            <a:pPr lvl="1"/>
            <a:r>
              <a:rPr lang="en-US" sz="1400" dirty="0"/>
              <a:t>ErcotGetNotifications.xsd</a:t>
            </a:r>
          </a:p>
          <a:p>
            <a:pPr lvl="1"/>
            <a:endParaRPr lang="en-US" sz="1400" dirty="0"/>
          </a:p>
          <a:p>
            <a:pPr lvl="1">
              <a:buFont typeface="Courier New" panose="02070309020205020404" pitchFamily="49" charset="0"/>
              <a:buChar char="o"/>
            </a:pPr>
            <a:r>
              <a:rPr lang="en-US" sz="1200" b="1" dirty="0">
                <a:effectLst/>
                <a:latin typeface="Arial" panose="020B0604020202020204" pitchFamily="34" charset="0"/>
                <a:ea typeface="Times New Roman" panose="02020603050405020304" pitchFamily="18" charset="0"/>
                <a:cs typeface="Arial" panose="020B0604020202020204" pitchFamily="34" charset="0"/>
              </a:rPr>
              <a:t>4.3.8: Updated </a:t>
            </a:r>
            <a:r>
              <a:rPr lang="en-US" sz="1200" b="1" dirty="0" err="1">
                <a:effectLst/>
                <a:latin typeface="Arial" panose="020B0604020202020204" pitchFamily="34" charset="0"/>
                <a:ea typeface="Times New Roman" panose="02020603050405020304" pitchFamily="18" charset="0"/>
                <a:cs typeface="Arial" panose="020B0604020202020204" pitchFamily="34" charset="0"/>
              </a:rPr>
              <a:t>ASType</a:t>
            </a:r>
            <a:r>
              <a:rPr lang="en-US" sz="1200" b="1" dirty="0">
                <a:effectLst/>
                <a:latin typeface="Arial" panose="020B0604020202020204" pitchFamily="34" charset="0"/>
                <a:ea typeface="Times New Roman" panose="02020603050405020304" pitchFamily="18" charset="0"/>
                <a:cs typeface="Arial" panose="020B0604020202020204" pitchFamily="34" charset="0"/>
              </a:rPr>
              <a:t> for AS Only Offer to Non-Spin </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lvl="1" indent="0">
              <a:buNone/>
            </a:pPr>
            <a:endParaRPr lang="en-US" sz="1600" dirty="0"/>
          </a:p>
          <a:p>
            <a:pPr lvl="1"/>
            <a:endParaRPr lang="en-US" sz="1600" dirty="0"/>
          </a:p>
          <a:p>
            <a:endParaRPr lang="en-US" sz="1800" dirty="0"/>
          </a:p>
          <a:p>
            <a:endParaRPr lang="en-US" sz="1800" b="1" u="sng" dirty="0"/>
          </a:p>
          <a:p>
            <a:endParaRPr lang="en-US" sz="1800" u="sng" dirty="0"/>
          </a:p>
          <a:p>
            <a:endParaRPr lang="en-US" sz="1800" u="sng" dirty="0"/>
          </a:p>
          <a:p>
            <a:pPr lvl="1">
              <a:buFont typeface="Courier New" panose="02070309020205020404" pitchFamily="49" charset="0"/>
              <a:buChar char="o"/>
            </a:pPr>
            <a:r>
              <a:rPr lang="en-US" sz="1200" b="1" dirty="0">
                <a:latin typeface="Arial" panose="020B0604020202020204" pitchFamily="34" charset="0"/>
                <a:cs typeface="Arial" panose="020B0604020202020204" pitchFamily="34" charset="0"/>
              </a:rPr>
              <a:t>5.3.11: Added Ancillary Service Only Offer Awards section</a:t>
            </a:r>
          </a:p>
          <a:p>
            <a:pPr marL="0" indent="0">
              <a:buNone/>
            </a:pPr>
            <a:endParaRPr lang="en-US" sz="1800" u="sng" dirty="0"/>
          </a:p>
          <a:p>
            <a:pPr marL="0" indent="0">
              <a:buNone/>
            </a:pPr>
            <a:endParaRPr lang="en-US" sz="1800" u="sng"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10</a:t>
            </a:fld>
            <a:endParaRPr lang="en-US"/>
          </a:p>
        </p:txBody>
      </p:sp>
      <p:pic>
        <p:nvPicPr>
          <p:cNvPr id="6" name="Picture 5">
            <a:extLst>
              <a:ext uri="{FF2B5EF4-FFF2-40B4-BE49-F238E27FC236}">
                <a16:creationId xmlns:a16="http://schemas.microsoft.com/office/drawing/2014/main" id="{0A789303-A1FE-03D0-7831-EEDB54474043}"/>
              </a:ext>
            </a:extLst>
          </p:cNvPr>
          <p:cNvPicPr>
            <a:picLocks noChangeAspect="1"/>
          </p:cNvPicPr>
          <p:nvPr/>
        </p:nvPicPr>
        <p:blipFill>
          <a:blip r:embed="rId2"/>
          <a:stretch>
            <a:fillRect/>
          </a:stretch>
        </p:blipFill>
        <p:spPr>
          <a:xfrm>
            <a:off x="4084999" y="4648879"/>
            <a:ext cx="4040431" cy="1965440"/>
          </a:xfrm>
          <a:prstGeom prst="rect">
            <a:avLst/>
          </a:prstGeom>
        </p:spPr>
      </p:pic>
      <p:pic>
        <p:nvPicPr>
          <p:cNvPr id="1026" name="Picture 2">
            <a:extLst>
              <a:ext uri="{FF2B5EF4-FFF2-40B4-BE49-F238E27FC236}">
                <a16:creationId xmlns:a16="http://schemas.microsoft.com/office/drawing/2014/main" id="{F7CA5E61-70BD-D846-B5BB-BDF86A6412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1111" y="2558902"/>
            <a:ext cx="4209394" cy="1623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9265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Updates to EIP External Specifications Document and Market Submissions XSDs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304800" y="1169588"/>
            <a:ext cx="8534400" cy="4518823"/>
          </a:xfrm>
        </p:spPr>
        <p:txBody>
          <a:bodyPr/>
          <a:lstStyle/>
          <a:p>
            <a:r>
              <a:rPr lang="en-US" sz="1800" dirty="0"/>
              <a:t>Updated EIP External Specification document and XSD are posted to the ercot.com. </a:t>
            </a:r>
          </a:p>
          <a:p>
            <a:pPr marL="685800" lvl="1">
              <a:buFont typeface="Courier New" panose="02070309020205020404" pitchFamily="49" charset="0"/>
              <a:buChar char="o"/>
            </a:pPr>
            <a:r>
              <a:rPr lang="en-US" sz="1400" dirty="0"/>
              <a:t>Specifications document</a:t>
            </a:r>
            <a:endParaRPr lang="en-US" sz="1400" u="sng" dirty="0">
              <a:hlinkClick r:id="rId2"/>
            </a:endParaRPr>
          </a:p>
          <a:p>
            <a:pPr marL="400050" lvl="1" indent="0">
              <a:buNone/>
            </a:pPr>
            <a:r>
              <a:rPr lang="en-US" sz="1400" u="sng" dirty="0">
                <a:hlinkClick r:id="rId2"/>
              </a:rPr>
              <a:t>https://www.ercot.com/files/docs/2024/06/24/EIP_External_Interfaces_Specification_RTCB_v1.0.zip</a:t>
            </a:r>
            <a:endParaRPr lang="en-US" sz="1400" u="sng" dirty="0"/>
          </a:p>
          <a:p>
            <a:pPr marL="400050" lvl="1" indent="0">
              <a:buNone/>
            </a:pPr>
            <a:endParaRPr lang="en-US" sz="1400" u="sng" dirty="0"/>
          </a:p>
          <a:p>
            <a:pPr marL="571500" lvl="1" indent="-171450">
              <a:buFont typeface="Courier New" panose="02070309020205020404" pitchFamily="49" charset="0"/>
              <a:buChar char="o"/>
            </a:pPr>
            <a:r>
              <a:rPr lang="en-US" sz="1400" dirty="0"/>
              <a:t> XSDs</a:t>
            </a:r>
            <a:endParaRPr lang="en-US" sz="1400" dirty="0">
              <a:hlinkClick r:id="rId3"/>
            </a:endParaRPr>
          </a:p>
          <a:p>
            <a:pPr marL="400050" lvl="1" indent="0">
              <a:buNone/>
            </a:pPr>
            <a:r>
              <a:rPr lang="en-US" sz="1400" dirty="0">
                <a:hlinkClick r:id="rId3"/>
              </a:rPr>
              <a:t>https://www.ercot.com/files/docs/2024/06/24/External_Web_Services_XSD_RTCB_v1.0.zip</a:t>
            </a:r>
            <a:r>
              <a:rPr lang="en-US" sz="1400" dirty="0"/>
              <a:t> </a:t>
            </a:r>
          </a:p>
          <a:p>
            <a:pPr marL="400050" lvl="1" indent="0">
              <a:buNone/>
            </a:pPr>
            <a:endParaRPr lang="en-US" sz="1400" u="sng" dirty="0"/>
          </a:p>
          <a:p>
            <a:pPr marL="0" indent="0">
              <a:buNone/>
            </a:pPr>
            <a:endParaRPr lang="en-US" sz="1800" dirty="0"/>
          </a:p>
          <a:p>
            <a:r>
              <a:rPr lang="en-US" sz="1800" dirty="0"/>
              <a:t>These artifacts are also posted to </a:t>
            </a:r>
            <a:r>
              <a:rPr lang="en-US" sz="1800" b="1" dirty="0"/>
              <a:t>developer portal</a:t>
            </a:r>
          </a:p>
          <a:p>
            <a:pPr marL="685800" lvl="1">
              <a:buFont typeface="Courier New" panose="02070309020205020404" pitchFamily="49" charset="0"/>
              <a:buChar char="o"/>
            </a:pPr>
            <a:r>
              <a:rPr lang="en-US" sz="1400" dirty="0"/>
              <a:t>Specifications document - </a:t>
            </a:r>
            <a:r>
              <a:rPr lang="en-US" sz="1400" dirty="0">
                <a:hlinkClick r:id="rId4"/>
              </a:rPr>
              <a:t>https://developer.ercot.com/applications/ews/ews/</a:t>
            </a:r>
            <a:endParaRPr lang="en-US" sz="1400" dirty="0"/>
          </a:p>
          <a:p>
            <a:pPr marL="685800" lvl="1">
              <a:buFont typeface="Courier New" panose="02070309020205020404" pitchFamily="49" charset="0"/>
              <a:buChar char="o"/>
            </a:pPr>
            <a:r>
              <a:rPr lang="en-US" sz="1600" dirty="0"/>
              <a:t>XSDs - </a:t>
            </a:r>
            <a:r>
              <a:rPr lang="en-US" sz="1400" dirty="0" err="1">
                <a:hlinkClick r:id="rId5"/>
              </a:rPr>
              <a:t>api</a:t>
            </a:r>
            <a:r>
              <a:rPr lang="en-US" sz="1400" dirty="0">
                <a:hlinkClick r:id="rId5"/>
              </a:rPr>
              <a:t>-specs/</a:t>
            </a:r>
            <a:r>
              <a:rPr lang="en-US" sz="1400" dirty="0" err="1">
                <a:hlinkClick r:id="rId5"/>
              </a:rPr>
              <a:t>ews</a:t>
            </a:r>
            <a:r>
              <a:rPr lang="en-US" sz="1400" dirty="0">
                <a:hlinkClick r:id="rId5"/>
              </a:rPr>
              <a:t>/</a:t>
            </a:r>
            <a:r>
              <a:rPr lang="en-US" sz="1400" dirty="0" err="1">
                <a:hlinkClick r:id="rId5"/>
              </a:rPr>
              <a:t>xsds</a:t>
            </a:r>
            <a:r>
              <a:rPr lang="en-US" sz="1400" dirty="0">
                <a:hlinkClick r:id="rId5"/>
              </a:rPr>
              <a:t> at ews_rtc_b_updates · ercot/</a:t>
            </a:r>
            <a:r>
              <a:rPr lang="en-US" sz="1400" dirty="0" err="1">
                <a:hlinkClick r:id="rId5"/>
              </a:rPr>
              <a:t>api</a:t>
            </a:r>
            <a:r>
              <a:rPr lang="en-US" sz="1400" dirty="0">
                <a:hlinkClick r:id="rId5"/>
              </a:rPr>
              <a:t>-specs · GitHub</a:t>
            </a:r>
            <a:endParaRPr lang="en-US" sz="1600" dirty="0"/>
          </a:p>
          <a:p>
            <a:endParaRPr lang="en-US" sz="1800" u="sng" dirty="0"/>
          </a:p>
          <a:p>
            <a:pPr marL="0" indent="0">
              <a:buNone/>
            </a:pPr>
            <a:endParaRPr lang="en-US" sz="1800"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423186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Updates to EIP External Specifications Document Related to Notifications (Alerts and Notices)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228600" y="1098974"/>
            <a:ext cx="8534400" cy="4518823"/>
          </a:xfrm>
        </p:spPr>
        <p:txBody>
          <a:bodyPr/>
          <a:lstStyle/>
          <a:p>
            <a:r>
              <a:rPr lang="en-US" sz="1800" dirty="0"/>
              <a:t>Additional changes related to Notifications (Notices and Alerts) from EMS  are being added to EIP External Specifications document (section 5.3.1)</a:t>
            </a:r>
          </a:p>
          <a:p>
            <a:pPr marL="0" indent="0">
              <a:buNone/>
            </a:pPr>
            <a:endParaRPr lang="en-US" sz="1800" dirty="0"/>
          </a:p>
          <a:p>
            <a:r>
              <a:rPr lang="en-US" sz="1800" dirty="0"/>
              <a:t>These changes will be presented in April TWG meeting.</a:t>
            </a:r>
          </a:p>
          <a:p>
            <a:endParaRPr lang="en-US" sz="1800"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737384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6C2D9-6EB1-63A3-6410-47D639919DAC}"/>
              </a:ext>
            </a:extLst>
          </p:cNvPr>
          <p:cNvSpPr>
            <a:spLocks noGrp="1"/>
          </p:cNvSpPr>
          <p:nvPr>
            <p:ph type="title"/>
          </p:nvPr>
        </p:nvSpPr>
        <p:spPr/>
        <p:txBody>
          <a:bodyPr/>
          <a:lstStyle/>
          <a:p>
            <a:r>
              <a:rPr lang="en-US" dirty="0"/>
              <a:t>FAQ - Market Trials Submission Testing</a:t>
            </a:r>
          </a:p>
        </p:txBody>
      </p:sp>
      <p:sp>
        <p:nvSpPr>
          <p:cNvPr id="4" name="Slide Number Placeholder 3">
            <a:extLst>
              <a:ext uri="{FF2B5EF4-FFF2-40B4-BE49-F238E27FC236}">
                <a16:creationId xmlns:a16="http://schemas.microsoft.com/office/drawing/2014/main" id="{BFF49A07-CA7E-E0D5-56E4-24272D4C9BBC}"/>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7" name="Content Placeholder 6">
            <a:extLst>
              <a:ext uri="{FF2B5EF4-FFF2-40B4-BE49-F238E27FC236}">
                <a16:creationId xmlns:a16="http://schemas.microsoft.com/office/drawing/2014/main" id="{3FACA282-FE6E-D404-536F-36FAD8C569D0}"/>
              </a:ext>
            </a:extLst>
          </p:cNvPr>
          <p:cNvSpPr>
            <a:spLocks noGrp="1"/>
          </p:cNvSpPr>
          <p:nvPr>
            <p:ph idx="1"/>
          </p:nvPr>
        </p:nvSpPr>
        <p:spPr>
          <a:xfrm>
            <a:off x="318817" y="929415"/>
            <a:ext cx="8458200" cy="4845394"/>
          </a:xfrm>
        </p:spPr>
        <p:txBody>
          <a:bodyPr/>
          <a:lstStyle/>
          <a:p>
            <a:pPr marL="0" indent="0">
              <a:buNone/>
            </a:pPr>
            <a:r>
              <a:rPr lang="en-US" sz="1800" b="1" dirty="0"/>
              <a:t>Q1. The following questions related to Market Trials submissions testing have been addressed in the RTC Market Trial handbooks. Details in the following two slides:</a:t>
            </a:r>
          </a:p>
          <a:p>
            <a:pPr lvl="1"/>
            <a:r>
              <a:rPr lang="en-US" dirty="0"/>
              <a:t>What are the different submissions that QSE needs to submit for each phase of Market Trials?	</a:t>
            </a:r>
          </a:p>
          <a:p>
            <a:pPr lvl="1"/>
            <a:r>
              <a:rPr lang="en-US" dirty="0"/>
              <a:t>What is the duration for which QSE needs to submit for each phase of Market Trials?	</a:t>
            </a:r>
          </a:p>
          <a:p>
            <a:pPr lvl="1"/>
            <a:r>
              <a:rPr lang="en-US" dirty="0"/>
              <a:t>What actions/applications will ERCOT be running during each phase?</a:t>
            </a:r>
          </a:p>
          <a:p>
            <a:pPr lvl="1"/>
            <a:r>
              <a:rPr lang="en-US" dirty="0"/>
              <a:t>What are performance evaluation criteria for the QSEs for each phase of Market Trial testing?</a:t>
            </a:r>
          </a:p>
          <a:p>
            <a:endParaRPr lang="en-US" dirty="0"/>
          </a:p>
          <a:p>
            <a:endParaRPr lang="en-US" dirty="0"/>
          </a:p>
        </p:txBody>
      </p:sp>
    </p:spTree>
    <p:extLst>
      <p:ext uri="{BB962C8B-B14F-4D97-AF65-F5344CB8AC3E}">
        <p14:creationId xmlns:p14="http://schemas.microsoft.com/office/powerpoint/2010/main" val="492532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Market Submissions Handbooks Review</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42617" y="608751"/>
            <a:ext cx="8534400" cy="5096525"/>
          </a:xfrm>
        </p:spPr>
        <p:txBody>
          <a:bodyPr/>
          <a:lstStyle/>
          <a:p>
            <a:r>
              <a:rPr lang="en-US" sz="1400" dirty="0"/>
              <a:t>For each phase of Market Trial testing, a handbook will be posted to the RTBTF web page - </a:t>
            </a:r>
            <a:r>
              <a:rPr lang="en-US" sz="1400" dirty="0">
                <a:hlinkClick r:id="rId2"/>
              </a:rPr>
              <a:t>https://www.ercot.com/committees/tac/rtcbtf</a:t>
            </a:r>
            <a:endParaRPr lang="en-US" sz="1400" dirty="0"/>
          </a:p>
          <a:p>
            <a:endParaRPr lang="en-US" sz="1400" dirty="0"/>
          </a:p>
          <a:p>
            <a:r>
              <a:rPr lang="en-US" sz="1400" dirty="0"/>
              <a:t>Handbook to cover the expectations for each phase of testing, including </a:t>
            </a:r>
          </a:p>
          <a:p>
            <a:pPr lvl="1"/>
            <a:r>
              <a:rPr lang="en-US" sz="1400" dirty="0"/>
              <a:t>the key activities for that testing phase, </a:t>
            </a:r>
          </a:p>
          <a:p>
            <a:pPr lvl="1"/>
            <a:r>
              <a:rPr lang="en-US" sz="1400" dirty="0"/>
              <a:t>required submissions and expectations of submissions data entry with regard to current Production submissions. For example, during closed loop testing we would expect RTC submissions to closely align with current Production submissions to ensure smooth transition into and out of closed loop testing,</a:t>
            </a:r>
          </a:p>
          <a:p>
            <a:pPr lvl="1"/>
            <a:r>
              <a:rPr lang="en-US" sz="1400" dirty="0"/>
              <a:t>QSE performance evaluation criteria, </a:t>
            </a:r>
          </a:p>
          <a:p>
            <a:pPr lvl="1"/>
            <a:r>
              <a:rPr lang="en-US" sz="1400" dirty="0"/>
              <a:t>and high-level timelines for each phase.</a:t>
            </a:r>
          </a:p>
          <a:p>
            <a:endParaRPr lang="en-US" sz="1400" dirty="0"/>
          </a:p>
          <a:p>
            <a:r>
              <a:rPr lang="en-US" sz="1400" dirty="0"/>
              <a:t>For example: screenshot from Handbook 1 – RTC QSE Submission Testing </a:t>
            </a:r>
            <a:r>
              <a:rPr lang="en-US" sz="1200" dirty="0"/>
              <a:t>(</a:t>
            </a:r>
            <a:r>
              <a:rPr lang="en-US" sz="1200" dirty="0">
                <a:hlinkClick r:id="rId3"/>
              </a:rPr>
              <a:t>https://www.ercot.com/files/docs/2025/01/13/5_RTCB_Market_Trials_Handbook_1_MarketSubmissions_12102024_v2.docx</a:t>
            </a:r>
            <a:r>
              <a:rPr lang="en-US" sz="1200" dirty="0"/>
              <a:t>) </a:t>
            </a:r>
          </a:p>
          <a:p>
            <a:pPr marL="0" indent="0">
              <a:buNone/>
            </a:pPr>
            <a:endParaRPr lang="en-US" sz="1400" dirty="0"/>
          </a:p>
          <a:p>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14</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15" name="Picture 14">
            <a:extLst>
              <a:ext uri="{FF2B5EF4-FFF2-40B4-BE49-F238E27FC236}">
                <a16:creationId xmlns:a16="http://schemas.microsoft.com/office/drawing/2014/main" id="{C3A32DC2-7D86-9B7C-06AF-9979639E2F64}"/>
              </a:ext>
            </a:extLst>
          </p:cNvPr>
          <p:cNvPicPr>
            <a:picLocks noChangeAspect="1"/>
          </p:cNvPicPr>
          <p:nvPr/>
        </p:nvPicPr>
        <p:blipFill>
          <a:blip r:embed="rId4"/>
          <a:stretch>
            <a:fillRect/>
          </a:stretch>
        </p:blipFill>
        <p:spPr>
          <a:xfrm>
            <a:off x="2422241" y="4514835"/>
            <a:ext cx="5524979" cy="200423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67297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40FB-5745-CAF4-4B12-7E6986984C1B}"/>
              </a:ext>
            </a:extLst>
          </p:cNvPr>
          <p:cNvSpPr>
            <a:spLocks noGrp="1"/>
          </p:cNvSpPr>
          <p:nvPr>
            <p:ph type="title"/>
          </p:nvPr>
        </p:nvSpPr>
        <p:spPr/>
        <p:txBody>
          <a:bodyPr/>
          <a:lstStyle/>
          <a:p>
            <a:r>
              <a:rPr lang="en-US" dirty="0"/>
              <a:t>Market Submissions Handbooks Review</a:t>
            </a:r>
          </a:p>
        </p:txBody>
      </p:sp>
      <p:sp>
        <p:nvSpPr>
          <p:cNvPr id="3" name="Content Placeholder 2">
            <a:extLst>
              <a:ext uri="{FF2B5EF4-FFF2-40B4-BE49-F238E27FC236}">
                <a16:creationId xmlns:a16="http://schemas.microsoft.com/office/drawing/2014/main" id="{8079E3C5-D161-8F28-6222-7EBCD746EAF1}"/>
              </a:ext>
            </a:extLst>
          </p:cNvPr>
          <p:cNvSpPr>
            <a:spLocks noGrp="1"/>
          </p:cNvSpPr>
          <p:nvPr>
            <p:ph idx="1"/>
          </p:nvPr>
        </p:nvSpPr>
        <p:spPr/>
        <p:txBody>
          <a:bodyPr/>
          <a:lstStyle/>
          <a:p>
            <a:r>
              <a:rPr lang="en-US" sz="1800" dirty="0"/>
              <a:t>Example 2: RTC Market trials Handbook 3 - Open loop testing (DRAFT)</a:t>
            </a:r>
          </a:p>
          <a:p>
            <a:pPr marL="0" indent="0">
              <a:buNone/>
            </a:pPr>
            <a:r>
              <a:rPr lang="en-US" sz="1600" dirty="0">
                <a:hlinkClick r:id="rId2"/>
              </a:rPr>
              <a:t>https://www.ercot.com/files/docs/2025/02/19/6a_RTCB_Market_Trials_Handbook_3_OpenLoop_RTC_SCED_02192025_POST.docx</a:t>
            </a:r>
            <a:endParaRPr lang="en-US" sz="1600" dirty="0"/>
          </a:p>
          <a:p>
            <a:pPr marL="0" indent="0">
              <a:buNone/>
            </a:pPr>
            <a:endParaRPr lang="en-US" dirty="0"/>
          </a:p>
        </p:txBody>
      </p:sp>
      <p:sp>
        <p:nvSpPr>
          <p:cNvPr id="4" name="Slide Number Placeholder 3">
            <a:extLst>
              <a:ext uri="{FF2B5EF4-FFF2-40B4-BE49-F238E27FC236}">
                <a16:creationId xmlns:a16="http://schemas.microsoft.com/office/drawing/2014/main" id="{178BEF33-DEA9-1BF5-F6D2-8EA4B74E1342}"/>
              </a:ext>
            </a:extLst>
          </p:cNvPr>
          <p:cNvSpPr>
            <a:spLocks noGrp="1"/>
          </p:cNvSpPr>
          <p:nvPr>
            <p:ph type="sldNum" sz="quarter" idx="4"/>
          </p:nvPr>
        </p:nvSpPr>
        <p:spPr/>
        <p:txBody>
          <a:bodyPr/>
          <a:lstStyle/>
          <a:p>
            <a:fld id="{1D93BD3E-1E9A-4970-A6F7-E7AC52762E0C}" type="slidenum">
              <a:rPr lang="en-US" smtClean="0"/>
              <a:pPr/>
              <a:t>15</a:t>
            </a:fld>
            <a:endParaRPr lang="en-US"/>
          </a:p>
        </p:txBody>
      </p:sp>
      <p:pic>
        <p:nvPicPr>
          <p:cNvPr id="8" name="Picture 7">
            <a:extLst>
              <a:ext uri="{FF2B5EF4-FFF2-40B4-BE49-F238E27FC236}">
                <a16:creationId xmlns:a16="http://schemas.microsoft.com/office/drawing/2014/main" id="{3A25E707-925E-295F-A30D-B80022CDC533}"/>
              </a:ext>
            </a:extLst>
          </p:cNvPr>
          <p:cNvPicPr>
            <a:picLocks noChangeAspect="1"/>
          </p:cNvPicPr>
          <p:nvPr/>
        </p:nvPicPr>
        <p:blipFill>
          <a:blip r:embed="rId3"/>
          <a:stretch>
            <a:fillRect/>
          </a:stretch>
        </p:blipFill>
        <p:spPr>
          <a:xfrm>
            <a:off x="881977" y="2049597"/>
            <a:ext cx="7140559" cy="399322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77841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1B585A-D431-6E2C-C5F2-CB8040E961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A6C008-314F-24F0-CABD-524F4CCB8B93}"/>
              </a:ext>
            </a:extLst>
          </p:cNvPr>
          <p:cNvSpPr>
            <a:spLocks noGrp="1"/>
          </p:cNvSpPr>
          <p:nvPr>
            <p:ph type="title"/>
          </p:nvPr>
        </p:nvSpPr>
        <p:spPr/>
        <p:txBody>
          <a:bodyPr/>
          <a:lstStyle/>
          <a:p>
            <a:r>
              <a:rPr lang="en-US" dirty="0"/>
              <a:t>FAQ - Market Trials Submission Testing </a:t>
            </a:r>
          </a:p>
        </p:txBody>
      </p:sp>
      <p:sp>
        <p:nvSpPr>
          <p:cNvPr id="4" name="Slide Number Placeholder 3">
            <a:extLst>
              <a:ext uri="{FF2B5EF4-FFF2-40B4-BE49-F238E27FC236}">
                <a16:creationId xmlns:a16="http://schemas.microsoft.com/office/drawing/2014/main" id="{46AB863F-1CAB-9C75-96CC-B7FAA621BE1D}"/>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7" name="Content Placeholder 6">
            <a:extLst>
              <a:ext uri="{FF2B5EF4-FFF2-40B4-BE49-F238E27FC236}">
                <a16:creationId xmlns:a16="http://schemas.microsoft.com/office/drawing/2014/main" id="{7166E16D-C752-BEEC-EF01-863CB3508C12}"/>
              </a:ext>
            </a:extLst>
          </p:cNvPr>
          <p:cNvSpPr>
            <a:spLocks noGrp="1"/>
          </p:cNvSpPr>
          <p:nvPr>
            <p:ph idx="1"/>
          </p:nvPr>
        </p:nvSpPr>
        <p:spPr>
          <a:xfrm>
            <a:off x="381000" y="874236"/>
            <a:ext cx="8458200" cy="4845394"/>
          </a:xfrm>
        </p:spPr>
        <p:txBody>
          <a:bodyPr/>
          <a:lstStyle/>
          <a:p>
            <a:pPr marL="0" indent="0">
              <a:buNone/>
            </a:pPr>
            <a:r>
              <a:rPr lang="en-US" sz="1800" b="1" dirty="0">
                <a:latin typeface="Aptos" panose="020B0004020202020204" pitchFamily="34" charset="0"/>
                <a:ea typeface="Calibri" panose="020F0502020204030204" pitchFamily="34" charset="0"/>
              </a:rPr>
              <a:t>Q2</a:t>
            </a:r>
            <a:r>
              <a:rPr lang="en-US" sz="1600" b="1" dirty="0">
                <a:latin typeface="Aptos" panose="020B0004020202020204" pitchFamily="34" charset="0"/>
                <a:ea typeface="Calibri" panose="020F0502020204030204" pitchFamily="34" charset="0"/>
              </a:rPr>
              <a:t>. Request for IP/DNS information</a:t>
            </a:r>
          </a:p>
          <a:p>
            <a:pPr marL="0" indent="0">
              <a:buNone/>
            </a:pPr>
            <a:r>
              <a:rPr lang="en-US" sz="1600" dirty="0">
                <a:latin typeface="Aptos" panose="020B0004020202020204" pitchFamily="34" charset="0"/>
                <a:ea typeface="Calibri" panose="020F0502020204030204" pitchFamily="34" charset="0"/>
              </a:rPr>
              <a:t>A2. These are not changed for RTC. For any IP address or DNS names for Ercot API or Ercot Notification Source IP address, please contact </a:t>
            </a:r>
            <a:r>
              <a:rPr lang="en-US" sz="1600" b="1" u="sng" dirty="0">
                <a:latin typeface="Aptos" panose="020B0004020202020204" pitchFamily="34" charset="0"/>
                <a:ea typeface="Calibri" panose="020F0502020204030204" pitchFamily="34" charset="0"/>
              </a:rPr>
              <a:t>the ERCOT client reps/account managers</a:t>
            </a:r>
            <a:r>
              <a:rPr lang="en-US" sz="1600" dirty="0">
                <a:latin typeface="Aptos" panose="020B0004020202020204" pitchFamily="34" charset="0"/>
                <a:ea typeface="Calibri" panose="020F0502020204030204" pitchFamily="34" charset="0"/>
              </a:rPr>
              <a:t>, or send a request email to </a:t>
            </a:r>
            <a:r>
              <a:rPr lang="en-US" sz="1600">
                <a:latin typeface="Aptos" panose="020B0004020202020204" pitchFamily="34" charset="0"/>
                <a:ea typeface="Calibri" panose="020F0502020204030204" pitchFamily="34" charset="0"/>
              </a:rPr>
              <a:t>RTCB mailbox.</a:t>
            </a:r>
            <a:endParaRPr lang="en-US" sz="1600" dirty="0">
              <a:latin typeface="Aptos" panose="020B0004020202020204" pitchFamily="34" charset="0"/>
              <a:ea typeface="Calibri" panose="020F0502020204030204" pitchFamily="34" charset="0"/>
            </a:endParaRPr>
          </a:p>
          <a:p>
            <a:pPr marL="0" indent="0">
              <a:buNone/>
            </a:pPr>
            <a:endParaRPr lang="en-US" sz="1600" dirty="0">
              <a:latin typeface="Aptos" panose="020B0004020202020204" pitchFamily="34" charset="0"/>
              <a:ea typeface="Calibri" panose="020F0502020204030204" pitchFamily="34" charset="0"/>
            </a:endParaRPr>
          </a:p>
          <a:p>
            <a:pPr marL="0" indent="0">
              <a:buNone/>
            </a:pPr>
            <a:r>
              <a:rPr lang="en-US" sz="1600" b="1" dirty="0">
                <a:latin typeface="Aptos" panose="020B0004020202020204" pitchFamily="34" charset="0"/>
                <a:ea typeface="Calibri" panose="020F0502020204030204" pitchFamily="34" charset="0"/>
              </a:rPr>
              <a:t>Q3. When can MPs start testing DAM and SCED awards data along with reports in Market Trials?</a:t>
            </a:r>
          </a:p>
          <a:p>
            <a:pPr marL="0" indent="0">
              <a:buNone/>
            </a:pPr>
            <a:r>
              <a:rPr lang="en-US" sz="1600" dirty="0">
                <a:latin typeface="Aptos" panose="020B0004020202020204" pitchFamily="34" charset="0"/>
                <a:ea typeface="Calibri" panose="020F0502020204030204" pitchFamily="34" charset="0"/>
              </a:rPr>
              <a:t>A3. </a:t>
            </a:r>
          </a:p>
          <a:p>
            <a:pPr>
              <a:buFont typeface="Courier New" panose="02070309020205020404" pitchFamily="49" charset="0"/>
              <a:buChar char="o"/>
            </a:pPr>
            <a:r>
              <a:rPr lang="en-US" sz="1600" dirty="0">
                <a:latin typeface="Aptos" panose="020B0004020202020204" pitchFamily="34" charset="0"/>
                <a:ea typeface="Calibri" panose="020F0502020204030204" pitchFamily="34" charset="0"/>
              </a:rPr>
              <a:t>Currently the Market Trial environment is setup with limited functionality. </a:t>
            </a:r>
          </a:p>
          <a:p>
            <a:pPr>
              <a:buFont typeface="Courier New" panose="02070309020205020404" pitchFamily="49" charset="0"/>
              <a:buChar char="o"/>
            </a:pPr>
            <a:r>
              <a:rPr lang="en-US" sz="1600" dirty="0">
                <a:latin typeface="Aptos" panose="020B0004020202020204" pitchFamily="34" charset="0"/>
                <a:ea typeface="Calibri" panose="020F0502020204030204" pitchFamily="34" charset="0"/>
              </a:rPr>
              <a:t>For the first two phases of testing, the functionality is limited to vendor and QSE market submission testing and telemetry validations. </a:t>
            </a:r>
          </a:p>
          <a:p>
            <a:pPr>
              <a:buFont typeface="Courier New" panose="02070309020205020404" pitchFamily="49" charset="0"/>
              <a:buChar char="o"/>
            </a:pPr>
            <a:r>
              <a:rPr lang="en-US" sz="1600" dirty="0">
                <a:latin typeface="Aptos" panose="020B0004020202020204" pitchFamily="34" charset="0"/>
                <a:ea typeface="Calibri" panose="020F0502020204030204" pitchFamily="34" charset="0"/>
              </a:rPr>
              <a:t>Starting with Open Loop testing till go-live, the environment will be updated to allow for DAM/SCED runs, and ERCOT will plan to publish the details of the data available to MPs during this time.</a:t>
            </a:r>
          </a:p>
          <a:p>
            <a:pPr>
              <a:buFont typeface="Courier New" panose="02070309020205020404" pitchFamily="49" charset="0"/>
              <a:buChar char="o"/>
            </a:pPr>
            <a:r>
              <a:rPr lang="en-US" sz="1600" dirty="0">
                <a:latin typeface="Aptos" panose="020B0004020202020204" pitchFamily="34" charset="0"/>
                <a:ea typeface="Calibri" panose="020F0502020204030204" pitchFamily="34" charset="0"/>
              </a:rPr>
              <a:t> Details of the CDR report changes along with plan for publishing specifications and some reports during Market Trials will be shared in the April RTCBTF and TWG meetings.</a:t>
            </a:r>
          </a:p>
          <a:p>
            <a:pPr marL="0" indent="0">
              <a:buNone/>
            </a:pPr>
            <a:endParaRPr lang="en-US" sz="1600" dirty="0">
              <a:latin typeface="Aptos" panose="020B000402020202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2391667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6CBF9-33D4-457C-7B6B-3B0E0C84CACB}"/>
              </a:ext>
            </a:extLst>
          </p:cNvPr>
          <p:cNvSpPr>
            <a:spLocks noGrp="1"/>
          </p:cNvSpPr>
          <p:nvPr>
            <p:ph type="title"/>
          </p:nvPr>
        </p:nvSpPr>
        <p:spPr/>
        <p:txBody>
          <a:bodyPr/>
          <a:lstStyle/>
          <a:p>
            <a:r>
              <a:rPr lang="en-US" sz="2000" dirty="0"/>
              <a:t>RTC+B Market Trials - Market Submissions Testing</a:t>
            </a:r>
            <a:br>
              <a:rPr lang="en-US" b="1" dirty="0">
                <a:solidFill>
                  <a:schemeClr val="tx2"/>
                </a:solidFill>
              </a:rPr>
            </a:br>
            <a:r>
              <a:rPr lang="en-US" dirty="0"/>
              <a:t>	</a:t>
            </a:r>
          </a:p>
        </p:txBody>
      </p:sp>
      <p:sp>
        <p:nvSpPr>
          <p:cNvPr id="3" name="Content Placeholder 2">
            <a:extLst>
              <a:ext uri="{FF2B5EF4-FFF2-40B4-BE49-F238E27FC236}">
                <a16:creationId xmlns:a16="http://schemas.microsoft.com/office/drawing/2014/main" id="{A827362F-2C1C-51B9-C5CB-21FFBB63DCD8}"/>
              </a:ext>
            </a:extLst>
          </p:cNvPr>
          <p:cNvSpPr>
            <a:spLocks noGrp="1"/>
          </p:cNvSpPr>
          <p:nvPr>
            <p:ph idx="1"/>
          </p:nvPr>
        </p:nvSpPr>
        <p:spPr>
          <a:xfrm>
            <a:off x="304800" y="1002383"/>
            <a:ext cx="8534400" cy="4853233"/>
          </a:xfrm>
        </p:spPr>
        <p:txBody>
          <a:bodyPr/>
          <a:lstStyle/>
          <a:p>
            <a:r>
              <a:rPr lang="en-US" sz="2000" dirty="0"/>
              <a:t>Questions? </a:t>
            </a:r>
          </a:p>
          <a:p>
            <a:pPr marL="457200" lvl="1" indent="0">
              <a:buNone/>
            </a:pPr>
            <a:endParaRPr lang="en-US" sz="2000" dirty="0"/>
          </a:p>
          <a:p>
            <a:pPr marL="457200" lvl="1" indent="0">
              <a:buNone/>
            </a:pPr>
            <a:endParaRPr lang="en-US" sz="2000" dirty="0"/>
          </a:p>
          <a:p>
            <a:r>
              <a:rPr lang="en-US" sz="2000" dirty="0"/>
              <a:t>Provide feedback to ERCOT on any concerns/questions at </a:t>
            </a:r>
            <a:r>
              <a:rPr lang="en-US" sz="2000" u="sng" dirty="0">
                <a:solidFill>
                  <a:srgbClr val="00AEC7"/>
                </a:solidFill>
              </a:rPr>
              <a:t>rtcb</a:t>
            </a:r>
            <a:r>
              <a:rPr lang="en-US" sz="2000" u="sng" dirty="0">
                <a:solidFill>
                  <a:srgbClr val="00AEC7"/>
                </a:solidFill>
                <a:hlinkClick r:id="rId2">
                  <a:extLst>
                    <a:ext uri="{A12FA001-AC4F-418D-AE19-62706E023703}">
                      <ahyp:hlinkClr xmlns:ahyp="http://schemas.microsoft.com/office/drawing/2018/hyperlinkcolor" val="tx"/>
                    </a:ext>
                  </a:extLst>
                </a:hlinkClick>
              </a:rPr>
              <a:t>@ercot.com</a:t>
            </a:r>
            <a:r>
              <a:rPr lang="en-US" sz="2000" u="sng" dirty="0">
                <a:solidFill>
                  <a:srgbClr val="00AEC7"/>
                </a:solidFill>
              </a:rPr>
              <a:t> </a:t>
            </a:r>
          </a:p>
          <a:p>
            <a:endParaRPr lang="en-US" sz="2400" dirty="0">
              <a:solidFill>
                <a:srgbClr val="00AEC7"/>
              </a:solidFill>
            </a:endParaRPr>
          </a:p>
          <a:p>
            <a:pPr marL="0" indent="0">
              <a:buNone/>
            </a:pPr>
            <a:endParaRPr lang="en-US" dirty="0"/>
          </a:p>
        </p:txBody>
      </p:sp>
      <p:sp>
        <p:nvSpPr>
          <p:cNvPr id="4" name="Slide Number Placeholder 3">
            <a:extLst>
              <a:ext uri="{FF2B5EF4-FFF2-40B4-BE49-F238E27FC236}">
                <a16:creationId xmlns:a16="http://schemas.microsoft.com/office/drawing/2014/main" id="{72514D95-AAB8-C83F-D9A9-903A9D7F2959}"/>
              </a:ext>
            </a:extLst>
          </p:cNvPr>
          <p:cNvSpPr>
            <a:spLocks noGrp="1"/>
          </p:cNvSpPr>
          <p:nvPr>
            <p:ph type="sldNum" sz="quarter" idx="4"/>
          </p:nvPr>
        </p:nvSpPr>
        <p:spPr/>
        <p:txBody>
          <a:bodyPr/>
          <a:lstStyle/>
          <a:p>
            <a:fld id="{1D93BD3E-1E9A-4970-A6F7-E7AC52762E0C}" type="slidenum">
              <a:rPr lang="en-US" smtClean="0"/>
              <a:pPr/>
              <a:t>17</a:t>
            </a:fld>
            <a:endParaRPr lang="en-US" dirty="0"/>
          </a:p>
        </p:txBody>
      </p:sp>
    </p:spTree>
    <p:extLst>
      <p:ext uri="{BB962C8B-B14F-4D97-AF65-F5344CB8AC3E}">
        <p14:creationId xmlns:p14="http://schemas.microsoft.com/office/powerpoint/2010/main" val="1091436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E073E-A2DA-A587-98D1-BAF73DD4F1B8}"/>
              </a:ext>
            </a:extLst>
          </p:cNvPr>
          <p:cNvSpPr>
            <a:spLocks noGrp="1"/>
          </p:cNvSpPr>
          <p:nvPr>
            <p:ph type="title"/>
          </p:nvPr>
        </p:nvSpPr>
        <p:spPr/>
        <p:txBody>
          <a:bodyPr/>
          <a:lstStyle/>
          <a:p>
            <a:r>
              <a:rPr lang="en-US" dirty="0"/>
              <a:t>RTC+B Market Trials – Submissions Testing</a:t>
            </a:r>
          </a:p>
        </p:txBody>
      </p:sp>
      <p:sp>
        <p:nvSpPr>
          <p:cNvPr id="4" name="Slide Number Placeholder 3">
            <a:extLst>
              <a:ext uri="{FF2B5EF4-FFF2-40B4-BE49-F238E27FC236}">
                <a16:creationId xmlns:a16="http://schemas.microsoft.com/office/drawing/2014/main" id="{8038B99B-955F-FC02-4C13-E42D7C4395EB}"/>
              </a:ext>
            </a:extLst>
          </p:cNvPr>
          <p:cNvSpPr>
            <a:spLocks noGrp="1"/>
          </p:cNvSpPr>
          <p:nvPr>
            <p:ph type="sldNum" sz="quarter" idx="4"/>
          </p:nvPr>
        </p:nvSpPr>
        <p:spPr/>
        <p:txBody>
          <a:bodyPr/>
          <a:lstStyle/>
          <a:p>
            <a:fld id="{1D93BD3E-1E9A-4970-A6F7-E7AC52762E0C}" type="slidenum">
              <a:rPr lang="en-US" smtClean="0"/>
              <a:pPr/>
              <a:t>2</a:t>
            </a:fld>
            <a:endParaRPr lang="en-US"/>
          </a:p>
        </p:txBody>
      </p:sp>
      <p:cxnSp>
        <p:nvCxnSpPr>
          <p:cNvPr id="5" name="Straight Connector 4">
            <a:extLst>
              <a:ext uri="{FF2B5EF4-FFF2-40B4-BE49-F238E27FC236}">
                <a16:creationId xmlns:a16="http://schemas.microsoft.com/office/drawing/2014/main" id="{432EA395-DB54-3F64-5536-447836AD1510}"/>
              </a:ext>
            </a:extLst>
          </p:cNvPr>
          <p:cNvCxnSpPr>
            <a:cxnSpLocks/>
          </p:cNvCxnSpPr>
          <p:nvPr/>
        </p:nvCxnSpPr>
        <p:spPr>
          <a:xfrm>
            <a:off x="7829969" y="3329425"/>
            <a:ext cx="0" cy="190940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4B56E7AA-B0AA-F8A4-03C0-772097E43733}"/>
              </a:ext>
            </a:extLst>
          </p:cNvPr>
          <p:cNvCxnSpPr>
            <a:cxnSpLocks/>
          </p:cNvCxnSpPr>
          <p:nvPr/>
        </p:nvCxnSpPr>
        <p:spPr>
          <a:xfrm flipH="1">
            <a:off x="5935813" y="3530984"/>
            <a:ext cx="10959" cy="163487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E86BD9EA-04D3-5192-8A4C-9C13ACBDC88C}"/>
              </a:ext>
            </a:extLst>
          </p:cNvPr>
          <p:cNvCxnSpPr>
            <a:cxnSpLocks/>
          </p:cNvCxnSpPr>
          <p:nvPr/>
        </p:nvCxnSpPr>
        <p:spPr>
          <a:xfrm>
            <a:off x="4176229" y="3523791"/>
            <a:ext cx="3868" cy="171504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AF821DA-F9F0-121B-DCEF-D21CD50EC5DB}"/>
              </a:ext>
            </a:extLst>
          </p:cNvPr>
          <p:cNvCxnSpPr>
            <a:cxnSpLocks/>
          </p:cNvCxnSpPr>
          <p:nvPr/>
        </p:nvCxnSpPr>
        <p:spPr>
          <a:xfrm flipH="1">
            <a:off x="2583277" y="3425717"/>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02C4D7E-6DA5-0D77-77C6-D8BCF97BF645}"/>
              </a:ext>
            </a:extLst>
          </p:cNvPr>
          <p:cNvCxnSpPr>
            <a:cxnSpLocks/>
          </p:cNvCxnSpPr>
          <p:nvPr/>
        </p:nvCxnSpPr>
        <p:spPr>
          <a:xfrm flipH="1">
            <a:off x="1111123" y="3425717"/>
            <a:ext cx="2067" cy="181311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3D699CA-08E4-9E42-CADB-AB03667EDF9C}"/>
              </a:ext>
            </a:extLst>
          </p:cNvPr>
          <p:cNvSpPr/>
          <p:nvPr/>
        </p:nvSpPr>
        <p:spPr>
          <a:xfrm>
            <a:off x="2597121" y="43244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1" name="Rectangle 10">
            <a:extLst>
              <a:ext uri="{FF2B5EF4-FFF2-40B4-BE49-F238E27FC236}">
                <a16:creationId xmlns:a16="http://schemas.microsoft.com/office/drawing/2014/main" id="{3C6B17F2-3C08-2302-8445-CB00D94EB984}"/>
              </a:ext>
            </a:extLst>
          </p:cNvPr>
          <p:cNvSpPr/>
          <p:nvPr/>
        </p:nvSpPr>
        <p:spPr>
          <a:xfrm>
            <a:off x="4164625" y="4324432"/>
            <a:ext cx="1744729"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12" name="Rectangle 11">
            <a:extLst>
              <a:ext uri="{FF2B5EF4-FFF2-40B4-BE49-F238E27FC236}">
                <a16:creationId xmlns:a16="http://schemas.microsoft.com/office/drawing/2014/main" id="{18D0A913-0373-55DD-393C-9698F1531495}"/>
              </a:ext>
            </a:extLst>
          </p:cNvPr>
          <p:cNvSpPr/>
          <p:nvPr/>
        </p:nvSpPr>
        <p:spPr>
          <a:xfrm>
            <a:off x="5929429" y="4333236"/>
            <a:ext cx="1883647"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13" name="Rectangle 12">
            <a:extLst>
              <a:ext uri="{FF2B5EF4-FFF2-40B4-BE49-F238E27FC236}">
                <a16:creationId xmlns:a16="http://schemas.microsoft.com/office/drawing/2014/main" id="{53E6A8EC-602D-52C5-681F-FDE20C44B69A}"/>
              </a:ext>
            </a:extLst>
          </p:cNvPr>
          <p:cNvSpPr/>
          <p:nvPr/>
        </p:nvSpPr>
        <p:spPr>
          <a:xfrm>
            <a:off x="2619727" y="3755508"/>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14" name="Rectangle 13">
            <a:extLst>
              <a:ext uri="{FF2B5EF4-FFF2-40B4-BE49-F238E27FC236}">
                <a16:creationId xmlns:a16="http://schemas.microsoft.com/office/drawing/2014/main" id="{C8805885-A828-2846-4673-202F743E914B}"/>
              </a:ext>
            </a:extLst>
          </p:cNvPr>
          <p:cNvSpPr/>
          <p:nvPr/>
        </p:nvSpPr>
        <p:spPr>
          <a:xfrm>
            <a:off x="3362585" y="3755508"/>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15" name="Rectangle 14">
            <a:extLst>
              <a:ext uri="{FF2B5EF4-FFF2-40B4-BE49-F238E27FC236}">
                <a16:creationId xmlns:a16="http://schemas.microsoft.com/office/drawing/2014/main" id="{FD4E8743-102F-FB1D-9B6B-AD100B9C0D78}"/>
              </a:ext>
            </a:extLst>
          </p:cNvPr>
          <p:cNvSpPr/>
          <p:nvPr/>
        </p:nvSpPr>
        <p:spPr>
          <a:xfrm>
            <a:off x="4151305" y="3755508"/>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16" name="Rectangle 15">
            <a:extLst>
              <a:ext uri="{FF2B5EF4-FFF2-40B4-BE49-F238E27FC236}">
                <a16:creationId xmlns:a16="http://schemas.microsoft.com/office/drawing/2014/main" id="{FC08158C-ECD3-E82B-8AB3-711240B91C4B}"/>
              </a:ext>
            </a:extLst>
          </p:cNvPr>
          <p:cNvSpPr/>
          <p:nvPr/>
        </p:nvSpPr>
        <p:spPr>
          <a:xfrm>
            <a:off x="4971533" y="3764177"/>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17" name="Rectangle 16">
            <a:extLst>
              <a:ext uri="{FF2B5EF4-FFF2-40B4-BE49-F238E27FC236}">
                <a16:creationId xmlns:a16="http://schemas.microsoft.com/office/drawing/2014/main" id="{786F822E-F3D8-7A1B-E090-66886E508A04}"/>
              </a:ext>
            </a:extLst>
          </p:cNvPr>
          <p:cNvSpPr/>
          <p:nvPr/>
        </p:nvSpPr>
        <p:spPr>
          <a:xfrm>
            <a:off x="5748506" y="3764177"/>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18" name="Rectangle 17">
            <a:extLst>
              <a:ext uri="{FF2B5EF4-FFF2-40B4-BE49-F238E27FC236}">
                <a16:creationId xmlns:a16="http://schemas.microsoft.com/office/drawing/2014/main" id="{7093DE43-BCE4-007B-D34C-DDB8427232E7}"/>
              </a:ext>
            </a:extLst>
          </p:cNvPr>
          <p:cNvSpPr/>
          <p:nvPr/>
        </p:nvSpPr>
        <p:spPr>
          <a:xfrm>
            <a:off x="6486711" y="3764177"/>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19" name="Rectangle 18">
            <a:extLst>
              <a:ext uri="{FF2B5EF4-FFF2-40B4-BE49-F238E27FC236}">
                <a16:creationId xmlns:a16="http://schemas.microsoft.com/office/drawing/2014/main" id="{F4840482-0DC6-A785-530F-C68F599B1B2A}"/>
              </a:ext>
            </a:extLst>
          </p:cNvPr>
          <p:cNvSpPr/>
          <p:nvPr/>
        </p:nvSpPr>
        <p:spPr>
          <a:xfrm>
            <a:off x="7068495" y="3764177"/>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20" name="Rectangle 19">
            <a:extLst>
              <a:ext uri="{FF2B5EF4-FFF2-40B4-BE49-F238E27FC236}">
                <a16:creationId xmlns:a16="http://schemas.microsoft.com/office/drawing/2014/main" id="{5DECCFC7-82D7-C09B-F4C1-AE4A468847B0}"/>
              </a:ext>
            </a:extLst>
          </p:cNvPr>
          <p:cNvSpPr/>
          <p:nvPr/>
        </p:nvSpPr>
        <p:spPr>
          <a:xfrm>
            <a:off x="7785777" y="3764177"/>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21" name="TextBox 20">
            <a:extLst>
              <a:ext uri="{FF2B5EF4-FFF2-40B4-BE49-F238E27FC236}">
                <a16:creationId xmlns:a16="http://schemas.microsoft.com/office/drawing/2014/main" id="{CF73CFB0-AAB8-76A6-6B95-A3B087C58295}"/>
              </a:ext>
            </a:extLst>
          </p:cNvPr>
          <p:cNvSpPr txBox="1"/>
          <p:nvPr/>
        </p:nvSpPr>
        <p:spPr>
          <a:xfrm>
            <a:off x="1073298" y="3329424"/>
            <a:ext cx="952500" cy="461665"/>
          </a:xfrm>
          <a:prstGeom prst="rect">
            <a:avLst/>
          </a:prstGeom>
          <a:noFill/>
        </p:spPr>
        <p:txBody>
          <a:bodyPr wrap="square" rtlCol="0">
            <a:spAutoFit/>
          </a:bodyPr>
          <a:lstStyle/>
          <a:p>
            <a:r>
              <a:rPr lang="en-US" sz="1200" dirty="0"/>
              <a:t>Start </a:t>
            </a:r>
          </a:p>
          <a:p>
            <a:r>
              <a:rPr lang="en-US" sz="1200" dirty="0"/>
              <a:t>03/2025</a:t>
            </a:r>
          </a:p>
        </p:txBody>
      </p:sp>
      <p:sp>
        <p:nvSpPr>
          <p:cNvPr id="22" name="TextBox 21">
            <a:extLst>
              <a:ext uri="{FF2B5EF4-FFF2-40B4-BE49-F238E27FC236}">
                <a16:creationId xmlns:a16="http://schemas.microsoft.com/office/drawing/2014/main" id="{5C157555-913F-4028-945B-145EC4E70B47}"/>
              </a:ext>
            </a:extLst>
          </p:cNvPr>
          <p:cNvSpPr txBox="1"/>
          <p:nvPr/>
        </p:nvSpPr>
        <p:spPr>
          <a:xfrm>
            <a:off x="2541764" y="3329425"/>
            <a:ext cx="952500" cy="461665"/>
          </a:xfrm>
          <a:prstGeom prst="rect">
            <a:avLst/>
          </a:prstGeom>
          <a:noFill/>
        </p:spPr>
        <p:txBody>
          <a:bodyPr wrap="square" rtlCol="0">
            <a:spAutoFit/>
          </a:bodyPr>
          <a:lstStyle/>
          <a:p>
            <a:r>
              <a:rPr lang="en-US" sz="1200" dirty="0"/>
              <a:t>Start </a:t>
            </a:r>
          </a:p>
          <a:p>
            <a:r>
              <a:rPr lang="en-US" sz="1200" dirty="0"/>
              <a:t>05/2025</a:t>
            </a:r>
          </a:p>
        </p:txBody>
      </p:sp>
      <p:sp>
        <p:nvSpPr>
          <p:cNvPr id="23" name="TextBox 22">
            <a:extLst>
              <a:ext uri="{FF2B5EF4-FFF2-40B4-BE49-F238E27FC236}">
                <a16:creationId xmlns:a16="http://schemas.microsoft.com/office/drawing/2014/main" id="{D4ABC2D1-5C3A-69C1-FC1A-D1E1D970D945}"/>
              </a:ext>
            </a:extLst>
          </p:cNvPr>
          <p:cNvSpPr txBox="1"/>
          <p:nvPr/>
        </p:nvSpPr>
        <p:spPr>
          <a:xfrm>
            <a:off x="5941292" y="3324867"/>
            <a:ext cx="952500" cy="461665"/>
          </a:xfrm>
          <a:prstGeom prst="rect">
            <a:avLst/>
          </a:prstGeom>
          <a:noFill/>
        </p:spPr>
        <p:txBody>
          <a:bodyPr wrap="square" rtlCol="0">
            <a:spAutoFit/>
          </a:bodyPr>
          <a:lstStyle/>
          <a:p>
            <a:r>
              <a:rPr lang="en-US" sz="1200" dirty="0"/>
              <a:t>Start </a:t>
            </a:r>
          </a:p>
          <a:p>
            <a:r>
              <a:rPr lang="en-US" sz="1200" dirty="0"/>
              <a:t>09/2025</a:t>
            </a:r>
          </a:p>
        </p:txBody>
      </p:sp>
      <p:sp>
        <p:nvSpPr>
          <p:cNvPr id="24" name="TextBox 23">
            <a:extLst>
              <a:ext uri="{FF2B5EF4-FFF2-40B4-BE49-F238E27FC236}">
                <a16:creationId xmlns:a16="http://schemas.microsoft.com/office/drawing/2014/main" id="{99830770-E06B-E001-3F4C-C25E20861022}"/>
              </a:ext>
            </a:extLst>
          </p:cNvPr>
          <p:cNvSpPr txBox="1"/>
          <p:nvPr/>
        </p:nvSpPr>
        <p:spPr>
          <a:xfrm>
            <a:off x="7867389" y="3286517"/>
            <a:ext cx="952500" cy="461665"/>
          </a:xfrm>
          <a:prstGeom prst="rect">
            <a:avLst/>
          </a:prstGeom>
          <a:noFill/>
        </p:spPr>
        <p:txBody>
          <a:bodyPr wrap="square" rtlCol="0">
            <a:spAutoFit/>
          </a:bodyPr>
          <a:lstStyle/>
          <a:p>
            <a:r>
              <a:rPr lang="en-US" sz="1200" dirty="0"/>
              <a:t>Go-Live</a:t>
            </a:r>
          </a:p>
          <a:p>
            <a:r>
              <a:rPr lang="en-US" sz="1200" dirty="0"/>
              <a:t>12/5/25*</a:t>
            </a:r>
          </a:p>
        </p:txBody>
      </p:sp>
      <p:sp>
        <p:nvSpPr>
          <p:cNvPr id="25" name="Rectangle 24">
            <a:extLst>
              <a:ext uri="{FF2B5EF4-FFF2-40B4-BE49-F238E27FC236}">
                <a16:creationId xmlns:a16="http://schemas.microsoft.com/office/drawing/2014/main" id="{2758B383-8620-810D-8BAA-F4BC57210897}"/>
              </a:ext>
            </a:extLst>
          </p:cNvPr>
          <p:cNvSpPr/>
          <p:nvPr/>
        </p:nvSpPr>
        <p:spPr>
          <a:xfrm>
            <a:off x="1830924" y="3748182"/>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26" name="Rectangle 25">
            <a:extLst>
              <a:ext uri="{FF2B5EF4-FFF2-40B4-BE49-F238E27FC236}">
                <a16:creationId xmlns:a16="http://schemas.microsoft.com/office/drawing/2014/main" id="{788530E1-0147-3495-DC8D-68DD8548F949}"/>
              </a:ext>
            </a:extLst>
          </p:cNvPr>
          <p:cNvSpPr/>
          <p:nvPr/>
        </p:nvSpPr>
        <p:spPr>
          <a:xfrm>
            <a:off x="1120708" y="3748182"/>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27" name="Rectangle 26">
            <a:extLst>
              <a:ext uri="{FF2B5EF4-FFF2-40B4-BE49-F238E27FC236}">
                <a16:creationId xmlns:a16="http://schemas.microsoft.com/office/drawing/2014/main" id="{D346B088-7DF0-0E76-D5D9-A9925FF91C35}"/>
              </a:ext>
            </a:extLst>
          </p:cNvPr>
          <p:cNvSpPr/>
          <p:nvPr/>
        </p:nvSpPr>
        <p:spPr>
          <a:xfrm>
            <a:off x="219637" y="37481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28" name="Rectangle 27">
            <a:extLst>
              <a:ext uri="{FF2B5EF4-FFF2-40B4-BE49-F238E27FC236}">
                <a16:creationId xmlns:a16="http://schemas.microsoft.com/office/drawing/2014/main" id="{0708CF7E-9F73-8556-D544-714164F0DDE8}"/>
              </a:ext>
            </a:extLst>
          </p:cNvPr>
          <p:cNvSpPr/>
          <p:nvPr/>
        </p:nvSpPr>
        <p:spPr>
          <a:xfrm>
            <a:off x="1112468" y="43244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Vendor </a:t>
            </a:r>
          </a:p>
          <a:p>
            <a:pPr algn="ctr"/>
            <a:r>
              <a:rPr lang="en-US" sz="1100" b="1" dirty="0">
                <a:solidFill>
                  <a:schemeClr val="tx1"/>
                </a:solidFill>
              </a:rPr>
              <a:t>Submission Testing</a:t>
            </a:r>
          </a:p>
        </p:txBody>
      </p:sp>
      <p:sp>
        <p:nvSpPr>
          <p:cNvPr id="29" name="TextBox 28">
            <a:extLst>
              <a:ext uri="{FF2B5EF4-FFF2-40B4-BE49-F238E27FC236}">
                <a16:creationId xmlns:a16="http://schemas.microsoft.com/office/drawing/2014/main" id="{62E722D5-0A6F-6A41-9FCE-61696CD744EF}"/>
              </a:ext>
            </a:extLst>
          </p:cNvPr>
          <p:cNvSpPr txBox="1"/>
          <p:nvPr/>
        </p:nvSpPr>
        <p:spPr>
          <a:xfrm>
            <a:off x="4146554" y="3323704"/>
            <a:ext cx="952500" cy="461665"/>
          </a:xfrm>
          <a:prstGeom prst="rect">
            <a:avLst/>
          </a:prstGeom>
          <a:noFill/>
        </p:spPr>
        <p:txBody>
          <a:bodyPr wrap="square" rtlCol="0">
            <a:spAutoFit/>
          </a:bodyPr>
          <a:lstStyle/>
          <a:p>
            <a:r>
              <a:rPr lang="en-US" sz="1200" dirty="0"/>
              <a:t>Start </a:t>
            </a:r>
          </a:p>
          <a:p>
            <a:r>
              <a:rPr lang="en-US" sz="1200" dirty="0"/>
              <a:t>07/2025</a:t>
            </a:r>
          </a:p>
        </p:txBody>
      </p:sp>
      <p:sp>
        <p:nvSpPr>
          <p:cNvPr id="30" name="TextBox 29">
            <a:extLst>
              <a:ext uri="{FF2B5EF4-FFF2-40B4-BE49-F238E27FC236}">
                <a16:creationId xmlns:a16="http://schemas.microsoft.com/office/drawing/2014/main" id="{E6CDD6F8-8D77-DB09-479E-350508A0310B}"/>
              </a:ext>
            </a:extLst>
          </p:cNvPr>
          <p:cNvSpPr txBox="1"/>
          <p:nvPr/>
        </p:nvSpPr>
        <p:spPr>
          <a:xfrm>
            <a:off x="3957146" y="5444661"/>
            <a:ext cx="4817324" cy="461665"/>
          </a:xfrm>
          <a:prstGeom prst="rect">
            <a:avLst/>
          </a:prstGeom>
          <a:noFill/>
        </p:spPr>
        <p:txBody>
          <a:bodyPr wrap="square" rtlCol="0">
            <a:spAutoFit/>
          </a:bodyPr>
          <a:lstStyle/>
          <a:p>
            <a:r>
              <a:rPr lang="en-US" sz="1200" i="1" dirty="0"/>
              <a:t>* </a:t>
            </a:r>
            <a:r>
              <a:rPr lang="en-US" sz="1200" b="1" i="1" dirty="0"/>
              <a:t>Go-Live date reflects 12/5/2025 as first Operating Day</a:t>
            </a:r>
          </a:p>
          <a:p>
            <a:r>
              <a:rPr lang="en-US" sz="1200" b="1" i="1" dirty="0"/>
              <a:t>  where 12/4/2025 is planned software migration.</a:t>
            </a:r>
          </a:p>
        </p:txBody>
      </p:sp>
      <p:sp>
        <p:nvSpPr>
          <p:cNvPr id="3" name="Rectangle 2">
            <a:extLst>
              <a:ext uri="{FF2B5EF4-FFF2-40B4-BE49-F238E27FC236}">
                <a16:creationId xmlns:a16="http://schemas.microsoft.com/office/drawing/2014/main" id="{07516738-E1C9-AADA-D496-E42BEACB11B1}"/>
              </a:ext>
            </a:extLst>
          </p:cNvPr>
          <p:cNvSpPr/>
          <p:nvPr/>
        </p:nvSpPr>
        <p:spPr>
          <a:xfrm>
            <a:off x="2620222" y="4321932"/>
            <a:ext cx="158297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32" name="Rectangle 31">
            <a:extLst>
              <a:ext uri="{FF2B5EF4-FFF2-40B4-BE49-F238E27FC236}">
                <a16:creationId xmlns:a16="http://schemas.microsoft.com/office/drawing/2014/main" id="{CACC8269-0987-6B45-8A8F-8FC5FEDBE2B5}"/>
              </a:ext>
            </a:extLst>
          </p:cNvPr>
          <p:cNvSpPr/>
          <p:nvPr/>
        </p:nvSpPr>
        <p:spPr>
          <a:xfrm>
            <a:off x="4187726" y="4321932"/>
            <a:ext cx="1744729"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33" name="Rectangle 32">
            <a:extLst>
              <a:ext uri="{FF2B5EF4-FFF2-40B4-BE49-F238E27FC236}">
                <a16:creationId xmlns:a16="http://schemas.microsoft.com/office/drawing/2014/main" id="{CCABC67C-36A5-B62E-9F71-9AF3AAD766F4}"/>
              </a:ext>
            </a:extLst>
          </p:cNvPr>
          <p:cNvSpPr/>
          <p:nvPr/>
        </p:nvSpPr>
        <p:spPr>
          <a:xfrm>
            <a:off x="5952530" y="4330736"/>
            <a:ext cx="1883647"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34" name="Rectangle 33">
            <a:extLst>
              <a:ext uri="{FF2B5EF4-FFF2-40B4-BE49-F238E27FC236}">
                <a16:creationId xmlns:a16="http://schemas.microsoft.com/office/drawing/2014/main" id="{8AA706CD-1457-7D5B-C79F-E6808FA81FEC}"/>
              </a:ext>
            </a:extLst>
          </p:cNvPr>
          <p:cNvSpPr/>
          <p:nvPr/>
        </p:nvSpPr>
        <p:spPr>
          <a:xfrm>
            <a:off x="242738" y="3745682"/>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35" name="Rectangle 34">
            <a:extLst>
              <a:ext uri="{FF2B5EF4-FFF2-40B4-BE49-F238E27FC236}">
                <a16:creationId xmlns:a16="http://schemas.microsoft.com/office/drawing/2014/main" id="{C1B799F6-4FFF-75C4-BE1C-144EA658EA79}"/>
              </a:ext>
            </a:extLst>
          </p:cNvPr>
          <p:cNvSpPr/>
          <p:nvPr/>
        </p:nvSpPr>
        <p:spPr>
          <a:xfrm>
            <a:off x="1135569" y="4321932"/>
            <a:ext cx="148374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36" name="TextBox 35">
            <a:extLst>
              <a:ext uri="{FF2B5EF4-FFF2-40B4-BE49-F238E27FC236}">
                <a16:creationId xmlns:a16="http://schemas.microsoft.com/office/drawing/2014/main" id="{2A115E9E-96F7-EFD5-9025-13F10F1E9518}"/>
              </a:ext>
            </a:extLst>
          </p:cNvPr>
          <p:cNvSpPr txBox="1"/>
          <p:nvPr/>
        </p:nvSpPr>
        <p:spPr>
          <a:xfrm>
            <a:off x="189815" y="983656"/>
            <a:ext cx="8573696" cy="1739451"/>
          </a:xfrm>
          <a:prstGeom prst="rect">
            <a:avLst/>
          </a:prstGeom>
          <a:noFill/>
        </p:spPr>
        <p:txBody>
          <a:bodyPr wrap="square" rtlCol="0">
            <a:spAutoFit/>
          </a:bodyPr>
          <a:lstStyle/>
          <a:p>
            <a:pPr marL="285750" indent="-285750">
              <a:buFont typeface="Wingdings" panose="05000000000000000000" pitchFamily="2" charset="2"/>
              <a:buChar char="q"/>
            </a:pPr>
            <a:r>
              <a:rPr lang="en-US" sz="1600" dirty="0"/>
              <a:t>This presentation covers the plan for ERCOT RTC+B Market Trial system configurations and digital certificates to support the stages of market trials and go-live to achieve the following:</a:t>
            </a:r>
          </a:p>
          <a:p>
            <a:pPr marL="742950" lvl="1" indent="-285750">
              <a:lnSpc>
                <a:spcPct val="200000"/>
              </a:lnSpc>
              <a:buFont typeface="Arial" panose="020B0604020202020204" pitchFamily="34" charset="0"/>
              <a:buChar char="•"/>
            </a:pPr>
            <a:r>
              <a:rPr lang="en-US" sz="1600" dirty="0"/>
              <a:t>Isolate initial testing path for QSE/Vendor Sandbox testing from current production</a:t>
            </a:r>
          </a:p>
          <a:p>
            <a:pPr marL="742950" lvl="1" indent="-285750">
              <a:lnSpc>
                <a:spcPct val="200000"/>
              </a:lnSpc>
              <a:buFont typeface="Arial" panose="020B0604020202020204" pitchFamily="34" charset="0"/>
              <a:buChar char="•"/>
            </a:pPr>
            <a:r>
              <a:rPr lang="en-US" sz="1600" dirty="0"/>
              <a:t>Minimize risk of RTC+B market submissions impacting current production</a:t>
            </a:r>
          </a:p>
        </p:txBody>
      </p:sp>
    </p:spTree>
    <p:extLst>
      <p:ext uri="{BB962C8B-B14F-4D97-AF65-F5344CB8AC3E}">
        <p14:creationId xmlns:p14="http://schemas.microsoft.com/office/powerpoint/2010/main" val="667771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F4DB268F-57EF-D5F3-4C06-FF1106E59A1E}"/>
              </a:ext>
            </a:extLst>
          </p:cNvPr>
          <p:cNvCxnSpPr>
            <a:cxnSpLocks/>
          </p:cNvCxnSpPr>
          <p:nvPr/>
        </p:nvCxnSpPr>
        <p:spPr>
          <a:xfrm>
            <a:off x="7828513" y="1130528"/>
            <a:ext cx="25868" cy="297409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712934A-26A9-BE81-294F-7959E8CC0F88}"/>
              </a:ext>
            </a:extLst>
          </p:cNvPr>
          <p:cNvCxnSpPr>
            <a:cxnSpLocks/>
          </p:cNvCxnSpPr>
          <p:nvPr/>
        </p:nvCxnSpPr>
        <p:spPr>
          <a:xfrm>
            <a:off x="5822442" y="1226820"/>
            <a:ext cx="4885" cy="17401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9" name="Callout: Up Arrow 48">
            <a:extLst>
              <a:ext uri="{FF2B5EF4-FFF2-40B4-BE49-F238E27FC236}">
                <a16:creationId xmlns:a16="http://schemas.microsoft.com/office/drawing/2014/main" id="{C4CFD68A-8338-20FF-1D15-DA6E7E0B42DC}"/>
              </a:ext>
            </a:extLst>
          </p:cNvPr>
          <p:cNvSpPr/>
          <p:nvPr/>
        </p:nvSpPr>
        <p:spPr>
          <a:xfrm>
            <a:off x="7860496" y="3098440"/>
            <a:ext cx="1118477" cy="992570"/>
          </a:xfrm>
          <a:prstGeom prst="upArrowCallout">
            <a:avLst/>
          </a:prstGeom>
          <a:solidFill>
            <a:schemeClr val="accent3">
              <a:lumMod val="40000"/>
              <a:lumOff val="6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allout: Up Arrow 45">
            <a:extLst>
              <a:ext uri="{FF2B5EF4-FFF2-40B4-BE49-F238E27FC236}">
                <a16:creationId xmlns:a16="http://schemas.microsoft.com/office/drawing/2014/main" id="{258F6389-5056-30A5-20DD-6E03B20A6426}"/>
              </a:ext>
            </a:extLst>
          </p:cNvPr>
          <p:cNvSpPr/>
          <p:nvPr/>
        </p:nvSpPr>
        <p:spPr>
          <a:xfrm>
            <a:off x="4139825" y="3098440"/>
            <a:ext cx="3688688" cy="992570"/>
          </a:xfrm>
          <a:prstGeom prst="upArrowCallout">
            <a:avLst/>
          </a:prstGeom>
          <a:solidFill>
            <a:schemeClr val="accent5">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allout: Up Arrow 44">
            <a:extLst>
              <a:ext uri="{FF2B5EF4-FFF2-40B4-BE49-F238E27FC236}">
                <a16:creationId xmlns:a16="http://schemas.microsoft.com/office/drawing/2014/main" id="{A8B296CF-89BF-A21C-30E4-3C25A415F79B}"/>
              </a:ext>
            </a:extLst>
          </p:cNvPr>
          <p:cNvSpPr/>
          <p:nvPr/>
        </p:nvSpPr>
        <p:spPr>
          <a:xfrm>
            <a:off x="1087260" y="3099348"/>
            <a:ext cx="3064045" cy="992570"/>
          </a:xfrm>
          <a:prstGeom prst="upArrowCallout">
            <a:avLst/>
          </a:prstGeom>
          <a:solidFill>
            <a:schemeClr val="accent6">
              <a:lumMod val="20000"/>
              <a:lumOff val="80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FEC99DA3-0E15-3E33-06DE-669A0E837A28}"/>
              </a:ext>
            </a:extLst>
          </p:cNvPr>
          <p:cNvCxnSpPr>
            <a:cxnSpLocks/>
          </p:cNvCxnSpPr>
          <p:nvPr/>
        </p:nvCxnSpPr>
        <p:spPr>
          <a:xfrm flipH="1">
            <a:off x="4157581" y="1226820"/>
            <a:ext cx="6729" cy="22192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CFAA3BE-1DF0-B1BA-D3A8-151B1601CC6A}"/>
              </a:ext>
            </a:extLst>
          </p:cNvPr>
          <p:cNvCxnSpPr>
            <a:cxnSpLocks/>
          </p:cNvCxnSpPr>
          <p:nvPr/>
        </p:nvCxnSpPr>
        <p:spPr>
          <a:xfrm flipH="1">
            <a:off x="2592155" y="1226820"/>
            <a:ext cx="28969" cy="162639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ABA8E16-40F8-6DE7-3654-1F5652E27357}"/>
              </a:ext>
            </a:extLst>
          </p:cNvPr>
          <p:cNvCxnSpPr>
            <a:cxnSpLocks/>
          </p:cNvCxnSpPr>
          <p:nvPr/>
        </p:nvCxnSpPr>
        <p:spPr>
          <a:xfrm flipH="1">
            <a:off x="1087261" y="1226820"/>
            <a:ext cx="34798" cy="28487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EA97032A-B3FD-6C23-37C5-0CBE23E63CB1}"/>
              </a:ext>
            </a:extLst>
          </p:cNvPr>
          <p:cNvSpPr txBox="1">
            <a:spLocks/>
          </p:cNvSpPr>
          <p:nvPr/>
        </p:nvSpPr>
        <p:spPr>
          <a:xfrm>
            <a:off x="395202" y="233765"/>
            <a:ext cx="8487633" cy="570951"/>
          </a:xfrm>
          <a:prstGeom prst="rect">
            <a:avLst/>
          </a:prstGeom>
        </p:spPr>
        <p:txBody>
          <a:bodyPr/>
          <a:lstStyle>
            <a:lvl1pPr algn="l" defTabSz="914400" rtl="0" eaLnBrk="1" latinLnBrk="0" hangingPunct="1">
              <a:spcBef>
                <a:spcPct val="0"/>
              </a:spcBef>
              <a:buNone/>
              <a:defRPr sz="2400" b="1" kern="1200">
                <a:solidFill>
                  <a:schemeClr val="accent1"/>
                </a:solidFill>
                <a:latin typeface="+mj-lt"/>
                <a:ea typeface="+mj-ea"/>
                <a:cs typeface="+mj-cs"/>
              </a:defRPr>
            </a:lvl1pPr>
          </a:lstStyle>
          <a:p>
            <a:r>
              <a:rPr lang="en-US" dirty="0"/>
              <a:t>RTC+B Market Submissions -</a:t>
            </a:r>
            <a:r>
              <a:rPr lang="en-US" sz="1600" dirty="0"/>
              <a:t> </a:t>
            </a:r>
            <a:r>
              <a:rPr lang="en-US" dirty="0"/>
              <a:t>Systems configurations</a:t>
            </a:r>
          </a:p>
        </p:txBody>
      </p:sp>
      <p:sp>
        <p:nvSpPr>
          <p:cNvPr id="13" name="Rectangle 12">
            <a:extLst>
              <a:ext uri="{FF2B5EF4-FFF2-40B4-BE49-F238E27FC236}">
                <a16:creationId xmlns:a16="http://schemas.microsoft.com/office/drawing/2014/main" id="{692D907A-7C61-779A-5A91-6DB38D796CC0}"/>
              </a:ext>
            </a:extLst>
          </p:cNvPr>
          <p:cNvSpPr/>
          <p:nvPr/>
        </p:nvSpPr>
        <p:spPr>
          <a:xfrm>
            <a:off x="2618441" y="2125535"/>
            <a:ext cx="1561656" cy="914400"/>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RTC QSE </a:t>
            </a:r>
          </a:p>
          <a:p>
            <a:pPr algn="ctr"/>
            <a:r>
              <a:rPr lang="en-US" sz="1100" b="1" dirty="0">
                <a:solidFill>
                  <a:schemeClr val="tx1"/>
                </a:solidFill>
              </a:rPr>
              <a:t>Submission Testing</a:t>
            </a:r>
          </a:p>
        </p:txBody>
      </p:sp>
      <p:sp>
        <p:nvSpPr>
          <p:cNvPr id="14" name="Rectangle 13">
            <a:extLst>
              <a:ext uri="{FF2B5EF4-FFF2-40B4-BE49-F238E27FC236}">
                <a16:creationId xmlns:a16="http://schemas.microsoft.com/office/drawing/2014/main" id="{2A7C9F43-D1CD-5F82-6143-0F5ED6118E96}"/>
              </a:ext>
            </a:extLst>
          </p:cNvPr>
          <p:cNvSpPr/>
          <p:nvPr/>
        </p:nvSpPr>
        <p:spPr>
          <a:xfrm>
            <a:off x="4164625" y="2125535"/>
            <a:ext cx="1657817" cy="914400"/>
          </a:xfrm>
          <a:prstGeom prst="rect">
            <a:avLst/>
          </a:prstGeom>
          <a:solidFill>
            <a:schemeClr val="accent1">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Open-loop </a:t>
            </a:r>
          </a:p>
          <a:p>
            <a:pPr algn="ctr"/>
            <a:r>
              <a:rPr lang="en-US" sz="1050" b="1" dirty="0">
                <a:solidFill>
                  <a:schemeClr val="tx1"/>
                </a:solidFill>
              </a:rPr>
              <a:t>RTC SCED</a:t>
            </a:r>
          </a:p>
        </p:txBody>
      </p:sp>
      <p:sp>
        <p:nvSpPr>
          <p:cNvPr id="15" name="Rectangle 14">
            <a:extLst>
              <a:ext uri="{FF2B5EF4-FFF2-40B4-BE49-F238E27FC236}">
                <a16:creationId xmlns:a16="http://schemas.microsoft.com/office/drawing/2014/main" id="{44026E3E-4BBC-2CDE-660F-6E7C39CFCED7}"/>
              </a:ext>
            </a:extLst>
          </p:cNvPr>
          <p:cNvSpPr/>
          <p:nvPr/>
        </p:nvSpPr>
        <p:spPr>
          <a:xfrm>
            <a:off x="5822443" y="2126590"/>
            <a:ext cx="2006070" cy="910365"/>
          </a:xfrm>
          <a:prstGeom prst="rect">
            <a:avLst/>
          </a:prstGeom>
          <a:solidFill>
            <a:srgbClr val="F8948A"/>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Ongoing Open-Loop</a:t>
            </a:r>
          </a:p>
          <a:p>
            <a:pPr algn="ctr"/>
            <a:r>
              <a:rPr lang="en-US" sz="1050" b="1" dirty="0">
                <a:solidFill>
                  <a:schemeClr val="tx1"/>
                </a:solidFill>
              </a:rPr>
              <a:t>&amp; Periodic Closed-loop SCED/LFC</a:t>
            </a:r>
          </a:p>
        </p:txBody>
      </p:sp>
      <p:sp>
        <p:nvSpPr>
          <p:cNvPr id="23" name="Rectangle 22">
            <a:extLst>
              <a:ext uri="{FF2B5EF4-FFF2-40B4-BE49-F238E27FC236}">
                <a16:creationId xmlns:a16="http://schemas.microsoft.com/office/drawing/2014/main" id="{0B04C06B-C52B-F389-AC5E-A225AA27F943}"/>
              </a:ext>
            </a:extLst>
          </p:cNvPr>
          <p:cNvSpPr/>
          <p:nvPr/>
        </p:nvSpPr>
        <p:spPr>
          <a:xfrm>
            <a:off x="2619727" y="1556611"/>
            <a:ext cx="789194"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May 2025</a:t>
            </a:r>
          </a:p>
        </p:txBody>
      </p:sp>
      <p:sp>
        <p:nvSpPr>
          <p:cNvPr id="24" name="Rectangle 23">
            <a:extLst>
              <a:ext uri="{FF2B5EF4-FFF2-40B4-BE49-F238E27FC236}">
                <a16:creationId xmlns:a16="http://schemas.microsoft.com/office/drawing/2014/main" id="{A1A5A9EE-CEF8-7774-1B9B-556FBB9408BF}"/>
              </a:ext>
            </a:extLst>
          </p:cNvPr>
          <p:cNvSpPr/>
          <p:nvPr/>
        </p:nvSpPr>
        <p:spPr>
          <a:xfrm>
            <a:off x="3362585" y="1556611"/>
            <a:ext cx="81751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June 2025</a:t>
            </a:r>
          </a:p>
        </p:txBody>
      </p:sp>
      <p:sp>
        <p:nvSpPr>
          <p:cNvPr id="25" name="Rectangle 24">
            <a:extLst>
              <a:ext uri="{FF2B5EF4-FFF2-40B4-BE49-F238E27FC236}">
                <a16:creationId xmlns:a16="http://schemas.microsoft.com/office/drawing/2014/main" id="{15462826-8396-1072-6270-9CEF9E396EC3}"/>
              </a:ext>
            </a:extLst>
          </p:cNvPr>
          <p:cNvSpPr/>
          <p:nvPr/>
        </p:nvSpPr>
        <p:spPr>
          <a:xfrm>
            <a:off x="4151305" y="1556611"/>
            <a:ext cx="84511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July 2025</a:t>
            </a:r>
          </a:p>
        </p:txBody>
      </p:sp>
      <p:sp>
        <p:nvSpPr>
          <p:cNvPr id="26" name="Rectangle 25">
            <a:extLst>
              <a:ext uri="{FF2B5EF4-FFF2-40B4-BE49-F238E27FC236}">
                <a16:creationId xmlns:a16="http://schemas.microsoft.com/office/drawing/2014/main" id="{922F09F3-7FED-D165-CAC6-5872696DC5B8}"/>
              </a:ext>
            </a:extLst>
          </p:cNvPr>
          <p:cNvSpPr/>
          <p:nvPr/>
        </p:nvSpPr>
        <p:spPr>
          <a:xfrm>
            <a:off x="4971533" y="1565280"/>
            <a:ext cx="796539"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Aug 2025</a:t>
            </a:r>
          </a:p>
        </p:txBody>
      </p:sp>
      <p:sp>
        <p:nvSpPr>
          <p:cNvPr id="27" name="Rectangle 26">
            <a:extLst>
              <a:ext uri="{FF2B5EF4-FFF2-40B4-BE49-F238E27FC236}">
                <a16:creationId xmlns:a16="http://schemas.microsoft.com/office/drawing/2014/main" id="{145B9E6F-084C-A3B5-BD31-9FF09D8E34C1}"/>
              </a:ext>
            </a:extLst>
          </p:cNvPr>
          <p:cNvSpPr/>
          <p:nvPr/>
        </p:nvSpPr>
        <p:spPr>
          <a:xfrm>
            <a:off x="5748506" y="1565280"/>
            <a:ext cx="7587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Sep 2025</a:t>
            </a:r>
          </a:p>
        </p:txBody>
      </p:sp>
      <p:sp>
        <p:nvSpPr>
          <p:cNvPr id="28" name="Rectangle 27">
            <a:extLst>
              <a:ext uri="{FF2B5EF4-FFF2-40B4-BE49-F238E27FC236}">
                <a16:creationId xmlns:a16="http://schemas.microsoft.com/office/drawing/2014/main" id="{641105A9-C787-2703-CAF0-7909C9525862}"/>
              </a:ext>
            </a:extLst>
          </p:cNvPr>
          <p:cNvSpPr/>
          <p:nvPr/>
        </p:nvSpPr>
        <p:spPr>
          <a:xfrm>
            <a:off x="6486711" y="1565280"/>
            <a:ext cx="603818"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Oct 2025</a:t>
            </a:r>
          </a:p>
        </p:txBody>
      </p:sp>
      <p:sp>
        <p:nvSpPr>
          <p:cNvPr id="29" name="Rectangle 28">
            <a:extLst>
              <a:ext uri="{FF2B5EF4-FFF2-40B4-BE49-F238E27FC236}">
                <a16:creationId xmlns:a16="http://schemas.microsoft.com/office/drawing/2014/main" id="{0869C7E7-6AD6-66EE-9476-0F679F08C46C}"/>
              </a:ext>
            </a:extLst>
          </p:cNvPr>
          <p:cNvSpPr/>
          <p:nvPr/>
        </p:nvSpPr>
        <p:spPr>
          <a:xfrm>
            <a:off x="7068495" y="1565280"/>
            <a:ext cx="717282"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Nov 2025</a:t>
            </a:r>
          </a:p>
        </p:txBody>
      </p:sp>
      <p:sp>
        <p:nvSpPr>
          <p:cNvPr id="30" name="Rectangle 29">
            <a:extLst>
              <a:ext uri="{FF2B5EF4-FFF2-40B4-BE49-F238E27FC236}">
                <a16:creationId xmlns:a16="http://schemas.microsoft.com/office/drawing/2014/main" id="{D32395EE-33E2-A0BC-9F5A-829AF4E65FA6}"/>
              </a:ext>
            </a:extLst>
          </p:cNvPr>
          <p:cNvSpPr/>
          <p:nvPr/>
        </p:nvSpPr>
        <p:spPr>
          <a:xfrm>
            <a:off x="7785777" y="1565280"/>
            <a:ext cx="1091523"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Dec 2025</a:t>
            </a:r>
          </a:p>
        </p:txBody>
      </p:sp>
      <p:sp>
        <p:nvSpPr>
          <p:cNvPr id="10" name="TextBox 9">
            <a:extLst>
              <a:ext uri="{FF2B5EF4-FFF2-40B4-BE49-F238E27FC236}">
                <a16:creationId xmlns:a16="http://schemas.microsoft.com/office/drawing/2014/main" id="{830519A9-0C02-DC6F-1AA2-E48EFB265269}"/>
              </a:ext>
            </a:extLst>
          </p:cNvPr>
          <p:cNvSpPr txBox="1"/>
          <p:nvPr/>
        </p:nvSpPr>
        <p:spPr>
          <a:xfrm>
            <a:off x="1062586" y="1123202"/>
            <a:ext cx="952500" cy="461665"/>
          </a:xfrm>
          <a:prstGeom prst="rect">
            <a:avLst/>
          </a:prstGeom>
          <a:noFill/>
        </p:spPr>
        <p:txBody>
          <a:bodyPr wrap="square" rtlCol="0">
            <a:spAutoFit/>
          </a:bodyPr>
          <a:lstStyle/>
          <a:p>
            <a:r>
              <a:rPr lang="en-US" sz="1200" dirty="0"/>
              <a:t>Start </a:t>
            </a:r>
          </a:p>
          <a:p>
            <a:r>
              <a:rPr lang="en-US" sz="1200" dirty="0"/>
              <a:t>03/2025</a:t>
            </a:r>
          </a:p>
        </p:txBody>
      </p:sp>
      <p:sp>
        <p:nvSpPr>
          <p:cNvPr id="38" name="TextBox 37">
            <a:extLst>
              <a:ext uri="{FF2B5EF4-FFF2-40B4-BE49-F238E27FC236}">
                <a16:creationId xmlns:a16="http://schemas.microsoft.com/office/drawing/2014/main" id="{F168978B-C93E-362D-C8FE-5A79048E3FD1}"/>
              </a:ext>
            </a:extLst>
          </p:cNvPr>
          <p:cNvSpPr txBox="1"/>
          <p:nvPr/>
        </p:nvSpPr>
        <p:spPr>
          <a:xfrm>
            <a:off x="2550642" y="1130528"/>
            <a:ext cx="952500" cy="461665"/>
          </a:xfrm>
          <a:prstGeom prst="rect">
            <a:avLst/>
          </a:prstGeom>
          <a:noFill/>
        </p:spPr>
        <p:txBody>
          <a:bodyPr wrap="square" rtlCol="0">
            <a:spAutoFit/>
          </a:bodyPr>
          <a:lstStyle/>
          <a:p>
            <a:r>
              <a:rPr lang="en-US" sz="1200" dirty="0"/>
              <a:t>Start </a:t>
            </a:r>
          </a:p>
          <a:p>
            <a:r>
              <a:rPr lang="en-US" sz="1200" dirty="0"/>
              <a:t>05/2025</a:t>
            </a:r>
          </a:p>
        </p:txBody>
      </p:sp>
      <p:sp>
        <p:nvSpPr>
          <p:cNvPr id="40" name="TextBox 39">
            <a:extLst>
              <a:ext uri="{FF2B5EF4-FFF2-40B4-BE49-F238E27FC236}">
                <a16:creationId xmlns:a16="http://schemas.microsoft.com/office/drawing/2014/main" id="{8F84B4E5-3DF5-E3A3-87C1-CC46E09B68AC}"/>
              </a:ext>
            </a:extLst>
          </p:cNvPr>
          <p:cNvSpPr txBox="1"/>
          <p:nvPr/>
        </p:nvSpPr>
        <p:spPr>
          <a:xfrm>
            <a:off x="5801810" y="1125970"/>
            <a:ext cx="952500" cy="461665"/>
          </a:xfrm>
          <a:prstGeom prst="rect">
            <a:avLst/>
          </a:prstGeom>
          <a:noFill/>
        </p:spPr>
        <p:txBody>
          <a:bodyPr wrap="square" rtlCol="0">
            <a:spAutoFit/>
          </a:bodyPr>
          <a:lstStyle/>
          <a:p>
            <a:r>
              <a:rPr lang="en-US" sz="1200" dirty="0"/>
              <a:t>Start </a:t>
            </a:r>
          </a:p>
          <a:p>
            <a:r>
              <a:rPr lang="en-US" sz="1200" dirty="0"/>
              <a:t>09/2025</a:t>
            </a:r>
          </a:p>
        </p:txBody>
      </p:sp>
      <p:sp>
        <p:nvSpPr>
          <p:cNvPr id="41" name="TextBox 40">
            <a:extLst>
              <a:ext uri="{FF2B5EF4-FFF2-40B4-BE49-F238E27FC236}">
                <a16:creationId xmlns:a16="http://schemas.microsoft.com/office/drawing/2014/main" id="{7AAB836F-23AE-B9EC-777B-494ED303ACD7}"/>
              </a:ext>
            </a:extLst>
          </p:cNvPr>
          <p:cNvSpPr txBox="1"/>
          <p:nvPr/>
        </p:nvSpPr>
        <p:spPr>
          <a:xfrm>
            <a:off x="7867389" y="1087620"/>
            <a:ext cx="952500" cy="461665"/>
          </a:xfrm>
          <a:prstGeom prst="rect">
            <a:avLst/>
          </a:prstGeom>
          <a:noFill/>
        </p:spPr>
        <p:txBody>
          <a:bodyPr wrap="square" rtlCol="0">
            <a:spAutoFit/>
          </a:bodyPr>
          <a:lstStyle/>
          <a:p>
            <a:r>
              <a:rPr lang="en-US" sz="1200" dirty="0"/>
              <a:t>Go-Live</a:t>
            </a:r>
          </a:p>
          <a:p>
            <a:r>
              <a:rPr lang="en-US" sz="1200" dirty="0"/>
              <a:t>12/5/25*</a:t>
            </a:r>
          </a:p>
        </p:txBody>
      </p:sp>
      <p:sp>
        <p:nvSpPr>
          <p:cNvPr id="2" name="Rectangle 1">
            <a:extLst>
              <a:ext uri="{FF2B5EF4-FFF2-40B4-BE49-F238E27FC236}">
                <a16:creationId xmlns:a16="http://schemas.microsoft.com/office/drawing/2014/main" id="{728063DA-CBE7-2F20-B567-C6BEDD268778}"/>
              </a:ext>
            </a:extLst>
          </p:cNvPr>
          <p:cNvSpPr/>
          <p:nvPr/>
        </p:nvSpPr>
        <p:spPr>
          <a:xfrm>
            <a:off x="1830924" y="1549285"/>
            <a:ext cx="78751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Apr 2025</a:t>
            </a:r>
          </a:p>
        </p:txBody>
      </p:sp>
      <p:sp>
        <p:nvSpPr>
          <p:cNvPr id="3" name="Rectangle 2">
            <a:extLst>
              <a:ext uri="{FF2B5EF4-FFF2-40B4-BE49-F238E27FC236}">
                <a16:creationId xmlns:a16="http://schemas.microsoft.com/office/drawing/2014/main" id="{66657172-2A8A-1133-136D-39B6F9AA4A3D}"/>
              </a:ext>
            </a:extLst>
          </p:cNvPr>
          <p:cNvSpPr/>
          <p:nvPr/>
        </p:nvSpPr>
        <p:spPr>
          <a:xfrm>
            <a:off x="1120708" y="1549285"/>
            <a:ext cx="779557"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Mar 2025</a:t>
            </a:r>
          </a:p>
        </p:txBody>
      </p:sp>
      <p:sp>
        <p:nvSpPr>
          <p:cNvPr id="6" name="Rectangle 5">
            <a:extLst>
              <a:ext uri="{FF2B5EF4-FFF2-40B4-BE49-F238E27FC236}">
                <a16:creationId xmlns:a16="http://schemas.microsoft.com/office/drawing/2014/main" id="{C10A4BE0-7FC2-429B-C93E-DF976D694308}"/>
              </a:ext>
            </a:extLst>
          </p:cNvPr>
          <p:cNvSpPr/>
          <p:nvPr/>
        </p:nvSpPr>
        <p:spPr>
          <a:xfrm>
            <a:off x="219637" y="1549285"/>
            <a:ext cx="892831" cy="381000"/>
          </a:xfrm>
          <a:prstGeom prst="rect">
            <a:avLst/>
          </a:prstGeom>
          <a:solidFill>
            <a:srgbClr val="E6EBF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Feb 2025</a:t>
            </a:r>
          </a:p>
        </p:txBody>
      </p:sp>
      <p:sp>
        <p:nvSpPr>
          <p:cNvPr id="12" name="Rectangle 11">
            <a:extLst>
              <a:ext uri="{FF2B5EF4-FFF2-40B4-BE49-F238E27FC236}">
                <a16:creationId xmlns:a16="http://schemas.microsoft.com/office/drawing/2014/main" id="{E021F118-260E-F037-9CFA-D81A17929FA6}"/>
              </a:ext>
            </a:extLst>
          </p:cNvPr>
          <p:cNvSpPr/>
          <p:nvPr/>
        </p:nvSpPr>
        <p:spPr>
          <a:xfrm>
            <a:off x="1120708" y="2125535"/>
            <a:ext cx="1477658" cy="914400"/>
          </a:xfrm>
          <a:prstGeom prst="rect">
            <a:avLst/>
          </a:prstGeom>
          <a:solidFill>
            <a:schemeClr val="tx2">
              <a:lumMod val="20000"/>
              <a:lumOff val="8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Optional: RTC QSE/Vendor Developer</a:t>
            </a:r>
          </a:p>
          <a:p>
            <a:pPr algn="ctr"/>
            <a:r>
              <a:rPr lang="en-US" sz="1100" b="1" dirty="0">
                <a:solidFill>
                  <a:schemeClr val="tx1"/>
                </a:solidFill>
              </a:rPr>
              <a:t>Submission Testing</a:t>
            </a:r>
          </a:p>
        </p:txBody>
      </p:sp>
      <p:sp>
        <p:nvSpPr>
          <p:cNvPr id="20" name="TextBox 19">
            <a:extLst>
              <a:ext uri="{FF2B5EF4-FFF2-40B4-BE49-F238E27FC236}">
                <a16:creationId xmlns:a16="http://schemas.microsoft.com/office/drawing/2014/main" id="{DE2B9A18-6378-834C-6B94-1AE875932493}"/>
              </a:ext>
            </a:extLst>
          </p:cNvPr>
          <p:cNvSpPr txBox="1"/>
          <p:nvPr/>
        </p:nvSpPr>
        <p:spPr>
          <a:xfrm>
            <a:off x="4146554" y="1089298"/>
            <a:ext cx="952500" cy="461665"/>
          </a:xfrm>
          <a:prstGeom prst="rect">
            <a:avLst/>
          </a:prstGeom>
          <a:noFill/>
        </p:spPr>
        <p:txBody>
          <a:bodyPr wrap="square" rtlCol="0">
            <a:spAutoFit/>
          </a:bodyPr>
          <a:lstStyle/>
          <a:p>
            <a:r>
              <a:rPr lang="en-US" sz="1200" dirty="0"/>
              <a:t>Start </a:t>
            </a:r>
          </a:p>
          <a:p>
            <a:r>
              <a:rPr lang="en-US" sz="1200" dirty="0"/>
              <a:t>07/2025</a:t>
            </a:r>
          </a:p>
        </p:txBody>
      </p:sp>
      <p:sp>
        <p:nvSpPr>
          <p:cNvPr id="21" name="Rectangle 20">
            <a:extLst>
              <a:ext uri="{FF2B5EF4-FFF2-40B4-BE49-F238E27FC236}">
                <a16:creationId xmlns:a16="http://schemas.microsoft.com/office/drawing/2014/main" id="{A5AA021C-15FE-AF84-3DE5-A4D44D5E07E3}"/>
              </a:ext>
            </a:extLst>
          </p:cNvPr>
          <p:cNvSpPr/>
          <p:nvPr/>
        </p:nvSpPr>
        <p:spPr>
          <a:xfrm>
            <a:off x="788864" y="3320558"/>
            <a:ext cx="3616796"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MOTE</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MOTE URL</a:t>
            </a:r>
          </a:p>
        </p:txBody>
      </p:sp>
      <p:sp>
        <p:nvSpPr>
          <p:cNvPr id="22" name="Rectangle 21">
            <a:extLst>
              <a:ext uri="{FF2B5EF4-FFF2-40B4-BE49-F238E27FC236}">
                <a16:creationId xmlns:a16="http://schemas.microsoft.com/office/drawing/2014/main" id="{D63E1150-A6CE-E8EF-27D9-A13A443730CF}"/>
              </a:ext>
            </a:extLst>
          </p:cNvPr>
          <p:cNvSpPr/>
          <p:nvPr/>
        </p:nvSpPr>
        <p:spPr>
          <a:xfrm>
            <a:off x="3571372" y="3320558"/>
            <a:ext cx="4396380"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b="1" dirty="0">
                <a:solidFill>
                  <a:schemeClr val="tx1"/>
                </a:solidFill>
              </a:rPr>
              <a:t>Certificate</a:t>
            </a:r>
            <a:r>
              <a:rPr lang="en-US" sz="1100" dirty="0">
                <a:solidFill>
                  <a:schemeClr val="tx1"/>
                </a:solidFill>
              </a:rPr>
              <a:t>: Current Production</a:t>
            </a:r>
          </a:p>
          <a:p>
            <a:pPr algn="ctr"/>
            <a:r>
              <a:rPr lang="en-US" sz="1100" b="1" dirty="0">
                <a:solidFill>
                  <a:schemeClr val="tx1"/>
                </a:solidFill>
              </a:rPr>
              <a:t>Env</a:t>
            </a:r>
            <a:r>
              <a:rPr lang="en-US" sz="1100" dirty="0">
                <a:solidFill>
                  <a:schemeClr val="tx1"/>
                </a:solidFill>
              </a:rPr>
              <a:t>: ERCOT RTC Market Trial</a:t>
            </a:r>
          </a:p>
          <a:p>
            <a:pPr algn="ctr"/>
            <a:r>
              <a:rPr lang="en-US" sz="1100" b="1" dirty="0">
                <a:solidFill>
                  <a:schemeClr val="tx1"/>
                </a:solidFill>
              </a:rPr>
              <a:t>URL</a:t>
            </a:r>
            <a:r>
              <a:rPr lang="en-US" sz="1100" dirty="0">
                <a:solidFill>
                  <a:schemeClr val="tx1"/>
                </a:solidFill>
              </a:rPr>
              <a:t>: RTC MIS Market Trial</a:t>
            </a:r>
          </a:p>
        </p:txBody>
      </p:sp>
      <p:sp>
        <p:nvSpPr>
          <p:cNvPr id="31" name="Rectangle 30">
            <a:extLst>
              <a:ext uri="{FF2B5EF4-FFF2-40B4-BE49-F238E27FC236}">
                <a16:creationId xmlns:a16="http://schemas.microsoft.com/office/drawing/2014/main" id="{A646BEF0-EAEE-C3E7-2D0D-8118E0E63277}"/>
              </a:ext>
            </a:extLst>
          </p:cNvPr>
          <p:cNvSpPr/>
          <p:nvPr/>
        </p:nvSpPr>
        <p:spPr>
          <a:xfrm>
            <a:off x="7805168" y="3320558"/>
            <a:ext cx="1167301" cy="9144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050" b="1" dirty="0">
                <a:solidFill>
                  <a:schemeClr val="tx1"/>
                </a:solidFill>
              </a:rPr>
              <a:t>Cert</a:t>
            </a:r>
            <a:r>
              <a:rPr lang="en-US" sz="1050" dirty="0">
                <a:solidFill>
                  <a:schemeClr val="tx1"/>
                </a:solidFill>
              </a:rPr>
              <a:t>: Production</a:t>
            </a:r>
          </a:p>
          <a:p>
            <a:pPr algn="ctr"/>
            <a:r>
              <a:rPr lang="en-US" sz="1050" b="1" dirty="0">
                <a:solidFill>
                  <a:schemeClr val="tx1"/>
                </a:solidFill>
              </a:rPr>
              <a:t>Env</a:t>
            </a:r>
            <a:r>
              <a:rPr lang="en-US" sz="1050" dirty="0">
                <a:solidFill>
                  <a:schemeClr val="tx1"/>
                </a:solidFill>
              </a:rPr>
              <a:t>: Prod</a:t>
            </a:r>
          </a:p>
          <a:p>
            <a:pPr algn="ctr"/>
            <a:r>
              <a:rPr lang="en-US" sz="1050" b="1" dirty="0">
                <a:solidFill>
                  <a:schemeClr val="tx1"/>
                </a:solidFill>
              </a:rPr>
              <a:t>URL</a:t>
            </a:r>
            <a:r>
              <a:rPr lang="en-US" sz="1050" dirty="0">
                <a:solidFill>
                  <a:schemeClr val="tx1"/>
                </a:solidFill>
              </a:rPr>
              <a:t>: MIS Prod</a:t>
            </a:r>
          </a:p>
        </p:txBody>
      </p:sp>
      <p:sp>
        <p:nvSpPr>
          <p:cNvPr id="59" name="TextBox 58">
            <a:extLst>
              <a:ext uri="{FF2B5EF4-FFF2-40B4-BE49-F238E27FC236}">
                <a16:creationId xmlns:a16="http://schemas.microsoft.com/office/drawing/2014/main" id="{3111D675-D684-D8CB-2FC9-424D6C033CC7}"/>
              </a:ext>
            </a:extLst>
          </p:cNvPr>
          <p:cNvSpPr txBox="1"/>
          <p:nvPr/>
        </p:nvSpPr>
        <p:spPr>
          <a:xfrm>
            <a:off x="395202" y="4350754"/>
            <a:ext cx="8241947" cy="1754326"/>
          </a:xfrm>
          <a:prstGeom prst="rect">
            <a:avLst/>
          </a:prstGeom>
          <a:noFill/>
        </p:spPr>
        <p:txBody>
          <a:bodyPr wrap="square" rtlCol="0">
            <a:spAutoFit/>
          </a:bodyPr>
          <a:lstStyle/>
          <a:p>
            <a:pPr marL="285750" indent="-285750">
              <a:buFont typeface="Arial" panose="020B0604020202020204" pitchFamily="34" charset="0"/>
              <a:buChar char="•"/>
            </a:pPr>
            <a:r>
              <a:rPr lang="en-US" sz="1200" dirty="0"/>
              <a:t>QSE/Vendor developer can use MOTE certificates &amp; RTC MIS MOTE API URL to test the submissions until end of submission testing phase (end of June) as needed. </a:t>
            </a:r>
            <a:r>
              <a:rPr lang="en-US" sz="1200" i="1" dirty="0"/>
              <a:t>At the start of the Open Loop testing, RTC MOTE MIS URLs will be disabled.</a:t>
            </a:r>
          </a:p>
          <a:p>
            <a:r>
              <a:rPr lang="en-US" sz="1200" b="1" u="sng" dirty="0"/>
              <a:t> </a:t>
            </a:r>
          </a:p>
          <a:p>
            <a:pPr marL="285750" indent="-285750">
              <a:buFont typeface="Arial" panose="020B0604020202020204" pitchFamily="34" charset="0"/>
              <a:buChar char="•"/>
            </a:pPr>
            <a:r>
              <a:rPr lang="en-US" sz="1200" b="1" u="sng" dirty="0"/>
              <a:t>URL links:</a:t>
            </a:r>
            <a:r>
              <a:rPr lang="en-US" sz="1200" b="1" dirty="0"/>
              <a:t> </a:t>
            </a:r>
            <a:r>
              <a:rPr lang="en-US" sz="1200" dirty="0"/>
              <a:t>RTC MOTE and Market Trial URL links to be used for MMSUI, OSUI and API submissions. Actual links are provided in next slide.</a:t>
            </a:r>
          </a:p>
          <a:p>
            <a:endParaRPr lang="en-US" sz="1200" dirty="0"/>
          </a:p>
          <a:p>
            <a:pPr marL="285750" indent="-285750">
              <a:buFont typeface="Arial" panose="020B0604020202020204" pitchFamily="34" charset="0"/>
              <a:buChar char="•"/>
            </a:pPr>
            <a:r>
              <a:rPr lang="en-US" sz="1200" dirty="0"/>
              <a:t>For notifications/responses to MPs from RTC Market Trials environment, MP will need to provide the listener URL to ERCOT</a:t>
            </a:r>
          </a:p>
        </p:txBody>
      </p:sp>
    </p:spTree>
    <p:extLst>
      <p:ext uri="{BB962C8B-B14F-4D97-AF65-F5344CB8AC3E}">
        <p14:creationId xmlns:p14="http://schemas.microsoft.com/office/powerpoint/2010/main" val="418804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RTC+B Market Submissions -</a:t>
            </a:r>
            <a:r>
              <a:rPr lang="en-US" sz="2000" dirty="0"/>
              <a:t> </a:t>
            </a:r>
            <a:r>
              <a:rPr lang="en-US" dirty="0"/>
              <a:t>Systems configurations</a:t>
            </a:r>
          </a:p>
        </p:txBody>
      </p:sp>
      <p:sp>
        <p:nvSpPr>
          <p:cNvPr id="3" name="Content Placeholder 2">
            <a:extLst>
              <a:ext uri="{FF2B5EF4-FFF2-40B4-BE49-F238E27FC236}">
                <a16:creationId xmlns:a16="http://schemas.microsoft.com/office/drawing/2014/main" id="{506EE897-1BAA-DD43-F7BE-777297054DFA}"/>
              </a:ext>
            </a:extLst>
          </p:cNvPr>
          <p:cNvSpPr>
            <a:spLocks noGrp="1"/>
          </p:cNvSpPr>
          <p:nvPr>
            <p:ph idx="1"/>
          </p:nvPr>
        </p:nvSpPr>
        <p:spPr>
          <a:xfrm>
            <a:off x="0" y="1222647"/>
            <a:ext cx="3006665" cy="824593"/>
          </a:xfrm>
        </p:spPr>
        <p:txBody>
          <a:bodyPr/>
          <a:lstStyle/>
          <a:p>
            <a:pPr marL="0" indent="0">
              <a:buNone/>
            </a:pPr>
            <a:r>
              <a:rPr lang="en-US" sz="1800" dirty="0"/>
              <a:t>Currently (pre-RTC)</a:t>
            </a:r>
            <a:r>
              <a:rPr lang="en-US" dirty="0"/>
              <a: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6" name="Table 5">
            <a:extLst>
              <a:ext uri="{FF2B5EF4-FFF2-40B4-BE49-F238E27FC236}">
                <a16:creationId xmlns:a16="http://schemas.microsoft.com/office/drawing/2014/main" id="{3E059CBF-1175-9A77-21F8-BB408DE548A5}"/>
              </a:ext>
            </a:extLst>
          </p:cNvPr>
          <p:cNvGraphicFramePr>
            <a:graphicFrameLocks noGrp="1"/>
          </p:cNvGraphicFramePr>
          <p:nvPr>
            <p:extLst>
              <p:ext uri="{D42A27DB-BD31-4B8C-83A1-F6EECF244321}">
                <p14:modId xmlns:p14="http://schemas.microsoft.com/office/powerpoint/2010/main" val="4072316263"/>
              </p:ext>
            </p:extLst>
          </p:nvPr>
        </p:nvGraphicFramePr>
        <p:xfrm>
          <a:off x="300129" y="2047240"/>
          <a:ext cx="8234273" cy="2411838"/>
        </p:xfrm>
        <a:graphic>
          <a:graphicData uri="http://schemas.openxmlformats.org/drawingml/2006/table">
            <a:tbl>
              <a:tblPr firstRow="1" bandRow="1">
                <a:tableStyleId>{69012ECD-51FC-41F1-AA8D-1B2483CD663E}</a:tableStyleId>
              </a:tblPr>
              <a:tblGrid>
                <a:gridCol w="1319842">
                  <a:extLst>
                    <a:ext uri="{9D8B030D-6E8A-4147-A177-3AD203B41FA5}">
                      <a16:colId xmlns:a16="http://schemas.microsoft.com/office/drawing/2014/main" val="2909460065"/>
                    </a:ext>
                  </a:extLst>
                </a:gridCol>
                <a:gridCol w="1431985">
                  <a:extLst>
                    <a:ext uri="{9D8B030D-6E8A-4147-A177-3AD203B41FA5}">
                      <a16:colId xmlns:a16="http://schemas.microsoft.com/office/drawing/2014/main" val="3294577722"/>
                    </a:ext>
                  </a:extLst>
                </a:gridCol>
                <a:gridCol w="2094202">
                  <a:extLst>
                    <a:ext uri="{9D8B030D-6E8A-4147-A177-3AD203B41FA5}">
                      <a16:colId xmlns:a16="http://schemas.microsoft.com/office/drawing/2014/main" val="1925719675"/>
                    </a:ext>
                  </a:extLst>
                </a:gridCol>
                <a:gridCol w="3388244">
                  <a:extLst>
                    <a:ext uri="{9D8B030D-6E8A-4147-A177-3AD203B41FA5}">
                      <a16:colId xmlns:a16="http://schemas.microsoft.com/office/drawing/2014/main" val="3089650510"/>
                    </a:ext>
                  </a:extLst>
                </a:gridCol>
              </a:tblGrid>
              <a:tr h="217278">
                <a:tc>
                  <a:txBody>
                    <a:bodyPr/>
                    <a:lstStyle/>
                    <a:p>
                      <a:pPr algn="ctr" fontAlgn="ct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a:effectLst/>
                        </a:rPr>
                        <a:t>Digital Certificate</a:t>
                      </a:r>
                      <a:endParaRPr lang="en-US" sz="1200" b="1" i="0" u="none" strike="noStrike">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MMSUI/OSUI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API</a:t>
                      </a:r>
                      <a:endParaRPr lang="en-US" sz="1200" b="1"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9479185"/>
                  </a:ext>
                </a:extLst>
              </a:tr>
              <a:tr h="448982">
                <a:tc>
                  <a:txBody>
                    <a:bodyPr/>
                    <a:lstStyle/>
                    <a:p>
                      <a:pPr lvl="0"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MOTE</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testmis.ercot.com/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MOTE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testmisapi.ercot.com /2007-08/Nodal/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testmisapi.wan.ercot.com:9443/2007-08/Nodal/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1196995"/>
                  </a:ext>
                </a:extLst>
              </a:tr>
              <a:tr h="651834">
                <a:tc>
                  <a:txBody>
                    <a:bodyPr/>
                    <a:lstStyle/>
                    <a:p>
                      <a:pPr lvl="0" algn="ctr" fontAlgn="ctr"/>
                      <a:r>
                        <a:rPr lang="en-US" sz="1200" u="none" strike="noStrike" dirty="0">
                          <a:effectLst/>
                        </a:rPr>
                        <a:t>Current Prod</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200" u="none" strike="noStrike" dirty="0">
                          <a:effectLst/>
                        </a:rPr>
                        <a:t>Current Production</a:t>
                      </a:r>
                      <a:endParaRPr lang="en-US" sz="1200" b="0" i="0" u="none" strike="noStrike" dirty="0">
                        <a:solidFill>
                          <a:srgbClr val="000000"/>
                        </a:solidFill>
                        <a:effectLst/>
                        <a:latin typeface="Calibri" panose="020F0502020204030204" pitchFamily="34" charset="0"/>
                      </a:endParaRPr>
                    </a:p>
                  </a:txBody>
                  <a:tcPr marL="7224" marR="7224" marT="72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mmsui</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mis.ercot.com/</a:t>
                      </a:r>
                      <a:r>
                        <a:rPr lang="en-US" sz="1200" u="sng" strike="noStrike" kern="1200" dirty="0" err="1">
                          <a:solidFill>
                            <a:schemeClr val="accent4">
                              <a:lumMod val="75000"/>
                              <a:lumOff val="25000"/>
                            </a:schemeClr>
                          </a:solidFill>
                          <a:effectLst/>
                          <a:latin typeface="+mn-lt"/>
                          <a:ea typeface="+mn-ea"/>
                          <a:cs typeface="+mn-cs"/>
                        </a:rPr>
                        <a:t>osui</a:t>
                      </a:r>
                      <a:endParaRPr lang="en-US" sz="12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200" u="sng" strike="noStrike" dirty="0">
                          <a:effectLst/>
                        </a:rPr>
                        <a:t>PROD MIS API URL:</a:t>
                      </a:r>
                      <a:br>
                        <a:rPr lang="en-US" sz="1200" u="none" strike="noStrike" dirty="0">
                          <a:effectLst/>
                        </a:rPr>
                      </a:br>
                      <a:r>
                        <a:rPr lang="en-US" sz="1200" u="sng" strike="noStrike" kern="1200" dirty="0">
                          <a:solidFill>
                            <a:schemeClr val="accent4">
                              <a:lumMod val="75000"/>
                              <a:lumOff val="25000"/>
                            </a:schemeClr>
                          </a:solidFill>
                          <a:effectLst/>
                          <a:latin typeface="+mn-lt"/>
                          <a:ea typeface="+mn-ea"/>
                          <a:cs typeface="+mn-cs"/>
                        </a:rPr>
                        <a:t>misapi.ercot.com/2007-08/Nodal/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br>
                        <a:rPr lang="en-US" sz="1200" u="sng" strike="noStrike" kern="1200" dirty="0">
                          <a:solidFill>
                            <a:schemeClr val="accent4">
                              <a:lumMod val="75000"/>
                              <a:lumOff val="25000"/>
                            </a:schemeClr>
                          </a:solidFill>
                          <a:effectLst/>
                          <a:latin typeface="+mn-lt"/>
                          <a:ea typeface="+mn-ea"/>
                          <a:cs typeface="+mn-cs"/>
                        </a:rPr>
                      </a:br>
                      <a:r>
                        <a:rPr lang="en-US" sz="1200" u="sng" strike="noStrike" kern="1200" dirty="0">
                          <a:solidFill>
                            <a:schemeClr val="accent4">
                              <a:lumMod val="75000"/>
                              <a:lumOff val="25000"/>
                            </a:schemeClr>
                          </a:solidFill>
                          <a:effectLst/>
                          <a:latin typeface="+mn-lt"/>
                          <a:ea typeface="+mn-ea"/>
                          <a:cs typeface="+mn-cs"/>
                        </a:rPr>
                        <a:t>api.wan.ercot.com:8443/2007-08/Nodal/</a:t>
                      </a:r>
                      <a:r>
                        <a:rPr lang="en-US" sz="1200" u="sng" strike="noStrike" kern="1200" dirty="0" err="1">
                          <a:solidFill>
                            <a:schemeClr val="accent4">
                              <a:lumMod val="75000"/>
                              <a:lumOff val="25000"/>
                            </a:schemeClr>
                          </a:solidFill>
                          <a:effectLst/>
                          <a:latin typeface="+mn-lt"/>
                          <a:ea typeface="+mn-ea"/>
                          <a:cs typeface="+mn-cs"/>
                        </a:rPr>
                        <a:t>eEDS</a:t>
                      </a:r>
                      <a:r>
                        <a:rPr lang="en-US" sz="1200" u="sng" strike="noStrike" kern="1200" dirty="0">
                          <a:solidFill>
                            <a:schemeClr val="accent4">
                              <a:lumMod val="75000"/>
                              <a:lumOff val="25000"/>
                            </a:schemeClr>
                          </a:solidFill>
                          <a:effectLst/>
                          <a:latin typeface="+mn-lt"/>
                          <a:ea typeface="+mn-ea"/>
                          <a:cs typeface="+mn-cs"/>
                        </a:rPr>
                        <a:t>/EWS/</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0234666"/>
                  </a:ext>
                </a:extLst>
              </a:tr>
            </a:tbl>
          </a:graphicData>
        </a:graphic>
      </p:graphicFrame>
    </p:spTree>
    <p:extLst>
      <p:ext uri="{BB962C8B-B14F-4D97-AF65-F5344CB8AC3E}">
        <p14:creationId xmlns:p14="http://schemas.microsoft.com/office/powerpoint/2010/main" val="1404225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pPr algn="ctr"/>
            <a:r>
              <a:rPr lang="en-US" dirty="0"/>
              <a:t>RTC+B Market Submissions -</a:t>
            </a:r>
            <a:r>
              <a:rPr lang="en-US" sz="2000" dirty="0"/>
              <a:t> </a:t>
            </a:r>
            <a:r>
              <a:rPr lang="en-US" dirty="0"/>
              <a:t>Systems configurations</a:t>
            </a:r>
            <a:br>
              <a:rPr lang="en-US" dirty="0"/>
            </a:br>
            <a:r>
              <a:rPr lang="en-US" sz="2000" dirty="0"/>
              <a:t>(Updated with URLs)</a:t>
            </a:r>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85060" y="764406"/>
            <a:ext cx="8534400" cy="85401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dirty="0"/>
              <a:t>RTC+B Market Trials and Go-live</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graphicFrame>
        <p:nvGraphicFramePr>
          <p:cNvPr id="7" name="Table 6">
            <a:extLst>
              <a:ext uri="{FF2B5EF4-FFF2-40B4-BE49-F238E27FC236}">
                <a16:creationId xmlns:a16="http://schemas.microsoft.com/office/drawing/2014/main" id="{3213A883-B02D-CB28-F0A7-64F42809F0BB}"/>
              </a:ext>
            </a:extLst>
          </p:cNvPr>
          <p:cNvGraphicFramePr>
            <a:graphicFrameLocks noGrp="1"/>
          </p:cNvGraphicFramePr>
          <p:nvPr>
            <p:extLst>
              <p:ext uri="{D42A27DB-BD31-4B8C-83A1-F6EECF244321}">
                <p14:modId xmlns:p14="http://schemas.microsoft.com/office/powerpoint/2010/main" val="2618143614"/>
              </p:ext>
            </p:extLst>
          </p:nvPr>
        </p:nvGraphicFramePr>
        <p:xfrm>
          <a:off x="182033" y="1477823"/>
          <a:ext cx="8657167" cy="3947160"/>
        </p:xfrm>
        <a:graphic>
          <a:graphicData uri="http://schemas.openxmlformats.org/drawingml/2006/table">
            <a:tbl>
              <a:tblPr firstRow="1" bandRow="1">
                <a:tableStyleId>{69012ECD-51FC-41F1-AA8D-1B2483CD663E}</a:tableStyleId>
              </a:tblPr>
              <a:tblGrid>
                <a:gridCol w="1341785">
                  <a:extLst>
                    <a:ext uri="{9D8B030D-6E8A-4147-A177-3AD203B41FA5}">
                      <a16:colId xmlns:a16="http://schemas.microsoft.com/office/drawing/2014/main" val="1201586897"/>
                    </a:ext>
                  </a:extLst>
                </a:gridCol>
                <a:gridCol w="1003927">
                  <a:extLst>
                    <a:ext uri="{9D8B030D-6E8A-4147-A177-3AD203B41FA5}">
                      <a16:colId xmlns:a16="http://schemas.microsoft.com/office/drawing/2014/main" val="4091205400"/>
                    </a:ext>
                  </a:extLst>
                </a:gridCol>
                <a:gridCol w="3224470">
                  <a:extLst>
                    <a:ext uri="{9D8B030D-6E8A-4147-A177-3AD203B41FA5}">
                      <a16:colId xmlns:a16="http://schemas.microsoft.com/office/drawing/2014/main" val="2932045821"/>
                    </a:ext>
                  </a:extLst>
                </a:gridCol>
                <a:gridCol w="3086985">
                  <a:extLst>
                    <a:ext uri="{9D8B030D-6E8A-4147-A177-3AD203B41FA5}">
                      <a16:colId xmlns:a16="http://schemas.microsoft.com/office/drawing/2014/main" val="2830311425"/>
                    </a:ext>
                  </a:extLst>
                </a:gridCol>
              </a:tblGrid>
              <a:tr h="318718">
                <a:tc>
                  <a:txBody>
                    <a:bodyPr/>
                    <a:lstStyle/>
                    <a:p>
                      <a:pPr algn="ctr" fontAlgn="b"/>
                      <a:r>
                        <a:rPr lang="en-US" sz="1100" u="none" strike="noStrike" dirty="0">
                          <a:effectLst/>
                        </a:rPr>
                        <a:t>RTC Phase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Digital Certificate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MMSUI / OSUI URL</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dirty="0">
                          <a:effectLst/>
                        </a:rPr>
                        <a:t>API / WAN URL</a:t>
                      </a: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7590528"/>
                  </a:ext>
                </a:extLst>
              </a:tr>
              <a:tr h="390345">
                <a:tc>
                  <a:txBody>
                    <a:bodyPr/>
                    <a:lstStyle/>
                    <a:p>
                      <a:pPr algn="ctr" fontAlgn="b"/>
                      <a:r>
                        <a:rPr lang="en-US" sz="1100" u="none" strike="noStrike" dirty="0">
                          <a:effectLst/>
                        </a:rPr>
                        <a:t>Vendor/QSE Submissions Testing</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MOTE</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MOTE MIS URLs</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https://testmarkettrials.ercot.com/mmsui/mmsui/displayTradesLanding.action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https://testmarkettrials.ercot.com/osrui/osrui/Summary.action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fr-FR" sz="1100" u="none" strike="noStrike" dirty="0">
                          <a:effectLst/>
                        </a:rPr>
                        <a:t>RTC MOTE API/WAN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4">
                            <a:extLst>
                              <a:ext uri="{A12FA001-AC4F-418D-AE19-62706E023703}">
                                <ahyp:hlinkClr xmlns:ahyp="http://schemas.microsoft.com/office/drawing/2018/hyperlinkcolor" val="tx"/>
                              </a:ext>
                            </a:extLst>
                          </a:hlinkClick>
                        </a:rPr>
                        <a:t>https://testmarkettrialsapi.ercot.com/NodalAPI/EWS/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5">
                            <a:extLst>
                              <a:ext uri="{A12FA001-AC4F-418D-AE19-62706E023703}">
                                <ahyp:hlinkClr xmlns:ahyp="http://schemas.microsoft.com/office/drawing/2018/hyperlinkcolor" val="tx"/>
                              </a:ext>
                            </a:extLst>
                          </a:hlinkClick>
                        </a:rPr>
                        <a:t>https://testmarkettrialsapi.wan.ercot.com/NodalAPI/EWS/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6878641"/>
                  </a:ext>
                </a:extLst>
              </a:tr>
              <a:tr h="390345">
                <a:tc>
                  <a:txBody>
                    <a:bodyPr/>
                    <a:lstStyle/>
                    <a:p>
                      <a:pPr algn="ctr" fontAlgn="b"/>
                      <a:r>
                        <a:rPr lang="en-US" sz="1100" u="none" strike="noStrike">
                          <a:effectLst/>
                        </a:rPr>
                        <a:t>Open Loop and Closed Loop Testing</a:t>
                      </a:r>
                      <a:endParaRPr lang="en-US" sz="1100" b="0" i="0" u="none" strike="noStrike">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Market Trial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2">
                            <a:extLst>
                              <a:ext uri="{A12FA001-AC4F-418D-AE19-62706E023703}">
                                <ahyp:hlinkClr xmlns:ahyp="http://schemas.microsoft.com/office/drawing/2018/hyperlinkcolor" val="tx"/>
                              </a:ext>
                            </a:extLst>
                          </a:hlinkClick>
                        </a:rPr>
                        <a:t>https://markettrials.ercot.com/mmsui/mmsui/displayTradesLanding.action</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endParaRPr lang="en-US" sz="1100" u="none" strike="noStrike" kern="1200" dirty="0">
                        <a:solidFill>
                          <a:schemeClr val="tx1"/>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3">
                            <a:extLst>
                              <a:ext uri="{A12FA001-AC4F-418D-AE19-62706E023703}">
                                <ahyp:hlinkClr xmlns:ahyp="http://schemas.microsoft.com/office/drawing/2018/hyperlinkcolor" val="tx"/>
                              </a:ext>
                            </a:extLst>
                          </a:hlinkClick>
                        </a:rPr>
                        <a:t>https://markettrials.ercot.com/osrui/osrui/Summary.action</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RTC Market Trial API/WAN URL</a:t>
                      </a: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6">
                            <a:extLst>
                              <a:ext uri="{A12FA001-AC4F-418D-AE19-62706E023703}">
                                <ahyp:hlinkClr xmlns:ahyp="http://schemas.microsoft.com/office/drawing/2018/hyperlinkcolor" val="tx"/>
                              </a:ext>
                            </a:extLst>
                          </a:hlinkClick>
                        </a:rPr>
                        <a:t>https://markettrialsapi.ercot.com/NodalAPI/EWS/</a:t>
                      </a:r>
                      <a:endParaRPr lang="en-US" sz="1100" u="none" strike="noStrike" kern="1200" dirty="0">
                        <a:solidFill>
                          <a:schemeClr val="accent4">
                            <a:lumMod val="75000"/>
                            <a:lumOff val="25000"/>
                          </a:schemeClr>
                        </a:solidFill>
                        <a:effectLst/>
                        <a:latin typeface="+mn-lt"/>
                        <a:ea typeface="+mn-ea"/>
                        <a:cs typeface="+mn-cs"/>
                      </a:endParaRPr>
                    </a:p>
                    <a:p>
                      <a:pPr marL="0" algn="l" defTabSz="914400" rtl="0" eaLnBrk="1" latinLnBrk="0" hangingPunct="1"/>
                      <a:r>
                        <a:rPr lang="en-US" sz="1100" u="none" strike="noStrike" kern="1200" dirty="0">
                          <a:solidFill>
                            <a:schemeClr val="accent4">
                              <a:lumMod val="75000"/>
                              <a:lumOff val="25000"/>
                            </a:schemeClr>
                          </a:solidFill>
                          <a:effectLst/>
                          <a:latin typeface="+mn-lt"/>
                          <a:ea typeface="+mn-ea"/>
                          <a:cs typeface="+mn-cs"/>
                          <a:hlinkClick r:id="rId7">
                            <a:extLst>
                              <a:ext uri="{A12FA001-AC4F-418D-AE19-62706E023703}">
                                <ahyp:hlinkClr xmlns:ahyp="http://schemas.microsoft.com/office/drawing/2018/hyperlinkcolor" val="tx"/>
                              </a:ext>
                            </a:extLst>
                          </a:hlinkClick>
                        </a:rPr>
                        <a:t>https://markettrialsapi.wan.ercot.com/NodalAPI/EWS/</a:t>
                      </a:r>
                      <a:endParaRPr lang="en-US" sz="1100" u="none"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0966834"/>
                  </a:ext>
                </a:extLst>
              </a:tr>
              <a:tr h="390345">
                <a:tc>
                  <a:txBody>
                    <a:bodyPr/>
                    <a:lstStyle/>
                    <a:p>
                      <a:pPr algn="ctr" fontAlgn="b"/>
                      <a:r>
                        <a:rPr lang="en-US" sz="1100" u="none" strike="noStrike" dirty="0">
                          <a:effectLst/>
                        </a:rPr>
                        <a:t>From RTC Go-live onwards</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a:effectLst/>
                        </a:rPr>
                        <a:t>Current Production</a:t>
                      </a:r>
                      <a:endParaRPr lang="en-US" sz="1100" b="0" i="0" u="none" strike="noStrike" dirty="0">
                        <a:solidFill>
                          <a:srgbClr val="000000"/>
                        </a:solidFill>
                        <a:effectLs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sng" strike="noStrike" dirty="0">
                          <a:effectLst/>
                        </a:rPr>
                        <a:t>Current Prod MIS URL</a:t>
                      </a:r>
                    </a:p>
                    <a:p>
                      <a:pPr marL="0" algn="l" defTabSz="914400" rtl="0" eaLnBrk="1" fontAlgn="b" latinLnBrk="0" hangingPunct="1"/>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mmsui</a:t>
                      </a:r>
                      <a:br>
                        <a:rPr lang="en-US" sz="1100" u="sng" strike="noStrike" kern="1200" dirty="0">
                          <a:solidFill>
                            <a:schemeClr val="accent4">
                              <a:lumMod val="75000"/>
                              <a:lumOff val="25000"/>
                            </a:schemeClr>
                          </a:solidFill>
                          <a:effectLst/>
                          <a:latin typeface="+mn-lt"/>
                          <a:ea typeface="+mn-ea"/>
                          <a:cs typeface="+mn-cs"/>
                        </a:rPr>
                      </a:br>
                      <a:r>
                        <a:rPr lang="en-US" sz="1100" u="sng" strike="noStrike" kern="1200" dirty="0">
                          <a:solidFill>
                            <a:schemeClr val="accent4">
                              <a:lumMod val="75000"/>
                              <a:lumOff val="25000"/>
                            </a:schemeClr>
                          </a:solidFill>
                          <a:effectLst/>
                          <a:latin typeface="+mn-lt"/>
                          <a:ea typeface="+mn-ea"/>
                          <a:cs typeface="+mn-cs"/>
                        </a:rPr>
                        <a:t>mis.ercot.com/</a:t>
                      </a:r>
                      <a:r>
                        <a:rPr lang="en-US" sz="1100" u="sng" strike="noStrike" kern="1200" dirty="0" err="1">
                          <a:solidFill>
                            <a:schemeClr val="accent4">
                              <a:lumMod val="75000"/>
                              <a:lumOff val="25000"/>
                            </a:schemeClr>
                          </a:solidFill>
                          <a:effectLst/>
                          <a:latin typeface="+mn-lt"/>
                          <a:ea typeface="+mn-ea"/>
                          <a:cs typeface="+mn-cs"/>
                        </a:rPr>
                        <a:t>osui</a:t>
                      </a:r>
                      <a:endParaRPr lang="en-US" sz="1100" u="sng" strike="noStrike" kern="1200" dirty="0">
                        <a:solidFill>
                          <a:schemeClr val="accent4">
                            <a:lumMod val="75000"/>
                            <a:lumOff val="25000"/>
                          </a:schemeClr>
                        </a:solidFill>
                        <a:effectLst/>
                        <a:latin typeface="+mn-lt"/>
                        <a:ea typeface="+mn-ea"/>
                        <a:cs typeface="+mn-cs"/>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highlight>
                            <a:srgbClr val="FFFF00"/>
                          </a:highlight>
                        </a:rPr>
                        <a:t>New Production API/WAN URL</a:t>
                      </a:r>
                      <a:endParaRPr lang="en-US" sz="1100" b="0" i="0" u="none" strike="noStrike" dirty="0">
                        <a:solidFill>
                          <a:srgbClr val="000000"/>
                        </a:solidFill>
                        <a:effectLst/>
                        <a:highlight>
                          <a:srgbClr val="FFFF00"/>
                        </a:highlight>
                        <a:latin typeface="Calibri" panose="020F0502020204030204" pitchFamily="34" charset="0"/>
                      </a:endParaRPr>
                    </a:p>
                  </a:txBody>
                  <a:tcPr marL="137160" marR="137160" marT="137160" marB="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8221284"/>
                  </a:ext>
                </a:extLst>
              </a:tr>
            </a:tbl>
          </a:graphicData>
        </a:graphic>
      </p:graphicFrame>
    </p:spTree>
    <p:extLst>
      <p:ext uri="{BB962C8B-B14F-4D97-AF65-F5344CB8AC3E}">
        <p14:creationId xmlns:p14="http://schemas.microsoft.com/office/powerpoint/2010/main" val="2518961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pPr algn="ctr"/>
            <a:r>
              <a:rPr lang="en-US" dirty="0"/>
              <a:t>RTC+B Market Submissions -</a:t>
            </a:r>
            <a:r>
              <a:rPr lang="en-US" sz="2000" dirty="0"/>
              <a:t> </a:t>
            </a:r>
            <a:r>
              <a:rPr lang="en-US" dirty="0"/>
              <a:t>Systems configurations</a:t>
            </a:r>
            <a:br>
              <a:rPr lang="en-US" dirty="0"/>
            </a:br>
            <a:r>
              <a:rPr lang="en-US" u="sng" dirty="0"/>
              <a:t>Public Key Update for WAN/API submissions</a:t>
            </a:r>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304800" y="946298"/>
            <a:ext cx="8534400" cy="5096525"/>
          </a:xfrm>
        </p:spPr>
        <p:txBody>
          <a:bodyPr/>
          <a:lstStyle/>
          <a:p>
            <a:r>
              <a:rPr lang="en-US" sz="1400" dirty="0"/>
              <a:t>For API/WAN submissions into Market Trials environments, need to download public keys and place into the keystore location in system being used for RTC+B submissions.</a:t>
            </a:r>
          </a:p>
          <a:p>
            <a:endParaRPr lang="en-US" sz="1400" dirty="0"/>
          </a:p>
          <a:p>
            <a:r>
              <a:rPr lang="en-US" sz="1400" dirty="0"/>
              <a:t>No change to digital user certificates – continue to use existing MOTE and Production Certificates</a:t>
            </a:r>
          </a:p>
          <a:p>
            <a:endParaRPr lang="en-US" dirty="0"/>
          </a:p>
          <a:p>
            <a:pPr marL="0" marR="0">
              <a:spcBef>
                <a:spcPts val="0"/>
              </a:spcBef>
              <a:spcAft>
                <a:spcPts val="0"/>
              </a:spcAft>
            </a:pPr>
            <a:r>
              <a:rPr lang="en-US" sz="1600" dirty="0">
                <a:effectLst/>
                <a:latin typeface="Aptos" panose="020B0004020202020204" pitchFamily="34" charset="0"/>
                <a:ea typeface="Calibri" panose="020F0502020204030204" pitchFamily="34" charset="0"/>
                <a:cs typeface="Calibri" panose="020F0502020204030204" pitchFamily="34" charset="0"/>
              </a:rPr>
              <a:t>Market Trail API Public key location: </a:t>
            </a:r>
            <a:r>
              <a:rPr lang="en-US" sz="1600" u="sng" dirty="0">
                <a:solidFill>
                  <a:srgbClr val="467886"/>
                </a:solidFill>
                <a:effectLst/>
                <a:latin typeface="Aptos" panose="020B0004020202020204" pitchFamily="34" charset="0"/>
                <a:ea typeface="Calibri" panose="020F0502020204030204" pitchFamily="34" charset="0"/>
                <a:cs typeface="Calibri" panose="020F0502020204030204" pitchFamily="34" charset="0"/>
                <a:hlinkClick r:id="rId2"/>
              </a:rPr>
              <a:t>https://www.ercot.com/services/mdt/webservices</a:t>
            </a:r>
            <a:endParaRPr lang="en-US" sz="1600" dirty="0">
              <a:effectLst/>
              <a:latin typeface="Aptos" panose="020B000402020202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pic>
        <p:nvPicPr>
          <p:cNvPr id="1030" name="Picture 6">
            <a:extLst>
              <a:ext uri="{FF2B5EF4-FFF2-40B4-BE49-F238E27FC236}">
                <a16:creationId xmlns:a16="http://schemas.microsoft.com/office/drawing/2014/main" id="{972B08E5-B28E-06FF-17E2-551CB88CAF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855" y="3300146"/>
            <a:ext cx="8358964" cy="246270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2451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DD551-A04F-2165-E81D-E0D8C2678AE1}"/>
              </a:ext>
            </a:extLst>
          </p:cNvPr>
          <p:cNvSpPr>
            <a:spLocks noGrp="1"/>
          </p:cNvSpPr>
          <p:nvPr>
            <p:ph type="title"/>
          </p:nvPr>
        </p:nvSpPr>
        <p:spPr/>
        <p:txBody>
          <a:bodyPr/>
          <a:lstStyle/>
          <a:p>
            <a:r>
              <a:rPr lang="en-US" dirty="0"/>
              <a:t>RTC+B Market Trials Systems Readiness Summary</a:t>
            </a:r>
            <a:endParaRPr lang="en-US" u="sng" dirty="0"/>
          </a:p>
        </p:txBody>
      </p:sp>
      <p:sp>
        <p:nvSpPr>
          <p:cNvPr id="10" name="Content Placeholder 9">
            <a:extLst>
              <a:ext uri="{FF2B5EF4-FFF2-40B4-BE49-F238E27FC236}">
                <a16:creationId xmlns:a16="http://schemas.microsoft.com/office/drawing/2014/main" id="{E3208117-FCBF-86B6-E8F1-E9022CB759B2}"/>
              </a:ext>
            </a:extLst>
          </p:cNvPr>
          <p:cNvSpPr>
            <a:spLocks noGrp="1"/>
          </p:cNvSpPr>
          <p:nvPr>
            <p:ph idx="1"/>
          </p:nvPr>
        </p:nvSpPr>
        <p:spPr>
          <a:xfrm>
            <a:off x="205562" y="666322"/>
            <a:ext cx="8534400" cy="5096525"/>
          </a:xfrm>
        </p:spPr>
        <p:txBody>
          <a:bodyPr/>
          <a:lstStyle/>
          <a:p>
            <a:r>
              <a:rPr lang="en-US" sz="1400" dirty="0"/>
              <a:t>RTC+B Market Trials Systems are built and setup for market submissions testing from Market Manager UI and through API.</a:t>
            </a:r>
          </a:p>
          <a:p>
            <a:pPr marL="0" indent="0">
              <a:buNone/>
            </a:pPr>
            <a:endParaRPr lang="en-US" sz="1400" dirty="0"/>
          </a:p>
          <a:p>
            <a:r>
              <a:rPr lang="en-US" sz="1400" dirty="0"/>
              <a:t>Market Trials Systems is released for </a:t>
            </a:r>
            <a:r>
              <a:rPr lang="en-US" sz="1400" b="1" u="sng" dirty="0"/>
              <a:t>QSEs and their vendors developer level testing </a:t>
            </a:r>
            <a:r>
              <a:rPr lang="en-US" sz="1400" dirty="0"/>
              <a:t>from 03/07/2025 and will be open until 04/30/2025.</a:t>
            </a:r>
          </a:p>
          <a:p>
            <a:pPr marL="0" indent="0">
              <a:buNone/>
            </a:pPr>
            <a:endParaRPr lang="en-US" sz="1400" dirty="0"/>
          </a:p>
          <a:p>
            <a:r>
              <a:rPr lang="en-US" sz="1400" dirty="0"/>
              <a:t>Valid current MOTE certificates are required to connect to RTC+B Market Trials Systems for this phase of testing. </a:t>
            </a:r>
          </a:p>
          <a:p>
            <a:pPr marL="0" indent="0">
              <a:buNone/>
            </a:pPr>
            <a:endParaRPr lang="en-US" sz="1400" dirty="0"/>
          </a:p>
          <a:p>
            <a:r>
              <a:rPr lang="en-US" sz="1400" dirty="0"/>
              <a:t>This first release into the Market Trials environment is being considered a “Sandbox release” as it is an early release with limited capability.</a:t>
            </a:r>
          </a:p>
          <a:p>
            <a:endParaRPr lang="en-US" sz="1400" dirty="0"/>
          </a:p>
          <a:p>
            <a:r>
              <a:rPr lang="en-US" sz="1400" dirty="0"/>
              <a:t>ERCOT is performing limited testing considering market facing environment setup. ERCOT will work with QSEs and with their vendors to resolve any issues.</a:t>
            </a:r>
          </a:p>
          <a:p>
            <a:pPr marL="0" indent="0">
              <a:buNone/>
            </a:pPr>
            <a:endParaRPr lang="en-US" sz="1400" dirty="0"/>
          </a:p>
          <a:p>
            <a:r>
              <a:rPr lang="en-US" sz="1400" dirty="0"/>
              <a:t>Report issues to ERCOT at </a:t>
            </a:r>
            <a:r>
              <a:rPr lang="en-US" sz="1400" dirty="0">
                <a:hlinkClick r:id="rId2"/>
              </a:rPr>
              <a:t>rtcb@ercot.com</a:t>
            </a:r>
            <a:endParaRPr lang="en-US" sz="1400" dirty="0"/>
          </a:p>
          <a:p>
            <a:pPr marL="0" indent="0">
              <a:buNone/>
            </a:pPr>
            <a:endParaRPr lang="en-US" sz="1400" dirty="0"/>
          </a:p>
          <a:p>
            <a:r>
              <a:rPr lang="en-US" sz="1400" dirty="0"/>
              <a:t>Market Notice was sent on 2/26/2025 with details on QSE/Vendor sandbox testing.</a:t>
            </a:r>
          </a:p>
          <a:p>
            <a:pPr marL="0" indent="0">
              <a:buNone/>
            </a:pPr>
            <a:r>
              <a:rPr lang="en-US" sz="1400" dirty="0"/>
              <a:t>        </a:t>
            </a:r>
            <a:r>
              <a:rPr lang="en-US" sz="1400" dirty="0">
                <a:hlinkClick r:id="rId3"/>
              </a:rPr>
              <a:t>https://www.ercot.com/services/comm/mkt_notices/M-B022625-01</a:t>
            </a:r>
            <a:endParaRPr lang="en-US" sz="1400" dirty="0"/>
          </a:p>
          <a:p>
            <a:pPr marL="0" indent="0">
              <a:buNone/>
            </a:pPr>
            <a:endParaRPr lang="en-US" sz="1400" dirty="0"/>
          </a:p>
        </p:txBody>
      </p:sp>
      <p:sp>
        <p:nvSpPr>
          <p:cNvPr id="4" name="Slide Number Placeholder 3">
            <a:extLst>
              <a:ext uri="{FF2B5EF4-FFF2-40B4-BE49-F238E27FC236}">
                <a16:creationId xmlns:a16="http://schemas.microsoft.com/office/drawing/2014/main" id="{E643A2A5-7F17-7263-7E2B-1CDEC707195E}"/>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B3B2D2FC-6B82-231F-FD22-37E96BBFA599}"/>
              </a:ext>
            </a:extLst>
          </p:cNvPr>
          <p:cNvSpPr txBox="1">
            <a:spLocks/>
          </p:cNvSpPr>
          <p:nvPr/>
        </p:nvSpPr>
        <p:spPr>
          <a:xfrm>
            <a:off x="380999" y="1254642"/>
            <a:ext cx="8358963" cy="4508205"/>
          </a:xfrm>
          <a:prstGeom prst="rect">
            <a:avLst/>
          </a:prstGeom>
        </p:spPr>
        <p:txBody>
          <a:bodyPr lIns="274320" tIns="274320" rIns="274320" bIns="27432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902031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Outage Submissions Testing Plan</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304799" y="949202"/>
            <a:ext cx="8642131" cy="5175701"/>
          </a:xfrm>
        </p:spPr>
        <p:txBody>
          <a:bodyPr/>
          <a:lstStyle/>
          <a:p>
            <a:r>
              <a:rPr lang="en-US" sz="1800" dirty="0">
                <a:ea typeface="Calibri" panose="020F0502020204030204" pitchFamily="34" charset="0"/>
              </a:rPr>
              <a:t>For the initial phases of market trial testing including Vendor sandbox testing and QSE submission testing (spanning Mar-Jun 2025): </a:t>
            </a:r>
          </a:p>
          <a:p>
            <a:pPr lvl="1">
              <a:buFont typeface="Courier New" panose="02070309020205020404" pitchFamily="49" charset="0"/>
              <a:buChar char="o"/>
            </a:pPr>
            <a:r>
              <a:rPr lang="en-US" sz="1600" dirty="0">
                <a:ea typeface="Calibri" panose="020F0502020204030204" pitchFamily="34" charset="0"/>
              </a:rPr>
              <a:t>Request QSEs to send us an email request (to RTCB@ercot.com) with the details of the outage to be approved for ERCOT review/action.</a:t>
            </a:r>
          </a:p>
          <a:p>
            <a:pPr lvl="1">
              <a:buFont typeface="Courier New" panose="02070309020205020404" pitchFamily="49" charset="0"/>
              <a:buChar char="o"/>
            </a:pPr>
            <a:r>
              <a:rPr lang="en-US" sz="1600" dirty="0">
                <a:ea typeface="Calibri" panose="020F0502020204030204" pitchFamily="34" charset="0"/>
              </a:rPr>
              <a:t>ERCOT will manually approve the outages. </a:t>
            </a:r>
          </a:p>
          <a:p>
            <a:pPr lvl="1">
              <a:buFont typeface="Courier New" panose="02070309020205020404" pitchFamily="49" charset="0"/>
              <a:buChar char="o"/>
            </a:pPr>
            <a:r>
              <a:rPr lang="en-US" sz="1600" dirty="0">
                <a:ea typeface="Calibri" panose="020F0502020204030204" pitchFamily="34" charset="0"/>
              </a:rPr>
              <a:t>This will help QSEs, and their vendors test their Outage Scheduler software.</a:t>
            </a:r>
          </a:p>
          <a:p>
            <a:pPr marL="0" indent="0">
              <a:buNone/>
            </a:pPr>
            <a:endParaRPr lang="en-US" sz="1800" dirty="0">
              <a:latin typeface="Aptos" panose="020B0004020202020204" pitchFamily="34" charset="0"/>
              <a:ea typeface="Calibri" panose="020F0502020204030204" pitchFamily="34" charset="0"/>
            </a:endParaRPr>
          </a:p>
          <a:p>
            <a:r>
              <a:rPr lang="en-US" sz="1800" dirty="0"/>
              <a:t>ERCOT is also reviewing the cutover plan for closed loop testing and Production go-live to carry the outages to the RTC systems and will add more details to the individual Market Trials handbooks. </a:t>
            </a:r>
          </a:p>
          <a:p>
            <a:pPr marL="0" indent="0">
              <a:buNone/>
            </a:pPr>
            <a:endParaRPr lang="en-US" sz="1800" dirty="0"/>
          </a:p>
          <a:p>
            <a:pPr marL="0" indent="0">
              <a:buNone/>
            </a:pPr>
            <a:endParaRPr lang="en-US" sz="1800" dirty="0"/>
          </a:p>
          <a:p>
            <a:endParaRPr lang="en-US" sz="1800" u="sng" dirty="0"/>
          </a:p>
          <a:p>
            <a:pPr marL="0" indent="0">
              <a:buNone/>
            </a:pPr>
            <a:endParaRPr lang="en-US" sz="1800" u="sng" dirty="0"/>
          </a:p>
          <a:p>
            <a:endParaRPr lang="en-US" sz="1800" u="sng" dirty="0"/>
          </a:p>
          <a:p>
            <a:endParaRPr lang="en-US" sz="1800" u="sng" dirty="0"/>
          </a:p>
          <a:p>
            <a:endParaRPr lang="en-US" sz="1800" u="sng" dirty="0"/>
          </a:p>
          <a:p>
            <a:endParaRPr lang="en-US" sz="1800" u="sng" dirty="0"/>
          </a:p>
          <a:p>
            <a:endParaRPr lang="en-US" sz="1800" u="sng" dirty="0"/>
          </a:p>
          <a:p>
            <a:endParaRPr lang="en-US" sz="1800" u="sng" dirty="0"/>
          </a:p>
          <a:p>
            <a:r>
              <a:rPr lang="en-US" sz="1800" u="sng" dirty="0">
                <a:highlight>
                  <a:srgbClr val="FFFF00"/>
                </a:highlight>
              </a:rPr>
              <a:t>Above 2.3.6 and 4.3.8 sections updates modifies XSDs, rest are EIP Specifications Document updates Only.</a:t>
            </a:r>
          </a:p>
          <a:p>
            <a:endParaRPr lang="en-US" sz="1800" u="sng" dirty="0"/>
          </a:p>
          <a:p>
            <a:endParaRPr lang="en-US" sz="1800" u="sng"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4272829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AB704-E1FC-5CCA-84C5-D6FA3AAA5DD5}"/>
              </a:ext>
            </a:extLst>
          </p:cNvPr>
          <p:cNvSpPr>
            <a:spLocks noGrp="1"/>
          </p:cNvSpPr>
          <p:nvPr>
            <p:ph type="title"/>
          </p:nvPr>
        </p:nvSpPr>
        <p:spPr>
          <a:xfrm>
            <a:off x="381000" y="243681"/>
            <a:ext cx="8458200" cy="1029947"/>
          </a:xfrm>
        </p:spPr>
        <p:txBody>
          <a:bodyPr/>
          <a:lstStyle/>
          <a:p>
            <a:r>
              <a:rPr lang="en-US" dirty="0"/>
              <a:t>Updates to EIP External Specifications Document and Market Submissions XSDs</a:t>
            </a:r>
          </a:p>
        </p:txBody>
      </p:sp>
      <p:sp>
        <p:nvSpPr>
          <p:cNvPr id="3" name="Content Placeholder 2">
            <a:extLst>
              <a:ext uri="{FF2B5EF4-FFF2-40B4-BE49-F238E27FC236}">
                <a16:creationId xmlns:a16="http://schemas.microsoft.com/office/drawing/2014/main" id="{B10EFFBC-10B6-45F9-AB09-C472D3FDD6CF}"/>
              </a:ext>
            </a:extLst>
          </p:cNvPr>
          <p:cNvSpPr>
            <a:spLocks noGrp="1"/>
          </p:cNvSpPr>
          <p:nvPr>
            <p:ph idx="1"/>
          </p:nvPr>
        </p:nvSpPr>
        <p:spPr>
          <a:xfrm>
            <a:off x="304799" y="949202"/>
            <a:ext cx="8642131" cy="5175701"/>
          </a:xfrm>
        </p:spPr>
        <p:txBody>
          <a:bodyPr/>
          <a:lstStyle/>
          <a:p>
            <a:r>
              <a:rPr lang="en-US" sz="1800" dirty="0"/>
              <a:t>Updated RTC EIP External Interfaces Specification document and Market Submissions XSDs to include below minor changes.  </a:t>
            </a:r>
          </a:p>
          <a:p>
            <a:r>
              <a:rPr lang="en-US" sz="1800" dirty="0"/>
              <a:t>Some of these are identified during ongoing Market Trials Sandbox Testing. </a:t>
            </a:r>
          </a:p>
          <a:p>
            <a:pPr marL="0" indent="0">
              <a:buNone/>
            </a:pPr>
            <a:endParaRPr lang="en-US" sz="1800" dirty="0"/>
          </a:p>
          <a:p>
            <a:pPr marL="0" indent="0">
              <a:buNone/>
            </a:pPr>
            <a:endParaRPr lang="en-US" sz="1800" dirty="0"/>
          </a:p>
          <a:p>
            <a:endParaRPr lang="en-US" sz="1800" u="sng" dirty="0"/>
          </a:p>
          <a:p>
            <a:pPr marL="0" indent="0">
              <a:buNone/>
            </a:pPr>
            <a:endParaRPr lang="en-US" sz="1800" u="sng" dirty="0"/>
          </a:p>
          <a:p>
            <a:endParaRPr lang="en-US" sz="1800" u="sng" dirty="0"/>
          </a:p>
          <a:p>
            <a:endParaRPr lang="en-US" sz="1800" u="sng" dirty="0"/>
          </a:p>
          <a:p>
            <a:endParaRPr lang="en-US" sz="1800" u="sng" dirty="0"/>
          </a:p>
          <a:p>
            <a:endParaRPr lang="en-US" sz="1800" u="sng" dirty="0"/>
          </a:p>
          <a:p>
            <a:pPr marL="0" indent="0">
              <a:buNone/>
            </a:pPr>
            <a:endParaRPr lang="en-US" sz="1800" u="sng" dirty="0"/>
          </a:p>
          <a:p>
            <a:r>
              <a:rPr lang="en-US" sz="1800" dirty="0"/>
              <a:t>4.3.8 &amp; 5.3.11 sections update 2 XSDs but no structural changes (value/comments changes only), rest are EIP Specifications Document updates.</a:t>
            </a:r>
          </a:p>
          <a:p>
            <a:endParaRPr lang="en-US" sz="1800" u="sng" dirty="0"/>
          </a:p>
          <a:p>
            <a:endParaRPr lang="en-US" sz="1800" u="sng" dirty="0"/>
          </a:p>
        </p:txBody>
      </p:sp>
      <p:sp>
        <p:nvSpPr>
          <p:cNvPr id="4" name="Slide Number Placeholder 3">
            <a:extLst>
              <a:ext uri="{FF2B5EF4-FFF2-40B4-BE49-F238E27FC236}">
                <a16:creationId xmlns:a16="http://schemas.microsoft.com/office/drawing/2014/main" id="{649754D9-8728-FC84-5C38-C70B49F82988}"/>
              </a:ext>
            </a:extLst>
          </p:cNvPr>
          <p:cNvSpPr>
            <a:spLocks noGrp="1"/>
          </p:cNvSpPr>
          <p:nvPr>
            <p:ph type="sldNum" sz="quarter" idx="4"/>
          </p:nvPr>
        </p:nvSpPr>
        <p:spPr/>
        <p:txBody>
          <a:bodyPr/>
          <a:lstStyle/>
          <a:p>
            <a:fld id="{1D93BD3E-1E9A-4970-A6F7-E7AC52762E0C}" type="slidenum">
              <a:rPr lang="en-US" smtClean="0"/>
              <a:pPr/>
              <a:t>9</a:t>
            </a:fld>
            <a:endParaRPr lang="en-US"/>
          </a:p>
        </p:txBody>
      </p:sp>
      <p:pic>
        <p:nvPicPr>
          <p:cNvPr id="6" name="Picture 5">
            <a:extLst>
              <a:ext uri="{FF2B5EF4-FFF2-40B4-BE49-F238E27FC236}">
                <a16:creationId xmlns:a16="http://schemas.microsoft.com/office/drawing/2014/main" id="{B2133120-2CF8-4C5A-D097-E34C03008A3C}"/>
              </a:ext>
            </a:extLst>
          </p:cNvPr>
          <p:cNvPicPr>
            <a:picLocks noChangeAspect="1"/>
          </p:cNvPicPr>
          <p:nvPr/>
        </p:nvPicPr>
        <p:blipFill>
          <a:blip r:embed="rId2"/>
          <a:stretch>
            <a:fillRect/>
          </a:stretch>
        </p:blipFill>
        <p:spPr>
          <a:xfrm>
            <a:off x="929966" y="2322790"/>
            <a:ext cx="6410912" cy="261134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61533269"/>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B39F2F4-47B2-4966-9217-61E5C243B270}">
  <ds:schemaRefs>
    <ds:schemaRef ds:uri="5f527160-b6a2-448e-b210-55bbe2178a90"/>
    <ds:schemaRef ds:uri="cf8c9251-373f-4ee3-86cf-d97122226a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1A526C54-2038-4DDB-9077-84C80FF069E0}">
  <ds:schemaRefs>
    <ds:schemaRef ds:uri="5f527160-b6a2-448e-b210-55bbe2178a90"/>
    <ds:schemaRef ds:uri="8d5ee879-813f-4fb9-b7c2-a59846c21aeb"/>
    <ds:schemaRef ds:uri="c34af464-7aa1-4edd-9be4-83dffc1cb926"/>
    <ds:schemaRef ds:uri="cf8c9251-373f-4ee3-86cf-d97122226a8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2702</TotalTime>
  <Words>1931</Words>
  <Application>Microsoft Office PowerPoint</Application>
  <PresentationFormat>On-screen Show (4:3)</PresentationFormat>
  <Paragraphs>299</Paragraphs>
  <Slides>17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Aptos</vt:lpstr>
      <vt:lpstr>Arial</vt:lpstr>
      <vt:lpstr>Calibri</vt:lpstr>
      <vt:lpstr>Courier New</vt:lpstr>
      <vt:lpstr>Wingdings</vt:lpstr>
      <vt:lpstr>Cover Slide</vt:lpstr>
      <vt:lpstr>Horizontal Theme</vt:lpstr>
      <vt:lpstr>PowerPoint Presentation</vt:lpstr>
      <vt:lpstr>RTC+B Market Trials – Submissions Testing</vt:lpstr>
      <vt:lpstr>PowerPoint Presentation</vt:lpstr>
      <vt:lpstr>RTC+B Market Submissions - Systems configurations</vt:lpstr>
      <vt:lpstr>RTC+B Market Submissions - Systems configurations (Updated with URLs)</vt:lpstr>
      <vt:lpstr>RTC+B Market Submissions - Systems configurations Public Key Update for WAN/API submissions</vt:lpstr>
      <vt:lpstr>RTC+B Market Trials Systems Readiness Summary</vt:lpstr>
      <vt:lpstr>Outage Submissions Testing Plan</vt:lpstr>
      <vt:lpstr>Updates to EIP External Specifications Document and Market Submissions XSDs</vt:lpstr>
      <vt:lpstr>Updates to EIP External Specifications Document and Market Submissions XSDs</vt:lpstr>
      <vt:lpstr>Updates to EIP External Specifications Document and Market Submissions XSDs</vt:lpstr>
      <vt:lpstr>Updates to EIP External Specifications Document Related to Notifications (Alerts and Notices)</vt:lpstr>
      <vt:lpstr>FAQ - Market Trials Submission Testing</vt:lpstr>
      <vt:lpstr>Market Submissions Handbooks Review</vt:lpstr>
      <vt:lpstr>Market Submissions Handbooks Review</vt:lpstr>
      <vt:lpstr>FAQ - Market Trials Submission Testing </vt:lpstr>
      <vt:lpstr>RTC+B Market Trials - Market Submissions Testing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14</cp:revision>
  <cp:lastPrinted>2017-10-10T21:31:05Z</cp:lastPrinted>
  <dcterms:created xsi:type="dcterms:W3CDTF">2016-01-21T15:20:31Z</dcterms:created>
  <dcterms:modified xsi:type="dcterms:W3CDTF">2025-03-26T18:56:08Z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ActionId">
    <vt:lpwstr>c62e7908-7660-43a6-b1c8-5c5c95dc1f11</vt:lpwstr>
  </property>
  <property fmtid="{D5CDD505-2E9C-101B-9397-08002B2CF9AE}" pid="4" name="MSIP_Label_7084cbda-52b8-46fb-a7b7-cb5bd465ed85_SetDate">
    <vt:lpwstr>2023-05-09T20:19:39Z</vt:lpwstr>
  </property>
  <property fmtid="{D5CDD505-2E9C-101B-9397-08002B2CF9AE}" pid="5" name="MSIP_Label_7084cbda-52b8-46fb-a7b7-cb5bd465ed85_Name">
    <vt:lpwstr>Internal</vt:lpwstr>
  </property>
  <property fmtid="{D5CDD505-2E9C-101B-9397-08002B2CF9AE}" pid="6" name="MSIP_Label_7084cbda-52b8-46fb-a7b7-cb5bd465ed85_ContentBits">
    <vt:lpwstr>0</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Method">
    <vt:lpwstr>Standard</vt:lpwstr>
  </property>
  <property fmtid="{D5CDD505-2E9C-101B-9397-08002B2CF9AE}" pid="9" name="ContentTypeId">
    <vt:lpwstr>0x0101009AF51A5998F0944EA03AB587B5B58FD3</vt:lpwstr>
  </property>
  <property fmtid="{D5CDD505-2E9C-101B-9397-08002B2CF9AE}" pid="10" name="MediaServiceImageTags">
    <vt:lpwstr/>
  </property>
</Properties>
</file>