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6" r:id="rId6"/>
  </p:sldMasterIdLst>
  <p:notesMasterIdLst>
    <p:notesMasterId r:id="rId19"/>
  </p:notesMasterIdLst>
  <p:handoutMasterIdLst>
    <p:handoutMasterId r:id="rId20"/>
  </p:handoutMasterIdLst>
  <p:sldIdLst>
    <p:sldId id="542" r:id="rId7"/>
    <p:sldId id="582" r:id="rId8"/>
    <p:sldId id="618" r:id="rId9"/>
    <p:sldId id="619" r:id="rId10"/>
    <p:sldId id="585" r:id="rId11"/>
    <p:sldId id="586" r:id="rId12"/>
    <p:sldId id="620" r:id="rId13"/>
    <p:sldId id="587" r:id="rId14"/>
    <p:sldId id="588" r:id="rId15"/>
    <p:sldId id="589" r:id="rId16"/>
    <p:sldId id="598" r:id="rId17"/>
    <p:sldId id="590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CDD9"/>
    <a:srgbClr val="26D07C"/>
    <a:srgbClr val="0076C6"/>
    <a:srgbClr val="00AEC7"/>
    <a:srgbClr val="E6EBF0"/>
    <a:srgbClr val="093C61"/>
    <a:srgbClr val="98C3FA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FB7E228-4163-44C4-B407-8D0238752AAC}" v="4" dt="2025-03-25T15:59:17.403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CFB7E228-4163-44C4-B407-8D0238752AAC}"/>
    <pc:docChg chg="undo custSel addSld delSld modSld">
      <pc:chgData name="Badri, Sreenivas" userId="0b43dccd-042e-4be0-871d-afa1d90d6a2e" providerId="ADAL" clId="{CFB7E228-4163-44C4-B407-8D0238752AAC}" dt="2025-03-25T16:10:17.554" v="1437" actId="20577"/>
      <pc:docMkLst>
        <pc:docMk/>
      </pc:docMkLst>
      <pc:sldChg chg="modSp mod">
        <pc:chgData name="Badri, Sreenivas" userId="0b43dccd-042e-4be0-871d-afa1d90d6a2e" providerId="ADAL" clId="{CFB7E228-4163-44C4-B407-8D0238752AAC}" dt="2025-03-25T15:49:28.407" v="959" actId="122"/>
        <pc:sldMkLst>
          <pc:docMk/>
          <pc:sldMk cId="1850676767" sldId="542"/>
        </pc:sldMkLst>
        <pc:spChg chg="mod">
          <ac:chgData name="Badri, Sreenivas" userId="0b43dccd-042e-4be0-871d-afa1d90d6a2e" providerId="ADAL" clId="{CFB7E228-4163-44C4-B407-8D0238752AAC}" dt="2025-03-25T15:49:28.407" v="959" actId="122"/>
          <ac:spMkLst>
            <pc:docMk/>
            <pc:sldMk cId="1850676767" sldId="542"/>
            <ac:spMk id="4" creationId="{71B380C9-83F4-13B7-773B-9880F0F13E5F}"/>
          </ac:spMkLst>
        </pc:spChg>
      </pc:sldChg>
      <pc:sldChg chg="addSp modSp mod">
        <pc:chgData name="Badri, Sreenivas" userId="0b43dccd-042e-4be0-871d-afa1d90d6a2e" providerId="ADAL" clId="{CFB7E228-4163-44C4-B407-8D0238752AAC}" dt="2025-03-25T16:02:30.750" v="1273" actId="6549"/>
        <pc:sldMkLst>
          <pc:docMk/>
          <pc:sldMk cId="3858704502" sldId="582"/>
        </pc:sldMkLst>
        <pc:spChg chg="mod">
          <ac:chgData name="Badri, Sreenivas" userId="0b43dccd-042e-4be0-871d-afa1d90d6a2e" providerId="ADAL" clId="{CFB7E228-4163-44C4-B407-8D0238752AAC}" dt="2025-03-25T16:01:37.458" v="1263" actId="20577"/>
          <ac:spMkLst>
            <pc:docMk/>
            <pc:sldMk cId="3858704502" sldId="582"/>
            <ac:spMk id="2" creationId="{5B7D6869-86A1-B83B-8299-C2EB10231D1A}"/>
          </ac:spMkLst>
        </pc:spChg>
        <pc:spChg chg="add mod">
          <ac:chgData name="Badri, Sreenivas" userId="0b43dccd-042e-4be0-871d-afa1d90d6a2e" providerId="ADAL" clId="{CFB7E228-4163-44C4-B407-8D0238752AAC}" dt="2025-03-25T16:02:16.248" v="1272" actId="1076"/>
          <ac:spMkLst>
            <pc:docMk/>
            <pc:sldMk cId="3858704502" sldId="582"/>
            <ac:spMk id="3" creationId="{747201F5-5DD5-24E6-973F-BEDB29352146}"/>
          </ac:spMkLst>
        </pc:spChg>
        <pc:spChg chg="mod">
          <ac:chgData name="Badri, Sreenivas" userId="0b43dccd-042e-4be0-871d-afa1d90d6a2e" providerId="ADAL" clId="{CFB7E228-4163-44C4-B407-8D0238752AAC}" dt="2025-03-25T16:02:30.750" v="1273" actId="6549"/>
          <ac:spMkLst>
            <pc:docMk/>
            <pc:sldMk cId="3858704502" sldId="582"/>
            <ac:spMk id="5" creationId="{2E2BCA5C-ED85-50C0-31F9-6AFEE1F2059D}"/>
          </ac:spMkLst>
        </pc:spChg>
      </pc:sldChg>
      <pc:sldChg chg="modSp mod">
        <pc:chgData name="Badri, Sreenivas" userId="0b43dccd-042e-4be0-871d-afa1d90d6a2e" providerId="ADAL" clId="{CFB7E228-4163-44C4-B407-8D0238752AAC}" dt="2025-03-24T17:58:10.875" v="925" actId="14100"/>
        <pc:sldMkLst>
          <pc:docMk/>
          <pc:sldMk cId="1475119215" sldId="587"/>
        </pc:sldMkLst>
        <pc:picChg chg="mod">
          <ac:chgData name="Badri, Sreenivas" userId="0b43dccd-042e-4be0-871d-afa1d90d6a2e" providerId="ADAL" clId="{CFB7E228-4163-44C4-B407-8D0238752AAC}" dt="2025-03-24T17:58:10.875" v="925" actId="14100"/>
          <ac:picMkLst>
            <pc:docMk/>
            <pc:sldMk cId="1475119215" sldId="587"/>
            <ac:picMk id="11" creationId="{985A1FF3-12A8-56EB-5B71-B8E6F3CC3880}"/>
          </ac:picMkLst>
        </pc:picChg>
      </pc:sldChg>
      <pc:sldChg chg="modSp mod">
        <pc:chgData name="Badri, Sreenivas" userId="0b43dccd-042e-4be0-871d-afa1d90d6a2e" providerId="ADAL" clId="{CFB7E228-4163-44C4-B407-8D0238752AAC}" dt="2025-03-25T16:07:47.795" v="1363" actId="20577"/>
        <pc:sldMkLst>
          <pc:docMk/>
          <pc:sldMk cId="1197591137" sldId="588"/>
        </pc:sldMkLst>
        <pc:spChg chg="mod">
          <ac:chgData name="Badri, Sreenivas" userId="0b43dccd-042e-4be0-871d-afa1d90d6a2e" providerId="ADAL" clId="{CFB7E228-4163-44C4-B407-8D0238752AAC}" dt="2025-03-25T16:07:47.795" v="1363" actId="20577"/>
          <ac:spMkLst>
            <pc:docMk/>
            <pc:sldMk cId="1197591137" sldId="588"/>
            <ac:spMk id="2" creationId="{5B7D6869-86A1-B83B-8299-C2EB10231D1A}"/>
          </ac:spMkLst>
        </pc:spChg>
      </pc:sldChg>
      <pc:sldChg chg="del">
        <pc:chgData name="Badri, Sreenivas" userId="0b43dccd-042e-4be0-871d-afa1d90d6a2e" providerId="ADAL" clId="{CFB7E228-4163-44C4-B407-8D0238752AAC}" dt="2025-03-24T17:54:17.449" v="920" actId="47"/>
        <pc:sldMkLst>
          <pc:docMk/>
          <pc:sldMk cId="3932296311" sldId="597"/>
        </pc:sldMkLst>
      </pc:sldChg>
      <pc:sldChg chg="delSp modSp add mod">
        <pc:chgData name="Badri, Sreenivas" userId="0b43dccd-042e-4be0-871d-afa1d90d6a2e" providerId="ADAL" clId="{CFB7E228-4163-44C4-B407-8D0238752AAC}" dt="2025-03-24T17:54:10.846" v="919" actId="108"/>
        <pc:sldMkLst>
          <pc:docMk/>
          <pc:sldMk cId="4210686764" sldId="598"/>
        </pc:sldMkLst>
        <pc:spChg chg="mod">
          <ac:chgData name="Badri, Sreenivas" userId="0b43dccd-042e-4be0-871d-afa1d90d6a2e" providerId="ADAL" clId="{CFB7E228-4163-44C4-B407-8D0238752AAC}" dt="2025-03-24T17:52:27.551" v="869" actId="20577"/>
          <ac:spMkLst>
            <pc:docMk/>
            <pc:sldMk cId="4210686764" sldId="598"/>
            <ac:spMk id="2" creationId="{5B7D6869-86A1-B83B-8299-C2EB10231D1A}"/>
          </ac:spMkLst>
        </pc:spChg>
        <pc:spChg chg="mod">
          <ac:chgData name="Badri, Sreenivas" userId="0b43dccd-042e-4be0-871d-afa1d90d6a2e" providerId="ADAL" clId="{CFB7E228-4163-44C4-B407-8D0238752AAC}" dt="2025-03-24T17:54:10.846" v="919" actId="108"/>
          <ac:spMkLst>
            <pc:docMk/>
            <pc:sldMk cId="4210686764" sldId="598"/>
            <ac:spMk id="5" creationId="{2E2BCA5C-ED85-50C0-31F9-6AFEE1F2059D}"/>
          </ac:spMkLst>
        </pc:spChg>
        <pc:picChg chg="del">
          <ac:chgData name="Badri, Sreenivas" userId="0b43dccd-042e-4be0-871d-afa1d90d6a2e" providerId="ADAL" clId="{CFB7E228-4163-44C4-B407-8D0238752AAC}" dt="2025-03-24T17:48:44.668" v="615" actId="478"/>
          <ac:picMkLst>
            <pc:docMk/>
            <pc:sldMk cId="4210686764" sldId="598"/>
            <ac:picMk id="6" creationId="{F68B96CF-9548-F1C8-E7C8-9B91943456EE}"/>
          </ac:picMkLst>
        </pc:picChg>
      </pc:sldChg>
      <pc:sldChg chg="delSp modSp del mod">
        <pc:chgData name="Badri, Sreenivas" userId="0b43dccd-042e-4be0-871d-afa1d90d6a2e" providerId="ADAL" clId="{CFB7E228-4163-44C4-B407-8D0238752AAC}" dt="2025-03-25T16:07:12.773" v="1357" actId="47"/>
        <pc:sldMkLst>
          <pc:docMk/>
          <pc:sldMk cId="92497776" sldId="599"/>
        </pc:sldMkLst>
        <pc:spChg chg="del">
          <ac:chgData name="Badri, Sreenivas" userId="0b43dccd-042e-4be0-871d-afa1d90d6a2e" providerId="ADAL" clId="{CFB7E228-4163-44C4-B407-8D0238752AAC}" dt="2025-03-25T16:00:21.152" v="1223" actId="478"/>
          <ac:spMkLst>
            <pc:docMk/>
            <pc:sldMk cId="92497776" sldId="599"/>
            <ac:spMk id="3" creationId="{694821C1-904C-3CAE-1C4C-69BC7EA74A21}"/>
          </ac:spMkLst>
        </pc:spChg>
        <pc:spChg chg="mod">
          <ac:chgData name="Badri, Sreenivas" userId="0b43dccd-042e-4be0-871d-afa1d90d6a2e" providerId="ADAL" clId="{CFB7E228-4163-44C4-B407-8D0238752AAC}" dt="2025-03-25T16:02:47.884" v="1278" actId="6549"/>
          <ac:spMkLst>
            <pc:docMk/>
            <pc:sldMk cId="92497776" sldId="599"/>
            <ac:spMk id="5" creationId="{2E2BCA5C-ED85-50C0-31F9-6AFEE1F2059D}"/>
          </ac:spMkLst>
        </pc:spChg>
      </pc:sldChg>
      <pc:sldChg chg="modSp mod">
        <pc:chgData name="Badri, Sreenivas" userId="0b43dccd-042e-4be0-871d-afa1d90d6a2e" providerId="ADAL" clId="{CFB7E228-4163-44C4-B407-8D0238752AAC}" dt="2025-03-25T16:08:24.662" v="1364" actId="6549"/>
        <pc:sldMkLst>
          <pc:docMk/>
          <pc:sldMk cId="2043031539" sldId="618"/>
        </pc:sldMkLst>
        <pc:spChg chg="mod">
          <ac:chgData name="Badri, Sreenivas" userId="0b43dccd-042e-4be0-871d-afa1d90d6a2e" providerId="ADAL" clId="{CFB7E228-4163-44C4-B407-8D0238752AAC}" dt="2025-03-25T16:03:08.515" v="1291" actId="20577"/>
          <ac:spMkLst>
            <pc:docMk/>
            <pc:sldMk cId="2043031539" sldId="618"/>
            <ac:spMk id="2" creationId="{5B7D6869-86A1-B83B-8299-C2EB10231D1A}"/>
          </ac:spMkLst>
        </pc:spChg>
        <pc:spChg chg="mod">
          <ac:chgData name="Badri, Sreenivas" userId="0b43dccd-042e-4be0-871d-afa1d90d6a2e" providerId="ADAL" clId="{CFB7E228-4163-44C4-B407-8D0238752AAC}" dt="2025-03-25T16:08:24.662" v="1364" actId="6549"/>
          <ac:spMkLst>
            <pc:docMk/>
            <pc:sldMk cId="2043031539" sldId="618"/>
            <ac:spMk id="5" creationId="{2E2BCA5C-ED85-50C0-31F9-6AFEE1F2059D}"/>
          </ac:spMkLst>
        </pc:spChg>
      </pc:sldChg>
      <pc:sldChg chg="modSp mod">
        <pc:chgData name="Badri, Sreenivas" userId="0b43dccd-042e-4be0-871d-afa1d90d6a2e" providerId="ADAL" clId="{CFB7E228-4163-44C4-B407-8D0238752AAC}" dt="2025-03-25T16:10:17.554" v="1437" actId="20577"/>
        <pc:sldMkLst>
          <pc:docMk/>
          <pc:sldMk cId="1939448717" sldId="619"/>
        </pc:sldMkLst>
        <pc:spChg chg="mod">
          <ac:chgData name="Badri, Sreenivas" userId="0b43dccd-042e-4be0-871d-afa1d90d6a2e" providerId="ADAL" clId="{CFB7E228-4163-44C4-B407-8D0238752AAC}" dt="2025-03-25T16:03:50.090" v="1315" actId="20577"/>
          <ac:spMkLst>
            <pc:docMk/>
            <pc:sldMk cId="1939448717" sldId="619"/>
            <ac:spMk id="2" creationId="{5B7D6869-86A1-B83B-8299-C2EB10231D1A}"/>
          </ac:spMkLst>
        </pc:spChg>
        <pc:spChg chg="mod">
          <ac:chgData name="Badri, Sreenivas" userId="0b43dccd-042e-4be0-871d-afa1d90d6a2e" providerId="ADAL" clId="{CFB7E228-4163-44C4-B407-8D0238752AAC}" dt="2025-03-25T16:10:17.554" v="1437" actId="20577"/>
          <ac:spMkLst>
            <pc:docMk/>
            <pc:sldMk cId="1939448717" sldId="619"/>
            <ac:spMk id="5" creationId="{2E2BCA5C-ED85-50C0-31F9-6AFEE1F2059D}"/>
          </ac:spMkLst>
        </pc:spChg>
      </pc:sldChg>
      <pc:sldChg chg="modSp del mod">
        <pc:chgData name="Badri, Sreenivas" userId="0b43dccd-042e-4be0-871d-afa1d90d6a2e" providerId="ADAL" clId="{CFB7E228-4163-44C4-B407-8D0238752AAC}" dt="2025-03-25T16:00:09.436" v="1222" actId="47"/>
        <pc:sldMkLst>
          <pc:docMk/>
          <pc:sldMk cId="2669778139" sldId="620"/>
        </pc:sldMkLst>
        <pc:spChg chg="mod">
          <ac:chgData name="Badri, Sreenivas" userId="0b43dccd-042e-4be0-871d-afa1d90d6a2e" providerId="ADAL" clId="{CFB7E228-4163-44C4-B407-8D0238752AAC}" dt="2025-03-25T15:58:16.966" v="1175" actId="1076"/>
          <ac:spMkLst>
            <pc:docMk/>
            <pc:sldMk cId="2669778139" sldId="620"/>
            <ac:spMk id="3" creationId="{694821C1-904C-3CAE-1C4C-69BC7EA74A21}"/>
          </ac:spMkLst>
        </pc:spChg>
        <pc:spChg chg="mod">
          <ac:chgData name="Badri, Sreenivas" userId="0b43dccd-042e-4be0-871d-afa1d90d6a2e" providerId="ADAL" clId="{CFB7E228-4163-44C4-B407-8D0238752AAC}" dt="2025-03-25T15:57:25.044" v="1144" actId="20577"/>
          <ac:spMkLst>
            <pc:docMk/>
            <pc:sldMk cId="2669778139" sldId="620"/>
            <ac:spMk id="5" creationId="{2E2BCA5C-ED85-50C0-31F9-6AFEE1F2059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31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5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6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3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6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1058219"/>
            <a:ext cx="853328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04800" y="3524730"/>
            <a:ext cx="853328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2"/>
                </a:solidFill>
              </a:defRPr>
            </a:lvl2pPr>
            <a:lvl3pPr>
              <a:defRPr sz="9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00283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rgbClr val="5B6770"/>
                </a:solidFill>
              </a:defRPr>
            </a:lvl2pPr>
            <a:lvl3pPr>
              <a:defRPr sz="1200">
                <a:solidFill>
                  <a:srgbClr val="5B6770"/>
                </a:solidFill>
              </a:defRPr>
            </a:lvl3pPr>
            <a:lvl4pPr>
              <a:defRPr sz="1050">
                <a:solidFill>
                  <a:srgbClr val="5B6770"/>
                </a:solidFill>
              </a:defRPr>
            </a:lvl4pPr>
            <a:lvl5pPr>
              <a:defRPr sz="9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95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tx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712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1500" b="0">
                <a:solidFill>
                  <a:schemeClr val="accent1"/>
                </a:solidFill>
              </a:defRPr>
            </a:lvl1pPr>
            <a:lvl2pPr algn="l">
              <a:defRPr sz="1350">
                <a:solidFill>
                  <a:schemeClr val="tx2"/>
                </a:solidFill>
              </a:defRPr>
            </a:lvl2pPr>
            <a:lvl3pPr algn="l">
              <a:defRPr sz="1200">
                <a:solidFill>
                  <a:schemeClr val="tx2"/>
                </a:solidFill>
              </a:defRPr>
            </a:lvl3pPr>
            <a:lvl4pPr algn="l">
              <a:defRPr sz="1050">
                <a:solidFill>
                  <a:schemeClr val="tx2"/>
                </a:solidFill>
              </a:defRPr>
            </a:lvl4pPr>
            <a:lvl5pPr algn="l"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  <a:latin typeface="+mj-lt"/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4035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33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200"/>
            <a:ext cx="85344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9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144609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4648198"/>
            <a:ext cx="85344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0">
                <a:solidFill>
                  <a:schemeClr val="accent1"/>
                </a:solidFill>
              </a:defRPr>
            </a:lvl1pPr>
            <a:lvl2pPr>
              <a:defRPr sz="1050">
                <a:solidFill>
                  <a:schemeClr val="accent1"/>
                </a:solidFill>
              </a:defRPr>
            </a:lvl2pPr>
            <a:lvl3pPr>
              <a:defRPr sz="9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5523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1">
                <a:solidFill>
                  <a:schemeClr val="tx1"/>
                </a:solidFill>
              </a:defRPr>
            </a:lvl2pPr>
            <a:lvl3pPr>
              <a:defRPr sz="9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99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accent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8357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5626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1500" b="1">
                <a:solidFill>
                  <a:schemeClr val="tx1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762000"/>
            <a:ext cx="29718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200" b="1">
                <a:solidFill>
                  <a:schemeClr val="tx1"/>
                </a:solidFill>
              </a:defRPr>
            </a:lvl1pPr>
            <a:lvl2pPr>
              <a:defRPr sz="1050" b="0">
                <a:solidFill>
                  <a:schemeClr val="tx1"/>
                </a:solidFill>
              </a:defRPr>
            </a:lvl2pPr>
            <a:lvl3pPr>
              <a:defRPr sz="9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185653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54326" y="1066802"/>
            <a:ext cx="8384875" cy="2012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>
              <a:defRPr sz="1350">
                <a:solidFill>
                  <a:schemeClr val="accent2"/>
                </a:solidFill>
              </a:defRPr>
            </a:lvl2pPr>
            <a:lvl3pPr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454326" y="3574376"/>
            <a:ext cx="8384875" cy="2077492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  <a:lvl2pPr>
              <a:defRPr sz="1350">
                <a:solidFill>
                  <a:schemeClr val="bg1"/>
                </a:solidFill>
              </a:defRPr>
            </a:lvl2pPr>
            <a:lvl3pPr marL="6858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60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29150" y="762001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179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5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8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3267075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6229350" y="838200"/>
            <a:ext cx="26098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15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538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3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3" y="6477006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527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6200" y="6477000"/>
            <a:ext cx="4953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1600200" y="6477006"/>
            <a:ext cx="7452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0" y="6480104"/>
            <a:ext cx="103061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1">
                <a:solidFill>
                  <a:srgbClr val="5B6770"/>
                </a:solidFill>
              </a:rPr>
              <a:t>Item 4.2</a:t>
            </a:r>
          </a:p>
          <a:p>
            <a:r>
              <a:rPr lang="en-US" sz="750" b="1">
                <a:solidFill>
                  <a:srgbClr val="5B6770"/>
                </a:solidFill>
              </a:rPr>
              <a:t>ERCOT 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3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31" y="6217200"/>
            <a:ext cx="897566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50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www.ercot.com/services/mdt/userguides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Technical Working Group</a:t>
            </a:r>
          </a:p>
          <a:p>
            <a:endParaRPr lang="en-US" sz="2400" b="1" dirty="0"/>
          </a:p>
          <a:p>
            <a:r>
              <a:rPr lang="en-US" sz="2400" b="1" dirty="0"/>
              <a:t>ICCP Telemetry Points Modeling</a:t>
            </a:r>
          </a:p>
          <a:p>
            <a:pPr algn="ctr"/>
            <a:r>
              <a:rPr lang="en-US" sz="2400" b="1" dirty="0"/>
              <a:t>&amp;</a:t>
            </a:r>
          </a:p>
          <a:p>
            <a:r>
              <a:rPr lang="en-US" sz="2400" b="1" dirty="0"/>
              <a:t>EMS SCADA/AGC Changes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Kevin McGarrahan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Tejaswi Potluri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03/26/2025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Refresher on ICCP configuration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RTC+B ICCP telemetry will be modeled in the current Production ICCP system under existing ICCP links.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No new sandbox will be available for RTC+B specific ICCP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All point-to-point telemetry checkouts will be performed in the current Production ICCP system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4CEA02-DB29-72FC-D463-9E8E20DC9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3048000"/>
            <a:ext cx="7111571" cy="276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51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QSE EMS SCADA/AGC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2383"/>
            <a:ext cx="8534400" cy="4853233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Reminder for QSEs to work with their EMS vendors (and/or in-house development teams) to update their EMS Tools/SCADA/AGC control system functionality to send RTC+B specific telemetry to ERCOT and receive telemetry (like UDSP) from ERCOT and follow control signal.</a:t>
            </a:r>
          </a:p>
          <a:p>
            <a:pPr marL="0" indent="0"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QSE EMS Tools/SCADA/AGC system changes are expected to be in place to support Market Trials from June time frame.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</a:rPr>
              <a:t>Examples of RTC+B specific telemetry changes: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UDSP (ERCOT to QSE)</a:t>
            </a:r>
          </a:p>
          <a:p>
            <a:pPr lvl="1"/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Current Capability  ( QSE to ERCOT)</a:t>
            </a:r>
          </a:p>
          <a:p>
            <a:pPr lvl="1"/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New RTC Resource Status Code (QSE to ERCOT)</a:t>
            </a:r>
          </a:p>
        </p:txBody>
      </p:sp>
    </p:spTree>
    <p:extLst>
      <p:ext uri="{BB962C8B-B14F-4D97-AF65-F5344CB8AC3E}">
        <p14:creationId xmlns:p14="http://schemas.microsoft.com/office/powerpoint/2010/main" val="4210686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51715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600" dirty="0"/>
          </a:p>
          <a:p>
            <a:pPr marL="169863" lvl="1" indent="0">
              <a:buNone/>
            </a:pPr>
            <a:r>
              <a:rPr lang="en-US" sz="1600" dirty="0"/>
              <a:t>                                                           </a:t>
            </a:r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 algn="ctr">
              <a:buNone/>
            </a:pPr>
            <a:r>
              <a:rPr lang="en-US" sz="3200" dirty="0">
                <a:solidFill>
                  <a:srgbClr val="00B050"/>
                </a:solidFill>
              </a:rPr>
              <a:t>  </a:t>
            </a:r>
            <a:r>
              <a:rPr lang="en-US" sz="6000" dirty="0">
                <a:solidFill>
                  <a:srgbClr val="00B050"/>
                </a:solidFill>
              </a:rPr>
              <a:t>QUESTIONS?</a:t>
            </a:r>
          </a:p>
          <a:p>
            <a:pPr marL="169863" lvl="1" indent="0" algn="ctr">
              <a:buNone/>
            </a:pPr>
            <a:endParaRPr lang="en-US" sz="3600" dirty="0">
              <a:solidFill>
                <a:srgbClr val="00B050"/>
              </a:solidFill>
            </a:endParaRPr>
          </a:p>
          <a:p>
            <a:pPr marL="169863" lvl="1" indent="0">
              <a:buNone/>
            </a:pPr>
            <a:endParaRPr lang="en-US" sz="1600" dirty="0"/>
          </a:p>
          <a:p>
            <a:pPr marL="169863" lvl="1" indent="0">
              <a:buNone/>
            </a:pPr>
            <a:r>
              <a:rPr lang="en-US" sz="1600" dirty="0"/>
              <a:t>       Send any additional questions, feedback and comments to </a:t>
            </a:r>
            <a:r>
              <a:rPr lang="en-US" sz="1600" dirty="0">
                <a:hlinkClick r:id="rId2"/>
              </a:rPr>
              <a:t>RTCB@ercot.com</a:t>
            </a:r>
            <a:r>
              <a:rPr lang="en-US" sz="1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4441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Modeling – Key Documents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03758"/>
            <a:ext cx="8534400" cy="4850484"/>
          </a:xfrm>
        </p:spPr>
        <p:txBody>
          <a:bodyPr/>
          <a:lstStyle/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Resource specific ICCP Telemetry Modeling Template (</a:t>
            </a:r>
            <a:r>
              <a:rPr lang="fr-FR" sz="1800" dirty="0"/>
              <a:t>ICCP_Change_Request_example_RTCB_V1.3.xlsx</a:t>
            </a:r>
            <a:r>
              <a:rPr lang="en-US" sz="1800" dirty="0"/>
              <a:t>) is posted in two locations</a:t>
            </a:r>
          </a:p>
          <a:p>
            <a:pPr marL="169863" lvl="1" indent="0">
              <a:buNone/>
            </a:pPr>
            <a:endParaRPr lang="en-US" sz="18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ercot.com site under User Guides:  </a:t>
            </a:r>
            <a:r>
              <a:rPr lang="en-US" sz="1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https://www.ercot.com/services/mdt/userguides</a:t>
            </a:r>
            <a:endParaRPr lang="en-US" sz="1200" dirty="0"/>
          </a:p>
          <a:p>
            <a:pPr marL="855663" lvl="2">
              <a:buFont typeface="Courier New" panose="02070309020205020404" pitchFamily="49" charset="0"/>
              <a:buChar char="o"/>
            </a:pPr>
            <a:r>
              <a:rPr lang="en-US" sz="1800" dirty="0"/>
              <a:t>RTCBTF site under Key Documents: </a:t>
            </a:r>
            <a:r>
              <a:rPr lang="en-US" sz="1200" dirty="0">
                <a:hlinkClick r:id="rId3" tooltip="https://www.ercot.com/committees/tac/rtcbtf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Request all market participants to follow the template for the object name format.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Latest version of RTC+B ICCP Handbook is available at</a:t>
            </a:r>
          </a:p>
          <a:p>
            <a:pPr marL="169863" lvl="1" indent="0">
              <a:buNone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12763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New single model ESR names for existing combo-model ESRs have been published to the RTCBTF page: </a:t>
            </a:r>
            <a:r>
              <a:rPr lang="en-US" sz="1800" dirty="0">
                <a:hlinkClick r:id="rId3"/>
              </a:rPr>
              <a:t>https://www.ercot.com/committees/tac/rtcbtf</a:t>
            </a: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  <a:p>
            <a:pPr marL="169863" lvl="1" indent="0">
              <a:buNone/>
            </a:pPr>
            <a:endParaRPr lang="en-US" sz="1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7201F5-5DD5-24E6-973F-BEDB29352146}"/>
              </a:ext>
            </a:extLst>
          </p:cNvPr>
          <p:cNvSpPr txBox="1"/>
          <p:nvPr/>
        </p:nvSpPr>
        <p:spPr>
          <a:xfrm>
            <a:off x="838200" y="4724400"/>
            <a:ext cx="647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400" dirty="0">
                <a:hlinkClick r:id="rId2"/>
              </a:rPr>
              <a:t>Link to RTC+B ERCOT Nodal ICCP Communications Handbook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5870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05400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 to Submit new ICCP telemetry point requests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QSEs/ERCOT to maintain the new ICCP telemetry points for both current system and RTC+B system through weekly model loads.</a:t>
            </a:r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When submitting ICCP requests for existing resources, please provide RTC specific object names only for modeling. These are the objects in </a:t>
            </a:r>
            <a:r>
              <a:rPr lang="en-US" sz="2000" dirty="0">
                <a:solidFill>
                  <a:srgbClr val="FF0000"/>
                </a:solidFill>
              </a:rPr>
              <a:t>RED </a:t>
            </a:r>
            <a:r>
              <a:rPr lang="en-US" sz="2000" dirty="0"/>
              <a:t>text in the template.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Similarly for single model ESR devices, all objects in </a:t>
            </a:r>
            <a:r>
              <a:rPr lang="en-US" sz="2000" dirty="0">
                <a:solidFill>
                  <a:srgbClr val="FF0000"/>
                </a:solidFill>
              </a:rPr>
              <a:t>RED</a:t>
            </a:r>
            <a:r>
              <a:rPr lang="en-US" sz="2000" dirty="0"/>
              <a:t> text on the ESR tab are required to be submitted. 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In RTC+B, single model ESR device names are changed to ESR1, ESR2,..,ESR# under a given site.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169863" lvl="1" indent="0">
              <a:buNone/>
            </a:pPr>
            <a:endParaRPr lang="en-US" sz="20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43031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Telemetry Points Modeling Expectations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952" y="928933"/>
            <a:ext cx="8534400" cy="5281367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Within the RTC+B construct, 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AS capabilities for IRRs no longer required to be modeled (Updated the ICCP Telemetry Template and Handbook).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CLRs are not expected to participate in FFR service.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The AVR and PSS points are not required to be modelled on CLRs in RTC.</a:t>
            </a:r>
          </a:p>
          <a:p>
            <a:pPr marL="912813" lvl="2" indent="-342900">
              <a:buFont typeface="Courier New" panose="02070309020205020404" pitchFamily="49" charset="0"/>
              <a:buChar char="o"/>
            </a:pPr>
            <a:r>
              <a:rPr lang="en-US" sz="1400" dirty="0"/>
              <a:t>Station specific ICCP telemetry like line flows, auxiliary load are NOT required to be modeled again.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Non-ESR Generation Resources as well as Controllable and Non-Controllable Load Resources are required to model the new RTC+B telemetry points under the existing non-ESR device.</a:t>
            </a:r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93944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ICCP handbook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716161"/>
            <a:ext cx="8534400" cy="5706912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Add System level statuses for ONSC and FFR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Cleaned up duplicates for System level AS MCPCs and added object Names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Removed System level ORDC points – ONHT and ONLT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Removed FFRC from CLR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FBB2DFB6-014B-F330-8C89-F27F55BB7D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t="17615" r="6666" b="42751"/>
          <a:stretch/>
        </p:blipFill>
        <p:spPr bwMode="auto">
          <a:xfrm>
            <a:off x="876300" y="1069875"/>
            <a:ext cx="7162800" cy="6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60A33F16-6534-20FB-84B2-1F1D60AF83B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00" b="17098"/>
          <a:stretch/>
        </p:blipFill>
        <p:spPr bwMode="auto">
          <a:xfrm>
            <a:off x="857250" y="1962150"/>
            <a:ext cx="73914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8793A820-1F11-099C-70A6-ECE50417C1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" t="7377" r="3000" b="20492"/>
          <a:stretch/>
        </p:blipFill>
        <p:spPr bwMode="auto">
          <a:xfrm>
            <a:off x="876300" y="4240037"/>
            <a:ext cx="6286500" cy="1448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BD38814-67ED-6295-C80F-200D616B6611}"/>
              </a:ext>
            </a:extLst>
          </p:cNvPr>
          <p:cNvSpPr txBox="1"/>
          <p:nvPr/>
        </p:nvSpPr>
        <p:spPr>
          <a:xfrm>
            <a:off x="381000" y="5788125"/>
            <a:ext cx="54542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*</a:t>
            </a:r>
            <a:r>
              <a:rPr lang="en-US" sz="1100" dirty="0">
                <a:hlinkClick r:id="rId5"/>
              </a:rPr>
              <a:t>Link to RTC+B ERCOT Nodal ICCP Communications Handbook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5606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ICCP telemetry template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4"/>
            <a:ext cx="8534400" cy="5706912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700" dirty="0"/>
              <a:t>Removed AVR and PSS for CLR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/>
          </a:p>
          <a:p>
            <a:pPr marL="169863" lvl="1" indent="0">
              <a:buNone/>
            </a:pPr>
            <a:endParaRPr lang="en-US" sz="17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700" dirty="0">
              <a:latin typeface="Aptos" panose="020B00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69863" lvl="1" indent="0">
              <a:buNone/>
            </a:pPr>
            <a:endParaRPr lang="en-US" sz="1700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FE237752-DC68-7E8B-5EB3-57FAAFB8F8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676401"/>
            <a:ext cx="8790798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475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83241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Telemetry point Check-Out (Handbook #2)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77C832-7F4C-9A7B-3E82-4A33909F7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005191"/>
            <a:ext cx="7848600" cy="5090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082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Market Trial Handbooks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683241"/>
            <a:ext cx="8534400" cy="419649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dirty="0"/>
              <a:t>QSE Telemetry Tests (Handbook #4)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40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2FC7919-CC27-19C9-28F9-C308AF159495}"/>
              </a:ext>
            </a:extLst>
          </p:cNvPr>
          <p:cNvSpPr txBox="1">
            <a:spLocks/>
          </p:cNvSpPr>
          <p:nvPr/>
        </p:nvSpPr>
        <p:spPr>
          <a:xfrm>
            <a:off x="342900" y="1109908"/>
            <a:ext cx="8534400" cy="46381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Review draft Handbook #4 for QSE Telemetry Tests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  <a:p>
            <a:pPr marL="512763" lvl="1" indent="-342900">
              <a:buFont typeface="Courier New" panose="02070309020205020404" pitchFamily="49" charset="0"/>
              <a:buChar char="o"/>
            </a:pPr>
            <a:endParaRPr lang="en-US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EC19BCD-D241-AD9C-0D2A-3F938FD66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439718"/>
            <a:ext cx="6400800" cy="431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119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ICCP Model Load and Testing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2BCA5C-ED85-50C0-31F9-6AFEE1F20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109908"/>
            <a:ext cx="8534400" cy="4638184"/>
          </a:xfrm>
        </p:spPr>
        <p:txBody>
          <a:bodyPr/>
          <a:lstStyle/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model the RTC+B ICCP points in the network model and perform ICCP model load in lower environment for ERCOT internal verification.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This verified model with the RTC+B ICCP points will be loaded into current Production ICCP system.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publish a schedule to indicate when the new RTC+B specific telemetry points will be available in Production.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will provide support to QSEs to setup the RTC+B telemetry points in their Production ICCP system and perform communication testing.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and QSE to start testing the RTC+B telemetry points in current Production ICCP system (telemetry points check out) from market trials starting from 05/05.</a:t>
            </a:r>
          </a:p>
          <a:p>
            <a:pPr marL="512763" lvl="1" indent="-342900">
              <a:buFont typeface="Courier New" panose="02070309020205020404" pitchFamily="49" charset="0"/>
              <a:buChar char="o"/>
            </a:pPr>
            <a:r>
              <a:rPr lang="en-US" sz="1800" dirty="0"/>
              <a:t>ERCOT expects continuous good quality telemetry from July 1st week for points that are needed to support RTC+B EMS/SCED open loop testing. </a:t>
            </a:r>
          </a:p>
        </p:txBody>
      </p:sp>
    </p:spTree>
    <p:extLst>
      <p:ext uri="{BB962C8B-B14F-4D97-AF65-F5344CB8AC3E}">
        <p14:creationId xmlns:p14="http://schemas.microsoft.com/office/powerpoint/2010/main" val="119759113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32224</TotalTime>
  <Words>833</Words>
  <Application>Microsoft Office PowerPoint</Application>
  <PresentationFormat>On-screen Show (4:3)</PresentationFormat>
  <Paragraphs>110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Arial</vt:lpstr>
      <vt:lpstr>Calibri</vt:lpstr>
      <vt:lpstr>Courier New</vt:lpstr>
      <vt:lpstr>Times New Roman</vt:lpstr>
      <vt:lpstr>Cover Slide</vt:lpstr>
      <vt:lpstr>Horizontal Theme</vt:lpstr>
      <vt:lpstr>1_Horizontal Theme</vt:lpstr>
      <vt:lpstr>PowerPoint Presentation</vt:lpstr>
      <vt:lpstr>RTC+B ICCP Telemetry Modeling – Key Documents</vt:lpstr>
      <vt:lpstr>RTC+B ICCP Telemetry Points Modeling Expectations</vt:lpstr>
      <vt:lpstr>RTC+B ICCP Telemetry Points Modeling Expectations</vt:lpstr>
      <vt:lpstr>Updates to ICCP handbook</vt:lpstr>
      <vt:lpstr>Updates to ICCP telemetry template</vt:lpstr>
      <vt:lpstr>Market Trial Handbooks</vt:lpstr>
      <vt:lpstr>Market Trial Handbooks</vt:lpstr>
      <vt:lpstr>RTC+B ICCP Model Load and Testing</vt:lpstr>
      <vt:lpstr>RTC+B Refresher on ICCP configuration</vt:lpstr>
      <vt:lpstr>RTC+B QSE EMS SCADA/AGC changes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Potluri, Tejaswi</cp:lastModifiedBy>
  <cp:revision>612</cp:revision>
  <cp:lastPrinted>2017-10-10T21:31:05Z</cp:lastPrinted>
  <dcterms:created xsi:type="dcterms:W3CDTF">2016-01-21T15:20:31Z</dcterms:created>
  <dcterms:modified xsi:type="dcterms:W3CDTF">2025-03-25T20:22:35Z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