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79" r:id="rId7"/>
    <p:sldId id="276" r:id="rId8"/>
    <p:sldId id="277" r:id="rId9"/>
    <p:sldId id="27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F64AA9-2105-4E41-BB43-9CE8914AAE41}" v="7" dt="2025-03-25T17:58:33.6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2AD4850F-FCBF-4895-8421-0A64D30BDD5E}"/>
    <pc:docChg chg="undo custSel modSld">
      <pc:chgData name="Badri, Sreenivas" userId="0b43dccd-042e-4be0-871d-afa1d90d6a2e" providerId="ADAL" clId="{2AD4850F-FCBF-4895-8421-0A64D30BDD5E}" dt="2025-03-25T18:56:46.949" v="89" actId="6549"/>
      <pc:docMkLst>
        <pc:docMk/>
      </pc:docMkLst>
      <pc:sldChg chg="modSp mod">
        <pc:chgData name="Badri, Sreenivas" userId="0b43dccd-042e-4be0-871d-afa1d90d6a2e" providerId="ADAL" clId="{2AD4850F-FCBF-4895-8421-0A64D30BDD5E}" dt="2025-03-25T18:54:51.079" v="36" actId="6549"/>
        <pc:sldMkLst>
          <pc:docMk/>
          <pc:sldMk cId="1564665710" sldId="276"/>
        </pc:sldMkLst>
        <pc:spChg chg="mod">
          <ac:chgData name="Badri, Sreenivas" userId="0b43dccd-042e-4be0-871d-afa1d90d6a2e" providerId="ADAL" clId="{2AD4850F-FCBF-4895-8421-0A64D30BDD5E}" dt="2025-03-25T18:54:51.079" v="36" actId="6549"/>
          <ac:spMkLst>
            <pc:docMk/>
            <pc:sldMk cId="1564665710" sldId="276"/>
            <ac:spMk id="7" creationId="{A60B5474-DA55-5377-FBDF-D8F2DCFA05CA}"/>
          </ac:spMkLst>
        </pc:spChg>
      </pc:sldChg>
      <pc:sldChg chg="modSp mod">
        <pc:chgData name="Badri, Sreenivas" userId="0b43dccd-042e-4be0-871d-afa1d90d6a2e" providerId="ADAL" clId="{2AD4850F-FCBF-4895-8421-0A64D30BDD5E}" dt="2025-03-25T18:56:46.949" v="89" actId="6549"/>
        <pc:sldMkLst>
          <pc:docMk/>
          <pc:sldMk cId="3375561808" sldId="278"/>
        </pc:sldMkLst>
        <pc:spChg chg="mod">
          <ac:chgData name="Badri, Sreenivas" userId="0b43dccd-042e-4be0-871d-afa1d90d6a2e" providerId="ADAL" clId="{2AD4850F-FCBF-4895-8421-0A64D30BDD5E}" dt="2025-03-25T18:56:46.949" v="89" actId="6549"/>
          <ac:spMkLst>
            <pc:docMk/>
            <pc:sldMk cId="3375561808" sldId="278"/>
            <ac:spMk id="7" creationId="{8677554E-48D3-6F98-7361-109EB4C599F0}"/>
          </ac:spMkLst>
        </pc:spChg>
      </pc:sldChg>
      <pc:sldChg chg="modSp mod">
        <pc:chgData name="Badri, Sreenivas" userId="0b43dccd-042e-4be0-871d-afa1d90d6a2e" providerId="ADAL" clId="{2AD4850F-FCBF-4895-8421-0A64D30BDD5E}" dt="2025-03-25T18:54:00.175" v="9" actId="20577"/>
        <pc:sldMkLst>
          <pc:docMk/>
          <pc:sldMk cId="3348034079" sldId="279"/>
        </pc:sldMkLst>
        <pc:spChg chg="mod">
          <ac:chgData name="Badri, Sreenivas" userId="0b43dccd-042e-4be0-871d-afa1d90d6a2e" providerId="ADAL" clId="{2AD4850F-FCBF-4895-8421-0A64D30BDD5E}" dt="2025-03-25T18:54:00.175" v="9" actId="20577"/>
          <ac:spMkLst>
            <pc:docMk/>
            <pc:sldMk cId="3348034079" sldId="279"/>
            <ac:spMk id="7" creationId="{242DE204-629E-3358-6244-39219BF7F2F2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05561"/>
            <a:ext cx="5410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RIOO SCR830 – Machine to Machine API Access </a:t>
            </a:r>
          </a:p>
          <a:p>
            <a:endParaRPr lang="en-US" sz="2000" dirty="0"/>
          </a:p>
          <a:p>
            <a:r>
              <a:rPr lang="en-US" sz="2000" dirty="0"/>
              <a:t>Ashwini Patlola</a:t>
            </a:r>
          </a:p>
          <a:p>
            <a:endParaRPr lang="en-US" sz="2000" dirty="0"/>
          </a:p>
          <a:p>
            <a:r>
              <a:rPr lang="en-US" sz="2000" dirty="0"/>
              <a:t>March 26,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9CEF-EFBC-4636-82B4-BB2BF1DD0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RIOO – SCR830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2E5DF2-651A-4AFC-9184-76A95C8F9D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42DE204-629E-3358-6244-39219BF7F2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512649"/>
            <a:ext cx="8686800" cy="5162938"/>
          </a:xfrm>
        </p:spPr>
        <p:txBody>
          <a:bodyPr/>
          <a:lstStyle/>
          <a:p>
            <a:pPr indent="-285750" algn="just"/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Current Status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cs typeface="Calibri" panose="020F0502020204030204" pitchFamily="34" charset="0"/>
              </a:rPr>
              <a:t>SCR830 submitted to ERCOT on behalf of American Electric Power (AEP)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cs typeface="Calibri" panose="020F0502020204030204" pitchFamily="34" charset="0"/>
              </a:rPr>
              <a:t>TDSPs are requesting API access to few TDSP endpoints to streamline operations related to retrieving and managing data on their end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cs typeface="Calibri" panose="020F0502020204030204" pitchFamily="34" charset="0"/>
              </a:rPr>
              <a:t>SCR is going through Impact Analysis Process at ERCOT.</a:t>
            </a:r>
          </a:p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Goal of Today Presentation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Go over implementation approaches and collect feedback from TWG.</a:t>
            </a:r>
          </a:p>
          <a:p>
            <a:pPr marL="457200" lvl="1" indent="0" algn="just">
              <a:buNone/>
            </a:pPr>
            <a:endParaRPr lang="en-US" sz="18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Implementation Approaches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ea typeface="Calibri" panose="020F0502020204030204" pitchFamily="34" charset="0"/>
                <a:cs typeface="Calibri" panose="020F0502020204030204" pitchFamily="34" charset="0"/>
              </a:rPr>
              <a:t>Auth0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200" dirty="0">
                <a:ea typeface="Calibri" panose="020F0502020204030204" pitchFamily="34" charset="0"/>
                <a:cs typeface="Calibri" panose="020F0502020204030204" pitchFamily="34" charset="0"/>
              </a:rPr>
              <a:t>This approach (as proposed by AEP) can be implemented and delivered in short time frame but its not a feasible solution because of RIOO application reliability and security concerns (details provided in the below slide).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en-US" sz="1600" dirty="0">
                <a:cs typeface="Calibri" panose="020F0502020204030204" pitchFamily="34" charset="0"/>
              </a:rPr>
              <a:t>ERCOT API Gateway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200" dirty="0">
                <a:cs typeface="Calibri" panose="020F0502020204030204" pitchFamily="34" charset="0"/>
              </a:rPr>
              <a:t>ERCOT API Gateway will be ERCOT next  generation API connectivity mechanism between Market Participants Systems to ERCOT systems.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200" dirty="0">
                <a:cs typeface="Calibri" panose="020F0502020204030204" pitchFamily="34" charset="0"/>
              </a:rPr>
              <a:t>Idea is to leverage this consistent implementation pattern by all external facing ERCOT applications having similar needs.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200" dirty="0">
                <a:cs typeface="Calibri" panose="020F0502020204030204" pitchFamily="34" charset="0"/>
              </a:rPr>
              <a:t>This approach is being considered to implement this SCR. </a:t>
            </a:r>
          </a:p>
          <a:p>
            <a:pPr lvl="2" algn="just">
              <a:buFont typeface="Courier New" panose="02070309020205020404" pitchFamily="49" charset="0"/>
              <a:buChar char="o"/>
            </a:pPr>
            <a:r>
              <a:rPr lang="en-US" sz="1200" dirty="0">
                <a:cs typeface="Calibri" panose="020F0502020204030204" pitchFamily="34" charset="0"/>
              </a:rPr>
              <a:t>External Users/machines/applications can invoke RIOO API endpoints through ERCOT API Gateway.</a:t>
            </a:r>
          </a:p>
          <a:p>
            <a:pPr marL="914400" lvl="2" indent="0" algn="just">
              <a:buNone/>
            </a:pPr>
            <a:endParaRPr lang="en-US" sz="1200" dirty="0"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sz="14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034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82FBD5-5945-39F3-96B0-1ABB7EFEEF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FA1D3-6C4F-B122-8731-25CCF1BB3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RIOO – SCR830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06618-96FB-3C15-0A3C-7828A5DEDE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60B5474-DA55-5377-FBDF-D8F2DCFA05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90600"/>
            <a:ext cx="8686800" cy="4934338"/>
          </a:xfrm>
        </p:spPr>
        <p:txBody>
          <a:bodyPr/>
          <a:lstStyle/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Auth0 Approach for RIOO API access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High level details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REST and JWT implementation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Grant_type</a:t>
            </a:r>
            <a:r>
              <a:rPr lang="en-US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password or </a:t>
            </a:r>
            <a:r>
              <a:rPr lang="en-US" sz="1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client_credentials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 can be used for this purpose.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Client credentials grant type expects </a:t>
            </a:r>
            <a:r>
              <a:rPr lang="en-US" sz="1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client_id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, secret and audience(</a:t>
            </a:r>
            <a:r>
              <a:rPr lang="en-US" sz="1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api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 identifier) to be passed in to receive JWT token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Pass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word grant type expects </a:t>
            </a:r>
            <a:r>
              <a:rPr lang="en-US" sz="1200" dirty="0" err="1">
                <a:ea typeface="Times New Roman" panose="02020603050405020304" pitchFamily="18" charset="0"/>
                <a:cs typeface="Times New Roman" panose="02020603050405020304" pitchFamily="18" charset="0"/>
              </a:rPr>
              <a:t>client_id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, secret, username and password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Register a new application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, i</a:t>
            </a:r>
            <a:r>
              <a:rPr lang="en-US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nvoke “/</a:t>
            </a:r>
            <a:r>
              <a:rPr lang="en-US" sz="1200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oauth</a:t>
            </a:r>
            <a:r>
              <a:rPr lang="en-US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/token” endpoint using Client ID and Secret, receive JWT token in the response. 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This token needs to be used </a:t>
            </a:r>
            <a:r>
              <a:rPr lang="en-US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invoke RIOO TDSP API endpoints. </a:t>
            </a:r>
            <a:endParaRPr lang="en-US" sz="12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ea typeface="Times New Roman" panose="02020603050405020304" pitchFamily="18" charset="0"/>
                <a:cs typeface="Times New Roman" panose="02020603050405020304" pitchFamily="18" charset="0"/>
              </a:rPr>
              <a:t>Concerns with this approach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Does not align with current ERCOT API security standards.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Digital certs are not used.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Interface to register new clients for M2M access is not available currently.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JWT token generation for SPA vs M2M is different, and this needs a new version of API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Security concerns with Auth0 – Role-based authentication and authorization provided by Auth0 API doesn’t meet current ERCOT </a:t>
            </a: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security standards around sharing secrets</a:t>
            </a:r>
            <a:r>
              <a:rPr lang="en-US" sz="12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>
                <a:ea typeface="Times New Roman" panose="02020603050405020304" pitchFamily="18" charset="0"/>
                <a:cs typeface="Times New Roman" panose="02020603050405020304" pitchFamily="18" charset="0"/>
              </a:rPr>
              <a:t>If we go with this approach, it will be a transitionary, will have to be migrated to ERCOT API Gateway within a year. This creates additional rework for ERCOT and Market Participants.</a:t>
            </a:r>
            <a:endParaRPr lang="en-US" sz="12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buNone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66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B49C74-7539-EC69-7F7E-350F91AA56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9253-35FA-E025-7373-574B9AF14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RIOO – SCR830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E6EAD-06E5-F8A6-7CD8-70D4A10E03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677554E-48D3-6F98-7361-109EB4C59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90600"/>
            <a:ext cx="8686800" cy="4934338"/>
          </a:xfrm>
        </p:spPr>
        <p:txBody>
          <a:bodyPr/>
          <a:lstStyle/>
          <a:p>
            <a:pPr indent="-285750" algn="just"/>
            <a:r>
              <a:rPr lang="en-US" sz="1800" b="1" dirty="0">
                <a:ea typeface="Calibri" panose="020F0502020204030204" pitchFamily="34" charset="0"/>
                <a:cs typeface="Calibri" panose="020F0502020204030204" pitchFamily="34" charset="0"/>
              </a:rPr>
              <a:t>API Gateway for RIOO API access</a:t>
            </a:r>
            <a:endParaRPr lang="en-US" sz="18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Digital Cert is needed in this approach, which will be validated to check if its active vs expired</a:t>
            </a:r>
            <a:endParaRPr lang="en-US" sz="14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API Gateway will be authenticating and authorizing the incoming requests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ea typeface="Times New Roman" panose="02020603050405020304" pitchFamily="18" charset="0"/>
                <a:cs typeface="Times New Roman" panose="02020603050405020304" pitchFamily="18" charset="0"/>
              </a:rPr>
              <a:t>API Gateway will invoke RIOO endpoints, retrieve the response and return it back</a:t>
            </a:r>
            <a:endParaRPr lang="en-US" sz="1400" dirty="0"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REST and JWT implementation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Additional details including technical specifications will be communicated in the future TWG meetings after this SCR </a:t>
            </a:r>
            <a:r>
              <a:rPr lang="en-US" sz="1400" dirty="0">
                <a:ea typeface="Aptos" panose="020B0004020202020204" pitchFamily="34" charset="0"/>
                <a:cs typeface="Times New Roman" panose="02020603050405020304" pitchFamily="18" charset="0"/>
              </a:rPr>
              <a:t>impact analysis is approved and implementation timelines are finalized</a:t>
            </a:r>
            <a:r>
              <a:rPr lang="en-US" sz="14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lvl="1" indent="0" algn="just">
              <a:buNone/>
            </a:pPr>
            <a:endParaRPr lang="en-US" sz="1400" b="1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Arial" panose="020B0604020202020204" pitchFamily="34" charset="0"/>
              <a:buChar char="•"/>
            </a:pPr>
            <a:endParaRPr lang="en-US" sz="14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Courier New" panose="02070309020205020404" pitchFamily="49" charset="0"/>
              <a:buChar char="o"/>
            </a:pPr>
            <a:endParaRPr lang="en-US" sz="1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9CF8A5B-F1E8-489B-54B3-B95024CE9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95600"/>
            <a:ext cx="68580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94207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B49C74-7539-EC69-7F7E-350F91AA56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99253-35FA-E025-7373-574B9AF14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b="1" dirty="0"/>
              <a:t>RIOO – SCR830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FE6EAD-06E5-F8A6-7CD8-70D4A10E03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677554E-48D3-6F98-7361-109EB4C59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90600"/>
            <a:ext cx="8686800" cy="4934338"/>
          </a:xfrm>
        </p:spPr>
        <p:txBody>
          <a:bodyPr/>
          <a:lstStyle/>
          <a:p>
            <a:pPr indent="-285750" algn="just"/>
            <a:r>
              <a:rPr lang="en-US" sz="2000" b="1" dirty="0">
                <a:ea typeface="Calibri" panose="020F0502020204030204" pitchFamily="34" charset="0"/>
                <a:cs typeface="Calibri" panose="020F0502020204030204" pitchFamily="34" charset="0"/>
              </a:rPr>
              <a:t>Implementation Timeliness</a:t>
            </a:r>
          </a:p>
          <a:p>
            <a:pPr marL="57150" indent="0" algn="just">
              <a:buNone/>
            </a:pPr>
            <a:endParaRPr lang="en-US" sz="14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Impact Analysis </a:t>
            </a:r>
            <a:r>
              <a:rPr lang="en-US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will consider </a:t>
            </a: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ERCOT API Gateway approach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This SCR implementation timelines will be dependent on ERCOT API Gateway framework readiness.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SCR implementation timelines will be finalized after impact analysis is completed.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800">
                <a:ea typeface="Calibri" panose="020F0502020204030204" pitchFamily="34" charset="0"/>
                <a:cs typeface="Times New Roman" panose="02020603050405020304" pitchFamily="18" charset="0"/>
              </a:rPr>
              <a:t>We </a:t>
            </a:r>
            <a:r>
              <a:rPr lang="en-US" sz="1800" dirty="0">
                <a:ea typeface="Calibri" panose="020F0502020204030204" pitchFamily="34" charset="0"/>
                <a:cs typeface="Times New Roman" panose="02020603050405020304" pitchFamily="18" charset="0"/>
              </a:rPr>
              <a:t>will be bringing the updates periodically to TWG meetings once this project is initiated.</a:t>
            </a:r>
            <a:endParaRPr lang="en-US" sz="1800" dirty="0"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 algn="just">
              <a:buNone/>
            </a:pPr>
            <a:endParaRPr lang="en-US" sz="1400" b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56180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customXml/itemProps3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3917</TotalTime>
  <Words>542</Words>
  <Application>Microsoft Office PowerPoint</Application>
  <PresentationFormat>On-screen Show (4:3)</PresentationFormat>
  <Paragraphs>60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Aptos</vt:lpstr>
      <vt:lpstr>Arial</vt:lpstr>
      <vt:lpstr>Calibri</vt:lpstr>
      <vt:lpstr>Courier New</vt:lpstr>
      <vt:lpstr>Times New Roman</vt:lpstr>
      <vt:lpstr>1_Custom Design</vt:lpstr>
      <vt:lpstr>Office Theme</vt:lpstr>
      <vt:lpstr>PowerPoint Presentation</vt:lpstr>
      <vt:lpstr>RIOO – SCR830</vt:lpstr>
      <vt:lpstr>RIOO – SCR830</vt:lpstr>
      <vt:lpstr>RIOO – SCR830</vt:lpstr>
      <vt:lpstr>RIOO – SCR830 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74</cp:revision>
  <cp:lastPrinted>2016-01-21T20:53:15Z</cp:lastPrinted>
  <dcterms:created xsi:type="dcterms:W3CDTF">2016-01-21T15:20:31Z</dcterms:created>
  <dcterms:modified xsi:type="dcterms:W3CDTF">2025-03-25T18:56:55Z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2024-02-20T13:03:33Z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6e019d9d-d939-4c70-8667-61352cf99a06</vt:lpwstr>
  </property>
  <property fmtid="{D5CDD505-2E9C-101B-9397-08002B2CF9AE}" pid="9" name="MSIP_Label_7084cbda-52b8-46fb-a7b7-cb5bd465ed85_ContentBits">
    <vt:lpwstr>0</vt:lpwstr>
  </property>
</Properties>
</file>