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45"/>
  </p:notesMasterIdLst>
  <p:handoutMasterIdLst>
    <p:handoutMasterId r:id="rId46"/>
  </p:handoutMasterIdLst>
  <p:sldIdLst>
    <p:sldId id="260" r:id="rId6"/>
    <p:sldId id="348" r:id="rId7"/>
    <p:sldId id="2945" r:id="rId8"/>
    <p:sldId id="2930" r:id="rId9"/>
    <p:sldId id="2932" r:id="rId10"/>
    <p:sldId id="2933" r:id="rId11"/>
    <p:sldId id="2934" r:id="rId12"/>
    <p:sldId id="323" r:id="rId13"/>
    <p:sldId id="320" r:id="rId14"/>
    <p:sldId id="324" r:id="rId15"/>
    <p:sldId id="334" r:id="rId16"/>
    <p:sldId id="335" r:id="rId17"/>
    <p:sldId id="336" r:id="rId18"/>
    <p:sldId id="338" r:id="rId19"/>
    <p:sldId id="337" r:id="rId20"/>
    <p:sldId id="2936" r:id="rId21"/>
    <p:sldId id="2937" r:id="rId22"/>
    <p:sldId id="2943" r:id="rId23"/>
    <p:sldId id="2940" r:id="rId24"/>
    <p:sldId id="288" r:id="rId25"/>
    <p:sldId id="666" r:id="rId26"/>
    <p:sldId id="678" r:id="rId27"/>
    <p:sldId id="308" r:id="rId28"/>
    <p:sldId id="306" r:id="rId29"/>
    <p:sldId id="677" r:id="rId30"/>
    <p:sldId id="2950" r:id="rId31"/>
    <p:sldId id="680" r:id="rId32"/>
    <p:sldId id="2941" r:id="rId33"/>
    <p:sldId id="681" r:id="rId34"/>
    <p:sldId id="682" r:id="rId35"/>
    <p:sldId id="2942" r:id="rId36"/>
    <p:sldId id="2939" r:id="rId37"/>
    <p:sldId id="699" r:id="rId38"/>
    <p:sldId id="698" r:id="rId39"/>
    <p:sldId id="716" r:id="rId40"/>
    <p:sldId id="2938" r:id="rId41"/>
    <p:sldId id="2948" r:id="rId42"/>
    <p:sldId id="589" r:id="rId43"/>
    <p:sldId id="2944" r:id="rId44"/>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831BD2-3014-FC08-390A-9936949E1516}" name="Maggio, Dave" initials="DM" userId="S::David.Maggio@ercot.com::ac169136-3d92-4093-a1ee-cd2fa0ab6301" providerId="AD"/>
  <p188:author id="{BEE87AFB-7967-69CF-734C-6E6CC07B8BF7}" name="Ragsdale, Kenneth" initials="KR" userId="S::Kenneth.Ragsdale@ercot.com::d1bf57d2-decc-44c5-8949-ae28e3ed5ea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illiard, Marie" initials="HM" lastIdx="5" clrIdx="0">
    <p:extLst>
      <p:ext uri="{19B8F6BF-5375-455C-9EA6-DF929625EA0E}">
        <p15:presenceInfo xmlns:p15="http://schemas.microsoft.com/office/powerpoint/2012/main" userId="S-1-5-21-639947351-343809578-3807592339-59900" providerId="AD"/>
      </p:ext>
    </p:extLst>
  </p:cmAuthor>
  <p:cmAuthor id="2" name="Juliana Morehead" initials="JM(1)" lastIdx="8" clrIdx="1">
    <p:extLst>
      <p:ext uri="{19B8F6BF-5375-455C-9EA6-DF929625EA0E}">
        <p15:presenceInfo xmlns:p15="http://schemas.microsoft.com/office/powerpoint/2012/main" userId="Juliana Morehead" providerId="None"/>
      </p:ext>
    </p:extLst>
  </p:cmAuthor>
  <p:cmAuthor id="3" name="Maggio, Dave" initials="MD" lastIdx="4" clrIdx="2">
    <p:extLst>
      <p:ext uri="{19B8F6BF-5375-455C-9EA6-DF929625EA0E}">
        <p15:presenceInfo xmlns:p15="http://schemas.microsoft.com/office/powerpoint/2012/main" userId="S-1-5-21-639947351-343809578-3807592339-47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4" autoAdjust="0"/>
    <p:restoredTop sz="90158" autoAdjust="0"/>
  </p:normalViewPr>
  <p:slideViewPr>
    <p:cSldViewPr showGuides="1">
      <p:cViewPr varScale="1">
        <p:scale>
          <a:sx n="82" d="100"/>
          <a:sy n="82" d="100"/>
        </p:scale>
        <p:origin x="1411" y="72"/>
      </p:cViewPr>
      <p:guideLst>
        <p:guide orient="horz" pos="2160"/>
        <p:guide pos="2880"/>
      </p:guideLst>
    </p:cSldViewPr>
  </p:slideViewPr>
  <p:notesTextViewPr>
    <p:cViewPr>
      <p:scale>
        <a:sx n="3" d="2"/>
        <a:sy n="3" d="2"/>
      </p:scale>
      <p:origin x="0" y="0"/>
    </p:cViewPr>
  </p:notesTextViewPr>
  <p:notesViewPr>
    <p:cSldViewPr showGuides="1">
      <p:cViewPr varScale="1">
        <p:scale>
          <a:sx n="97" d="100"/>
          <a:sy n="97" d="100"/>
        </p:scale>
        <p:origin x="3570"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3" Type="http://schemas.microsoft.com/office/2018/10/relationships/authors" Target="authors.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handoutMaster" Target="handoutMasters/handoutMaster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sanna Gari, Abhi" userId="574f73dd-89c7-4e5e-92e9-5cd2150b236a" providerId="ADAL" clId="{0C84AF7A-142C-4DC4-8944-40A399D8B1E6}"/>
    <pc:docChg chg="undo custSel modSld">
      <pc:chgData name="Masanna Gari, Abhi" userId="574f73dd-89c7-4e5e-92e9-5cd2150b236a" providerId="ADAL" clId="{0C84AF7A-142C-4DC4-8944-40A399D8B1E6}" dt="2025-03-14T14:28:00.779" v="67"/>
      <pc:docMkLst>
        <pc:docMk/>
      </pc:docMkLst>
      <pc:sldChg chg="modSp modTransition setBg modAnim">
        <pc:chgData name="Masanna Gari, Abhi" userId="574f73dd-89c7-4e5e-92e9-5cd2150b236a" providerId="ADAL" clId="{0C84AF7A-142C-4DC4-8944-40A399D8B1E6}" dt="2025-03-14T14:17:40.454" v="26"/>
        <pc:sldMkLst>
          <pc:docMk/>
          <pc:sldMk cId="876999211" sldId="288"/>
        </pc:sldMkLst>
        <pc:spChg chg="mod">
          <ac:chgData name="Masanna Gari, Abhi" userId="574f73dd-89c7-4e5e-92e9-5cd2150b236a" providerId="ADAL" clId="{0C84AF7A-142C-4DC4-8944-40A399D8B1E6}" dt="2025-03-13T16:38:46.100" v="0"/>
          <ac:spMkLst>
            <pc:docMk/>
            <pc:sldMk cId="876999211" sldId="288"/>
            <ac:spMk id="2" creationId="{00000000-0000-0000-0000-000000000000}"/>
          </ac:spMkLst>
        </pc:spChg>
        <pc:spChg chg="mod">
          <ac:chgData name="Masanna Gari, Abhi" userId="574f73dd-89c7-4e5e-92e9-5cd2150b236a" providerId="ADAL" clId="{0C84AF7A-142C-4DC4-8944-40A399D8B1E6}" dt="2025-03-13T16:38:46.100" v="0"/>
          <ac:spMkLst>
            <pc:docMk/>
            <pc:sldMk cId="876999211" sldId="288"/>
            <ac:spMk id="4" creationId="{00000000-0000-0000-0000-000000000000}"/>
          </ac:spMkLst>
        </pc:spChg>
        <pc:spChg chg="mod">
          <ac:chgData name="Masanna Gari, Abhi" userId="574f73dd-89c7-4e5e-92e9-5cd2150b236a" providerId="ADAL" clId="{0C84AF7A-142C-4DC4-8944-40A399D8B1E6}" dt="2025-03-14T14:14:55.539" v="18" actId="207"/>
          <ac:spMkLst>
            <pc:docMk/>
            <pc:sldMk cId="876999211" sldId="288"/>
            <ac:spMk id="8" creationId="{00000000-0000-0000-0000-000000000000}"/>
          </ac:spMkLst>
        </pc:spChg>
      </pc:sldChg>
      <pc:sldChg chg="modSp mod modAnim">
        <pc:chgData name="Masanna Gari, Abhi" userId="574f73dd-89c7-4e5e-92e9-5cd2150b236a" providerId="ADAL" clId="{0C84AF7A-142C-4DC4-8944-40A399D8B1E6}" dt="2025-03-14T14:26:39.293" v="58"/>
        <pc:sldMkLst>
          <pc:docMk/>
          <pc:sldMk cId="217173643" sldId="306"/>
        </pc:sldMkLst>
        <pc:spChg chg="mod">
          <ac:chgData name="Masanna Gari, Abhi" userId="574f73dd-89c7-4e5e-92e9-5cd2150b236a" providerId="ADAL" clId="{0C84AF7A-142C-4DC4-8944-40A399D8B1E6}" dt="2025-03-14T14:26:26.142" v="55" actId="1076"/>
          <ac:spMkLst>
            <pc:docMk/>
            <pc:sldMk cId="217173643" sldId="306"/>
            <ac:spMk id="5" creationId="{29202F5D-E49F-2254-E053-A015BFD97D8E}"/>
          </ac:spMkLst>
        </pc:spChg>
      </pc:sldChg>
      <pc:sldChg chg="modSp mod setBg modAnim">
        <pc:chgData name="Masanna Gari, Abhi" userId="574f73dd-89c7-4e5e-92e9-5cd2150b236a" providerId="ADAL" clId="{0C84AF7A-142C-4DC4-8944-40A399D8B1E6}" dt="2025-03-14T14:25:47.408" v="48"/>
        <pc:sldMkLst>
          <pc:docMk/>
          <pc:sldMk cId="2008352038" sldId="308"/>
        </pc:sldMkLst>
        <pc:spChg chg="mod">
          <ac:chgData name="Masanna Gari, Abhi" userId="574f73dd-89c7-4e5e-92e9-5cd2150b236a" providerId="ADAL" clId="{0C84AF7A-142C-4DC4-8944-40A399D8B1E6}" dt="2025-03-14T14:15:29.735" v="19"/>
          <ac:spMkLst>
            <pc:docMk/>
            <pc:sldMk cId="2008352038" sldId="308"/>
            <ac:spMk id="2" creationId="{00000000-0000-0000-0000-000000000000}"/>
          </ac:spMkLst>
        </pc:spChg>
        <pc:spChg chg="mod">
          <ac:chgData name="Masanna Gari, Abhi" userId="574f73dd-89c7-4e5e-92e9-5cd2150b236a" providerId="ADAL" clId="{0C84AF7A-142C-4DC4-8944-40A399D8B1E6}" dt="2025-03-14T14:15:29.735" v="19"/>
          <ac:spMkLst>
            <pc:docMk/>
            <pc:sldMk cId="2008352038" sldId="308"/>
            <ac:spMk id="4" creationId="{00000000-0000-0000-0000-000000000000}"/>
          </ac:spMkLst>
        </pc:spChg>
        <pc:spChg chg="mod">
          <ac:chgData name="Masanna Gari, Abhi" userId="574f73dd-89c7-4e5e-92e9-5cd2150b236a" providerId="ADAL" clId="{0C84AF7A-142C-4DC4-8944-40A399D8B1E6}" dt="2025-03-14T14:20:32.641" v="35" actId="14100"/>
          <ac:spMkLst>
            <pc:docMk/>
            <pc:sldMk cId="2008352038" sldId="308"/>
            <ac:spMk id="8" creationId="{00000000-0000-0000-0000-000000000000}"/>
          </ac:spMkLst>
        </pc:spChg>
        <pc:spChg chg="mod">
          <ac:chgData name="Masanna Gari, Abhi" userId="574f73dd-89c7-4e5e-92e9-5cd2150b236a" providerId="ADAL" clId="{0C84AF7A-142C-4DC4-8944-40A399D8B1E6}" dt="2025-03-14T14:20:19.148" v="33" actId="1076"/>
          <ac:spMkLst>
            <pc:docMk/>
            <pc:sldMk cId="2008352038" sldId="308"/>
            <ac:spMk id="22" creationId="{86A9E7B5-FEE6-5D3F-B772-DEAA33437495}"/>
          </ac:spMkLst>
        </pc:spChg>
        <pc:picChg chg="mod ord">
          <ac:chgData name="Masanna Gari, Abhi" userId="574f73dd-89c7-4e5e-92e9-5cd2150b236a" providerId="ADAL" clId="{0C84AF7A-142C-4DC4-8944-40A399D8B1E6}" dt="2025-03-14T14:21:58.910" v="39" actId="166"/>
          <ac:picMkLst>
            <pc:docMk/>
            <pc:sldMk cId="2008352038" sldId="308"/>
            <ac:picMk id="3" creationId="{B226B001-07CE-6637-D071-4868DE976003}"/>
          </ac:picMkLst>
        </pc:picChg>
      </pc:sldChg>
      <pc:sldChg chg="modSp mod">
        <pc:chgData name="Masanna Gari, Abhi" userId="574f73dd-89c7-4e5e-92e9-5cd2150b236a" providerId="ADAL" clId="{0C84AF7A-142C-4DC4-8944-40A399D8B1E6}" dt="2025-03-14T14:23:00.889" v="41" actId="1076"/>
        <pc:sldMkLst>
          <pc:docMk/>
          <pc:sldMk cId="3448973883" sldId="677"/>
        </pc:sldMkLst>
        <pc:spChg chg="mod">
          <ac:chgData name="Masanna Gari, Abhi" userId="574f73dd-89c7-4e5e-92e9-5cd2150b236a" providerId="ADAL" clId="{0C84AF7A-142C-4DC4-8944-40A399D8B1E6}" dt="2025-03-14T14:23:00.889" v="41" actId="1076"/>
          <ac:spMkLst>
            <pc:docMk/>
            <pc:sldMk cId="3448973883" sldId="677"/>
            <ac:spMk id="40" creationId="{00000000-0000-0000-0000-000000000000}"/>
          </ac:spMkLst>
        </pc:spChg>
        <pc:cxnChg chg="mod">
          <ac:chgData name="Masanna Gari, Abhi" userId="574f73dd-89c7-4e5e-92e9-5cd2150b236a" providerId="ADAL" clId="{0C84AF7A-142C-4DC4-8944-40A399D8B1E6}" dt="2025-03-14T14:23:00.889" v="41" actId="1076"/>
          <ac:cxnSpMkLst>
            <pc:docMk/>
            <pc:sldMk cId="3448973883" sldId="677"/>
            <ac:cxnSpMk id="85" creationId="{00000000-0000-0000-0000-000000000000}"/>
          </ac:cxnSpMkLst>
        </pc:cxnChg>
      </pc:sldChg>
      <pc:sldChg chg="modAnim">
        <pc:chgData name="Masanna Gari, Abhi" userId="574f73dd-89c7-4e5e-92e9-5cd2150b236a" providerId="ADAL" clId="{0C84AF7A-142C-4DC4-8944-40A399D8B1E6}" dt="2025-03-14T14:27:16.125" v="61"/>
        <pc:sldMkLst>
          <pc:docMk/>
          <pc:sldMk cId="3557612451" sldId="680"/>
        </pc:sldMkLst>
      </pc:sldChg>
      <pc:sldChg chg="modAnim">
        <pc:chgData name="Masanna Gari, Abhi" userId="574f73dd-89c7-4e5e-92e9-5cd2150b236a" providerId="ADAL" clId="{0C84AF7A-142C-4DC4-8944-40A399D8B1E6}" dt="2025-03-14T14:28:00.779" v="67"/>
        <pc:sldMkLst>
          <pc:docMk/>
          <pc:sldMk cId="2385778127" sldId="681"/>
        </pc:sldMkLst>
      </pc:sldChg>
    </pc:docChg>
  </pc:docChgLst>
  <pc:docChgLst>
    <pc:chgData name="Masanna Gari, Abhi" userId="574f73dd-89c7-4e5e-92e9-5cd2150b236a" providerId="ADAL" clId="{37B77ACE-6455-4397-96A9-AAF1FFE34C5C}"/>
    <pc:docChg chg="modSld">
      <pc:chgData name="Masanna Gari, Abhi" userId="574f73dd-89c7-4e5e-92e9-5cd2150b236a" providerId="ADAL" clId="{37B77ACE-6455-4397-96A9-AAF1FFE34C5C}" dt="2025-03-17T14:36:34.089" v="6" actId="207"/>
      <pc:docMkLst>
        <pc:docMk/>
      </pc:docMkLst>
      <pc:sldChg chg="modSp">
        <pc:chgData name="Masanna Gari, Abhi" userId="574f73dd-89c7-4e5e-92e9-5cd2150b236a" providerId="ADAL" clId="{37B77ACE-6455-4397-96A9-AAF1FFE34C5C}" dt="2025-03-17T14:36:34.089" v="6" actId="207"/>
        <pc:sldMkLst>
          <pc:docMk/>
          <pc:sldMk cId="876999211" sldId="288"/>
        </pc:sldMkLst>
        <pc:spChg chg="mod">
          <ac:chgData name="Masanna Gari, Abhi" userId="574f73dd-89c7-4e5e-92e9-5cd2150b236a" providerId="ADAL" clId="{37B77ACE-6455-4397-96A9-AAF1FFE34C5C}" dt="2025-03-17T14:36:34.089" v="6" actId="207"/>
          <ac:spMkLst>
            <pc:docMk/>
            <pc:sldMk cId="876999211" sldId="288"/>
            <ac:spMk id="12" creationId="{00000000-0000-0000-0000-000000000000}"/>
          </ac:spMkLst>
        </pc:spChg>
      </pc:sldChg>
    </pc:docChg>
  </pc:docChgLst>
  <pc:docChgLst>
    <pc:chgData name="Masanna Gari, Abhi" userId="574f73dd-89c7-4e5e-92e9-5cd2150b236a" providerId="ADAL" clId="{4AEACA31-7543-4918-9A4D-6F586043FFAB}"/>
    <pc:docChg chg="undo custSel addSld delSld modSld delMainMaster">
      <pc:chgData name="Masanna Gari, Abhi" userId="574f73dd-89c7-4e5e-92e9-5cd2150b236a" providerId="ADAL" clId="{4AEACA31-7543-4918-9A4D-6F586043FFAB}" dt="2025-03-25T03:01:36.450" v="110" actId="6549"/>
      <pc:docMkLst>
        <pc:docMk/>
      </pc:docMkLst>
      <pc:sldChg chg="modSp mod">
        <pc:chgData name="Masanna Gari, Abhi" userId="574f73dd-89c7-4e5e-92e9-5cd2150b236a" providerId="ADAL" clId="{4AEACA31-7543-4918-9A4D-6F586043FFAB}" dt="2025-03-24T14:53:12.587" v="105" actId="20577"/>
        <pc:sldMkLst>
          <pc:docMk/>
          <pc:sldMk cId="730603795" sldId="260"/>
        </pc:sldMkLst>
        <pc:spChg chg="mod">
          <ac:chgData name="Masanna Gari, Abhi" userId="574f73dd-89c7-4e5e-92e9-5cd2150b236a" providerId="ADAL" clId="{4AEACA31-7543-4918-9A4D-6F586043FFAB}" dt="2025-03-24T14:53:12.587" v="105" actId="20577"/>
          <ac:spMkLst>
            <pc:docMk/>
            <pc:sldMk cId="730603795" sldId="260"/>
            <ac:spMk id="7" creationId="{00000000-0000-0000-0000-000000000000}"/>
          </ac:spMkLst>
        </pc:spChg>
      </pc:sldChg>
      <pc:sldChg chg="del">
        <pc:chgData name="Masanna Gari, Abhi" userId="574f73dd-89c7-4e5e-92e9-5cd2150b236a" providerId="ADAL" clId="{4AEACA31-7543-4918-9A4D-6F586043FFAB}" dt="2025-03-24T14:43:28.584" v="63" actId="47"/>
        <pc:sldMkLst>
          <pc:docMk/>
          <pc:sldMk cId="4135995005" sldId="318"/>
        </pc:sldMkLst>
      </pc:sldChg>
      <pc:sldChg chg="del">
        <pc:chgData name="Masanna Gari, Abhi" userId="574f73dd-89c7-4e5e-92e9-5cd2150b236a" providerId="ADAL" clId="{4AEACA31-7543-4918-9A4D-6F586043FFAB}" dt="2025-03-24T14:43:29.682" v="64" actId="47"/>
        <pc:sldMkLst>
          <pc:docMk/>
          <pc:sldMk cId="1855212544" sldId="319"/>
        </pc:sldMkLst>
      </pc:sldChg>
      <pc:sldChg chg="del">
        <pc:chgData name="Masanna Gari, Abhi" userId="574f73dd-89c7-4e5e-92e9-5cd2150b236a" providerId="ADAL" clId="{4AEACA31-7543-4918-9A4D-6F586043FFAB}" dt="2025-03-22T18:51:42.629" v="9" actId="47"/>
        <pc:sldMkLst>
          <pc:docMk/>
          <pc:sldMk cId="2165696604" sldId="325"/>
        </pc:sldMkLst>
      </pc:sldChg>
      <pc:sldChg chg="del">
        <pc:chgData name="Masanna Gari, Abhi" userId="574f73dd-89c7-4e5e-92e9-5cd2150b236a" providerId="ADAL" clId="{4AEACA31-7543-4918-9A4D-6F586043FFAB}" dt="2025-03-22T18:56:23.251" v="14" actId="47"/>
        <pc:sldMkLst>
          <pc:docMk/>
          <pc:sldMk cId="3762117898" sldId="327"/>
        </pc:sldMkLst>
      </pc:sldChg>
      <pc:sldChg chg="del">
        <pc:chgData name="Masanna Gari, Abhi" userId="574f73dd-89c7-4e5e-92e9-5cd2150b236a" providerId="ADAL" clId="{4AEACA31-7543-4918-9A4D-6F586043FFAB}" dt="2025-03-22T18:52:03.376" v="12" actId="47"/>
        <pc:sldMkLst>
          <pc:docMk/>
          <pc:sldMk cId="1629388217" sldId="332"/>
        </pc:sldMkLst>
      </pc:sldChg>
      <pc:sldChg chg="del">
        <pc:chgData name="Masanna Gari, Abhi" userId="574f73dd-89c7-4e5e-92e9-5cd2150b236a" providerId="ADAL" clId="{4AEACA31-7543-4918-9A4D-6F586043FFAB}" dt="2025-03-22T18:51:58.682" v="11" actId="47"/>
        <pc:sldMkLst>
          <pc:docMk/>
          <pc:sldMk cId="62103314" sldId="333"/>
        </pc:sldMkLst>
      </pc:sldChg>
      <pc:sldChg chg="add del">
        <pc:chgData name="Masanna Gari, Abhi" userId="574f73dd-89c7-4e5e-92e9-5cd2150b236a" providerId="ADAL" clId="{4AEACA31-7543-4918-9A4D-6F586043FFAB}" dt="2025-03-24T14:45:40.567" v="74" actId="47"/>
        <pc:sldMkLst>
          <pc:docMk/>
          <pc:sldMk cId="2203448568" sldId="335"/>
        </pc:sldMkLst>
      </pc:sldChg>
      <pc:sldChg chg="del">
        <pc:chgData name="Masanna Gari, Abhi" userId="574f73dd-89c7-4e5e-92e9-5cd2150b236a" providerId="ADAL" clId="{4AEACA31-7543-4918-9A4D-6F586043FFAB}" dt="2025-03-22T18:56:19.699" v="13" actId="47"/>
        <pc:sldMkLst>
          <pc:docMk/>
          <pc:sldMk cId="736408195" sldId="341"/>
        </pc:sldMkLst>
      </pc:sldChg>
      <pc:sldChg chg="del">
        <pc:chgData name="Masanna Gari, Abhi" userId="574f73dd-89c7-4e5e-92e9-5cd2150b236a" providerId="ADAL" clId="{4AEACA31-7543-4918-9A4D-6F586043FFAB}" dt="2025-03-24T14:43:27.546" v="62" actId="47"/>
        <pc:sldMkLst>
          <pc:docMk/>
          <pc:sldMk cId="477092761" sldId="342"/>
        </pc:sldMkLst>
      </pc:sldChg>
      <pc:sldChg chg="add del">
        <pc:chgData name="Masanna Gari, Abhi" userId="574f73dd-89c7-4e5e-92e9-5cd2150b236a" providerId="ADAL" clId="{4AEACA31-7543-4918-9A4D-6F586043FFAB}" dt="2025-03-24T14:45:51.375" v="78" actId="47"/>
        <pc:sldMkLst>
          <pc:docMk/>
          <pc:sldMk cId="1482535334" sldId="346"/>
        </pc:sldMkLst>
      </pc:sldChg>
      <pc:sldChg chg="modSp mod">
        <pc:chgData name="Masanna Gari, Abhi" userId="574f73dd-89c7-4e5e-92e9-5cd2150b236a" providerId="ADAL" clId="{4AEACA31-7543-4918-9A4D-6F586043FFAB}" dt="2025-03-24T14:43:15.819" v="61" actId="6549"/>
        <pc:sldMkLst>
          <pc:docMk/>
          <pc:sldMk cId="3643263700" sldId="348"/>
        </pc:sldMkLst>
        <pc:spChg chg="mod">
          <ac:chgData name="Masanna Gari, Abhi" userId="574f73dd-89c7-4e5e-92e9-5cd2150b236a" providerId="ADAL" clId="{4AEACA31-7543-4918-9A4D-6F586043FFAB}" dt="2025-03-24T14:43:15.819" v="61" actId="6549"/>
          <ac:spMkLst>
            <pc:docMk/>
            <pc:sldMk cId="3643263700" sldId="348"/>
            <ac:spMk id="3" creationId="{00000000-0000-0000-0000-000000000000}"/>
          </ac:spMkLst>
        </pc:spChg>
      </pc:sldChg>
      <pc:sldChg chg="del">
        <pc:chgData name="Masanna Gari, Abhi" userId="574f73dd-89c7-4e5e-92e9-5cd2150b236a" providerId="ADAL" clId="{4AEACA31-7543-4918-9A4D-6F586043FFAB}" dt="2025-03-22T18:49:06.057" v="0" actId="47"/>
        <pc:sldMkLst>
          <pc:docMk/>
          <pc:sldMk cId="4047384482" sldId="350"/>
        </pc:sldMkLst>
      </pc:sldChg>
      <pc:sldChg chg="del">
        <pc:chgData name="Masanna Gari, Abhi" userId="574f73dd-89c7-4e5e-92e9-5cd2150b236a" providerId="ADAL" clId="{4AEACA31-7543-4918-9A4D-6F586043FFAB}" dt="2025-03-22T18:49:10.175" v="1" actId="47"/>
        <pc:sldMkLst>
          <pc:docMk/>
          <pc:sldMk cId="1302254282" sldId="571"/>
        </pc:sldMkLst>
      </pc:sldChg>
      <pc:sldChg chg="del">
        <pc:chgData name="Masanna Gari, Abhi" userId="574f73dd-89c7-4e5e-92e9-5cd2150b236a" providerId="ADAL" clId="{4AEACA31-7543-4918-9A4D-6F586043FFAB}" dt="2025-03-22T18:56:26.288" v="15" actId="47"/>
        <pc:sldMkLst>
          <pc:docMk/>
          <pc:sldMk cId="2306347914" sldId="588"/>
        </pc:sldMkLst>
      </pc:sldChg>
      <pc:sldChg chg="modSp mod">
        <pc:chgData name="Masanna Gari, Abhi" userId="574f73dd-89c7-4e5e-92e9-5cd2150b236a" providerId="ADAL" clId="{4AEACA31-7543-4918-9A4D-6F586043FFAB}" dt="2025-03-24T14:48:20.496" v="103" actId="20577"/>
        <pc:sldMkLst>
          <pc:docMk/>
          <pc:sldMk cId="821221913" sldId="698"/>
        </pc:sldMkLst>
        <pc:graphicFrameChg chg="modGraphic">
          <ac:chgData name="Masanna Gari, Abhi" userId="574f73dd-89c7-4e5e-92e9-5cd2150b236a" providerId="ADAL" clId="{4AEACA31-7543-4918-9A4D-6F586043FFAB}" dt="2025-03-24T14:48:20.496" v="103" actId="20577"/>
          <ac:graphicFrameMkLst>
            <pc:docMk/>
            <pc:sldMk cId="821221913" sldId="698"/>
            <ac:graphicFrameMk id="5" creationId="{00000000-0000-0000-0000-000000000000}"/>
          </ac:graphicFrameMkLst>
        </pc:graphicFrameChg>
      </pc:sldChg>
      <pc:sldChg chg="add del">
        <pc:chgData name="Masanna Gari, Abhi" userId="574f73dd-89c7-4e5e-92e9-5cd2150b236a" providerId="ADAL" clId="{4AEACA31-7543-4918-9A4D-6F586043FFAB}" dt="2025-03-24T14:45:47.505" v="75" actId="47"/>
        <pc:sldMkLst>
          <pc:docMk/>
          <pc:sldMk cId="2551438944" sldId="867"/>
        </pc:sldMkLst>
      </pc:sldChg>
      <pc:sldChg chg="add del">
        <pc:chgData name="Masanna Gari, Abhi" userId="574f73dd-89c7-4e5e-92e9-5cd2150b236a" providerId="ADAL" clId="{4AEACA31-7543-4918-9A4D-6F586043FFAB}" dt="2025-03-24T14:45:48.934" v="76" actId="47"/>
        <pc:sldMkLst>
          <pc:docMk/>
          <pc:sldMk cId="4234369539" sldId="909"/>
        </pc:sldMkLst>
      </pc:sldChg>
      <pc:sldChg chg="add del">
        <pc:chgData name="Masanna Gari, Abhi" userId="574f73dd-89c7-4e5e-92e9-5cd2150b236a" providerId="ADAL" clId="{4AEACA31-7543-4918-9A4D-6F586043FFAB}" dt="2025-03-24T14:45:50.162" v="77" actId="47"/>
        <pc:sldMkLst>
          <pc:docMk/>
          <pc:sldMk cId="3525337191" sldId="910"/>
        </pc:sldMkLst>
      </pc:sldChg>
      <pc:sldChg chg="del">
        <pc:chgData name="Masanna Gari, Abhi" userId="574f73dd-89c7-4e5e-92e9-5cd2150b236a" providerId="ADAL" clId="{4AEACA31-7543-4918-9A4D-6F586043FFAB}" dt="2025-03-22T18:49:23.938" v="5" actId="47"/>
        <pc:sldMkLst>
          <pc:docMk/>
          <pc:sldMk cId="331002687" sldId="2680"/>
        </pc:sldMkLst>
      </pc:sldChg>
      <pc:sldChg chg="del">
        <pc:chgData name="Masanna Gari, Abhi" userId="574f73dd-89c7-4e5e-92e9-5cd2150b236a" providerId="ADAL" clId="{4AEACA31-7543-4918-9A4D-6F586043FFAB}" dt="2025-03-22T18:49:15.139" v="3" actId="47"/>
        <pc:sldMkLst>
          <pc:docMk/>
          <pc:sldMk cId="3407333595" sldId="2706"/>
        </pc:sldMkLst>
      </pc:sldChg>
      <pc:sldChg chg="del">
        <pc:chgData name="Masanna Gari, Abhi" userId="574f73dd-89c7-4e5e-92e9-5cd2150b236a" providerId="ADAL" clId="{4AEACA31-7543-4918-9A4D-6F586043FFAB}" dt="2025-03-22T18:49:12.075" v="2" actId="47"/>
        <pc:sldMkLst>
          <pc:docMk/>
          <pc:sldMk cId="1640828873" sldId="2707"/>
        </pc:sldMkLst>
      </pc:sldChg>
      <pc:sldChg chg="del">
        <pc:chgData name="Masanna Gari, Abhi" userId="574f73dd-89c7-4e5e-92e9-5cd2150b236a" providerId="ADAL" clId="{4AEACA31-7543-4918-9A4D-6F586043FFAB}" dt="2025-03-22T18:49:19.440" v="4" actId="47"/>
        <pc:sldMkLst>
          <pc:docMk/>
          <pc:sldMk cId="1995563708" sldId="2710"/>
        </pc:sldMkLst>
      </pc:sldChg>
      <pc:sldChg chg="del">
        <pc:chgData name="Masanna Gari, Abhi" userId="574f73dd-89c7-4e5e-92e9-5cd2150b236a" providerId="ADAL" clId="{4AEACA31-7543-4918-9A4D-6F586043FFAB}" dt="2025-03-22T18:49:33.231" v="8" actId="47"/>
        <pc:sldMkLst>
          <pc:docMk/>
          <pc:sldMk cId="2185565413" sldId="2931"/>
        </pc:sldMkLst>
      </pc:sldChg>
      <pc:sldChg chg="modSp mod">
        <pc:chgData name="Masanna Gari, Abhi" userId="574f73dd-89c7-4e5e-92e9-5cd2150b236a" providerId="ADAL" clId="{4AEACA31-7543-4918-9A4D-6F586043FFAB}" dt="2025-03-25T03:00:53.422" v="108" actId="20577"/>
        <pc:sldMkLst>
          <pc:docMk/>
          <pc:sldMk cId="4151742609" sldId="2934"/>
        </pc:sldMkLst>
        <pc:spChg chg="mod">
          <ac:chgData name="Masanna Gari, Abhi" userId="574f73dd-89c7-4e5e-92e9-5cd2150b236a" providerId="ADAL" clId="{4AEACA31-7543-4918-9A4D-6F586043FFAB}" dt="2025-03-25T03:00:53.422" v="108" actId="20577"/>
          <ac:spMkLst>
            <pc:docMk/>
            <pc:sldMk cId="4151742609" sldId="2934"/>
            <ac:spMk id="3" creationId="{90C1C8D2-ED5C-0FD5-3C87-B9EC31C0CC80}"/>
          </ac:spMkLst>
        </pc:spChg>
      </pc:sldChg>
      <pc:sldChg chg="modSp mod">
        <pc:chgData name="Masanna Gari, Abhi" userId="574f73dd-89c7-4e5e-92e9-5cd2150b236a" providerId="ADAL" clId="{4AEACA31-7543-4918-9A4D-6F586043FFAB}" dt="2025-03-22T18:56:59.545" v="16" actId="6549"/>
        <pc:sldMkLst>
          <pc:docMk/>
          <pc:sldMk cId="2993850562" sldId="2944"/>
        </pc:sldMkLst>
        <pc:spChg chg="mod">
          <ac:chgData name="Masanna Gari, Abhi" userId="574f73dd-89c7-4e5e-92e9-5cd2150b236a" providerId="ADAL" clId="{4AEACA31-7543-4918-9A4D-6F586043FFAB}" dt="2025-03-22T18:56:59.545" v="16" actId="6549"/>
          <ac:spMkLst>
            <pc:docMk/>
            <pc:sldMk cId="2993850562" sldId="2944"/>
            <ac:spMk id="3" creationId="{1379FC33-C79D-42B0-C7DB-7D17514D3D17}"/>
          </ac:spMkLst>
        </pc:spChg>
      </pc:sldChg>
      <pc:sldChg chg="modSp mod">
        <pc:chgData name="Masanna Gari, Abhi" userId="574f73dd-89c7-4e5e-92e9-5cd2150b236a" providerId="ADAL" clId="{4AEACA31-7543-4918-9A4D-6F586043FFAB}" dt="2025-03-25T03:01:36.450" v="110" actId="6549"/>
        <pc:sldMkLst>
          <pc:docMk/>
          <pc:sldMk cId="3057234559" sldId="2945"/>
        </pc:sldMkLst>
        <pc:spChg chg="mod">
          <ac:chgData name="Masanna Gari, Abhi" userId="574f73dd-89c7-4e5e-92e9-5cd2150b236a" providerId="ADAL" clId="{4AEACA31-7543-4918-9A4D-6F586043FFAB}" dt="2025-03-25T03:01:36.450" v="110" actId="6549"/>
          <ac:spMkLst>
            <pc:docMk/>
            <pc:sldMk cId="3057234559" sldId="2945"/>
            <ac:spMk id="4" creationId="{00000000-0000-0000-0000-000000000000}"/>
          </ac:spMkLst>
        </pc:spChg>
      </pc:sldChg>
      <pc:sldChg chg="del">
        <pc:chgData name="Masanna Gari, Abhi" userId="574f73dd-89c7-4e5e-92e9-5cd2150b236a" providerId="ADAL" clId="{4AEACA31-7543-4918-9A4D-6F586043FFAB}" dt="2025-03-22T18:49:26.531" v="6" actId="47"/>
        <pc:sldMkLst>
          <pc:docMk/>
          <pc:sldMk cId="4018072446" sldId="2946"/>
        </pc:sldMkLst>
      </pc:sldChg>
      <pc:sldChg chg="del">
        <pc:chgData name="Masanna Gari, Abhi" userId="574f73dd-89c7-4e5e-92e9-5cd2150b236a" providerId="ADAL" clId="{4AEACA31-7543-4918-9A4D-6F586043FFAB}" dt="2025-03-22T18:49:29.767" v="7" actId="47"/>
        <pc:sldMkLst>
          <pc:docMk/>
          <pc:sldMk cId="3797527704" sldId="2947"/>
        </pc:sldMkLst>
      </pc:sldChg>
      <pc:sldChg chg="del">
        <pc:chgData name="Masanna Gari, Abhi" userId="574f73dd-89c7-4e5e-92e9-5cd2150b236a" providerId="ADAL" clId="{4AEACA31-7543-4918-9A4D-6F586043FFAB}" dt="2025-03-22T18:51:56.939" v="10" actId="47"/>
        <pc:sldMkLst>
          <pc:docMk/>
          <pc:sldMk cId="2033118398" sldId="2949"/>
        </pc:sldMkLst>
      </pc:sldChg>
      <pc:sldMasterChg chg="del delSldLayout">
        <pc:chgData name="Masanna Gari, Abhi" userId="574f73dd-89c7-4e5e-92e9-5cd2150b236a" providerId="ADAL" clId="{4AEACA31-7543-4918-9A4D-6F586043FFAB}" dt="2025-03-22T18:49:23.938" v="5" actId="47"/>
        <pc:sldMasterMkLst>
          <pc:docMk/>
          <pc:sldMasterMk cId="2235636856" sldId="2147483663"/>
        </pc:sldMasterMkLst>
        <pc:sldLayoutChg chg="del">
          <pc:chgData name="Masanna Gari, Abhi" userId="574f73dd-89c7-4e5e-92e9-5cd2150b236a" providerId="ADAL" clId="{4AEACA31-7543-4918-9A4D-6F586043FFAB}" dt="2025-03-22T18:49:23.938" v="5" actId="47"/>
          <pc:sldLayoutMkLst>
            <pc:docMk/>
            <pc:sldMasterMk cId="2235636856" sldId="2147483663"/>
            <pc:sldLayoutMk cId="264510043" sldId="2147483664"/>
          </pc:sldLayoutMkLst>
        </pc:sldLayoutChg>
        <pc:sldLayoutChg chg="del">
          <pc:chgData name="Masanna Gari, Abhi" userId="574f73dd-89c7-4e5e-92e9-5cd2150b236a" providerId="ADAL" clId="{4AEACA31-7543-4918-9A4D-6F586043FFAB}" dt="2025-03-22T18:49:23.938" v="5" actId="47"/>
          <pc:sldLayoutMkLst>
            <pc:docMk/>
            <pc:sldMasterMk cId="2235636856" sldId="2147483663"/>
            <pc:sldLayoutMk cId="3569433281" sldId="2147483665"/>
          </pc:sldLayoutMkLst>
        </pc:sldLayoutChg>
        <pc:sldLayoutChg chg="del">
          <pc:chgData name="Masanna Gari, Abhi" userId="574f73dd-89c7-4e5e-92e9-5cd2150b236a" providerId="ADAL" clId="{4AEACA31-7543-4918-9A4D-6F586043FFAB}" dt="2025-03-22T18:49:23.938" v="5" actId="47"/>
          <pc:sldLayoutMkLst>
            <pc:docMk/>
            <pc:sldMasterMk cId="2235636856" sldId="2147483663"/>
            <pc:sldLayoutMk cId="159011406" sldId="2147483666"/>
          </pc:sldLayoutMkLst>
        </pc:sldLayoutChg>
        <pc:sldLayoutChg chg="del">
          <pc:chgData name="Masanna Gari, Abhi" userId="574f73dd-89c7-4e5e-92e9-5cd2150b236a" providerId="ADAL" clId="{4AEACA31-7543-4918-9A4D-6F586043FFAB}" dt="2025-03-22T18:49:23.938" v="5" actId="47"/>
          <pc:sldLayoutMkLst>
            <pc:docMk/>
            <pc:sldMasterMk cId="2235636856" sldId="2147483663"/>
            <pc:sldLayoutMk cId="3901859140" sldId="2147483667"/>
          </pc:sldLayoutMkLst>
        </pc:sldLayoutChg>
        <pc:sldLayoutChg chg="del">
          <pc:chgData name="Masanna Gari, Abhi" userId="574f73dd-89c7-4e5e-92e9-5cd2150b236a" providerId="ADAL" clId="{4AEACA31-7543-4918-9A4D-6F586043FFAB}" dt="2025-03-22T18:49:23.938" v="5" actId="47"/>
          <pc:sldLayoutMkLst>
            <pc:docMk/>
            <pc:sldMasterMk cId="2235636856" sldId="2147483663"/>
            <pc:sldLayoutMk cId="2036222559" sldId="2147483668"/>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7466" cy="466087"/>
          </a:xfrm>
          <a:prstGeom prst="rect">
            <a:avLst/>
          </a:prstGeom>
        </p:spPr>
        <p:txBody>
          <a:bodyPr vert="horz" lIns="91221" tIns="45610" rIns="91221" bIns="45610" rtlCol="0"/>
          <a:lstStyle>
            <a:lvl1pPr algn="l">
              <a:defRPr sz="1200"/>
            </a:lvl1pPr>
          </a:lstStyle>
          <a:p>
            <a:endParaRPr lang="en-US" dirty="0"/>
          </a:p>
        </p:txBody>
      </p:sp>
      <p:sp>
        <p:nvSpPr>
          <p:cNvPr id="3" name="Date Placeholder 2"/>
          <p:cNvSpPr>
            <a:spLocks noGrp="1"/>
          </p:cNvSpPr>
          <p:nvPr>
            <p:ph type="dt" sz="quarter" idx="1"/>
          </p:nvPr>
        </p:nvSpPr>
        <p:spPr>
          <a:xfrm>
            <a:off x="3955953" y="1"/>
            <a:ext cx="3027466" cy="466087"/>
          </a:xfrm>
          <a:prstGeom prst="rect">
            <a:avLst/>
          </a:prstGeom>
        </p:spPr>
        <p:txBody>
          <a:bodyPr vert="horz" lIns="91221" tIns="45610" rIns="91221" bIns="45610" rtlCol="0"/>
          <a:lstStyle>
            <a:lvl1pPr algn="r">
              <a:defRPr sz="1200"/>
            </a:lvl1pPr>
          </a:lstStyle>
          <a:p>
            <a:fld id="{F750BF31-E9A8-4E88-81E7-44C5092290FC}" type="datetimeFigureOut">
              <a:rPr lang="en-US" smtClean="0"/>
              <a:t>3/25/2025</a:t>
            </a:fld>
            <a:endParaRPr lang="en-US" dirty="0"/>
          </a:p>
        </p:txBody>
      </p:sp>
      <p:sp>
        <p:nvSpPr>
          <p:cNvPr id="4" name="Footer Placeholder 3"/>
          <p:cNvSpPr>
            <a:spLocks noGrp="1"/>
          </p:cNvSpPr>
          <p:nvPr>
            <p:ph type="ftr" sz="quarter" idx="2"/>
          </p:nvPr>
        </p:nvSpPr>
        <p:spPr>
          <a:xfrm>
            <a:off x="1" y="8817613"/>
            <a:ext cx="3027466" cy="466087"/>
          </a:xfrm>
          <a:prstGeom prst="rect">
            <a:avLst/>
          </a:prstGeom>
        </p:spPr>
        <p:txBody>
          <a:bodyPr vert="horz" lIns="91221" tIns="45610" rIns="91221" bIns="4561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5953" y="8817613"/>
            <a:ext cx="3027466" cy="466087"/>
          </a:xfrm>
          <a:prstGeom prst="rect">
            <a:avLst/>
          </a:prstGeom>
        </p:spPr>
        <p:txBody>
          <a:bodyPr vert="horz" lIns="91221" tIns="45610" rIns="91221" bIns="4561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3" tIns="46477" rIns="92953" bIns="46477" rtlCol="0"/>
          <a:lstStyle>
            <a:lvl1pPr algn="l">
              <a:defRPr sz="1200"/>
            </a:lvl1pPr>
          </a:lstStyle>
          <a:p>
            <a:endParaRPr lang="en-US" dirty="0"/>
          </a:p>
        </p:txBody>
      </p:sp>
      <p:sp>
        <p:nvSpPr>
          <p:cNvPr id="3" name="Date Placeholder 2"/>
          <p:cNvSpPr>
            <a:spLocks noGrp="1"/>
          </p:cNvSpPr>
          <p:nvPr>
            <p:ph type="dt" idx="1"/>
          </p:nvPr>
        </p:nvSpPr>
        <p:spPr>
          <a:xfrm>
            <a:off x="3956551" y="0"/>
            <a:ext cx="3026833" cy="464185"/>
          </a:xfrm>
          <a:prstGeom prst="rect">
            <a:avLst/>
          </a:prstGeom>
        </p:spPr>
        <p:txBody>
          <a:bodyPr vert="horz" lIns="92953" tIns="46477" rIns="92953" bIns="46477" rtlCol="0"/>
          <a:lstStyle>
            <a:lvl1pPr algn="r">
              <a:defRPr sz="1200"/>
            </a:lvl1pPr>
          </a:lstStyle>
          <a:p>
            <a:fld id="{67EFB637-CCC9-4803-8851-F6915048CBB4}" type="datetimeFigureOut">
              <a:rPr lang="en-US" smtClean="0"/>
              <a:t>3/25/2025</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53" tIns="46477" rIns="92953" bIns="46477"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3" tIns="46477" rIns="92953" bIns="464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3" tIns="46477" rIns="92953" bIns="4647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953" tIns="46477" rIns="92953" bIns="46477"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1481054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218410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3334007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1558189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1000250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34</a:t>
            </a:fld>
            <a:endParaRPr lang="en-US"/>
          </a:p>
        </p:txBody>
      </p:sp>
    </p:spTree>
    <p:extLst>
      <p:ext uri="{BB962C8B-B14F-4D97-AF65-F5344CB8AC3E}">
        <p14:creationId xmlns:p14="http://schemas.microsoft.com/office/powerpoint/2010/main" val="3105760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35</a:t>
            </a:fld>
            <a:endParaRPr lang="en-US"/>
          </a:p>
        </p:txBody>
      </p:sp>
    </p:spTree>
    <p:extLst>
      <p:ext uri="{BB962C8B-B14F-4D97-AF65-F5344CB8AC3E}">
        <p14:creationId xmlns:p14="http://schemas.microsoft.com/office/powerpoint/2010/main" val="61875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7772400" cy="857250"/>
          </a:xfrm>
          <a:prstGeom prst="rect">
            <a:avLst/>
          </a:prstGeom>
        </p:spPr>
        <p:txBody>
          <a:bodyPr/>
          <a:lstStyle>
            <a:lvl1pPr>
              <a:defRPr sz="3600">
                <a:solidFill>
                  <a:schemeClr val="tx2"/>
                </a:solidFill>
              </a:defRPr>
            </a:lvl1pPr>
          </a:lstStyle>
          <a:p>
            <a:r>
              <a:rPr lang="en-US" dirty="0"/>
              <a:t>Click to edit Master title style</a:t>
            </a:r>
          </a:p>
        </p:txBody>
      </p:sp>
      <p:sp>
        <p:nvSpPr>
          <p:cNvPr id="6" name="Slide Number Placeholder 5"/>
          <p:cNvSpPr>
            <a:spLocks noGrp="1"/>
          </p:cNvSpPr>
          <p:nvPr>
            <p:ph type="sldNum" sz="quarter" idx="4"/>
          </p:nvPr>
        </p:nvSpPr>
        <p:spPr>
          <a:xfrm>
            <a:off x="84582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2</a:t>
            </a:r>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nchor="ctr"/>
          <a:lstStyle>
            <a:lvl1pPr algn="l">
              <a:defRPr sz="2400" b="1">
                <a:solidFill>
                  <a:schemeClr val="accent1"/>
                </a:solidFill>
              </a:defRPr>
            </a:lvl1pPr>
          </a:lstStyle>
          <a:p>
            <a:r>
              <a:rPr lang="en-US" dirty="0"/>
              <a:t>Click to edit Master title style</a:t>
            </a:r>
          </a:p>
        </p:txBody>
      </p:sp>
      <p:sp>
        <p:nvSpPr>
          <p:cNvPr id="7" name="Rectangle 6"/>
          <p:cNvSpPr/>
          <p:nvPr/>
        </p:nvSpPr>
        <p:spPr>
          <a:xfrm>
            <a:off x="304800" y="243682"/>
            <a:ext cx="76200" cy="5183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a:prstGeom prst="rect">
            <a:avLst/>
          </a:prstGeom>
        </p:spPr>
        <p:txBody>
          <a:bodyPr/>
          <a:lstStyle>
            <a:lvl1pPr>
              <a:defRPr>
                <a:solidFill>
                  <a:schemeClr val="tx1"/>
                </a:solidFill>
              </a:defRPr>
            </a:lvl1pPr>
          </a:lstStyle>
          <a:p>
            <a:r>
              <a:rPr lang="en-US" dirty="0"/>
              <a:t>Footer text goes here.</a:t>
            </a:r>
          </a:p>
        </p:txBody>
      </p:sp>
      <p:cxnSp>
        <p:nvCxnSpPr>
          <p:cNvPr id="5" name="Straight Connector 4"/>
          <p:cNvCxnSpPr/>
          <p:nvPr/>
        </p:nvCxnSpPr>
        <p:spPr>
          <a:xfrm>
            <a:off x="304800" y="243682"/>
            <a:ext cx="99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4"/>
          </p:nvPr>
        </p:nvSpPr>
        <p:spPr>
          <a:xfrm>
            <a:off x="84582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custDataLst>
      <p:tags r:id="rId1"/>
    </p:custDataLst>
    <p:extLst>
      <p:ext uri="{BB962C8B-B14F-4D97-AF65-F5344CB8AC3E}">
        <p14:creationId xmlns:p14="http://schemas.microsoft.com/office/powerpoint/2010/main" val="121909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18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18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11131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304800" y="6415801"/>
            <a:ext cx="2840925" cy="246221"/>
          </a:xfrm>
          <a:prstGeom prst="rect">
            <a:avLst/>
          </a:prstGeom>
          <a:noFill/>
        </p:spPr>
        <p:txBody>
          <a:bodyPr wrap="square" rtlCol="0">
            <a:spAutoFit/>
          </a:bodyPr>
          <a:lstStyle/>
          <a:p>
            <a:pPr algn="l"/>
            <a:r>
              <a:rPr lang="en-US" sz="1000" b="1" baseline="0" dirty="0">
                <a:solidFill>
                  <a:schemeClr val="tx2"/>
                </a:solidFill>
              </a:rPr>
              <a:t>ERCOT Public</a:t>
            </a:r>
            <a:endParaRPr lang="en-US" sz="1000" b="1" dirty="0">
              <a:solidFill>
                <a:schemeClr val="tx2"/>
              </a:solidFill>
            </a:endParaRPr>
          </a:p>
        </p:txBody>
      </p:sp>
      <p:sp>
        <p:nvSpPr>
          <p:cNvPr id="2" name="Slide Number Placeholder 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2</a:t>
            </a: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themeOverride" Target="../theme/themeOverr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www.ercot.com/services/rq/re"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ercot.com/services/mdt/userguides" TargetMode="Externa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hyperlink" Target="mailto:RTCB@ercot.com"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52800" y="1447800"/>
            <a:ext cx="5553740" cy="4001095"/>
          </a:xfrm>
          <a:prstGeom prst="rect">
            <a:avLst/>
          </a:prstGeom>
          <a:noFill/>
        </p:spPr>
        <p:txBody>
          <a:bodyPr wrap="square" rtlCol="0">
            <a:spAutoFit/>
          </a:bodyPr>
          <a:lstStyle/>
          <a:p>
            <a:endParaRPr lang="en-US" sz="2000" b="1" dirty="0">
              <a:solidFill>
                <a:schemeClr val="tx2"/>
              </a:solidFill>
            </a:endParaRPr>
          </a:p>
          <a:p>
            <a:r>
              <a:rPr lang="en-US" sz="2000" b="1" dirty="0">
                <a:solidFill>
                  <a:schemeClr val="tx2"/>
                </a:solidFill>
              </a:rPr>
              <a:t>RTCB Operations Training</a:t>
            </a:r>
          </a:p>
          <a:p>
            <a:endParaRPr lang="en-US" i="1" dirty="0">
              <a:solidFill>
                <a:schemeClr val="tx2"/>
              </a:solidFill>
            </a:endParaRPr>
          </a:p>
          <a:p>
            <a:endParaRPr lang="en-US" i="1" dirty="0">
              <a:solidFill>
                <a:schemeClr val="tx2"/>
              </a:solidFill>
            </a:endParaRPr>
          </a:p>
          <a:p>
            <a:endParaRPr lang="en-US" i="1" dirty="0">
              <a:solidFill>
                <a:schemeClr val="tx2"/>
              </a:solidFill>
            </a:endParaRPr>
          </a:p>
          <a:p>
            <a:r>
              <a:rPr lang="en-US" sz="2000" i="1" dirty="0">
                <a:solidFill>
                  <a:schemeClr val="tx2"/>
                </a:solidFill>
              </a:rPr>
              <a:t>ERCOT Staff</a:t>
            </a:r>
            <a:endParaRPr lang="en-US" sz="2000" dirty="0">
              <a:solidFill>
                <a:schemeClr val="tx2"/>
              </a:solidFill>
            </a:endParaRPr>
          </a:p>
          <a:p>
            <a:r>
              <a:rPr lang="en-US" sz="2000">
                <a:solidFill>
                  <a:schemeClr val="tx2"/>
                </a:solidFill>
              </a:rPr>
              <a:t>RTCBTF</a:t>
            </a:r>
            <a:endParaRPr lang="en-US" sz="2000" dirty="0">
              <a:solidFill>
                <a:schemeClr val="tx2"/>
              </a:solidFill>
            </a:endParaRPr>
          </a:p>
          <a:p>
            <a:r>
              <a:rPr lang="en-US" sz="2000" dirty="0">
                <a:solidFill>
                  <a:schemeClr val="tx2"/>
                </a:solidFill>
              </a:rPr>
              <a:t>3/25/25</a:t>
            </a:r>
          </a:p>
          <a:p>
            <a:endParaRPr lang="en-US" sz="2000" dirty="0">
              <a:solidFill>
                <a:schemeClr val="tx2"/>
              </a:solidFill>
            </a:endParaRPr>
          </a:p>
          <a:p>
            <a:endParaRPr lang="en-US" sz="2000" dirty="0">
              <a:solidFill>
                <a:schemeClr val="tx2"/>
              </a:solidFill>
            </a:endParaRPr>
          </a:p>
          <a:p>
            <a:r>
              <a:rPr lang="en-US" sz="2000" dirty="0">
                <a:solidFill>
                  <a:schemeClr val="tx2"/>
                </a:solidFill>
              </a:rPr>
              <a:t>ERCOT Public</a:t>
            </a:r>
          </a:p>
          <a:p>
            <a:endParaRPr lang="en-US" sz="2000" dirty="0">
              <a:solidFill>
                <a:schemeClr val="tx2"/>
              </a:solidFill>
            </a:endParaRPr>
          </a:p>
          <a:p>
            <a:endParaRPr lang="en-US" sz="2000"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651F5-100F-D3EC-E178-A1A7DD23EA42}"/>
              </a:ext>
            </a:extLst>
          </p:cNvPr>
          <p:cNvSpPr>
            <a:spLocks noGrp="1"/>
          </p:cNvSpPr>
          <p:nvPr>
            <p:ph type="title"/>
          </p:nvPr>
        </p:nvSpPr>
        <p:spPr>
          <a:xfrm>
            <a:off x="381000" y="381000"/>
            <a:ext cx="8458200" cy="518318"/>
          </a:xfrm>
        </p:spPr>
        <p:txBody>
          <a:bodyPr/>
          <a:lstStyle/>
          <a:p>
            <a:r>
              <a:rPr lang="en-US" dirty="0"/>
              <a:t>RTC is also designed to reflect scarcity, but now it occurs within the optimization</a:t>
            </a:r>
          </a:p>
        </p:txBody>
      </p:sp>
      <p:sp>
        <p:nvSpPr>
          <p:cNvPr id="3" name="Slide Number Placeholder 2">
            <a:extLst>
              <a:ext uri="{FF2B5EF4-FFF2-40B4-BE49-F238E27FC236}">
                <a16:creationId xmlns:a16="http://schemas.microsoft.com/office/drawing/2014/main" id="{4E6E01D7-69CE-0C75-D1AA-DC55252AA9AD}"/>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23" name="TextBox 22">
            <a:extLst>
              <a:ext uri="{FF2B5EF4-FFF2-40B4-BE49-F238E27FC236}">
                <a16:creationId xmlns:a16="http://schemas.microsoft.com/office/drawing/2014/main" id="{1115B5B9-1E1D-01DD-588B-561A318B9254}"/>
              </a:ext>
            </a:extLst>
          </p:cNvPr>
          <p:cNvSpPr txBox="1"/>
          <p:nvPr/>
        </p:nvSpPr>
        <p:spPr>
          <a:xfrm>
            <a:off x="3627914" y="1070480"/>
            <a:ext cx="2061783" cy="523220"/>
          </a:xfrm>
          <a:prstGeom prst="rect">
            <a:avLst/>
          </a:prstGeom>
          <a:noFill/>
        </p:spPr>
        <p:txBody>
          <a:bodyPr wrap="none" rtlCol="0">
            <a:spAutoFit/>
          </a:bodyPr>
          <a:lstStyle/>
          <a:p>
            <a:r>
              <a:rPr lang="en-US" sz="2800" b="1" dirty="0">
                <a:solidFill>
                  <a:schemeClr val="tx2"/>
                </a:solidFill>
              </a:rPr>
              <a:t>Under RTC</a:t>
            </a:r>
          </a:p>
        </p:txBody>
      </p:sp>
      <p:sp>
        <p:nvSpPr>
          <p:cNvPr id="24" name="Down Arrow 4">
            <a:extLst>
              <a:ext uri="{FF2B5EF4-FFF2-40B4-BE49-F238E27FC236}">
                <a16:creationId xmlns:a16="http://schemas.microsoft.com/office/drawing/2014/main" id="{49AA4904-95D9-7B57-72B7-281B7A9A930F}"/>
              </a:ext>
            </a:extLst>
          </p:cNvPr>
          <p:cNvSpPr>
            <a:spLocks noChangeArrowheads="1"/>
          </p:cNvSpPr>
          <p:nvPr/>
        </p:nvSpPr>
        <p:spPr bwMode="auto">
          <a:xfrm rot="16200000">
            <a:off x="2304734" y="4075546"/>
            <a:ext cx="361796" cy="514473"/>
          </a:xfrm>
          <a:prstGeom prst="downArrow">
            <a:avLst>
              <a:gd name="adj1" fmla="val 40361"/>
              <a:gd name="adj2" fmla="val 61059"/>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2000" dirty="0"/>
          </a:p>
        </p:txBody>
      </p:sp>
      <p:sp>
        <p:nvSpPr>
          <p:cNvPr id="25" name="Down Arrow 39">
            <a:extLst>
              <a:ext uri="{FF2B5EF4-FFF2-40B4-BE49-F238E27FC236}">
                <a16:creationId xmlns:a16="http://schemas.microsoft.com/office/drawing/2014/main" id="{FBF95303-DA89-9F70-4FBA-4B16084F19F7}"/>
              </a:ext>
            </a:extLst>
          </p:cNvPr>
          <p:cNvSpPr>
            <a:spLocks noChangeArrowheads="1"/>
          </p:cNvSpPr>
          <p:nvPr/>
        </p:nvSpPr>
        <p:spPr bwMode="auto">
          <a:xfrm rot="5400000" flipV="1">
            <a:off x="2309966" y="1961830"/>
            <a:ext cx="361796" cy="524936"/>
          </a:xfrm>
          <a:prstGeom prst="downArrow">
            <a:avLst>
              <a:gd name="adj1" fmla="val 40361"/>
              <a:gd name="adj2" fmla="val 61059"/>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2000" dirty="0"/>
          </a:p>
        </p:txBody>
      </p:sp>
      <p:sp>
        <p:nvSpPr>
          <p:cNvPr id="26" name="Down Arrow 44">
            <a:extLst>
              <a:ext uri="{FF2B5EF4-FFF2-40B4-BE49-F238E27FC236}">
                <a16:creationId xmlns:a16="http://schemas.microsoft.com/office/drawing/2014/main" id="{419B29CE-3C59-CF63-4771-AC1C687152B9}"/>
              </a:ext>
            </a:extLst>
          </p:cNvPr>
          <p:cNvSpPr>
            <a:spLocks noChangeArrowheads="1"/>
          </p:cNvSpPr>
          <p:nvPr/>
        </p:nvSpPr>
        <p:spPr bwMode="auto">
          <a:xfrm rot="5400000" flipV="1">
            <a:off x="2309931" y="3023147"/>
            <a:ext cx="361796" cy="524862"/>
          </a:xfrm>
          <a:prstGeom prst="downArrow">
            <a:avLst>
              <a:gd name="adj1" fmla="val 40361"/>
              <a:gd name="adj2" fmla="val 61135"/>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2000" dirty="0"/>
          </a:p>
        </p:txBody>
      </p:sp>
      <p:sp>
        <p:nvSpPr>
          <p:cNvPr id="27" name="Down Arrow 45">
            <a:extLst>
              <a:ext uri="{FF2B5EF4-FFF2-40B4-BE49-F238E27FC236}">
                <a16:creationId xmlns:a16="http://schemas.microsoft.com/office/drawing/2014/main" id="{82738D96-6844-B1A3-DBA6-9E1A328D185C}"/>
              </a:ext>
            </a:extLst>
          </p:cNvPr>
          <p:cNvSpPr>
            <a:spLocks noChangeArrowheads="1"/>
          </p:cNvSpPr>
          <p:nvPr/>
        </p:nvSpPr>
        <p:spPr bwMode="auto">
          <a:xfrm rot="16200000">
            <a:off x="5144810" y="2967894"/>
            <a:ext cx="361796" cy="521208"/>
          </a:xfrm>
          <a:prstGeom prst="downArrow">
            <a:avLst>
              <a:gd name="adj1" fmla="val 40361"/>
              <a:gd name="adj2" fmla="val 61089"/>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lstStyle/>
          <a:p>
            <a:endParaRPr lang="en-US" sz="2000" dirty="0"/>
          </a:p>
        </p:txBody>
      </p:sp>
      <p:sp>
        <p:nvSpPr>
          <p:cNvPr id="28" name="Down Arrow 44">
            <a:extLst>
              <a:ext uri="{FF2B5EF4-FFF2-40B4-BE49-F238E27FC236}">
                <a16:creationId xmlns:a16="http://schemas.microsoft.com/office/drawing/2014/main" id="{5D333652-F034-D6B5-69C4-B4A556EA855D}"/>
              </a:ext>
            </a:extLst>
          </p:cNvPr>
          <p:cNvSpPr>
            <a:spLocks noChangeArrowheads="1"/>
          </p:cNvSpPr>
          <p:nvPr/>
        </p:nvSpPr>
        <p:spPr bwMode="auto">
          <a:xfrm rot="5400000" flipV="1">
            <a:off x="5144810" y="1982057"/>
            <a:ext cx="361796" cy="521208"/>
          </a:xfrm>
          <a:prstGeom prst="downArrow">
            <a:avLst>
              <a:gd name="adj1" fmla="val 40361"/>
              <a:gd name="adj2" fmla="val 61089"/>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lstStyle/>
          <a:p>
            <a:endParaRPr lang="en-US" sz="2000" dirty="0"/>
          </a:p>
        </p:txBody>
      </p:sp>
      <p:sp>
        <p:nvSpPr>
          <p:cNvPr id="29" name="Rounded Rectangle 30">
            <a:extLst>
              <a:ext uri="{FF2B5EF4-FFF2-40B4-BE49-F238E27FC236}">
                <a16:creationId xmlns:a16="http://schemas.microsoft.com/office/drawing/2014/main" id="{A1997F69-7A91-978D-C804-418E191B557E}"/>
              </a:ext>
            </a:extLst>
          </p:cNvPr>
          <p:cNvSpPr>
            <a:spLocks noChangeArrowheads="1"/>
          </p:cNvSpPr>
          <p:nvPr/>
        </p:nvSpPr>
        <p:spPr bwMode="auto">
          <a:xfrm>
            <a:off x="685801" y="1799444"/>
            <a:ext cx="1676399" cy="822960"/>
          </a:xfrm>
          <a:prstGeom prst="roundRect">
            <a:avLst>
              <a:gd name="adj" fmla="val 10282"/>
            </a:avLst>
          </a:prstGeom>
          <a:solidFill>
            <a:schemeClr val="accent1">
              <a:lumMod val="75000"/>
            </a:schemeClr>
          </a:solidFill>
          <a:ln>
            <a:headEnd/>
            <a:tailEnd/>
          </a:ln>
        </p:spPr>
        <p:style>
          <a:lnRef idx="2">
            <a:schemeClr val="accent1">
              <a:shade val="15000"/>
            </a:schemeClr>
          </a:lnRef>
          <a:fillRef idx="1">
            <a:schemeClr val="accent1"/>
          </a:fillRef>
          <a:effectRef idx="0">
            <a:schemeClr val="accent1"/>
          </a:effectRef>
          <a:fontRef idx="minor">
            <a:schemeClr val="lt1"/>
          </a:fontRef>
        </p:style>
        <p:txBody>
          <a:bodyPr anchor="ctr"/>
          <a:lstStyle/>
          <a:p>
            <a:pPr lvl="0" algn="ctr">
              <a:defRPr/>
            </a:pPr>
            <a:r>
              <a:rPr lang="en-US" sz="1400" b="1" dirty="0">
                <a:solidFill>
                  <a:schemeClr val="bg2"/>
                </a:solidFill>
              </a:rPr>
              <a:t>Energy </a:t>
            </a:r>
            <a:r>
              <a:rPr lang="en-US" sz="1400" b="1" i="1" dirty="0">
                <a:solidFill>
                  <a:schemeClr val="bg2"/>
                </a:solidFill>
              </a:rPr>
              <a:t>&amp;</a:t>
            </a:r>
            <a:r>
              <a:rPr lang="en-US" sz="1400" b="1" i="1" u="sng" dirty="0">
                <a:solidFill>
                  <a:schemeClr val="bg2"/>
                </a:solidFill>
              </a:rPr>
              <a:t> Ancillary Service </a:t>
            </a:r>
            <a:r>
              <a:rPr lang="en-US" sz="1400" b="1" dirty="0">
                <a:solidFill>
                  <a:schemeClr val="bg2"/>
                </a:solidFill>
              </a:rPr>
              <a:t>Offers</a:t>
            </a:r>
          </a:p>
        </p:txBody>
      </p:sp>
      <p:sp>
        <p:nvSpPr>
          <p:cNvPr id="30" name="Rounded Rectangle 31">
            <a:extLst>
              <a:ext uri="{FF2B5EF4-FFF2-40B4-BE49-F238E27FC236}">
                <a16:creationId xmlns:a16="http://schemas.microsoft.com/office/drawing/2014/main" id="{4D5C9E6B-4EC6-CFBF-5DF1-B5572D6AD695}"/>
              </a:ext>
            </a:extLst>
          </p:cNvPr>
          <p:cNvSpPr>
            <a:spLocks noChangeArrowheads="1"/>
          </p:cNvSpPr>
          <p:nvPr/>
        </p:nvSpPr>
        <p:spPr bwMode="auto">
          <a:xfrm>
            <a:off x="685801" y="2867569"/>
            <a:ext cx="1676399" cy="822960"/>
          </a:xfrm>
          <a:prstGeom prst="roundRect">
            <a:avLst>
              <a:gd name="adj" fmla="val 10282"/>
            </a:avLst>
          </a:prstGeom>
          <a:ln>
            <a:headEnd/>
            <a:tailEnd/>
          </a:ln>
        </p:spPr>
        <p:style>
          <a:lnRef idx="2">
            <a:schemeClr val="accent1">
              <a:shade val="15000"/>
            </a:schemeClr>
          </a:lnRef>
          <a:fillRef idx="1">
            <a:schemeClr val="accent1"/>
          </a:fillRef>
          <a:effectRef idx="0">
            <a:schemeClr val="accent1"/>
          </a:effectRef>
          <a:fontRef idx="minor">
            <a:schemeClr val="lt1"/>
          </a:fontRef>
        </p:style>
        <p:txBody>
          <a:bodyPr anchor="ctr"/>
          <a:lstStyle/>
          <a:p>
            <a:pPr lvl="0" algn="ctr">
              <a:defRPr/>
            </a:pPr>
            <a:r>
              <a:rPr lang="en-US" b="1" dirty="0">
                <a:solidFill>
                  <a:schemeClr val="bg2"/>
                </a:solidFill>
              </a:rPr>
              <a:t>Telemetry</a:t>
            </a:r>
          </a:p>
        </p:txBody>
      </p:sp>
      <p:sp>
        <p:nvSpPr>
          <p:cNvPr id="31" name="Rounded Rectangle 32">
            <a:extLst>
              <a:ext uri="{FF2B5EF4-FFF2-40B4-BE49-F238E27FC236}">
                <a16:creationId xmlns:a16="http://schemas.microsoft.com/office/drawing/2014/main" id="{D4DD51CF-F9EB-F92C-E325-3CBD15133D3A}"/>
              </a:ext>
            </a:extLst>
          </p:cNvPr>
          <p:cNvSpPr>
            <a:spLocks noChangeArrowheads="1"/>
          </p:cNvSpPr>
          <p:nvPr/>
        </p:nvSpPr>
        <p:spPr bwMode="auto">
          <a:xfrm>
            <a:off x="685801" y="3921303"/>
            <a:ext cx="1676399" cy="822960"/>
          </a:xfrm>
          <a:prstGeom prst="roundRect">
            <a:avLst>
              <a:gd name="adj" fmla="val 10282"/>
            </a:avLst>
          </a:prstGeom>
          <a:ln>
            <a:headEnd/>
            <a:tailEnd/>
          </a:ln>
        </p:spPr>
        <p:style>
          <a:lnRef idx="2">
            <a:schemeClr val="accent1">
              <a:shade val="15000"/>
            </a:schemeClr>
          </a:lnRef>
          <a:fillRef idx="1">
            <a:schemeClr val="accent1"/>
          </a:fillRef>
          <a:effectRef idx="0">
            <a:schemeClr val="accent1"/>
          </a:effectRef>
          <a:fontRef idx="minor">
            <a:schemeClr val="lt1"/>
          </a:fontRef>
        </p:style>
        <p:txBody>
          <a:bodyPr anchor="ctr"/>
          <a:lstStyle/>
          <a:p>
            <a:pPr lvl="0" algn="ctr">
              <a:defRPr/>
            </a:pPr>
            <a:r>
              <a:rPr lang="en-US" b="1" dirty="0">
                <a:solidFill>
                  <a:schemeClr val="bg2"/>
                </a:solidFill>
              </a:rPr>
              <a:t>Constraints</a:t>
            </a:r>
          </a:p>
        </p:txBody>
      </p:sp>
      <p:sp>
        <p:nvSpPr>
          <p:cNvPr id="32" name="Rounded Rectangle 13">
            <a:extLst>
              <a:ext uri="{FF2B5EF4-FFF2-40B4-BE49-F238E27FC236}">
                <a16:creationId xmlns:a16="http://schemas.microsoft.com/office/drawing/2014/main" id="{A57E47CE-95C1-18B3-C2A0-CAE3757015C0}"/>
              </a:ext>
            </a:extLst>
          </p:cNvPr>
          <p:cNvSpPr>
            <a:spLocks noChangeArrowheads="1"/>
          </p:cNvSpPr>
          <p:nvPr/>
        </p:nvSpPr>
        <p:spPr bwMode="auto">
          <a:xfrm>
            <a:off x="5637033" y="1859280"/>
            <a:ext cx="1545268" cy="766762"/>
          </a:xfrm>
          <a:prstGeom prst="roundRect">
            <a:avLst>
              <a:gd name="adj" fmla="val 10282"/>
            </a:avLst>
          </a:prstGeom>
          <a:ln>
            <a:headEnd/>
            <a:tailEnd/>
          </a:ln>
        </p:spPr>
        <p:style>
          <a:lnRef idx="2">
            <a:schemeClr val="accent3">
              <a:shade val="15000"/>
            </a:schemeClr>
          </a:lnRef>
          <a:fillRef idx="1">
            <a:schemeClr val="accent3"/>
          </a:fillRef>
          <a:effectRef idx="0">
            <a:schemeClr val="accent3"/>
          </a:effectRef>
          <a:fontRef idx="minor">
            <a:schemeClr val="lt1"/>
          </a:fontRef>
        </p:style>
        <p:txBody>
          <a:bodyPr anchor="ctr"/>
          <a:lstStyle/>
          <a:p>
            <a:pPr lvl="0" algn="ctr">
              <a:defRPr/>
            </a:pPr>
            <a:r>
              <a:rPr lang="en-US" b="1" dirty="0">
                <a:solidFill>
                  <a:schemeClr val="bg2"/>
                </a:solidFill>
              </a:rPr>
              <a:t>Base</a:t>
            </a:r>
            <a:br>
              <a:rPr lang="en-US" b="1" dirty="0">
                <a:solidFill>
                  <a:schemeClr val="bg2"/>
                </a:solidFill>
              </a:rPr>
            </a:br>
            <a:r>
              <a:rPr lang="en-US" b="1" dirty="0">
                <a:solidFill>
                  <a:schemeClr val="bg2"/>
                </a:solidFill>
              </a:rPr>
              <a:t>Points</a:t>
            </a:r>
          </a:p>
        </p:txBody>
      </p:sp>
      <p:sp>
        <p:nvSpPr>
          <p:cNvPr id="33" name="Rounded Rectangle 14">
            <a:extLst>
              <a:ext uri="{FF2B5EF4-FFF2-40B4-BE49-F238E27FC236}">
                <a16:creationId xmlns:a16="http://schemas.microsoft.com/office/drawing/2014/main" id="{2DD2BEFE-7EE6-DF44-3601-24510971B89D}"/>
              </a:ext>
            </a:extLst>
          </p:cNvPr>
          <p:cNvSpPr>
            <a:spLocks noChangeArrowheads="1"/>
          </p:cNvSpPr>
          <p:nvPr/>
        </p:nvSpPr>
        <p:spPr bwMode="auto">
          <a:xfrm>
            <a:off x="5637033" y="2845117"/>
            <a:ext cx="1543846" cy="766763"/>
          </a:xfrm>
          <a:prstGeom prst="roundRect">
            <a:avLst>
              <a:gd name="adj" fmla="val 10282"/>
            </a:avLst>
          </a:prstGeom>
          <a:ln>
            <a:headEnd/>
            <a:tailEnd/>
          </a:ln>
        </p:spPr>
        <p:style>
          <a:lnRef idx="2">
            <a:schemeClr val="accent3">
              <a:shade val="15000"/>
            </a:schemeClr>
          </a:lnRef>
          <a:fillRef idx="1">
            <a:schemeClr val="accent3"/>
          </a:fillRef>
          <a:effectRef idx="0">
            <a:schemeClr val="accent3"/>
          </a:effectRef>
          <a:fontRef idx="minor">
            <a:schemeClr val="lt1"/>
          </a:fontRef>
        </p:style>
        <p:txBody>
          <a:bodyPr anchor="ctr"/>
          <a:lstStyle/>
          <a:p>
            <a:pPr algn="ctr"/>
            <a:r>
              <a:rPr lang="en-US" b="1" dirty="0">
                <a:solidFill>
                  <a:schemeClr val="bg2"/>
                </a:solidFill>
              </a:rPr>
              <a:t>LMPs</a:t>
            </a:r>
          </a:p>
        </p:txBody>
      </p:sp>
      <p:sp>
        <p:nvSpPr>
          <p:cNvPr id="34" name="Rounded Rectangle 29">
            <a:extLst>
              <a:ext uri="{FF2B5EF4-FFF2-40B4-BE49-F238E27FC236}">
                <a16:creationId xmlns:a16="http://schemas.microsoft.com/office/drawing/2014/main" id="{4B9B09AD-C928-522B-4E67-39DEC59CDF35}"/>
              </a:ext>
            </a:extLst>
          </p:cNvPr>
          <p:cNvSpPr>
            <a:spLocks noChangeArrowheads="1"/>
          </p:cNvSpPr>
          <p:nvPr/>
        </p:nvSpPr>
        <p:spPr bwMode="auto">
          <a:xfrm>
            <a:off x="2800324" y="1676400"/>
            <a:ext cx="2264780" cy="4221480"/>
          </a:xfrm>
          <a:prstGeom prst="roundRect">
            <a:avLst>
              <a:gd name="adj" fmla="val 4463"/>
            </a:avLst>
          </a:prstGeom>
          <a:solidFill>
            <a:schemeClr val="tx2"/>
          </a:solidFill>
          <a:ln w="9525" algn="ctr">
            <a:noFill/>
            <a:round/>
            <a:headEnd/>
            <a:tailEnd/>
          </a:ln>
        </p:spPr>
        <p:txBody>
          <a:bodyPr anchor="ctr"/>
          <a:lstStyle/>
          <a:p>
            <a:pPr algn="ctr"/>
            <a:endParaRPr lang="en-US" sz="2000" dirty="0">
              <a:solidFill>
                <a:schemeClr val="bg1"/>
              </a:solidFill>
            </a:endParaRPr>
          </a:p>
          <a:p>
            <a:pPr algn="ctr"/>
            <a:endParaRPr lang="en-US" sz="2000" dirty="0">
              <a:solidFill>
                <a:schemeClr val="bg1"/>
              </a:solidFill>
            </a:endParaRPr>
          </a:p>
          <a:p>
            <a:pPr algn="ctr"/>
            <a:endParaRPr lang="en-US" sz="2000" dirty="0">
              <a:solidFill>
                <a:schemeClr val="bg1"/>
              </a:solidFill>
            </a:endParaRPr>
          </a:p>
          <a:p>
            <a:pPr algn="ctr"/>
            <a:endParaRPr lang="en-US" sz="2000" dirty="0">
              <a:solidFill>
                <a:schemeClr val="bg1"/>
              </a:solidFill>
            </a:endParaRPr>
          </a:p>
          <a:p>
            <a:pPr algn="ctr"/>
            <a:endParaRPr lang="en-US" sz="2000" dirty="0">
              <a:solidFill>
                <a:schemeClr val="bg1"/>
              </a:solidFill>
            </a:endParaRPr>
          </a:p>
          <a:p>
            <a:pPr algn="ctr"/>
            <a:r>
              <a:rPr lang="en-US" sz="2000" dirty="0">
                <a:solidFill>
                  <a:schemeClr val="bg1"/>
                </a:solidFill>
              </a:rPr>
              <a:t>SCED</a:t>
            </a:r>
          </a:p>
          <a:p>
            <a:pPr algn="ctr"/>
            <a:endParaRPr lang="en-US" sz="2000" dirty="0">
              <a:solidFill>
                <a:schemeClr val="bg1"/>
              </a:solidFill>
            </a:endParaRPr>
          </a:p>
          <a:p>
            <a:pPr algn="ctr"/>
            <a:endParaRPr lang="en-US" sz="2000" dirty="0">
              <a:solidFill>
                <a:schemeClr val="bg1"/>
              </a:solidFill>
            </a:endParaRPr>
          </a:p>
          <a:p>
            <a:pPr algn="ctr"/>
            <a:endParaRPr lang="en-US" sz="2000" dirty="0">
              <a:solidFill>
                <a:schemeClr val="bg1"/>
              </a:solidFill>
            </a:endParaRPr>
          </a:p>
          <a:p>
            <a:pPr algn="ctr"/>
            <a:endParaRPr lang="en-US" sz="2000" dirty="0">
              <a:solidFill>
                <a:schemeClr val="bg1"/>
              </a:solidFill>
            </a:endParaRPr>
          </a:p>
          <a:p>
            <a:pPr algn="ctr"/>
            <a:endParaRPr lang="en-US" sz="2000" dirty="0">
              <a:solidFill>
                <a:schemeClr val="bg1"/>
              </a:solidFill>
            </a:endParaRPr>
          </a:p>
          <a:p>
            <a:pPr algn="ctr"/>
            <a:endParaRPr lang="en-US" sz="2000" dirty="0">
              <a:solidFill>
                <a:schemeClr val="bg1"/>
              </a:solidFill>
            </a:endParaRPr>
          </a:p>
          <a:p>
            <a:pPr algn="ctr"/>
            <a:r>
              <a:rPr lang="en-US" sz="1600" i="1" dirty="0">
                <a:solidFill>
                  <a:schemeClr val="accent6">
                    <a:lumMod val="40000"/>
                    <a:lumOff val="60000"/>
                  </a:schemeClr>
                </a:solidFill>
              </a:rPr>
              <a:t>(Amount of Energy &amp; AS up to QSE HSL)</a:t>
            </a:r>
          </a:p>
          <a:p>
            <a:pPr algn="ctr"/>
            <a:endParaRPr lang="en-US" sz="2000" dirty="0">
              <a:solidFill>
                <a:schemeClr val="bg1"/>
              </a:solidFill>
            </a:endParaRPr>
          </a:p>
        </p:txBody>
      </p:sp>
      <p:sp>
        <p:nvSpPr>
          <p:cNvPr id="36" name="Down Arrow 39">
            <a:extLst>
              <a:ext uri="{FF2B5EF4-FFF2-40B4-BE49-F238E27FC236}">
                <a16:creationId xmlns:a16="http://schemas.microsoft.com/office/drawing/2014/main" id="{8AF79C27-8B46-144F-D050-F5FB0AE3242F}"/>
              </a:ext>
            </a:extLst>
          </p:cNvPr>
          <p:cNvSpPr>
            <a:spLocks noChangeArrowheads="1"/>
          </p:cNvSpPr>
          <p:nvPr/>
        </p:nvSpPr>
        <p:spPr bwMode="auto">
          <a:xfrm rot="5400000" flipV="1">
            <a:off x="2309966" y="5126830"/>
            <a:ext cx="361796" cy="524936"/>
          </a:xfrm>
          <a:prstGeom prst="downArrow">
            <a:avLst>
              <a:gd name="adj1" fmla="val 40361"/>
              <a:gd name="adj2" fmla="val 61059"/>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2000" dirty="0"/>
          </a:p>
        </p:txBody>
      </p:sp>
      <p:sp>
        <p:nvSpPr>
          <p:cNvPr id="35" name="Rounded Rectangle 30">
            <a:extLst>
              <a:ext uri="{FF2B5EF4-FFF2-40B4-BE49-F238E27FC236}">
                <a16:creationId xmlns:a16="http://schemas.microsoft.com/office/drawing/2014/main" id="{291F315C-EA0C-73EB-1593-C481EAE986FC}"/>
              </a:ext>
            </a:extLst>
          </p:cNvPr>
          <p:cNvSpPr>
            <a:spLocks noChangeArrowheads="1"/>
          </p:cNvSpPr>
          <p:nvPr/>
        </p:nvSpPr>
        <p:spPr bwMode="auto">
          <a:xfrm>
            <a:off x="685800" y="4978666"/>
            <a:ext cx="1676400" cy="822960"/>
          </a:xfrm>
          <a:prstGeom prst="roundRect">
            <a:avLst>
              <a:gd name="adj" fmla="val 10282"/>
            </a:avLst>
          </a:prstGeom>
          <a:solidFill>
            <a:schemeClr val="accent1">
              <a:lumMod val="75000"/>
            </a:schemeClr>
          </a:solidFill>
          <a:ln>
            <a:headEnd/>
            <a:tailEnd/>
          </a:ln>
        </p:spPr>
        <p:style>
          <a:lnRef idx="2">
            <a:schemeClr val="accent1">
              <a:shade val="15000"/>
            </a:schemeClr>
          </a:lnRef>
          <a:fillRef idx="1">
            <a:schemeClr val="accent1"/>
          </a:fillRef>
          <a:effectRef idx="0">
            <a:schemeClr val="accent1"/>
          </a:effectRef>
          <a:fontRef idx="minor">
            <a:schemeClr val="lt1"/>
          </a:fontRef>
        </p:style>
        <p:txBody>
          <a:bodyPr anchor="ctr"/>
          <a:lstStyle/>
          <a:p>
            <a:pPr lvl="0" algn="ctr">
              <a:defRPr/>
            </a:pPr>
            <a:r>
              <a:rPr lang="en-US" sz="1400" b="1" i="1" u="sng" dirty="0">
                <a:solidFill>
                  <a:schemeClr val="bg2"/>
                </a:solidFill>
              </a:rPr>
              <a:t>Ancillary Service Demand Curves (ASDCs)</a:t>
            </a:r>
          </a:p>
        </p:txBody>
      </p:sp>
      <p:sp>
        <p:nvSpPr>
          <p:cNvPr id="37" name="Down Arrow 45">
            <a:extLst>
              <a:ext uri="{FF2B5EF4-FFF2-40B4-BE49-F238E27FC236}">
                <a16:creationId xmlns:a16="http://schemas.microsoft.com/office/drawing/2014/main" id="{A8E3293B-702B-7A15-EDA5-5696AF4FD37B}"/>
              </a:ext>
            </a:extLst>
          </p:cNvPr>
          <p:cNvSpPr>
            <a:spLocks noChangeArrowheads="1"/>
          </p:cNvSpPr>
          <p:nvPr/>
        </p:nvSpPr>
        <p:spPr bwMode="auto">
          <a:xfrm rot="16200000">
            <a:off x="5144810" y="5125233"/>
            <a:ext cx="361796" cy="521208"/>
          </a:xfrm>
          <a:prstGeom prst="downArrow">
            <a:avLst>
              <a:gd name="adj1" fmla="val 40361"/>
              <a:gd name="adj2" fmla="val 61089"/>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lstStyle/>
          <a:p>
            <a:endParaRPr lang="en-US" sz="2000" dirty="0"/>
          </a:p>
        </p:txBody>
      </p:sp>
      <p:sp>
        <p:nvSpPr>
          <p:cNvPr id="38" name="Rounded Rectangle 24">
            <a:extLst>
              <a:ext uri="{FF2B5EF4-FFF2-40B4-BE49-F238E27FC236}">
                <a16:creationId xmlns:a16="http://schemas.microsoft.com/office/drawing/2014/main" id="{A258906C-0C5E-F352-45C5-458CED6FC045}"/>
              </a:ext>
            </a:extLst>
          </p:cNvPr>
          <p:cNvSpPr>
            <a:spLocks noChangeArrowheads="1"/>
          </p:cNvSpPr>
          <p:nvPr/>
        </p:nvSpPr>
        <p:spPr bwMode="auto">
          <a:xfrm>
            <a:off x="5637032" y="4996306"/>
            <a:ext cx="1543846" cy="766762"/>
          </a:xfrm>
          <a:prstGeom prst="roundRect">
            <a:avLst>
              <a:gd name="adj" fmla="val 10282"/>
            </a:avLst>
          </a:prstGeom>
          <a:solidFill>
            <a:schemeClr val="accent3">
              <a:lumMod val="75000"/>
            </a:schemeClr>
          </a:solidFill>
          <a:ln>
            <a:headEnd/>
            <a:tailEnd/>
          </a:ln>
        </p:spPr>
        <p:style>
          <a:lnRef idx="2">
            <a:schemeClr val="accent3">
              <a:shade val="15000"/>
            </a:schemeClr>
          </a:lnRef>
          <a:fillRef idx="1">
            <a:schemeClr val="accent3"/>
          </a:fillRef>
          <a:effectRef idx="0">
            <a:schemeClr val="accent3"/>
          </a:effectRef>
          <a:fontRef idx="minor">
            <a:schemeClr val="lt1"/>
          </a:fontRef>
        </p:style>
        <p:txBody>
          <a:bodyPr anchor="ctr"/>
          <a:lstStyle/>
          <a:p>
            <a:pPr lvl="0" algn="ctr">
              <a:defRPr/>
            </a:pPr>
            <a:r>
              <a:rPr lang="en-US" sz="1400" b="1" i="1" u="sng" dirty="0">
                <a:solidFill>
                  <a:schemeClr val="bg2"/>
                </a:solidFill>
              </a:rPr>
              <a:t>Ancillary Service Prices</a:t>
            </a:r>
          </a:p>
        </p:txBody>
      </p:sp>
      <p:sp>
        <p:nvSpPr>
          <p:cNvPr id="39" name="Right Brace 38">
            <a:extLst>
              <a:ext uri="{FF2B5EF4-FFF2-40B4-BE49-F238E27FC236}">
                <a16:creationId xmlns:a16="http://schemas.microsoft.com/office/drawing/2014/main" id="{C8318BC4-5B2E-0D05-DE92-2D48887D5103}"/>
              </a:ext>
            </a:extLst>
          </p:cNvPr>
          <p:cNvSpPr/>
          <p:nvPr/>
        </p:nvSpPr>
        <p:spPr>
          <a:xfrm>
            <a:off x="7286556" y="2867569"/>
            <a:ext cx="365760" cy="744311"/>
          </a:xfrm>
          <a:prstGeom prst="rightBrace">
            <a:avLst>
              <a:gd name="adj1" fmla="val 30762"/>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5B6770"/>
              </a:solidFill>
            </a:endParaRPr>
          </a:p>
        </p:txBody>
      </p:sp>
      <p:sp>
        <p:nvSpPr>
          <p:cNvPr id="40" name="TextBox 39">
            <a:extLst>
              <a:ext uri="{FF2B5EF4-FFF2-40B4-BE49-F238E27FC236}">
                <a16:creationId xmlns:a16="http://schemas.microsoft.com/office/drawing/2014/main" id="{1BAAAEE2-54C4-E3FE-174E-E0D6D3E3E481}"/>
              </a:ext>
            </a:extLst>
          </p:cNvPr>
          <p:cNvSpPr txBox="1"/>
          <p:nvPr/>
        </p:nvSpPr>
        <p:spPr>
          <a:xfrm>
            <a:off x="7721486" y="2621280"/>
            <a:ext cx="1360714" cy="1200329"/>
          </a:xfrm>
          <a:prstGeom prst="rect">
            <a:avLst/>
          </a:prstGeom>
          <a:noFill/>
        </p:spPr>
        <p:txBody>
          <a:bodyPr wrap="square" rtlCol="0">
            <a:spAutoFit/>
          </a:bodyPr>
          <a:lstStyle/>
          <a:p>
            <a:pPr algn="ctr"/>
            <a:r>
              <a:rPr lang="en-US" b="1" dirty="0">
                <a:solidFill>
                  <a:schemeClr val="tx2"/>
                </a:solidFill>
              </a:rPr>
              <a:t>Form Settlement Point Prices</a:t>
            </a:r>
          </a:p>
        </p:txBody>
      </p:sp>
      <p:sp>
        <p:nvSpPr>
          <p:cNvPr id="41" name="Down Arrow 45">
            <a:extLst>
              <a:ext uri="{FF2B5EF4-FFF2-40B4-BE49-F238E27FC236}">
                <a16:creationId xmlns:a16="http://schemas.microsoft.com/office/drawing/2014/main" id="{1595E8D7-B8FB-4E04-3917-223F5A797C2E}"/>
              </a:ext>
            </a:extLst>
          </p:cNvPr>
          <p:cNvSpPr>
            <a:spLocks noChangeArrowheads="1"/>
          </p:cNvSpPr>
          <p:nvPr/>
        </p:nvSpPr>
        <p:spPr bwMode="auto">
          <a:xfrm rot="16200000">
            <a:off x="5144810" y="4045607"/>
            <a:ext cx="361796" cy="521208"/>
          </a:xfrm>
          <a:prstGeom prst="downArrow">
            <a:avLst>
              <a:gd name="adj1" fmla="val 40361"/>
              <a:gd name="adj2" fmla="val 61089"/>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lstStyle/>
          <a:p>
            <a:endParaRPr lang="en-US" sz="2000" dirty="0"/>
          </a:p>
        </p:txBody>
      </p:sp>
      <p:sp>
        <p:nvSpPr>
          <p:cNvPr id="42" name="Rounded Rectangle 27">
            <a:extLst>
              <a:ext uri="{FF2B5EF4-FFF2-40B4-BE49-F238E27FC236}">
                <a16:creationId xmlns:a16="http://schemas.microsoft.com/office/drawing/2014/main" id="{6A3B40C3-D890-854B-EEA4-4C4C9AE29D88}"/>
              </a:ext>
            </a:extLst>
          </p:cNvPr>
          <p:cNvSpPr>
            <a:spLocks noChangeArrowheads="1"/>
          </p:cNvSpPr>
          <p:nvPr/>
        </p:nvSpPr>
        <p:spPr bwMode="auto">
          <a:xfrm>
            <a:off x="5637032" y="3916680"/>
            <a:ext cx="1543846" cy="766762"/>
          </a:xfrm>
          <a:prstGeom prst="roundRect">
            <a:avLst>
              <a:gd name="adj" fmla="val 10282"/>
            </a:avLst>
          </a:prstGeom>
          <a:solidFill>
            <a:schemeClr val="accent3">
              <a:lumMod val="75000"/>
            </a:schemeClr>
          </a:solidFill>
          <a:ln>
            <a:headEnd/>
            <a:tailEnd/>
          </a:ln>
        </p:spPr>
        <p:style>
          <a:lnRef idx="2">
            <a:schemeClr val="accent3">
              <a:shade val="15000"/>
            </a:schemeClr>
          </a:lnRef>
          <a:fillRef idx="1">
            <a:schemeClr val="accent3"/>
          </a:fillRef>
          <a:effectRef idx="0">
            <a:schemeClr val="accent3"/>
          </a:effectRef>
          <a:fontRef idx="minor">
            <a:schemeClr val="lt1"/>
          </a:fontRef>
        </p:style>
        <p:txBody>
          <a:bodyPr anchor="ctr"/>
          <a:lstStyle/>
          <a:p>
            <a:pPr lvl="0" algn="ctr">
              <a:defRPr/>
            </a:pPr>
            <a:r>
              <a:rPr lang="en-US" sz="1400" b="1" i="1" u="sng" dirty="0">
                <a:solidFill>
                  <a:schemeClr val="bg2"/>
                </a:solidFill>
              </a:rPr>
              <a:t>Ancillary Service Awards</a:t>
            </a:r>
          </a:p>
        </p:txBody>
      </p:sp>
    </p:spTree>
    <p:extLst>
      <p:ext uri="{BB962C8B-B14F-4D97-AF65-F5344CB8AC3E}">
        <p14:creationId xmlns:p14="http://schemas.microsoft.com/office/powerpoint/2010/main" val="3119304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99318"/>
          </a:xfrm>
        </p:spPr>
        <p:txBody>
          <a:bodyPr/>
          <a:lstStyle/>
          <a:p>
            <a:r>
              <a:rPr lang="en-US" dirty="0"/>
              <a:t>While the primary focus is the Real-Time Market, changes to other parts of the wholesale market are also part of RTC</a:t>
            </a:r>
          </a:p>
        </p:txBody>
      </p:sp>
      <p:sp>
        <p:nvSpPr>
          <p:cNvPr id="5" name="Right Arrow 4"/>
          <p:cNvSpPr/>
          <p:nvPr/>
        </p:nvSpPr>
        <p:spPr>
          <a:xfrm>
            <a:off x="228600" y="1371600"/>
            <a:ext cx="8839200" cy="4572000"/>
          </a:xfrm>
          <a:prstGeom prst="rightArrow">
            <a:avLst>
              <a:gd name="adj1" fmla="val 64167"/>
              <a:gd name="adj2" fmla="val 41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ounded Rectangle 5"/>
          <p:cNvSpPr/>
          <p:nvPr/>
        </p:nvSpPr>
        <p:spPr>
          <a:xfrm>
            <a:off x="304800" y="4101737"/>
            <a:ext cx="1752600" cy="8382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Day-Ahead Operations</a:t>
            </a:r>
          </a:p>
        </p:txBody>
      </p:sp>
      <p:sp>
        <p:nvSpPr>
          <p:cNvPr id="7" name="Rounded Rectangle 6"/>
          <p:cNvSpPr/>
          <p:nvPr/>
        </p:nvSpPr>
        <p:spPr>
          <a:xfrm>
            <a:off x="2152650" y="4101737"/>
            <a:ext cx="1752600" cy="838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Adjustment Period</a:t>
            </a:r>
          </a:p>
        </p:txBody>
      </p:sp>
      <p:sp>
        <p:nvSpPr>
          <p:cNvPr id="8" name="Rounded Rectangle 7"/>
          <p:cNvSpPr/>
          <p:nvPr/>
        </p:nvSpPr>
        <p:spPr>
          <a:xfrm>
            <a:off x="4000500" y="4101737"/>
            <a:ext cx="1752600" cy="8382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400" dirty="0"/>
              <a:t>Operating Period</a:t>
            </a:r>
          </a:p>
        </p:txBody>
      </p:sp>
      <p:sp>
        <p:nvSpPr>
          <p:cNvPr id="9" name="Rounded Rectangle 8"/>
          <p:cNvSpPr/>
          <p:nvPr/>
        </p:nvSpPr>
        <p:spPr>
          <a:xfrm>
            <a:off x="5848349" y="4101737"/>
            <a:ext cx="1771651" cy="8382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Post Real-Time</a:t>
            </a:r>
          </a:p>
        </p:txBody>
      </p:sp>
      <p:sp>
        <p:nvSpPr>
          <p:cNvPr id="10" name="Rounded Rectangle 9"/>
          <p:cNvSpPr/>
          <p:nvPr/>
        </p:nvSpPr>
        <p:spPr>
          <a:xfrm>
            <a:off x="304800" y="2196737"/>
            <a:ext cx="838200" cy="18288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a:r>
              <a:rPr lang="en-US" sz="1400" dirty="0"/>
              <a:t>DAM</a:t>
            </a:r>
          </a:p>
        </p:txBody>
      </p:sp>
      <p:sp>
        <p:nvSpPr>
          <p:cNvPr id="11" name="Rounded Rectangle 10"/>
          <p:cNvSpPr/>
          <p:nvPr/>
        </p:nvSpPr>
        <p:spPr>
          <a:xfrm>
            <a:off x="1219200" y="2196737"/>
            <a:ext cx="838200" cy="18288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a:r>
              <a:rPr lang="en-US" sz="1400" dirty="0"/>
              <a:t>RUC</a:t>
            </a:r>
          </a:p>
        </p:txBody>
      </p:sp>
      <p:sp>
        <p:nvSpPr>
          <p:cNvPr id="12" name="Rounded Rectangle 11"/>
          <p:cNvSpPr/>
          <p:nvPr/>
        </p:nvSpPr>
        <p:spPr>
          <a:xfrm>
            <a:off x="2152650" y="2196737"/>
            <a:ext cx="838200" cy="18288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vert="vert270" rtlCol="0" anchor="ctr"/>
          <a:lstStyle/>
          <a:p>
            <a:pPr algn="ctr"/>
            <a:r>
              <a:rPr lang="en-US" sz="1400" dirty="0"/>
              <a:t>RUC</a:t>
            </a:r>
          </a:p>
        </p:txBody>
      </p:sp>
      <p:sp>
        <p:nvSpPr>
          <p:cNvPr id="13" name="Rounded Rectangle 12"/>
          <p:cNvSpPr/>
          <p:nvPr/>
        </p:nvSpPr>
        <p:spPr>
          <a:xfrm>
            <a:off x="3067050" y="2196737"/>
            <a:ext cx="838200" cy="18288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vert="vert270" rtlCol="0" anchor="ctr"/>
          <a:lstStyle/>
          <a:p>
            <a:pPr algn="ctr"/>
            <a:r>
              <a:rPr lang="en-US" sz="1400" dirty="0"/>
              <a:t>SASM</a:t>
            </a:r>
          </a:p>
        </p:txBody>
      </p:sp>
      <p:sp>
        <p:nvSpPr>
          <p:cNvPr id="14" name="Rounded Rectangle 13"/>
          <p:cNvSpPr/>
          <p:nvPr/>
        </p:nvSpPr>
        <p:spPr>
          <a:xfrm>
            <a:off x="4000500" y="2196737"/>
            <a:ext cx="838200" cy="18288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algn="ctr"/>
            <a:r>
              <a:rPr lang="en-US" sz="1400" dirty="0"/>
              <a:t>Hour-Ahead</a:t>
            </a:r>
          </a:p>
        </p:txBody>
      </p:sp>
      <p:sp>
        <p:nvSpPr>
          <p:cNvPr id="15" name="Rounded Rectangle 14"/>
          <p:cNvSpPr/>
          <p:nvPr/>
        </p:nvSpPr>
        <p:spPr>
          <a:xfrm>
            <a:off x="4914900" y="2196737"/>
            <a:ext cx="838200" cy="18288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algn="ctr"/>
            <a:r>
              <a:rPr lang="en-US" sz="1400" dirty="0"/>
              <a:t>Operating Hour</a:t>
            </a:r>
          </a:p>
        </p:txBody>
      </p:sp>
      <p:sp>
        <p:nvSpPr>
          <p:cNvPr id="16" name="Rounded Rectangle 15"/>
          <p:cNvSpPr/>
          <p:nvPr/>
        </p:nvSpPr>
        <p:spPr>
          <a:xfrm>
            <a:off x="7115175" y="2206262"/>
            <a:ext cx="504825" cy="18288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vert="vert270" rtlCol="0" anchor="ctr"/>
          <a:lstStyle/>
          <a:p>
            <a:pPr algn="ctr"/>
            <a:r>
              <a:rPr lang="en-US" sz="1400" dirty="0"/>
              <a:t>Settlement</a:t>
            </a:r>
          </a:p>
        </p:txBody>
      </p:sp>
      <p:sp>
        <p:nvSpPr>
          <p:cNvPr id="17" name="Rounded Rectangle 16"/>
          <p:cNvSpPr/>
          <p:nvPr/>
        </p:nvSpPr>
        <p:spPr>
          <a:xfrm>
            <a:off x="5876925" y="2196737"/>
            <a:ext cx="514350" cy="18288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vert="vert270" rtlCol="0" anchor="ctr"/>
          <a:lstStyle/>
          <a:p>
            <a:pPr algn="ctr"/>
            <a:r>
              <a:rPr lang="en-US" sz="1400" dirty="0"/>
              <a:t>Reporting</a:t>
            </a:r>
          </a:p>
        </p:txBody>
      </p:sp>
      <p:sp>
        <p:nvSpPr>
          <p:cNvPr id="18" name="Rounded Rectangle 17"/>
          <p:cNvSpPr/>
          <p:nvPr/>
        </p:nvSpPr>
        <p:spPr>
          <a:xfrm>
            <a:off x="6486525" y="2196737"/>
            <a:ext cx="514350" cy="18288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vert="vert270" rtlCol="0" anchor="ctr"/>
          <a:lstStyle/>
          <a:p>
            <a:pPr algn="ctr"/>
            <a:r>
              <a:rPr lang="en-US" sz="1400" dirty="0"/>
              <a:t>Performance Monitoring</a:t>
            </a:r>
          </a:p>
        </p:txBody>
      </p:sp>
    </p:spTree>
    <p:extLst>
      <p:ext uri="{BB962C8B-B14F-4D97-AF65-F5344CB8AC3E}">
        <p14:creationId xmlns:p14="http://schemas.microsoft.com/office/powerpoint/2010/main" val="1872172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204118"/>
          </a:xfrm>
        </p:spPr>
        <p:txBody>
          <a:bodyPr anchor="t"/>
          <a:lstStyle/>
          <a:p>
            <a:r>
              <a:rPr lang="en-US" dirty="0"/>
              <a:t>Reliability Unit Commitment (RUC), like Real-Time, currently takes Ancillary Service assignment to individual Resources as a known input</a:t>
            </a:r>
          </a:p>
        </p:txBody>
      </p:sp>
      <p:sp>
        <p:nvSpPr>
          <p:cNvPr id="4" name="Content Placeholder 3"/>
          <p:cNvSpPr txBox="1">
            <a:spLocks/>
          </p:cNvSpPr>
          <p:nvPr/>
        </p:nvSpPr>
        <p:spPr>
          <a:xfrm>
            <a:off x="2563058" y="3304961"/>
            <a:ext cx="4980742" cy="188118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2400"/>
              </a:spcBef>
              <a:buNone/>
            </a:pPr>
            <a:r>
              <a:rPr lang="en-US" sz="2000" dirty="0">
                <a:solidFill>
                  <a:schemeClr val="tx2"/>
                </a:solidFill>
              </a:rPr>
              <a:t>RUC attempts to meet forecasted demand and solve transmission congestion with remaining capacity, not reserved for AS</a:t>
            </a:r>
          </a:p>
        </p:txBody>
      </p:sp>
      <p:sp>
        <p:nvSpPr>
          <p:cNvPr id="5" name="Rectangle 4"/>
          <p:cNvSpPr/>
          <p:nvPr/>
        </p:nvSpPr>
        <p:spPr>
          <a:xfrm>
            <a:off x="761999" y="1840434"/>
            <a:ext cx="1089237" cy="850082"/>
          </a:xfrm>
          <a:prstGeom prst="rect">
            <a:avLst/>
          </a:prstGeom>
          <a:solidFill>
            <a:schemeClr val="tx2"/>
          </a:solidFill>
          <a:ln w="19050" algn="ctr">
            <a:noFill/>
            <a:round/>
            <a:headEnd/>
            <a:tailEnd/>
          </a:ln>
        </p:spPr>
        <p:txBody>
          <a:bodyPr wrap="none" rtlCol="0" anchor="ctr" anchorCtr="1"/>
          <a:lstStyle/>
          <a:p>
            <a:pPr algn="ctr" fontAlgn="auto">
              <a:lnSpc>
                <a:spcPts val="2000"/>
              </a:lnSpc>
              <a:spcBef>
                <a:spcPts val="0"/>
              </a:spcBef>
              <a:spcAft>
                <a:spcPts val="0"/>
              </a:spcAft>
            </a:pPr>
            <a:r>
              <a:rPr lang="en-US" sz="2000" b="1" i="0" kern="0" baseline="0" dirty="0">
                <a:solidFill>
                  <a:schemeClr val="bg1"/>
                </a:solidFill>
                <a:latin typeface="Calibri" panose="020F0502020204030204" pitchFamily="34" charset="0"/>
              </a:rPr>
              <a:t>Ancillary</a:t>
            </a:r>
          </a:p>
          <a:p>
            <a:pPr algn="ctr" fontAlgn="auto">
              <a:lnSpc>
                <a:spcPts val="2000"/>
              </a:lnSpc>
              <a:spcBef>
                <a:spcPts val="0"/>
              </a:spcBef>
              <a:spcAft>
                <a:spcPts val="0"/>
              </a:spcAft>
            </a:pPr>
            <a:r>
              <a:rPr lang="en-US" sz="2000" b="1" i="0" kern="0" baseline="0" dirty="0">
                <a:solidFill>
                  <a:schemeClr val="bg1"/>
                </a:solidFill>
                <a:latin typeface="Calibri" panose="020F0502020204030204" pitchFamily="34" charset="0"/>
              </a:rPr>
              <a:t>Service </a:t>
            </a:r>
            <a:br>
              <a:rPr lang="en-US" sz="2000" b="1" i="0" kern="0" baseline="0" dirty="0">
                <a:solidFill>
                  <a:schemeClr val="bg1"/>
                </a:solidFill>
                <a:latin typeface="Calibri" panose="020F0502020204030204" pitchFamily="34" charset="0"/>
              </a:rPr>
            </a:br>
            <a:r>
              <a:rPr lang="en-US" sz="2000" b="1" i="0" kern="0" baseline="0" dirty="0">
                <a:solidFill>
                  <a:schemeClr val="bg1"/>
                </a:solidFill>
                <a:latin typeface="Calibri" panose="020F0502020204030204" pitchFamily="34" charset="0"/>
              </a:rPr>
              <a:t>Capacity</a:t>
            </a:r>
          </a:p>
        </p:txBody>
      </p:sp>
      <p:sp>
        <p:nvSpPr>
          <p:cNvPr id="6" name="Rectangle 5"/>
          <p:cNvSpPr/>
          <p:nvPr/>
        </p:nvSpPr>
        <p:spPr>
          <a:xfrm>
            <a:off x="762001" y="2690516"/>
            <a:ext cx="1089237" cy="2375449"/>
          </a:xfrm>
          <a:prstGeom prst="rect">
            <a:avLst/>
          </a:prstGeom>
          <a:solidFill>
            <a:schemeClr val="accent1"/>
          </a:solidFill>
          <a:ln w="19050" algn="ctr">
            <a:noFill/>
            <a:round/>
            <a:headEnd/>
            <a:tailEnd/>
          </a:ln>
        </p:spPr>
        <p:txBody>
          <a:bodyPr wrap="none" rtlCol="0" anchor="ctr" anchorCtr="1"/>
          <a:lstStyle/>
          <a:p>
            <a:pPr algn="ctr" fontAlgn="auto">
              <a:lnSpc>
                <a:spcPts val="2000"/>
              </a:lnSpc>
              <a:spcBef>
                <a:spcPts val="0"/>
              </a:spcBef>
              <a:spcAft>
                <a:spcPts val="0"/>
              </a:spcAft>
            </a:pPr>
            <a:r>
              <a:rPr lang="en-US" sz="2000" b="1" i="0" kern="0" baseline="0" dirty="0">
                <a:solidFill>
                  <a:schemeClr val="bg1"/>
                </a:solidFill>
                <a:latin typeface="Calibri" panose="020F0502020204030204" pitchFamily="34" charset="0"/>
              </a:rPr>
              <a:t>Available</a:t>
            </a:r>
            <a:br>
              <a:rPr lang="en-US" sz="2000" b="1" i="0" kern="0" baseline="0" dirty="0">
                <a:solidFill>
                  <a:schemeClr val="bg1"/>
                </a:solidFill>
                <a:latin typeface="Calibri" panose="020F0502020204030204" pitchFamily="34" charset="0"/>
              </a:rPr>
            </a:br>
            <a:r>
              <a:rPr lang="en-US" sz="2000" b="1" i="0" kern="0" baseline="0" dirty="0">
                <a:solidFill>
                  <a:schemeClr val="bg1"/>
                </a:solidFill>
                <a:latin typeface="Calibri" panose="020F0502020204030204" pitchFamily="34" charset="0"/>
              </a:rPr>
              <a:t>for</a:t>
            </a:r>
            <a:br>
              <a:rPr lang="en-US" sz="2000" b="1" i="0" kern="0" baseline="0" dirty="0">
                <a:solidFill>
                  <a:schemeClr val="bg1"/>
                </a:solidFill>
                <a:latin typeface="Calibri" panose="020F0502020204030204" pitchFamily="34" charset="0"/>
              </a:rPr>
            </a:br>
            <a:r>
              <a:rPr lang="en-US" sz="2000" b="1" i="0" kern="0" baseline="0" dirty="0">
                <a:solidFill>
                  <a:schemeClr val="bg1"/>
                </a:solidFill>
                <a:latin typeface="Calibri" panose="020F0502020204030204" pitchFamily="34" charset="0"/>
              </a:rPr>
              <a:t>Energy</a:t>
            </a:r>
            <a:br>
              <a:rPr lang="en-US" sz="2000" b="1" i="0" kern="0" baseline="0" dirty="0">
                <a:solidFill>
                  <a:schemeClr val="bg1"/>
                </a:solidFill>
                <a:latin typeface="Calibri" panose="020F0502020204030204" pitchFamily="34" charset="0"/>
              </a:rPr>
            </a:br>
            <a:r>
              <a:rPr lang="en-US" sz="2000" b="1" i="0" kern="0" baseline="0" dirty="0">
                <a:solidFill>
                  <a:schemeClr val="bg1"/>
                </a:solidFill>
                <a:latin typeface="Calibri" panose="020F0502020204030204" pitchFamily="34" charset="0"/>
              </a:rPr>
              <a:t>Dispatch</a:t>
            </a:r>
          </a:p>
        </p:txBody>
      </p:sp>
      <p:sp>
        <p:nvSpPr>
          <p:cNvPr id="7" name="Rectangle 6"/>
          <p:cNvSpPr/>
          <p:nvPr/>
        </p:nvSpPr>
        <p:spPr>
          <a:xfrm>
            <a:off x="762000" y="1840434"/>
            <a:ext cx="1089237" cy="3225531"/>
          </a:xfrm>
          <a:prstGeom prst="rect">
            <a:avLst/>
          </a:prstGeom>
          <a:noFill/>
          <a:ln w="19050" algn="ctr">
            <a:solidFill>
              <a:schemeClr val="tx1"/>
            </a:solidFill>
            <a:round/>
            <a:headEnd/>
            <a:tailEnd/>
          </a:ln>
        </p:spPr>
        <p:txBody>
          <a:bodyPr wrap="none" rtlCol="0" anchor="ctr" anchorCtr="1"/>
          <a:lstStyle/>
          <a:p>
            <a:pPr algn="ctr" fontAlgn="auto">
              <a:spcBef>
                <a:spcPts val="0"/>
              </a:spcBef>
              <a:spcAft>
                <a:spcPts val="0"/>
              </a:spcAft>
            </a:pPr>
            <a:endParaRPr lang="en-US" sz="1400" b="1" i="0" kern="0" baseline="0" dirty="0">
              <a:solidFill>
                <a:prstClr val="black"/>
              </a:solidFill>
              <a:latin typeface="+mj-lt"/>
            </a:endParaRPr>
          </a:p>
        </p:txBody>
      </p:sp>
      <p:sp>
        <p:nvSpPr>
          <p:cNvPr id="8" name="TextBox 7"/>
          <p:cNvSpPr txBox="1"/>
          <p:nvPr/>
        </p:nvSpPr>
        <p:spPr>
          <a:xfrm>
            <a:off x="762001" y="5109706"/>
            <a:ext cx="1089237" cy="605294"/>
          </a:xfrm>
          <a:prstGeom prst="rect">
            <a:avLst/>
          </a:prstGeom>
          <a:noFill/>
        </p:spPr>
        <p:txBody>
          <a:bodyPr wrap="square" rtlCol="0" anchor="ctr">
            <a:spAutoFit/>
          </a:bodyPr>
          <a:lstStyle/>
          <a:p>
            <a:pPr algn="ctr">
              <a:lnSpc>
                <a:spcPts val="2000"/>
              </a:lnSpc>
            </a:pPr>
            <a:r>
              <a:rPr lang="en-US" sz="2000" b="1" i="0" baseline="0" dirty="0">
                <a:solidFill>
                  <a:schemeClr val="tx2"/>
                </a:solidFill>
                <a:latin typeface="Calibri" panose="020F0502020204030204" pitchFamily="34" charset="0"/>
                <a:cs typeface="Arial" panose="020B0604020202020204" pitchFamily="34" charset="0"/>
              </a:rPr>
              <a:t>System Capacity</a:t>
            </a:r>
          </a:p>
        </p:txBody>
      </p:sp>
      <p:sp>
        <p:nvSpPr>
          <p:cNvPr id="9" name="Right Brace 8"/>
          <p:cNvSpPr/>
          <p:nvPr/>
        </p:nvSpPr>
        <p:spPr>
          <a:xfrm>
            <a:off x="2024268" y="2555970"/>
            <a:ext cx="365760" cy="2509995"/>
          </a:xfrm>
          <a:prstGeom prst="rightBrace">
            <a:avLst>
              <a:gd name="adj1" fmla="val 30762"/>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5B6770"/>
              </a:solidFill>
            </a:endParaRPr>
          </a:p>
        </p:txBody>
      </p:sp>
      <p:sp>
        <p:nvSpPr>
          <p:cNvPr id="10" name="Right Brace 9"/>
          <p:cNvSpPr/>
          <p:nvPr/>
        </p:nvSpPr>
        <p:spPr>
          <a:xfrm>
            <a:off x="2024268" y="1840488"/>
            <a:ext cx="365760" cy="663496"/>
          </a:xfrm>
          <a:prstGeom prst="rightBrace">
            <a:avLst>
              <a:gd name="adj1" fmla="val 30762"/>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5B6770"/>
              </a:solidFill>
            </a:endParaRPr>
          </a:p>
        </p:txBody>
      </p:sp>
      <p:sp>
        <p:nvSpPr>
          <p:cNvPr id="11" name="Content Placeholder 3"/>
          <p:cNvSpPr txBox="1">
            <a:spLocks/>
          </p:cNvSpPr>
          <p:nvPr/>
        </p:nvSpPr>
        <p:spPr>
          <a:xfrm>
            <a:off x="2563058" y="1790984"/>
            <a:ext cx="4980742" cy="89953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2400"/>
              </a:spcBef>
              <a:buFont typeface="Arial" panose="020B0604020202020204" pitchFamily="34" charset="0"/>
              <a:buNone/>
            </a:pPr>
            <a:r>
              <a:rPr lang="en-US" sz="2000" dirty="0">
                <a:solidFill>
                  <a:schemeClr val="tx2"/>
                </a:solidFill>
              </a:rPr>
              <a:t>Ancillary Service capacity is assigned to Resources by Market Participants to fulfill Ancillary Service Supply Responsibilities</a:t>
            </a:r>
          </a:p>
        </p:txBody>
      </p:sp>
      <p:sp>
        <p:nvSpPr>
          <p:cNvPr id="13" name="Slide Number Placeholder 12"/>
          <p:cNvSpPr>
            <a:spLocks noGrp="1"/>
          </p:cNvSpPr>
          <p:nvPr>
            <p:ph type="sldNum" sz="quarter" idx="4"/>
          </p:nvPr>
        </p:nvSpPr>
        <p:spPr/>
        <p:txBody>
          <a:bodyPr/>
          <a:lstStyle/>
          <a:p>
            <a:fld id="{1D93BD3E-1E9A-4970-A6F7-E7AC52762E0C}" type="slidenum">
              <a:rPr lang="en-US" smtClean="0"/>
              <a:pPr/>
              <a:t>12</a:t>
            </a:fld>
            <a:endParaRPr lang="en-US" dirty="0"/>
          </a:p>
        </p:txBody>
      </p:sp>
      <p:sp>
        <p:nvSpPr>
          <p:cNvPr id="3" name="TextBox 2">
            <a:extLst>
              <a:ext uri="{FF2B5EF4-FFF2-40B4-BE49-F238E27FC236}">
                <a16:creationId xmlns:a16="http://schemas.microsoft.com/office/drawing/2014/main" id="{947B15A6-E22C-2547-040C-AB5E82088EA7}"/>
              </a:ext>
            </a:extLst>
          </p:cNvPr>
          <p:cNvSpPr txBox="1"/>
          <p:nvPr/>
        </p:nvSpPr>
        <p:spPr>
          <a:xfrm>
            <a:off x="3718670" y="5099546"/>
            <a:ext cx="1782860" cy="523220"/>
          </a:xfrm>
          <a:prstGeom prst="rect">
            <a:avLst/>
          </a:prstGeom>
          <a:noFill/>
        </p:spPr>
        <p:txBody>
          <a:bodyPr wrap="none" rtlCol="0">
            <a:spAutoFit/>
          </a:bodyPr>
          <a:lstStyle/>
          <a:p>
            <a:r>
              <a:rPr lang="en-US" sz="2800" b="1" dirty="0">
                <a:solidFill>
                  <a:schemeClr val="tx2"/>
                </a:solidFill>
              </a:rPr>
              <a:t>Currently</a:t>
            </a:r>
          </a:p>
        </p:txBody>
      </p:sp>
    </p:spTree>
    <p:custDataLst>
      <p:tags r:id="rId1"/>
    </p:custDataLst>
    <p:extLst>
      <p:ext uri="{BB962C8B-B14F-4D97-AF65-F5344CB8AC3E}">
        <p14:creationId xmlns:p14="http://schemas.microsoft.com/office/powerpoint/2010/main" val="2203448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204118"/>
          </a:xfrm>
        </p:spPr>
        <p:txBody>
          <a:bodyPr anchor="t"/>
          <a:lstStyle/>
          <a:p>
            <a:r>
              <a:rPr lang="en-US" dirty="0"/>
              <a:t>To better reflect and plan for Real-Time grid conditions with RTC, RUC will also be modified to co-optimize energy and Ancillary Services</a:t>
            </a:r>
          </a:p>
        </p:txBody>
      </p:sp>
      <p:sp>
        <p:nvSpPr>
          <p:cNvPr id="4" name="Content Placeholder 3"/>
          <p:cNvSpPr txBox="1">
            <a:spLocks/>
          </p:cNvSpPr>
          <p:nvPr/>
        </p:nvSpPr>
        <p:spPr>
          <a:xfrm>
            <a:off x="2563058" y="2590800"/>
            <a:ext cx="4980742" cy="188118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2400"/>
              </a:spcBef>
              <a:buNone/>
            </a:pPr>
            <a:r>
              <a:rPr lang="en-US" sz="2000" dirty="0">
                <a:solidFill>
                  <a:schemeClr val="tx2"/>
                </a:solidFill>
              </a:rPr>
              <a:t>RUC attempts to meet forecasted demand, solve transmission congestion, and meet system Ancillary Service needs using the full capability of Resources planned to be available</a:t>
            </a:r>
          </a:p>
        </p:txBody>
      </p:sp>
      <p:sp>
        <p:nvSpPr>
          <p:cNvPr id="6" name="Rectangle 5"/>
          <p:cNvSpPr/>
          <p:nvPr/>
        </p:nvSpPr>
        <p:spPr>
          <a:xfrm>
            <a:off x="762001" y="1840434"/>
            <a:ext cx="1089237" cy="3225532"/>
          </a:xfrm>
          <a:prstGeom prst="rect">
            <a:avLst/>
          </a:prstGeom>
          <a:solidFill>
            <a:schemeClr val="accent1"/>
          </a:solidFill>
          <a:ln w="19050" algn="ctr">
            <a:noFill/>
            <a:round/>
            <a:headEnd/>
            <a:tailEnd/>
          </a:ln>
        </p:spPr>
        <p:txBody>
          <a:bodyPr wrap="none" rtlCol="0" anchor="ctr" anchorCtr="1"/>
          <a:lstStyle/>
          <a:p>
            <a:pPr algn="ctr" fontAlgn="auto">
              <a:lnSpc>
                <a:spcPts val="2000"/>
              </a:lnSpc>
              <a:spcBef>
                <a:spcPts val="0"/>
              </a:spcBef>
              <a:spcAft>
                <a:spcPts val="0"/>
              </a:spcAft>
            </a:pPr>
            <a:r>
              <a:rPr lang="en-US" sz="2000" b="1" i="0" kern="0" baseline="0" dirty="0">
                <a:solidFill>
                  <a:schemeClr val="bg1"/>
                </a:solidFill>
                <a:latin typeface="Calibri" panose="020F0502020204030204" pitchFamily="34" charset="0"/>
              </a:rPr>
              <a:t>Available</a:t>
            </a:r>
            <a:br>
              <a:rPr lang="en-US" sz="2000" b="1" i="0" kern="0" baseline="0" dirty="0">
                <a:solidFill>
                  <a:schemeClr val="bg1"/>
                </a:solidFill>
                <a:latin typeface="Calibri" panose="020F0502020204030204" pitchFamily="34" charset="0"/>
              </a:rPr>
            </a:br>
            <a:r>
              <a:rPr lang="en-US" sz="2000" b="1" i="0" kern="0" baseline="0" dirty="0">
                <a:solidFill>
                  <a:schemeClr val="bg1"/>
                </a:solidFill>
                <a:latin typeface="Calibri" panose="020F0502020204030204" pitchFamily="34" charset="0"/>
              </a:rPr>
              <a:t>for</a:t>
            </a:r>
            <a:br>
              <a:rPr lang="en-US" sz="2000" b="1" i="0" kern="0" baseline="0" dirty="0">
                <a:solidFill>
                  <a:schemeClr val="bg1"/>
                </a:solidFill>
                <a:latin typeface="Calibri" panose="020F0502020204030204" pitchFamily="34" charset="0"/>
              </a:rPr>
            </a:br>
            <a:r>
              <a:rPr lang="en-US" sz="2000" b="1" i="0" kern="0" baseline="0" dirty="0">
                <a:solidFill>
                  <a:schemeClr val="bg1"/>
                </a:solidFill>
                <a:latin typeface="Calibri" panose="020F0502020204030204" pitchFamily="34" charset="0"/>
              </a:rPr>
              <a:t>Energy</a:t>
            </a:r>
            <a:br>
              <a:rPr lang="en-US" sz="2000" b="1" i="0" kern="0" baseline="0" dirty="0">
                <a:solidFill>
                  <a:schemeClr val="bg1"/>
                </a:solidFill>
                <a:latin typeface="Calibri" panose="020F0502020204030204" pitchFamily="34" charset="0"/>
              </a:rPr>
            </a:br>
            <a:r>
              <a:rPr lang="en-US" sz="2000" b="1" i="0" kern="0" baseline="0" dirty="0">
                <a:solidFill>
                  <a:schemeClr val="bg1"/>
                </a:solidFill>
                <a:latin typeface="Calibri" panose="020F0502020204030204" pitchFamily="34" charset="0"/>
              </a:rPr>
              <a:t>Dispatch</a:t>
            </a:r>
          </a:p>
          <a:p>
            <a:pPr algn="ctr" fontAlgn="auto">
              <a:lnSpc>
                <a:spcPts val="2000"/>
              </a:lnSpc>
              <a:spcBef>
                <a:spcPts val="0"/>
              </a:spcBef>
              <a:spcAft>
                <a:spcPts val="0"/>
              </a:spcAft>
            </a:pPr>
            <a:r>
              <a:rPr lang="en-US" sz="2000" b="1" i="0" kern="0" baseline="0" dirty="0">
                <a:solidFill>
                  <a:schemeClr val="bg1"/>
                </a:solidFill>
                <a:latin typeface="Calibri" panose="020F0502020204030204" pitchFamily="34" charset="0"/>
              </a:rPr>
              <a:t> or</a:t>
            </a:r>
            <a:endParaRPr lang="en-US" sz="2000" b="1" kern="0" baseline="0" dirty="0">
              <a:solidFill>
                <a:schemeClr val="bg1"/>
              </a:solidFill>
              <a:latin typeface="Calibri" panose="020F0502020204030204" pitchFamily="34" charset="0"/>
            </a:endParaRPr>
          </a:p>
          <a:p>
            <a:pPr algn="ctr" fontAlgn="auto">
              <a:lnSpc>
                <a:spcPts val="2000"/>
              </a:lnSpc>
              <a:spcBef>
                <a:spcPts val="0"/>
              </a:spcBef>
              <a:spcAft>
                <a:spcPts val="0"/>
              </a:spcAft>
            </a:pPr>
            <a:r>
              <a:rPr lang="en-US" sz="2000" b="1" i="0" kern="0" dirty="0">
                <a:solidFill>
                  <a:schemeClr val="bg1"/>
                </a:solidFill>
                <a:latin typeface="Calibri" panose="020F0502020204030204" pitchFamily="34" charset="0"/>
              </a:rPr>
              <a:t>Ancillary</a:t>
            </a:r>
          </a:p>
          <a:p>
            <a:pPr algn="ctr" fontAlgn="auto">
              <a:lnSpc>
                <a:spcPts val="2000"/>
              </a:lnSpc>
              <a:spcBef>
                <a:spcPts val="0"/>
              </a:spcBef>
              <a:spcAft>
                <a:spcPts val="0"/>
              </a:spcAft>
            </a:pPr>
            <a:r>
              <a:rPr lang="en-US" sz="2000" b="1" i="0" kern="0" dirty="0">
                <a:solidFill>
                  <a:schemeClr val="bg1"/>
                </a:solidFill>
                <a:latin typeface="Calibri" panose="020F0502020204030204" pitchFamily="34" charset="0"/>
              </a:rPr>
              <a:t>S</a:t>
            </a:r>
            <a:r>
              <a:rPr lang="en-US" sz="2000" b="1" kern="0" dirty="0">
                <a:solidFill>
                  <a:schemeClr val="bg1"/>
                </a:solidFill>
                <a:latin typeface="Calibri" panose="020F0502020204030204" pitchFamily="34" charset="0"/>
              </a:rPr>
              <a:t>ervices</a:t>
            </a:r>
            <a:endParaRPr lang="en-US" sz="2000" b="1" i="0" kern="0" baseline="0" dirty="0">
              <a:solidFill>
                <a:schemeClr val="bg1"/>
              </a:solidFill>
              <a:latin typeface="Calibri" panose="020F0502020204030204" pitchFamily="34" charset="0"/>
            </a:endParaRPr>
          </a:p>
        </p:txBody>
      </p:sp>
      <p:sp>
        <p:nvSpPr>
          <p:cNvPr id="7" name="Rectangle 6"/>
          <p:cNvSpPr/>
          <p:nvPr/>
        </p:nvSpPr>
        <p:spPr>
          <a:xfrm>
            <a:off x="762000" y="1840434"/>
            <a:ext cx="1089237" cy="3225531"/>
          </a:xfrm>
          <a:prstGeom prst="rect">
            <a:avLst/>
          </a:prstGeom>
          <a:noFill/>
          <a:ln w="19050" algn="ctr">
            <a:solidFill>
              <a:schemeClr val="tx1"/>
            </a:solidFill>
            <a:round/>
            <a:headEnd/>
            <a:tailEnd/>
          </a:ln>
        </p:spPr>
        <p:txBody>
          <a:bodyPr wrap="none" rtlCol="0" anchor="ctr" anchorCtr="1"/>
          <a:lstStyle/>
          <a:p>
            <a:pPr algn="ctr" fontAlgn="auto">
              <a:spcBef>
                <a:spcPts val="0"/>
              </a:spcBef>
              <a:spcAft>
                <a:spcPts val="0"/>
              </a:spcAft>
            </a:pPr>
            <a:endParaRPr lang="en-US" sz="1400" b="1" i="0" kern="0" baseline="0" dirty="0">
              <a:solidFill>
                <a:prstClr val="black"/>
              </a:solidFill>
              <a:latin typeface="+mj-lt"/>
            </a:endParaRPr>
          </a:p>
        </p:txBody>
      </p:sp>
      <p:sp>
        <p:nvSpPr>
          <p:cNvPr id="8" name="TextBox 7"/>
          <p:cNvSpPr txBox="1"/>
          <p:nvPr/>
        </p:nvSpPr>
        <p:spPr>
          <a:xfrm>
            <a:off x="762001" y="5109706"/>
            <a:ext cx="1089237" cy="605294"/>
          </a:xfrm>
          <a:prstGeom prst="rect">
            <a:avLst/>
          </a:prstGeom>
          <a:noFill/>
        </p:spPr>
        <p:txBody>
          <a:bodyPr wrap="square" rtlCol="0" anchor="ctr">
            <a:spAutoFit/>
          </a:bodyPr>
          <a:lstStyle/>
          <a:p>
            <a:pPr algn="ctr">
              <a:lnSpc>
                <a:spcPts val="2000"/>
              </a:lnSpc>
            </a:pPr>
            <a:r>
              <a:rPr lang="en-US" sz="2000" b="1" i="0" baseline="0" dirty="0">
                <a:solidFill>
                  <a:schemeClr val="tx2"/>
                </a:solidFill>
                <a:latin typeface="Calibri" panose="020F0502020204030204" pitchFamily="34" charset="0"/>
                <a:cs typeface="Arial" panose="020B0604020202020204" pitchFamily="34" charset="0"/>
              </a:rPr>
              <a:t>System Capacity</a:t>
            </a:r>
          </a:p>
        </p:txBody>
      </p:sp>
      <p:sp>
        <p:nvSpPr>
          <p:cNvPr id="9" name="Right Brace 8"/>
          <p:cNvSpPr/>
          <p:nvPr/>
        </p:nvSpPr>
        <p:spPr>
          <a:xfrm>
            <a:off x="2024268" y="1840434"/>
            <a:ext cx="365760" cy="3225531"/>
          </a:xfrm>
          <a:prstGeom prst="rightBrace">
            <a:avLst>
              <a:gd name="adj1" fmla="val 30762"/>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5B6770"/>
              </a:solidFill>
            </a:endParaRPr>
          </a:p>
        </p:txBody>
      </p:sp>
      <p:sp>
        <p:nvSpPr>
          <p:cNvPr id="10" name="Slide Number Placeholder 9"/>
          <p:cNvSpPr>
            <a:spLocks noGrp="1"/>
          </p:cNvSpPr>
          <p:nvPr>
            <p:ph type="sldNum" sz="quarter" idx="4"/>
          </p:nvPr>
        </p:nvSpPr>
        <p:spPr/>
        <p:txBody>
          <a:bodyPr/>
          <a:lstStyle/>
          <a:p>
            <a:fld id="{1D93BD3E-1E9A-4970-A6F7-E7AC52762E0C}" type="slidenum">
              <a:rPr lang="en-US" smtClean="0"/>
              <a:pPr/>
              <a:t>13</a:t>
            </a:fld>
            <a:endParaRPr lang="en-US" dirty="0"/>
          </a:p>
        </p:txBody>
      </p:sp>
      <p:sp>
        <p:nvSpPr>
          <p:cNvPr id="5" name="TextBox 4">
            <a:extLst>
              <a:ext uri="{FF2B5EF4-FFF2-40B4-BE49-F238E27FC236}">
                <a16:creationId xmlns:a16="http://schemas.microsoft.com/office/drawing/2014/main" id="{418A2FAB-4129-8892-DED3-75A37C2ADC44}"/>
              </a:ext>
            </a:extLst>
          </p:cNvPr>
          <p:cNvSpPr txBox="1"/>
          <p:nvPr/>
        </p:nvSpPr>
        <p:spPr>
          <a:xfrm>
            <a:off x="3718670" y="5099546"/>
            <a:ext cx="2061783" cy="523220"/>
          </a:xfrm>
          <a:prstGeom prst="rect">
            <a:avLst/>
          </a:prstGeom>
          <a:noFill/>
        </p:spPr>
        <p:txBody>
          <a:bodyPr wrap="none" rtlCol="0">
            <a:spAutoFit/>
          </a:bodyPr>
          <a:lstStyle/>
          <a:p>
            <a:r>
              <a:rPr lang="en-US" sz="2800" b="1" dirty="0">
                <a:solidFill>
                  <a:schemeClr val="tx2"/>
                </a:solidFill>
              </a:rPr>
              <a:t>Under RTC</a:t>
            </a:r>
          </a:p>
        </p:txBody>
      </p:sp>
    </p:spTree>
    <p:custDataLst>
      <p:tags r:id="rId1"/>
    </p:custDataLst>
    <p:extLst>
      <p:ext uri="{BB962C8B-B14F-4D97-AF65-F5344CB8AC3E}">
        <p14:creationId xmlns:p14="http://schemas.microsoft.com/office/powerpoint/2010/main" val="1825862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The current Day-Ahead Market (DAM) fundamentally stays the same with the implementation of RTC</a:t>
            </a:r>
          </a:p>
        </p:txBody>
      </p:sp>
      <p:grpSp>
        <p:nvGrpSpPr>
          <p:cNvPr id="4" name="Group 3"/>
          <p:cNvGrpSpPr/>
          <p:nvPr/>
        </p:nvGrpSpPr>
        <p:grpSpPr>
          <a:xfrm>
            <a:off x="683293" y="1219200"/>
            <a:ext cx="7698330" cy="3706819"/>
            <a:chOff x="683293" y="1851560"/>
            <a:chExt cx="7698330" cy="3989752"/>
          </a:xfrm>
        </p:grpSpPr>
        <p:sp>
          <p:nvSpPr>
            <p:cNvPr id="5" name="Down Arrow 4"/>
            <p:cNvSpPr>
              <a:spLocks noChangeArrowheads="1"/>
            </p:cNvSpPr>
            <p:nvPr/>
          </p:nvSpPr>
          <p:spPr bwMode="auto">
            <a:xfrm rot="16200000">
              <a:off x="2750659" y="3914138"/>
              <a:ext cx="361796" cy="941522"/>
            </a:xfrm>
            <a:prstGeom prst="downArrow">
              <a:avLst>
                <a:gd name="adj1" fmla="val 40361"/>
                <a:gd name="adj2" fmla="val 61059"/>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2000" dirty="0"/>
            </a:p>
          </p:txBody>
        </p:sp>
        <p:sp>
          <p:nvSpPr>
            <p:cNvPr id="6" name="Down Arrow 39"/>
            <p:cNvSpPr>
              <a:spLocks noChangeArrowheads="1"/>
            </p:cNvSpPr>
            <p:nvPr/>
          </p:nvSpPr>
          <p:spPr bwMode="auto">
            <a:xfrm rot="5400000" flipV="1">
              <a:off x="2761122" y="1805653"/>
              <a:ext cx="361796" cy="941522"/>
            </a:xfrm>
            <a:prstGeom prst="downArrow">
              <a:avLst>
                <a:gd name="adj1" fmla="val 40361"/>
                <a:gd name="adj2" fmla="val 61059"/>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2000" dirty="0"/>
            </a:p>
          </p:txBody>
        </p:sp>
        <p:sp>
          <p:nvSpPr>
            <p:cNvPr id="7" name="Down Arrow 44"/>
            <p:cNvSpPr>
              <a:spLocks noChangeArrowheads="1"/>
            </p:cNvSpPr>
            <p:nvPr/>
          </p:nvSpPr>
          <p:spPr bwMode="auto">
            <a:xfrm rot="5400000" flipV="1">
              <a:off x="2813752" y="2919635"/>
              <a:ext cx="361796" cy="836117"/>
            </a:xfrm>
            <a:prstGeom prst="downArrow">
              <a:avLst>
                <a:gd name="adj1" fmla="val 40361"/>
                <a:gd name="adj2" fmla="val 61135"/>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2000" dirty="0"/>
            </a:p>
          </p:txBody>
        </p:sp>
        <p:sp>
          <p:nvSpPr>
            <p:cNvPr id="8" name="Down Arrow 45"/>
            <p:cNvSpPr>
              <a:spLocks noChangeArrowheads="1"/>
            </p:cNvSpPr>
            <p:nvPr/>
          </p:nvSpPr>
          <p:spPr bwMode="auto">
            <a:xfrm rot="16200000">
              <a:off x="5816736" y="4260349"/>
              <a:ext cx="361796" cy="757775"/>
            </a:xfrm>
            <a:prstGeom prst="downArrow">
              <a:avLst>
                <a:gd name="adj1" fmla="val 40361"/>
                <a:gd name="adj2" fmla="val 61089"/>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lstStyle/>
            <a:p>
              <a:endParaRPr lang="en-US" sz="2000" dirty="0"/>
            </a:p>
          </p:txBody>
        </p:sp>
        <p:sp>
          <p:nvSpPr>
            <p:cNvPr id="9" name="Down Arrow 44"/>
            <p:cNvSpPr>
              <a:spLocks noChangeArrowheads="1"/>
            </p:cNvSpPr>
            <p:nvPr/>
          </p:nvSpPr>
          <p:spPr bwMode="auto">
            <a:xfrm rot="5400000" flipV="1">
              <a:off x="5799375" y="2448744"/>
              <a:ext cx="361796" cy="757775"/>
            </a:xfrm>
            <a:prstGeom prst="downArrow">
              <a:avLst>
                <a:gd name="adj1" fmla="val 40361"/>
                <a:gd name="adj2" fmla="val 61089"/>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lstStyle/>
            <a:p>
              <a:endParaRPr lang="en-US" sz="2000" dirty="0"/>
            </a:p>
          </p:txBody>
        </p:sp>
        <p:sp>
          <p:nvSpPr>
            <p:cNvPr id="10" name="Down Arrow 45"/>
            <p:cNvSpPr>
              <a:spLocks noChangeArrowheads="1"/>
            </p:cNvSpPr>
            <p:nvPr/>
          </p:nvSpPr>
          <p:spPr bwMode="auto">
            <a:xfrm rot="16200000">
              <a:off x="5819317" y="3351680"/>
              <a:ext cx="361796" cy="757775"/>
            </a:xfrm>
            <a:prstGeom prst="downArrow">
              <a:avLst>
                <a:gd name="adj1" fmla="val 40361"/>
                <a:gd name="adj2" fmla="val 61089"/>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lstStyle/>
            <a:p>
              <a:endParaRPr lang="en-US" sz="2000" dirty="0"/>
            </a:p>
          </p:txBody>
        </p:sp>
        <p:sp>
          <p:nvSpPr>
            <p:cNvPr id="11" name="Rounded Rectangle 30"/>
            <p:cNvSpPr>
              <a:spLocks noChangeArrowheads="1"/>
            </p:cNvSpPr>
            <p:nvPr/>
          </p:nvSpPr>
          <p:spPr bwMode="auto">
            <a:xfrm>
              <a:off x="683293" y="1851560"/>
              <a:ext cx="1944687" cy="822960"/>
            </a:xfrm>
            <a:prstGeom prst="roundRect">
              <a:avLst>
                <a:gd name="adj" fmla="val 10282"/>
              </a:avLst>
            </a:prstGeom>
            <a:ln>
              <a:headEnd/>
              <a:tailEnd/>
            </a:ln>
          </p:spPr>
          <p:style>
            <a:lnRef idx="2">
              <a:schemeClr val="accent1">
                <a:shade val="15000"/>
              </a:schemeClr>
            </a:lnRef>
            <a:fillRef idx="1">
              <a:schemeClr val="accent1"/>
            </a:fillRef>
            <a:effectRef idx="0">
              <a:schemeClr val="accent1"/>
            </a:effectRef>
            <a:fontRef idx="minor">
              <a:schemeClr val="lt1"/>
            </a:fontRef>
          </p:style>
          <p:txBody>
            <a:bodyPr anchor="ctr"/>
            <a:lstStyle/>
            <a:p>
              <a:pPr lvl="0" algn="ctr">
                <a:defRPr/>
              </a:pPr>
              <a:r>
                <a:rPr lang="en-US" b="1" dirty="0">
                  <a:solidFill>
                    <a:schemeClr val="bg1"/>
                  </a:solidFill>
                </a:rPr>
                <a:t>Energy Offers &amp; Bids</a:t>
              </a:r>
            </a:p>
          </p:txBody>
        </p:sp>
        <p:sp>
          <p:nvSpPr>
            <p:cNvPr id="12" name="Rounded Rectangle 31"/>
            <p:cNvSpPr>
              <a:spLocks noChangeArrowheads="1"/>
            </p:cNvSpPr>
            <p:nvPr/>
          </p:nvSpPr>
          <p:spPr bwMode="auto">
            <a:xfrm>
              <a:off x="683293" y="2919684"/>
              <a:ext cx="1944687" cy="900263"/>
            </a:xfrm>
            <a:prstGeom prst="roundRect">
              <a:avLst>
                <a:gd name="adj" fmla="val 10282"/>
              </a:avLst>
            </a:prstGeom>
            <a:ln>
              <a:headEnd/>
              <a:tailEnd/>
            </a:ln>
          </p:spPr>
          <p:style>
            <a:lnRef idx="2">
              <a:schemeClr val="accent1">
                <a:shade val="15000"/>
              </a:schemeClr>
            </a:lnRef>
            <a:fillRef idx="1">
              <a:schemeClr val="accent1"/>
            </a:fillRef>
            <a:effectRef idx="0">
              <a:schemeClr val="accent1"/>
            </a:effectRef>
            <a:fontRef idx="minor">
              <a:schemeClr val="lt1"/>
            </a:fontRef>
          </p:style>
          <p:txBody>
            <a:bodyPr anchor="ctr"/>
            <a:lstStyle/>
            <a:p>
              <a:pPr lvl="0" algn="ctr">
                <a:defRPr/>
              </a:pPr>
              <a:r>
                <a:rPr lang="en-US" b="1" dirty="0">
                  <a:solidFill>
                    <a:schemeClr val="bg1"/>
                  </a:solidFill>
                </a:rPr>
                <a:t>Point-to-Point (PTP) Obligation Bids</a:t>
              </a:r>
            </a:p>
          </p:txBody>
        </p:sp>
        <p:sp>
          <p:nvSpPr>
            <p:cNvPr id="13" name="Rounded Rectangle 32"/>
            <p:cNvSpPr>
              <a:spLocks noChangeArrowheads="1"/>
            </p:cNvSpPr>
            <p:nvPr/>
          </p:nvSpPr>
          <p:spPr bwMode="auto">
            <a:xfrm>
              <a:off x="683293" y="3973419"/>
              <a:ext cx="1944687" cy="822960"/>
            </a:xfrm>
            <a:prstGeom prst="roundRect">
              <a:avLst>
                <a:gd name="adj" fmla="val 10282"/>
              </a:avLst>
            </a:prstGeom>
            <a:ln>
              <a:headEnd/>
              <a:tailEnd/>
            </a:ln>
          </p:spPr>
          <p:style>
            <a:lnRef idx="2">
              <a:schemeClr val="accent1">
                <a:shade val="15000"/>
              </a:schemeClr>
            </a:lnRef>
            <a:fillRef idx="1">
              <a:schemeClr val="accent1"/>
            </a:fillRef>
            <a:effectRef idx="0">
              <a:schemeClr val="accent1"/>
            </a:effectRef>
            <a:fontRef idx="minor">
              <a:schemeClr val="lt1"/>
            </a:fontRef>
          </p:style>
          <p:txBody>
            <a:bodyPr anchor="ctr"/>
            <a:lstStyle/>
            <a:p>
              <a:pPr lvl="0" algn="ctr">
                <a:defRPr/>
              </a:pPr>
              <a:r>
                <a:rPr lang="en-US" b="1" dirty="0">
                  <a:solidFill>
                    <a:schemeClr val="bg1"/>
                  </a:solidFill>
                </a:rPr>
                <a:t>Ancillary Service Offers*</a:t>
              </a:r>
            </a:p>
          </p:txBody>
        </p:sp>
        <p:sp>
          <p:nvSpPr>
            <p:cNvPr id="14" name="Rounded Rectangle 13"/>
            <p:cNvSpPr>
              <a:spLocks noChangeArrowheads="1"/>
            </p:cNvSpPr>
            <p:nvPr/>
          </p:nvSpPr>
          <p:spPr bwMode="auto">
            <a:xfrm>
              <a:off x="6433977" y="2444250"/>
              <a:ext cx="1947646" cy="766762"/>
            </a:xfrm>
            <a:prstGeom prst="roundRect">
              <a:avLst>
                <a:gd name="adj" fmla="val 10282"/>
              </a:avLst>
            </a:prstGeom>
            <a:ln>
              <a:headEnd/>
              <a:tailEnd/>
            </a:ln>
          </p:spPr>
          <p:style>
            <a:lnRef idx="2">
              <a:schemeClr val="accent3">
                <a:shade val="15000"/>
              </a:schemeClr>
            </a:lnRef>
            <a:fillRef idx="1">
              <a:schemeClr val="accent3"/>
            </a:fillRef>
            <a:effectRef idx="0">
              <a:schemeClr val="accent3"/>
            </a:effectRef>
            <a:fontRef idx="minor">
              <a:schemeClr val="lt1"/>
            </a:fontRef>
          </p:style>
          <p:txBody>
            <a:bodyPr anchor="ctr"/>
            <a:lstStyle/>
            <a:p>
              <a:pPr lvl="0" algn="ctr">
                <a:defRPr/>
              </a:pPr>
              <a:r>
                <a:rPr lang="en-US" b="1" dirty="0">
                  <a:solidFill>
                    <a:schemeClr val="bg1"/>
                  </a:solidFill>
                </a:rPr>
                <a:t>Energy Awards</a:t>
              </a:r>
            </a:p>
          </p:txBody>
        </p:sp>
        <p:sp>
          <p:nvSpPr>
            <p:cNvPr id="15" name="Rounded Rectangle 14"/>
            <p:cNvSpPr>
              <a:spLocks noChangeArrowheads="1"/>
            </p:cNvSpPr>
            <p:nvPr/>
          </p:nvSpPr>
          <p:spPr bwMode="auto">
            <a:xfrm>
              <a:off x="6433976" y="4246193"/>
              <a:ext cx="1945853" cy="766763"/>
            </a:xfrm>
            <a:prstGeom prst="roundRect">
              <a:avLst>
                <a:gd name="adj" fmla="val 10282"/>
              </a:avLst>
            </a:prstGeom>
            <a:ln>
              <a:headEnd/>
              <a:tailEnd/>
            </a:ln>
          </p:spPr>
          <p:style>
            <a:lnRef idx="2">
              <a:schemeClr val="accent3">
                <a:shade val="15000"/>
              </a:schemeClr>
            </a:lnRef>
            <a:fillRef idx="1">
              <a:schemeClr val="accent3"/>
            </a:fillRef>
            <a:effectRef idx="0">
              <a:schemeClr val="accent3"/>
            </a:effectRef>
            <a:fontRef idx="minor">
              <a:schemeClr val="lt1"/>
            </a:fontRef>
          </p:style>
          <p:txBody>
            <a:bodyPr anchor="ctr"/>
            <a:lstStyle/>
            <a:p>
              <a:pPr lvl="0" algn="ctr">
                <a:defRPr/>
              </a:pPr>
              <a:r>
                <a:rPr lang="en-US" b="1" dirty="0">
                  <a:solidFill>
                    <a:schemeClr val="bg1"/>
                  </a:solidFill>
                </a:rPr>
                <a:t>Ancillary Service Awards</a:t>
              </a:r>
            </a:p>
          </p:txBody>
        </p:sp>
        <p:sp>
          <p:nvSpPr>
            <p:cNvPr id="16" name="Rounded Rectangle 15"/>
            <p:cNvSpPr>
              <a:spLocks noChangeArrowheads="1"/>
            </p:cNvSpPr>
            <p:nvPr/>
          </p:nvSpPr>
          <p:spPr bwMode="auto">
            <a:xfrm>
              <a:off x="6433977" y="3345221"/>
              <a:ext cx="1947646" cy="766762"/>
            </a:xfrm>
            <a:prstGeom prst="roundRect">
              <a:avLst>
                <a:gd name="adj" fmla="val 10282"/>
              </a:avLst>
            </a:prstGeom>
            <a:ln>
              <a:headEnd/>
              <a:tailEnd/>
            </a:ln>
          </p:spPr>
          <p:style>
            <a:lnRef idx="2">
              <a:schemeClr val="accent3">
                <a:shade val="15000"/>
              </a:schemeClr>
            </a:lnRef>
            <a:fillRef idx="1">
              <a:schemeClr val="accent3"/>
            </a:fillRef>
            <a:effectRef idx="0">
              <a:schemeClr val="accent3"/>
            </a:effectRef>
            <a:fontRef idx="minor">
              <a:schemeClr val="lt1"/>
            </a:fontRef>
          </p:style>
          <p:txBody>
            <a:bodyPr anchor="ctr"/>
            <a:lstStyle/>
            <a:p>
              <a:pPr lvl="0" algn="ctr">
                <a:defRPr/>
              </a:pPr>
              <a:r>
                <a:rPr lang="en-US" b="1" dirty="0">
                  <a:solidFill>
                    <a:schemeClr val="bg1"/>
                  </a:solidFill>
                </a:rPr>
                <a:t>PTP Obligation Awards</a:t>
              </a:r>
            </a:p>
          </p:txBody>
        </p:sp>
        <p:sp>
          <p:nvSpPr>
            <p:cNvPr id="17" name="Rounded Rectangle 29"/>
            <p:cNvSpPr>
              <a:spLocks noChangeArrowheads="1"/>
            </p:cNvSpPr>
            <p:nvPr/>
          </p:nvSpPr>
          <p:spPr bwMode="auto">
            <a:xfrm>
              <a:off x="3459773" y="1974494"/>
              <a:ext cx="2264780" cy="3866818"/>
            </a:xfrm>
            <a:prstGeom prst="roundRect">
              <a:avLst>
                <a:gd name="adj" fmla="val 4463"/>
              </a:avLst>
            </a:prstGeom>
            <a:solidFill>
              <a:schemeClr val="accent4"/>
            </a:solidFill>
            <a:ln w="9525" algn="ctr">
              <a:noFill/>
              <a:round/>
              <a:headEnd/>
              <a:tailEnd/>
            </a:ln>
          </p:spPr>
          <p:txBody>
            <a:bodyPr anchor="ctr"/>
            <a:lstStyle/>
            <a:p>
              <a:pPr algn="ctr"/>
              <a:r>
                <a:rPr lang="en-US" sz="2000" dirty="0">
                  <a:solidFill>
                    <a:schemeClr val="bg1"/>
                  </a:solidFill>
                </a:rPr>
                <a:t>DAM</a:t>
              </a:r>
            </a:p>
          </p:txBody>
        </p:sp>
      </p:grpSp>
      <p:sp>
        <p:nvSpPr>
          <p:cNvPr id="19" name="Content Placeholder 2"/>
          <p:cNvSpPr txBox="1">
            <a:spLocks/>
          </p:cNvSpPr>
          <p:nvPr/>
        </p:nvSpPr>
        <p:spPr>
          <a:xfrm>
            <a:off x="2265946" y="5177930"/>
            <a:ext cx="6705600" cy="109508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1800" i="1" dirty="0">
                <a:solidFill>
                  <a:schemeClr val="tx2"/>
                </a:solidFill>
              </a:rPr>
              <a:t>*With RTC, “virtual” Ancillary Service Offers will be allowed.</a:t>
            </a:r>
          </a:p>
          <a:p>
            <a:pPr marL="0" indent="0" algn="just">
              <a:buNone/>
            </a:pPr>
            <a:r>
              <a:rPr lang="en-US" sz="1800" i="1" dirty="0">
                <a:solidFill>
                  <a:schemeClr val="tx2"/>
                </a:solidFill>
              </a:rPr>
              <a:t>Ancillary Service Awards are financially binding, but not physically binding as RTC-SCED procures AS in Real-Time </a:t>
            </a:r>
          </a:p>
        </p:txBody>
      </p:sp>
      <p:sp>
        <p:nvSpPr>
          <p:cNvPr id="20" name="Slide Number Placeholder 19"/>
          <p:cNvSpPr>
            <a:spLocks noGrp="1"/>
          </p:cNvSpPr>
          <p:nvPr>
            <p:ph type="sldNum" sz="quarter" idx="4"/>
          </p:nvPr>
        </p:nvSpPr>
        <p:spPr/>
        <p:txBody>
          <a:bodyPr/>
          <a:lstStyle/>
          <a:p>
            <a:fld id="{1D93BD3E-1E9A-4970-A6F7-E7AC52762E0C}" type="slidenum">
              <a:rPr lang="en-US" smtClean="0"/>
              <a:pPr/>
              <a:t>14</a:t>
            </a:fld>
            <a:endParaRPr lang="en-US" dirty="0"/>
          </a:p>
        </p:txBody>
      </p:sp>
      <p:sp>
        <p:nvSpPr>
          <p:cNvPr id="3" name="Down Arrow 39">
            <a:extLst>
              <a:ext uri="{FF2B5EF4-FFF2-40B4-BE49-F238E27FC236}">
                <a16:creationId xmlns:a16="http://schemas.microsoft.com/office/drawing/2014/main" id="{F1C75BA3-78B9-8127-7B3A-952805E87AD5}"/>
              </a:ext>
            </a:extLst>
          </p:cNvPr>
          <p:cNvSpPr>
            <a:spLocks noChangeArrowheads="1"/>
          </p:cNvSpPr>
          <p:nvPr/>
        </p:nvSpPr>
        <p:spPr bwMode="auto">
          <a:xfrm rot="5400000" flipV="1">
            <a:off x="2638400" y="4133640"/>
            <a:ext cx="361796" cy="1186819"/>
          </a:xfrm>
          <a:prstGeom prst="downArrow">
            <a:avLst>
              <a:gd name="adj1" fmla="val 40361"/>
              <a:gd name="adj2" fmla="val 61059"/>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2000" dirty="0"/>
          </a:p>
        </p:txBody>
      </p:sp>
      <p:sp>
        <p:nvSpPr>
          <p:cNvPr id="18" name="Rounded Rectangle 30">
            <a:extLst>
              <a:ext uri="{FF2B5EF4-FFF2-40B4-BE49-F238E27FC236}">
                <a16:creationId xmlns:a16="http://schemas.microsoft.com/office/drawing/2014/main" id="{482BBE74-28E3-C0D4-4680-B9551D36B640}"/>
              </a:ext>
            </a:extLst>
          </p:cNvPr>
          <p:cNvSpPr>
            <a:spLocks noChangeArrowheads="1"/>
          </p:cNvSpPr>
          <p:nvPr/>
        </p:nvSpPr>
        <p:spPr bwMode="auto">
          <a:xfrm>
            <a:off x="683293" y="4316418"/>
            <a:ext cx="1944686" cy="822960"/>
          </a:xfrm>
          <a:prstGeom prst="roundRect">
            <a:avLst>
              <a:gd name="adj" fmla="val 10282"/>
            </a:avLst>
          </a:prstGeom>
          <a:solidFill>
            <a:schemeClr val="accent1">
              <a:lumMod val="75000"/>
            </a:schemeClr>
          </a:solidFill>
          <a:ln>
            <a:headEnd/>
            <a:tailEnd/>
          </a:ln>
        </p:spPr>
        <p:style>
          <a:lnRef idx="2">
            <a:schemeClr val="accent1">
              <a:shade val="15000"/>
            </a:schemeClr>
          </a:lnRef>
          <a:fillRef idx="1">
            <a:schemeClr val="accent1"/>
          </a:fillRef>
          <a:effectRef idx="0">
            <a:schemeClr val="accent1"/>
          </a:effectRef>
          <a:fontRef idx="minor">
            <a:schemeClr val="lt1"/>
          </a:fontRef>
        </p:style>
        <p:txBody>
          <a:bodyPr anchor="ctr"/>
          <a:lstStyle/>
          <a:p>
            <a:pPr lvl="0" algn="ctr">
              <a:defRPr/>
            </a:pPr>
            <a:r>
              <a:rPr lang="en-US" b="1" i="1" u="sng" dirty="0">
                <a:solidFill>
                  <a:schemeClr val="bg2"/>
                </a:solidFill>
              </a:rPr>
              <a:t>ASDCs</a:t>
            </a:r>
          </a:p>
        </p:txBody>
      </p:sp>
    </p:spTree>
    <p:custDataLst>
      <p:tags r:id="rId1"/>
    </p:custDataLst>
    <p:extLst>
      <p:ext uri="{BB962C8B-B14F-4D97-AF65-F5344CB8AC3E}">
        <p14:creationId xmlns:p14="http://schemas.microsoft.com/office/powerpoint/2010/main" val="4025536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The current Supplemental Ancillary Services Market (SASM) process will be eliminated with the implementation of RTC</a:t>
            </a:r>
          </a:p>
        </p:txBody>
      </p:sp>
      <p:sp>
        <p:nvSpPr>
          <p:cNvPr id="4" name="Content Placeholder 2"/>
          <p:cNvSpPr txBox="1">
            <a:spLocks/>
          </p:cNvSpPr>
          <p:nvPr/>
        </p:nvSpPr>
        <p:spPr>
          <a:xfrm>
            <a:off x="518692" y="1596858"/>
            <a:ext cx="8165166" cy="8415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solidFill>
                  <a:schemeClr val="tx2"/>
                </a:solidFill>
              </a:rPr>
              <a:t>SASM allows ERCOT to fill Ancillary Service gaps that appear after completion of the DAM</a:t>
            </a:r>
            <a:endParaRPr lang="en-US" sz="2400" dirty="0">
              <a:solidFill>
                <a:schemeClr val="tx2"/>
              </a:solidFill>
            </a:endParaRPr>
          </a:p>
        </p:txBody>
      </p:sp>
      <p:sp>
        <p:nvSpPr>
          <p:cNvPr id="9" name="Rectangle 8"/>
          <p:cNvSpPr/>
          <p:nvPr/>
        </p:nvSpPr>
        <p:spPr>
          <a:xfrm>
            <a:off x="4039617" y="2209800"/>
            <a:ext cx="4644241" cy="2631490"/>
          </a:xfrm>
          <a:prstGeom prst="rect">
            <a:avLst/>
          </a:prstGeom>
        </p:spPr>
        <p:txBody>
          <a:bodyPr wrap="square">
            <a:spAutoFit/>
          </a:bodyPr>
          <a:lstStyle/>
          <a:p>
            <a:pPr marL="457200" indent="-457200">
              <a:spcBef>
                <a:spcPts val="1000"/>
              </a:spcBef>
              <a:buFont typeface="+mj-lt"/>
              <a:buAutoNum type="arabicPeriod"/>
            </a:pPr>
            <a:r>
              <a:rPr lang="en-US" sz="2000" dirty="0">
                <a:solidFill>
                  <a:schemeClr val="tx2"/>
                </a:solidFill>
              </a:rPr>
              <a:t>Failure to provide</a:t>
            </a:r>
          </a:p>
          <a:p>
            <a:pPr marL="457200" indent="-457200">
              <a:spcBef>
                <a:spcPts val="1000"/>
              </a:spcBef>
              <a:buFont typeface="+mj-lt"/>
              <a:buAutoNum type="arabicPeriod"/>
            </a:pPr>
            <a:r>
              <a:rPr lang="en-US" sz="2000" dirty="0">
                <a:solidFill>
                  <a:schemeClr val="tx2"/>
                </a:solidFill>
              </a:rPr>
              <a:t>Infeasible Ancillary Service capacity </a:t>
            </a:r>
          </a:p>
          <a:p>
            <a:pPr marL="457200" indent="-457200">
              <a:spcBef>
                <a:spcPts val="1000"/>
              </a:spcBef>
              <a:buFont typeface="+mj-lt"/>
              <a:buAutoNum type="arabicPeriod"/>
            </a:pPr>
            <a:r>
              <a:rPr lang="en-US" sz="2000" dirty="0">
                <a:solidFill>
                  <a:schemeClr val="tx2"/>
                </a:solidFill>
              </a:rPr>
              <a:t>More Ancillary Service capacity needed </a:t>
            </a:r>
          </a:p>
          <a:p>
            <a:pPr marL="457200" indent="-457200">
              <a:spcBef>
                <a:spcPts val="1000"/>
              </a:spcBef>
              <a:buFont typeface="+mj-lt"/>
              <a:buAutoNum type="arabicPeriod"/>
            </a:pPr>
            <a:r>
              <a:rPr lang="en-US" sz="2000" dirty="0">
                <a:solidFill>
                  <a:schemeClr val="tx2"/>
                </a:solidFill>
              </a:rPr>
              <a:t>Insufficient Ancillary Service offers in the DAM</a:t>
            </a:r>
          </a:p>
        </p:txBody>
      </p:sp>
      <p:grpSp>
        <p:nvGrpSpPr>
          <p:cNvPr id="12" name="Group 11"/>
          <p:cNvGrpSpPr/>
          <p:nvPr/>
        </p:nvGrpSpPr>
        <p:grpSpPr>
          <a:xfrm>
            <a:off x="703799" y="2673700"/>
            <a:ext cx="2818320" cy="1318972"/>
            <a:chOff x="5828671" y="5029200"/>
            <a:chExt cx="2818320" cy="1318972"/>
          </a:xfrm>
        </p:grpSpPr>
        <p:sp>
          <p:nvSpPr>
            <p:cNvPr id="13" name="Down Arrow 45"/>
            <p:cNvSpPr>
              <a:spLocks noChangeArrowheads="1"/>
            </p:cNvSpPr>
            <p:nvPr/>
          </p:nvSpPr>
          <p:spPr bwMode="auto">
            <a:xfrm rot="16200000">
              <a:off x="6828819" y="5392816"/>
              <a:ext cx="282523" cy="591739"/>
            </a:xfrm>
            <a:prstGeom prst="downArrow">
              <a:avLst>
                <a:gd name="adj1" fmla="val 40361"/>
                <a:gd name="adj2" fmla="val 61089"/>
              </a:avLst>
            </a:prstGeom>
            <a:ln>
              <a:headEnd/>
              <a:tailEnd/>
            </a:ln>
          </p:spPr>
          <p:style>
            <a:lnRef idx="2">
              <a:schemeClr val="accent2">
                <a:shade val="15000"/>
              </a:schemeClr>
            </a:lnRef>
            <a:fillRef idx="1">
              <a:schemeClr val="accent2"/>
            </a:fillRef>
            <a:effectRef idx="0">
              <a:schemeClr val="accent2"/>
            </a:effectRef>
            <a:fontRef idx="minor">
              <a:schemeClr val="lt1"/>
            </a:fontRef>
          </p:style>
          <p:txBody>
            <a:bodyPr/>
            <a:lstStyle/>
            <a:p>
              <a:endParaRPr lang="en-US" sz="2000" dirty="0"/>
            </a:p>
          </p:txBody>
        </p:sp>
        <p:sp>
          <p:nvSpPr>
            <p:cNvPr id="14" name="Rounded Rectangle 13"/>
            <p:cNvSpPr/>
            <p:nvPr/>
          </p:nvSpPr>
          <p:spPr>
            <a:xfrm>
              <a:off x="5828671" y="5029200"/>
              <a:ext cx="1085850" cy="1318972"/>
            </a:xfrm>
            <a:prstGeom prst="roundRect">
              <a:avLst/>
            </a:prstGeom>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solidFill>
                    <a:schemeClr val="bg1"/>
                  </a:solidFill>
                </a:rPr>
                <a:t>SASM</a:t>
              </a:r>
            </a:p>
          </p:txBody>
        </p:sp>
        <p:sp>
          <p:nvSpPr>
            <p:cNvPr id="15" name="Rounded Rectangle 14"/>
            <p:cNvSpPr>
              <a:spLocks noChangeArrowheads="1"/>
            </p:cNvSpPr>
            <p:nvPr/>
          </p:nvSpPr>
          <p:spPr bwMode="auto">
            <a:xfrm>
              <a:off x="7265950" y="5245750"/>
              <a:ext cx="1381041" cy="995950"/>
            </a:xfrm>
            <a:prstGeom prst="roundRect">
              <a:avLst>
                <a:gd name="adj" fmla="val 10282"/>
              </a:avLst>
            </a:prstGeom>
            <a:ln>
              <a:headEnd/>
              <a:tailEnd/>
            </a:ln>
          </p:spPr>
          <p:style>
            <a:lnRef idx="2">
              <a:schemeClr val="accent2">
                <a:shade val="15000"/>
              </a:schemeClr>
            </a:lnRef>
            <a:fillRef idx="1">
              <a:schemeClr val="accent2"/>
            </a:fillRef>
            <a:effectRef idx="0">
              <a:schemeClr val="accent2"/>
            </a:effectRef>
            <a:fontRef idx="minor">
              <a:schemeClr val="lt1"/>
            </a:fontRef>
          </p:style>
          <p:txBody>
            <a:bodyPr anchor="ctr"/>
            <a:lstStyle/>
            <a:p>
              <a:pPr algn="ctr">
                <a:defRPr/>
              </a:pPr>
              <a:r>
                <a:rPr lang="en-US" dirty="0">
                  <a:solidFill>
                    <a:schemeClr val="bg1"/>
                  </a:solidFill>
                </a:rPr>
                <a:t>Ancillary Service</a:t>
              </a:r>
            </a:p>
            <a:p>
              <a:pPr algn="ctr">
                <a:defRPr/>
              </a:pPr>
              <a:r>
                <a:rPr lang="en-US" dirty="0">
                  <a:solidFill>
                    <a:schemeClr val="bg1"/>
                  </a:solidFill>
                </a:rPr>
                <a:t>Awards</a:t>
              </a:r>
            </a:p>
          </p:txBody>
        </p:sp>
      </p:grpSp>
      <p:sp>
        <p:nvSpPr>
          <p:cNvPr id="10" name="&quot;No&quot; Symbol 9"/>
          <p:cNvSpPr/>
          <p:nvPr/>
        </p:nvSpPr>
        <p:spPr>
          <a:xfrm rot="386419">
            <a:off x="293918" y="2385803"/>
            <a:ext cx="1885600" cy="1885600"/>
          </a:xfrm>
          <a:prstGeom prst="noSmoking">
            <a:avLst>
              <a:gd name="adj" fmla="val 4104"/>
            </a:avLst>
          </a:prstGeom>
          <a:solidFill>
            <a:srgbClr val="00AEC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accent1"/>
              </a:solidFill>
              <a:effectLst>
                <a:outerShdw blurRad="38100" dist="25400" dir="5400000" algn="ctr" rotWithShape="0">
                  <a:srgbClr val="6E747A">
                    <a:alpha val="43000"/>
                  </a:srgbClr>
                </a:outerShdw>
              </a:effectLst>
            </a:endParaRPr>
          </a:p>
        </p:txBody>
      </p:sp>
      <p:sp>
        <p:nvSpPr>
          <p:cNvPr id="11" name="Content Placeholder 2"/>
          <p:cNvSpPr txBox="1">
            <a:spLocks/>
          </p:cNvSpPr>
          <p:nvPr/>
        </p:nvSpPr>
        <p:spPr>
          <a:xfrm>
            <a:off x="457200" y="5029200"/>
            <a:ext cx="7863308" cy="8415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000" i="1" dirty="0">
                <a:solidFill>
                  <a:schemeClr val="tx2"/>
                </a:solidFill>
              </a:rPr>
              <a:t>Under RTC, a co-optimized RUC and the Real-Time Market fulfill this role. </a:t>
            </a:r>
          </a:p>
        </p:txBody>
      </p:sp>
      <p:sp>
        <p:nvSpPr>
          <p:cNvPr id="6" name="Slide Number Placeholder 5"/>
          <p:cNvSpPr>
            <a:spLocks noGrp="1"/>
          </p:cNvSpPr>
          <p:nvPr>
            <p:ph type="sldNum" sz="quarter" idx="4"/>
          </p:nvPr>
        </p:nvSpPr>
        <p:spPr/>
        <p:txBody>
          <a:bodyPr/>
          <a:lstStyle/>
          <a:p>
            <a:fld id="{1D93BD3E-1E9A-4970-A6F7-E7AC52762E0C}" type="slidenum">
              <a:rPr lang="en-US" smtClean="0"/>
              <a:pPr/>
              <a:t>15</a:t>
            </a:fld>
            <a:endParaRPr lang="en-US" dirty="0"/>
          </a:p>
        </p:txBody>
      </p:sp>
    </p:spTree>
    <p:custDataLst>
      <p:tags r:id="rId1"/>
    </p:custDataLst>
    <p:extLst>
      <p:ext uri="{BB962C8B-B14F-4D97-AF65-F5344CB8AC3E}">
        <p14:creationId xmlns:p14="http://schemas.microsoft.com/office/powerpoint/2010/main" val="1968331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97842-C7B0-3AA3-A8F8-DD07F7A52433}"/>
              </a:ext>
            </a:extLst>
          </p:cNvPr>
          <p:cNvSpPr>
            <a:spLocks noGrp="1"/>
          </p:cNvSpPr>
          <p:nvPr>
            <p:ph type="ctrTitle"/>
          </p:nvPr>
        </p:nvSpPr>
        <p:spPr>
          <a:xfrm>
            <a:off x="685800" y="2743200"/>
            <a:ext cx="7772400" cy="1371600"/>
          </a:xfrm>
        </p:spPr>
        <p:txBody>
          <a:bodyPr/>
          <a:lstStyle/>
          <a:p>
            <a:r>
              <a:rPr lang="en-US" sz="3600" dirty="0">
                <a:solidFill>
                  <a:schemeClr val="tx2"/>
                </a:solidFill>
              </a:rPr>
              <a:t>Detailed AS Changes</a:t>
            </a:r>
          </a:p>
        </p:txBody>
      </p:sp>
    </p:spTree>
    <p:extLst>
      <p:ext uri="{BB962C8B-B14F-4D97-AF65-F5344CB8AC3E}">
        <p14:creationId xmlns:p14="http://schemas.microsoft.com/office/powerpoint/2010/main" val="2446095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D1068-91ED-21C0-093D-888C0353B761}"/>
              </a:ext>
            </a:extLst>
          </p:cNvPr>
          <p:cNvSpPr>
            <a:spLocks noGrp="1"/>
          </p:cNvSpPr>
          <p:nvPr>
            <p:ph type="title"/>
          </p:nvPr>
        </p:nvSpPr>
        <p:spPr>
          <a:xfrm>
            <a:off x="381000" y="243682"/>
            <a:ext cx="8458200" cy="875751"/>
          </a:xfrm>
        </p:spPr>
        <p:txBody>
          <a:bodyPr/>
          <a:lstStyle/>
          <a:p>
            <a:r>
              <a:rPr lang="en-US" dirty="0"/>
              <a:t>With RTC, there will be several changes in the communications of data between ERCOT QSEs</a:t>
            </a:r>
          </a:p>
        </p:txBody>
      </p:sp>
      <p:sp>
        <p:nvSpPr>
          <p:cNvPr id="4" name="Slide Number Placeholder 3">
            <a:extLst>
              <a:ext uri="{FF2B5EF4-FFF2-40B4-BE49-F238E27FC236}">
                <a16:creationId xmlns:a16="http://schemas.microsoft.com/office/drawing/2014/main" id="{18F87B9F-6F33-2645-BD30-766C3642955C}"/>
              </a:ext>
            </a:extLst>
          </p:cNvPr>
          <p:cNvSpPr>
            <a:spLocks noGrp="1"/>
          </p:cNvSpPr>
          <p:nvPr>
            <p:ph type="sldNum" sz="quarter" idx="4"/>
          </p:nvPr>
        </p:nvSpPr>
        <p:spPr/>
        <p:txBody>
          <a:bodyPr/>
          <a:lstStyle/>
          <a:p>
            <a:fld id="{1D93BD3E-1E9A-4970-A6F7-E7AC52762E0C}" type="slidenum">
              <a:rPr lang="en-US" smtClean="0"/>
              <a:pPr/>
              <a:t>17</a:t>
            </a:fld>
            <a:endParaRPr lang="en-US" dirty="0"/>
          </a:p>
        </p:txBody>
      </p:sp>
      <p:sp>
        <p:nvSpPr>
          <p:cNvPr id="5" name="TextBox 4">
            <a:extLst>
              <a:ext uri="{FF2B5EF4-FFF2-40B4-BE49-F238E27FC236}">
                <a16:creationId xmlns:a16="http://schemas.microsoft.com/office/drawing/2014/main" id="{73D890B2-FED7-B4DF-9715-DBBF51F48DD8}"/>
              </a:ext>
            </a:extLst>
          </p:cNvPr>
          <p:cNvSpPr txBox="1"/>
          <p:nvPr/>
        </p:nvSpPr>
        <p:spPr>
          <a:xfrm>
            <a:off x="5638800" y="1371600"/>
            <a:ext cx="2061783" cy="523220"/>
          </a:xfrm>
          <a:prstGeom prst="rect">
            <a:avLst/>
          </a:prstGeom>
          <a:noFill/>
        </p:spPr>
        <p:txBody>
          <a:bodyPr wrap="none" rtlCol="0">
            <a:spAutoFit/>
          </a:bodyPr>
          <a:lstStyle/>
          <a:p>
            <a:r>
              <a:rPr lang="en-US" sz="2800" b="1" dirty="0">
                <a:solidFill>
                  <a:schemeClr val="tx2"/>
                </a:solidFill>
              </a:rPr>
              <a:t>Under RTC</a:t>
            </a:r>
          </a:p>
        </p:txBody>
      </p:sp>
      <p:sp>
        <p:nvSpPr>
          <p:cNvPr id="6" name="TextBox 5">
            <a:extLst>
              <a:ext uri="{FF2B5EF4-FFF2-40B4-BE49-F238E27FC236}">
                <a16:creationId xmlns:a16="http://schemas.microsoft.com/office/drawing/2014/main" id="{4CEB0F35-4388-331B-B4EC-BDB597BD7B3E}"/>
              </a:ext>
            </a:extLst>
          </p:cNvPr>
          <p:cNvSpPr txBox="1"/>
          <p:nvPr/>
        </p:nvSpPr>
        <p:spPr>
          <a:xfrm>
            <a:off x="1295400" y="1381780"/>
            <a:ext cx="1782860" cy="523220"/>
          </a:xfrm>
          <a:prstGeom prst="rect">
            <a:avLst/>
          </a:prstGeom>
          <a:noFill/>
        </p:spPr>
        <p:txBody>
          <a:bodyPr wrap="none" rtlCol="0">
            <a:spAutoFit/>
          </a:bodyPr>
          <a:lstStyle/>
          <a:p>
            <a:r>
              <a:rPr lang="en-US" sz="2800" b="1" dirty="0">
                <a:solidFill>
                  <a:schemeClr val="tx2"/>
                </a:solidFill>
              </a:rPr>
              <a:t>Currently</a:t>
            </a:r>
          </a:p>
        </p:txBody>
      </p:sp>
      <p:sp>
        <p:nvSpPr>
          <p:cNvPr id="10" name="Rounded Rectangle 30">
            <a:extLst>
              <a:ext uri="{FF2B5EF4-FFF2-40B4-BE49-F238E27FC236}">
                <a16:creationId xmlns:a16="http://schemas.microsoft.com/office/drawing/2014/main" id="{4EA8F075-7BAA-4E15-673C-BF61FECC7A1E}"/>
              </a:ext>
            </a:extLst>
          </p:cNvPr>
          <p:cNvSpPr>
            <a:spLocks noChangeArrowheads="1"/>
          </p:cNvSpPr>
          <p:nvPr/>
        </p:nvSpPr>
        <p:spPr bwMode="auto">
          <a:xfrm>
            <a:off x="378447" y="2905780"/>
            <a:ext cx="3616765" cy="523220"/>
          </a:xfrm>
          <a:prstGeom prst="roundRect">
            <a:avLst>
              <a:gd name="adj" fmla="val 10282"/>
            </a:avLst>
          </a:prstGeom>
          <a:ln>
            <a:headEnd/>
            <a:tailEnd/>
          </a:ln>
        </p:spPr>
        <p:style>
          <a:lnRef idx="2">
            <a:schemeClr val="accent6">
              <a:shade val="15000"/>
            </a:schemeClr>
          </a:lnRef>
          <a:fillRef idx="1">
            <a:schemeClr val="accent6"/>
          </a:fillRef>
          <a:effectRef idx="0">
            <a:schemeClr val="accent6"/>
          </a:effectRef>
          <a:fontRef idx="minor">
            <a:schemeClr val="lt1"/>
          </a:fontRef>
        </p:style>
        <p:txBody>
          <a:bodyPr anchor="ctr"/>
          <a:lstStyle/>
          <a:p>
            <a:pPr lvl="0" algn="ctr">
              <a:defRPr/>
            </a:pPr>
            <a:r>
              <a:rPr lang="en-US" sz="1600" b="1" dirty="0">
                <a:solidFill>
                  <a:schemeClr val="bg1"/>
                </a:solidFill>
              </a:rPr>
              <a:t>Ancillary Service-Specific Resource Statuses</a:t>
            </a:r>
          </a:p>
        </p:txBody>
      </p:sp>
      <p:sp>
        <p:nvSpPr>
          <p:cNvPr id="11" name="Rounded Rectangle 30">
            <a:extLst>
              <a:ext uri="{FF2B5EF4-FFF2-40B4-BE49-F238E27FC236}">
                <a16:creationId xmlns:a16="http://schemas.microsoft.com/office/drawing/2014/main" id="{04B77D1D-D914-59BD-3E02-3F859D343DB1}"/>
              </a:ext>
            </a:extLst>
          </p:cNvPr>
          <p:cNvSpPr>
            <a:spLocks noChangeArrowheads="1"/>
          </p:cNvSpPr>
          <p:nvPr/>
        </p:nvSpPr>
        <p:spPr bwMode="auto">
          <a:xfrm>
            <a:off x="4903922" y="2905780"/>
            <a:ext cx="3616765" cy="589240"/>
          </a:xfrm>
          <a:prstGeom prst="roundRect">
            <a:avLst>
              <a:gd name="adj" fmla="val 10282"/>
            </a:avLst>
          </a:prstGeom>
          <a:ln>
            <a:headEnd/>
            <a:tailEnd/>
          </a:ln>
        </p:spPr>
        <p:style>
          <a:lnRef idx="2">
            <a:schemeClr val="accent4">
              <a:shade val="15000"/>
            </a:schemeClr>
          </a:lnRef>
          <a:fillRef idx="1">
            <a:schemeClr val="accent4"/>
          </a:fillRef>
          <a:effectRef idx="0">
            <a:schemeClr val="accent4"/>
          </a:effectRef>
          <a:fontRef idx="minor">
            <a:schemeClr val="lt1"/>
          </a:fontRef>
        </p:style>
        <p:txBody>
          <a:bodyPr anchor="ctr"/>
          <a:lstStyle/>
          <a:p>
            <a:pPr lvl="0" algn="ctr">
              <a:defRPr/>
            </a:pPr>
            <a:r>
              <a:rPr lang="en-US" sz="1600" b="1" dirty="0">
                <a:solidFill>
                  <a:schemeClr val="bg1"/>
                </a:solidFill>
              </a:rPr>
              <a:t>General Resource Statuses for ERCOT to award AS</a:t>
            </a:r>
          </a:p>
        </p:txBody>
      </p:sp>
      <p:sp>
        <p:nvSpPr>
          <p:cNvPr id="12" name="Down Arrow 39">
            <a:extLst>
              <a:ext uri="{FF2B5EF4-FFF2-40B4-BE49-F238E27FC236}">
                <a16:creationId xmlns:a16="http://schemas.microsoft.com/office/drawing/2014/main" id="{84A4D9EF-969D-4317-C07D-DFA8F5A9445C}"/>
              </a:ext>
            </a:extLst>
          </p:cNvPr>
          <p:cNvSpPr>
            <a:spLocks noChangeArrowheads="1"/>
          </p:cNvSpPr>
          <p:nvPr/>
        </p:nvSpPr>
        <p:spPr bwMode="auto">
          <a:xfrm rot="5400000" flipV="1">
            <a:off x="4314729" y="2854251"/>
            <a:ext cx="336139" cy="609601"/>
          </a:xfrm>
          <a:prstGeom prst="downArrow">
            <a:avLst>
              <a:gd name="adj1" fmla="val 40361"/>
              <a:gd name="adj2" fmla="val 61059"/>
            </a:avLst>
          </a:prstGeom>
          <a:ln>
            <a:headEnd/>
            <a:tailEnd/>
          </a:ln>
        </p:spPr>
        <p:style>
          <a:lnRef idx="2">
            <a:schemeClr val="accent1">
              <a:shade val="15000"/>
            </a:schemeClr>
          </a:lnRef>
          <a:fillRef idx="1">
            <a:schemeClr val="accent1"/>
          </a:fillRef>
          <a:effectRef idx="0">
            <a:schemeClr val="accent1"/>
          </a:effectRef>
          <a:fontRef idx="minor">
            <a:schemeClr val="lt1"/>
          </a:fontRef>
        </p:style>
        <p:txBody>
          <a:bodyPr/>
          <a:lstStyle/>
          <a:p>
            <a:endParaRPr lang="en-US" sz="2000" dirty="0"/>
          </a:p>
        </p:txBody>
      </p:sp>
      <p:sp>
        <p:nvSpPr>
          <p:cNvPr id="13" name="Rounded Rectangle 30">
            <a:extLst>
              <a:ext uri="{FF2B5EF4-FFF2-40B4-BE49-F238E27FC236}">
                <a16:creationId xmlns:a16="http://schemas.microsoft.com/office/drawing/2014/main" id="{2C1E0C79-6584-F4CF-23DB-0878EDBA2F4A}"/>
              </a:ext>
            </a:extLst>
          </p:cNvPr>
          <p:cNvSpPr>
            <a:spLocks noChangeArrowheads="1"/>
          </p:cNvSpPr>
          <p:nvPr/>
        </p:nvSpPr>
        <p:spPr bwMode="auto">
          <a:xfrm>
            <a:off x="395748" y="3798405"/>
            <a:ext cx="3616765" cy="523220"/>
          </a:xfrm>
          <a:prstGeom prst="roundRect">
            <a:avLst>
              <a:gd name="adj" fmla="val 10282"/>
            </a:avLst>
          </a:prstGeom>
          <a:ln>
            <a:headEnd/>
            <a:tailEnd/>
          </a:ln>
        </p:spPr>
        <p:style>
          <a:lnRef idx="2">
            <a:schemeClr val="accent6">
              <a:shade val="15000"/>
            </a:schemeClr>
          </a:lnRef>
          <a:fillRef idx="1">
            <a:schemeClr val="accent6"/>
          </a:fillRef>
          <a:effectRef idx="0">
            <a:schemeClr val="accent6"/>
          </a:effectRef>
          <a:fontRef idx="minor">
            <a:schemeClr val="lt1"/>
          </a:fontRef>
        </p:style>
        <p:txBody>
          <a:bodyPr anchor="ctr"/>
          <a:lstStyle/>
          <a:p>
            <a:pPr lvl="0" algn="ctr">
              <a:defRPr/>
            </a:pPr>
            <a:r>
              <a:rPr lang="en-US" sz="1600" b="1" dirty="0">
                <a:solidFill>
                  <a:schemeClr val="bg1"/>
                </a:solidFill>
              </a:rPr>
              <a:t>Regulation Participation Factors/QSE-Level Deployments</a:t>
            </a:r>
          </a:p>
        </p:txBody>
      </p:sp>
      <p:sp>
        <p:nvSpPr>
          <p:cNvPr id="14" name="Down Arrow 39">
            <a:extLst>
              <a:ext uri="{FF2B5EF4-FFF2-40B4-BE49-F238E27FC236}">
                <a16:creationId xmlns:a16="http://schemas.microsoft.com/office/drawing/2014/main" id="{ED3C931B-9E64-FAD5-5B46-9D7F3579E158}"/>
              </a:ext>
            </a:extLst>
          </p:cNvPr>
          <p:cNvSpPr>
            <a:spLocks noChangeArrowheads="1"/>
          </p:cNvSpPr>
          <p:nvPr/>
        </p:nvSpPr>
        <p:spPr bwMode="auto">
          <a:xfrm rot="5400000" flipV="1">
            <a:off x="4314729" y="3770493"/>
            <a:ext cx="336139" cy="609601"/>
          </a:xfrm>
          <a:prstGeom prst="downArrow">
            <a:avLst>
              <a:gd name="adj1" fmla="val 40361"/>
              <a:gd name="adj2" fmla="val 61059"/>
            </a:avLst>
          </a:prstGeom>
          <a:ln>
            <a:headEnd/>
            <a:tailEnd/>
          </a:ln>
        </p:spPr>
        <p:style>
          <a:lnRef idx="2">
            <a:schemeClr val="accent1">
              <a:shade val="15000"/>
            </a:schemeClr>
          </a:lnRef>
          <a:fillRef idx="1">
            <a:schemeClr val="accent1"/>
          </a:fillRef>
          <a:effectRef idx="0">
            <a:schemeClr val="accent1"/>
          </a:effectRef>
          <a:fontRef idx="minor">
            <a:schemeClr val="lt1"/>
          </a:fontRef>
        </p:style>
        <p:txBody>
          <a:bodyPr/>
          <a:lstStyle/>
          <a:p>
            <a:endParaRPr lang="en-US" sz="2000" dirty="0"/>
          </a:p>
        </p:txBody>
      </p:sp>
      <p:sp>
        <p:nvSpPr>
          <p:cNvPr id="15" name="Rounded Rectangle 30">
            <a:extLst>
              <a:ext uri="{FF2B5EF4-FFF2-40B4-BE49-F238E27FC236}">
                <a16:creationId xmlns:a16="http://schemas.microsoft.com/office/drawing/2014/main" id="{DA908F21-918C-861E-E8BB-C382D7C077A7}"/>
              </a:ext>
            </a:extLst>
          </p:cNvPr>
          <p:cNvSpPr>
            <a:spLocks noChangeArrowheads="1"/>
          </p:cNvSpPr>
          <p:nvPr/>
        </p:nvSpPr>
        <p:spPr bwMode="auto">
          <a:xfrm>
            <a:off x="4953084" y="3798405"/>
            <a:ext cx="3616765" cy="523220"/>
          </a:xfrm>
          <a:prstGeom prst="roundRect">
            <a:avLst>
              <a:gd name="adj" fmla="val 10282"/>
            </a:avLst>
          </a:prstGeom>
          <a:ln>
            <a:headEnd/>
            <a:tailEnd/>
          </a:ln>
        </p:spPr>
        <p:style>
          <a:lnRef idx="2">
            <a:schemeClr val="accent4">
              <a:shade val="15000"/>
            </a:schemeClr>
          </a:lnRef>
          <a:fillRef idx="1">
            <a:schemeClr val="accent4"/>
          </a:fillRef>
          <a:effectRef idx="0">
            <a:schemeClr val="accent4"/>
          </a:effectRef>
          <a:fontRef idx="minor">
            <a:schemeClr val="lt1"/>
          </a:fontRef>
        </p:style>
        <p:txBody>
          <a:bodyPr anchor="ctr"/>
          <a:lstStyle/>
          <a:p>
            <a:pPr lvl="0" algn="ctr">
              <a:defRPr/>
            </a:pPr>
            <a:r>
              <a:rPr lang="en-US" sz="1600" b="1" dirty="0">
                <a:solidFill>
                  <a:schemeClr val="bg1"/>
                </a:solidFill>
              </a:rPr>
              <a:t>Regulation Resource-Specific Deployments</a:t>
            </a:r>
          </a:p>
        </p:txBody>
      </p:sp>
      <p:sp>
        <p:nvSpPr>
          <p:cNvPr id="16" name="Rounded Rectangle 30">
            <a:extLst>
              <a:ext uri="{FF2B5EF4-FFF2-40B4-BE49-F238E27FC236}">
                <a16:creationId xmlns:a16="http://schemas.microsoft.com/office/drawing/2014/main" id="{B3A116E0-E551-76BD-B431-64B718B23AFC}"/>
              </a:ext>
            </a:extLst>
          </p:cNvPr>
          <p:cNvSpPr>
            <a:spLocks noChangeArrowheads="1"/>
          </p:cNvSpPr>
          <p:nvPr/>
        </p:nvSpPr>
        <p:spPr bwMode="auto">
          <a:xfrm>
            <a:off x="395748" y="4722985"/>
            <a:ext cx="3616765" cy="492362"/>
          </a:xfrm>
          <a:prstGeom prst="roundRect">
            <a:avLst>
              <a:gd name="adj" fmla="val 10282"/>
            </a:avLst>
          </a:prstGeom>
          <a:ln>
            <a:headEnd/>
            <a:tailEnd/>
          </a:ln>
        </p:spPr>
        <p:style>
          <a:lnRef idx="2">
            <a:schemeClr val="accent6">
              <a:shade val="15000"/>
            </a:schemeClr>
          </a:lnRef>
          <a:fillRef idx="1">
            <a:schemeClr val="accent6"/>
          </a:fillRef>
          <a:effectRef idx="0">
            <a:schemeClr val="accent6"/>
          </a:effectRef>
          <a:fontRef idx="minor">
            <a:schemeClr val="lt1"/>
          </a:fontRef>
        </p:style>
        <p:txBody>
          <a:bodyPr anchor="ctr"/>
          <a:lstStyle/>
          <a:p>
            <a:pPr lvl="0" algn="ctr">
              <a:defRPr/>
            </a:pPr>
            <a:r>
              <a:rPr lang="en-US" sz="1600" b="1" dirty="0">
                <a:solidFill>
                  <a:schemeClr val="bg1"/>
                </a:solidFill>
              </a:rPr>
              <a:t>Updated Desired Base Points</a:t>
            </a:r>
          </a:p>
          <a:p>
            <a:pPr lvl="0" algn="ctr">
              <a:defRPr/>
            </a:pPr>
            <a:r>
              <a:rPr lang="en-US" sz="1600" b="1" dirty="0">
                <a:solidFill>
                  <a:schemeClr val="bg1"/>
                </a:solidFill>
              </a:rPr>
              <a:t>UDBP</a:t>
            </a:r>
          </a:p>
        </p:txBody>
      </p:sp>
      <p:sp>
        <p:nvSpPr>
          <p:cNvPr id="17" name="Rounded Rectangle 30">
            <a:extLst>
              <a:ext uri="{FF2B5EF4-FFF2-40B4-BE49-F238E27FC236}">
                <a16:creationId xmlns:a16="http://schemas.microsoft.com/office/drawing/2014/main" id="{48D6C703-3E34-47CC-67DE-12025953684F}"/>
              </a:ext>
            </a:extLst>
          </p:cNvPr>
          <p:cNvSpPr>
            <a:spLocks noChangeArrowheads="1"/>
          </p:cNvSpPr>
          <p:nvPr/>
        </p:nvSpPr>
        <p:spPr bwMode="auto">
          <a:xfrm>
            <a:off x="4903922" y="4708851"/>
            <a:ext cx="3616765" cy="492362"/>
          </a:xfrm>
          <a:prstGeom prst="roundRect">
            <a:avLst>
              <a:gd name="adj" fmla="val 10282"/>
            </a:avLst>
          </a:prstGeom>
          <a:ln>
            <a:headEnd/>
            <a:tailEnd/>
          </a:ln>
        </p:spPr>
        <p:style>
          <a:lnRef idx="2">
            <a:schemeClr val="accent4">
              <a:shade val="15000"/>
            </a:schemeClr>
          </a:lnRef>
          <a:fillRef idx="1">
            <a:schemeClr val="accent4"/>
          </a:fillRef>
          <a:effectRef idx="0">
            <a:schemeClr val="accent4"/>
          </a:effectRef>
          <a:fontRef idx="minor">
            <a:schemeClr val="lt1"/>
          </a:fontRef>
        </p:style>
        <p:txBody>
          <a:bodyPr anchor="ctr"/>
          <a:lstStyle/>
          <a:p>
            <a:pPr lvl="0" algn="ctr">
              <a:defRPr/>
            </a:pPr>
            <a:r>
              <a:rPr lang="en-US" sz="1600" b="1" dirty="0">
                <a:solidFill>
                  <a:schemeClr val="bg1"/>
                </a:solidFill>
              </a:rPr>
              <a:t>Updated Desired Set Points</a:t>
            </a:r>
          </a:p>
          <a:p>
            <a:pPr lvl="0" algn="ctr">
              <a:defRPr/>
            </a:pPr>
            <a:r>
              <a:rPr lang="en-US" sz="1600" b="1" dirty="0">
                <a:solidFill>
                  <a:schemeClr val="bg1"/>
                </a:solidFill>
              </a:rPr>
              <a:t>UDSP</a:t>
            </a:r>
          </a:p>
        </p:txBody>
      </p:sp>
      <p:sp>
        <p:nvSpPr>
          <p:cNvPr id="18" name="Down Arrow 39">
            <a:extLst>
              <a:ext uri="{FF2B5EF4-FFF2-40B4-BE49-F238E27FC236}">
                <a16:creationId xmlns:a16="http://schemas.microsoft.com/office/drawing/2014/main" id="{3037306C-B81D-F2FA-C525-D429A6B78B54}"/>
              </a:ext>
            </a:extLst>
          </p:cNvPr>
          <p:cNvSpPr>
            <a:spLocks noChangeArrowheads="1"/>
          </p:cNvSpPr>
          <p:nvPr/>
        </p:nvSpPr>
        <p:spPr bwMode="auto">
          <a:xfrm rot="5400000" flipV="1">
            <a:off x="4314729" y="4591302"/>
            <a:ext cx="336139" cy="609601"/>
          </a:xfrm>
          <a:prstGeom prst="downArrow">
            <a:avLst>
              <a:gd name="adj1" fmla="val 40361"/>
              <a:gd name="adj2" fmla="val 61059"/>
            </a:avLst>
          </a:prstGeom>
          <a:ln>
            <a:headEnd/>
            <a:tailEnd/>
          </a:ln>
        </p:spPr>
        <p:style>
          <a:lnRef idx="2">
            <a:schemeClr val="accent1">
              <a:shade val="15000"/>
            </a:schemeClr>
          </a:lnRef>
          <a:fillRef idx="1">
            <a:schemeClr val="accent1"/>
          </a:fillRef>
          <a:effectRef idx="0">
            <a:schemeClr val="accent1"/>
          </a:effectRef>
          <a:fontRef idx="minor">
            <a:schemeClr val="lt1"/>
          </a:fontRef>
        </p:style>
        <p:txBody>
          <a:bodyPr/>
          <a:lstStyle/>
          <a:p>
            <a:endParaRPr lang="en-US" sz="2000" dirty="0"/>
          </a:p>
        </p:txBody>
      </p:sp>
      <p:sp>
        <p:nvSpPr>
          <p:cNvPr id="3" name="Down Arrow 39">
            <a:extLst>
              <a:ext uri="{FF2B5EF4-FFF2-40B4-BE49-F238E27FC236}">
                <a16:creationId xmlns:a16="http://schemas.microsoft.com/office/drawing/2014/main" id="{CF119D3C-AD97-95DB-56D9-3DD063D532E3}"/>
              </a:ext>
            </a:extLst>
          </p:cNvPr>
          <p:cNvSpPr>
            <a:spLocks noChangeArrowheads="1"/>
          </p:cNvSpPr>
          <p:nvPr/>
        </p:nvSpPr>
        <p:spPr bwMode="auto">
          <a:xfrm rot="5400000" flipV="1">
            <a:off x="4314729" y="2026847"/>
            <a:ext cx="336139" cy="609601"/>
          </a:xfrm>
          <a:prstGeom prst="downArrow">
            <a:avLst>
              <a:gd name="adj1" fmla="val 40361"/>
              <a:gd name="adj2" fmla="val 61059"/>
            </a:avLst>
          </a:prstGeom>
          <a:ln>
            <a:headEnd/>
            <a:tailEnd/>
          </a:ln>
        </p:spPr>
        <p:style>
          <a:lnRef idx="2">
            <a:schemeClr val="accent1">
              <a:shade val="15000"/>
            </a:schemeClr>
          </a:lnRef>
          <a:fillRef idx="1">
            <a:schemeClr val="accent1"/>
          </a:fillRef>
          <a:effectRef idx="0">
            <a:schemeClr val="accent1"/>
          </a:effectRef>
          <a:fontRef idx="minor">
            <a:schemeClr val="lt1"/>
          </a:fontRef>
        </p:style>
        <p:txBody>
          <a:bodyPr/>
          <a:lstStyle/>
          <a:p>
            <a:endParaRPr lang="en-US" sz="2000" dirty="0"/>
          </a:p>
        </p:txBody>
      </p:sp>
      <p:sp>
        <p:nvSpPr>
          <p:cNvPr id="19" name="Rounded Rectangle 30">
            <a:extLst>
              <a:ext uri="{FF2B5EF4-FFF2-40B4-BE49-F238E27FC236}">
                <a16:creationId xmlns:a16="http://schemas.microsoft.com/office/drawing/2014/main" id="{EB917ABE-8168-4D6A-A110-D1C3776FAC6D}"/>
              </a:ext>
            </a:extLst>
          </p:cNvPr>
          <p:cNvSpPr>
            <a:spLocks noChangeArrowheads="1"/>
          </p:cNvSpPr>
          <p:nvPr/>
        </p:nvSpPr>
        <p:spPr bwMode="auto">
          <a:xfrm>
            <a:off x="395748" y="2070038"/>
            <a:ext cx="3616765" cy="523220"/>
          </a:xfrm>
          <a:prstGeom prst="roundRect">
            <a:avLst>
              <a:gd name="adj" fmla="val 10282"/>
            </a:avLst>
          </a:prstGeom>
          <a:ln>
            <a:headEnd/>
            <a:tailEnd/>
          </a:ln>
        </p:spPr>
        <p:style>
          <a:lnRef idx="2">
            <a:schemeClr val="accent6">
              <a:shade val="15000"/>
            </a:schemeClr>
          </a:lnRef>
          <a:fillRef idx="1">
            <a:schemeClr val="accent6"/>
          </a:fillRef>
          <a:effectRef idx="0">
            <a:schemeClr val="accent6"/>
          </a:effectRef>
          <a:fontRef idx="minor">
            <a:schemeClr val="lt1"/>
          </a:fontRef>
        </p:style>
        <p:txBody>
          <a:bodyPr anchor="ctr"/>
          <a:lstStyle/>
          <a:p>
            <a:pPr lvl="0" algn="ctr">
              <a:defRPr/>
            </a:pPr>
            <a:r>
              <a:rPr lang="en-US" sz="1600" b="1" dirty="0">
                <a:solidFill>
                  <a:schemeClr val="bg1"/>
                </a:solidFill>
              </a:rPr>
              <a:t>QSE Manages AS</a:t>
            </a:r>
          </a:p>
          <a:p>
            <a:pPr lvl="0" algn="ctr">
              <a:defRPr/>
            </a:pPr>
            <a:r>
              <a:rPr lang="en-US" sz="1600" b="1" dirty="0">
                <a:solidFill>
                  <a:schemeClr val="bg1"/>
                </a:solidFill>
              </a:rPr>
              <a:t>Resource </a:t>
            </a:r>
            <a:r>
              <a:rPr lang="en-US" sz="1600" b="1" u="sng" dirty="0">
                <a:solidFill>
                  <a:schemeClr val="bg1"/>
                </a:solidFill>
              </a:rPr>
              <a:t>Responsibilities </a:t>
            </a:r>
          </a:p>
        </p:txBody>
      </p:sp>
      <p:sp>
        <p:nvSpPr>
          <p:cNvPr id="20" name="Rounded Rectangle 30">
            <a:extLst>
              <a:ext uri="{FF2B5EF4-FFF2-40B4-BE49-F238E27FC236}">
                <a16:creationId xmlns:a16="http://schemas.microsoft.com/office/drawing/2014/main" id="{8B7C09C6-0892-C1F7-44F0-BA3382844FF8}"/>
              </a:ext>
            </a:extLst>
          </p:cNvPr>
          <p:cNvSpPr>
            <a:spLocks noChangeArrowheads="1"/>
          </p:cNvSpPr>
          <p:nvPr/>
        </p:nvSpPr>
        <p:spPr bwMode="auto">
          <a:xfrm>
            <a:off x="4903923" y="1981200"/>
            <a:ext cx="3616765" cy="685800"/>
          </a:xfrm>
          <a:prstGeom prst="roundRect">
            <a:avLst>
              <a:gd name="adj" fmla="val 10282"/>
            </a:avLst>
          </a:prstGeom>
          <a:ln>
            <a:headEnd/>
            <a:tailEnd/>
          </a:ln>
        </p:spPr>
        <p:style>
          <a:lnRef idx="2">
            <a:schemeClr val="accent4">
              <a:shade val="15000"/>
            </a:schemeClr>
          </a:lnRef>
          <a:fillRef idx="1">
            <a:schemeClr val="accent4"/>
          </a:fillRef>
          <a:effectRef idx="0">
            <a:schemeClr val="accent4"/>
          </a:effectRef>
          <a:fontRef idx="minor">
            <a:schemeClr val="lt1"/>
          </a:fontRef>
        </p:style>
        <p:txBody>
          <a:bodyPr anchor="ctr"/>
          <a:lstStyle/>
          <a:p>
            <a:pPr lvl="0" algn="ctr">
              <a:defRPr/>
            </a:pPr>
            <a:r>
              <a:rPr lang="en-US" sz="1600" b="1" dirty="0">
                <a:solidFill>
                  <a:schemeClr val="bg1"/>
                </a:solidFill>
              </a:rPr>
              <a:t>QSE AS Resource </a:t>
            </a:r>
            <a:r>
              <a:rPr lang="en-US" sz="1600" b="1" u="sng" dirty="0">
                <a:solidFill>
                  <a:schemeClr val="bg1"/>
                </a:solidFill>
              </a:rPr>
              <a:t>Capabilities</a:t>
            </a:r>
            <a:r>
              <a:rPr lang="en-US" sz="1600" b="1" dirty="0">
                <a:solidFill>
                  <a:schemeClr val="bg1"/>
                </a:solidFill>
              </a:rPr>
              <a:t> </a:t>
            </a:r>
          </a:p>
          <a:p>
            <a:pPr lvl="0" algn="ctr">
              <a:defRPr/>
            </a:pPr>
            <a:r>
              <a:rPr lang="en-US" sz="1600" b="1" dirty="0">
                <a:solidFill>
                  <a:schemeClr val="bg1"/>
                </a:solidFill>
              </a:rPr>
              <a:t>are inputs to ERCOT SCED </a:t>
            </a:r>
          </a:p>
          <a:p>
            <a:pPr lvl="0" algn="ctr">
              <a:defRPr/>
            </a:pPr>
            <a:r>
              <a:rPr lang="en-US" sz="1600" b="1" dirty="0">
                <a:solidFill>
                  <a:schemeClr val="bg1"/>
                </a:solidFill>
              </a:rPr>
              <a:t>Awards for AS to Resources</a:t>
            </a:r>
          </a:p>
        </p:txBody>
      </p:sp>
    </p:spTree>
    <p:extLst>
      <p:ext uri="{BB962C8B-B14F-4D97-AF65-F5344CB8AC3E}">
        <p14:creationId xmlns:p14="http://schemas.microsoft.com/office/powerpoint/2010/main" val="3700219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4E94-E4B6-455D-A574-49751A17A42E}"/>
              </a:ext>
            </a:extLst>
          </p:cNvPr>
          <p:cNvSpPr>
            <a:spLocks noGrp="1"/>
          </p:cNvSpPr>
          <p:nvPr>
            <p:ph type="title"/>
          </p:nvPr>
        </p:nvSpPr>
        <p:spPr/>
        <p:txBody>
          <a:bodyPr/>
          <a:lstStyle/>
          <a:p>
            <a:r>
              <a:rPr lang="en-US" dirty="0"/>
              <a:t>RTC A/S Dispatch Summary	</a:t>
            </a:r>
          </a:p>
        </p:txBody>
      </p:sp>
      <p:sp>
        <p:nvSpPr>
          <p:cNvPr id="4" name="Slide Number Placeholder 3">
            <a:extLst>
              <a:ext uri="{FF2B5EF4-FFF2-40B4-BE49-F238E27FC236}">
                <a16:creationId xmlns:a16="http://schemas.microsoft.com/office/drawing/2014/main" id="{79965E05-46CC-CB44-C1BB-52D1DFF77A75}"/>
              </a:ext>
            </a:extLst>
          </p:cNvPr>
          <p:cNvSpPr>
            <a:spLocks noGrp="1"/>
          </p:cNvSpPr>
          <p:nvPr>
            <p:ph type="sldNum" sz="quarter" idx="4"/>
          </p:nvPr>
        </p:nvSpPr>
        <p:spPr/>
        <p:txBody>
          <a:bodyPr/>
          <a:lstStyle/>
          <a:p>
            <a:fld id="{1D93BD3E-1E9A-4970-A6F7-E7AC52762E0C}" type="slidenum">
              <a:rPr lang="en-US" smtClean="0"/>
              <a:pPr/>
              <a:t>18</a:t>
            </a:fld>
            <a:endParaRPr lang="en-US"/>
          </a:p>
        </p:txBody>
      </p:sp>
      <p:sp>
        <p:nvSpPr>
          <p:cNvPr id="5" name="Rectangle 4">
            <a:extLst>
              <a:ext uri="{FF2B5EF4-FFF2-40B4-BE49-F238E27FC236}">
                <a16:creationId xmlns:a16="http://schemas.microsoft.com/office/drawing/2014/main" id="{49468E3E-2279-4497-B0C2-291023863AD1}"/>
              </a:ext>
            </a:extLst>
          </p:cNvPr>
          <p:cNvSpPr/>
          <p:nvPr/>
        </p:nvSpPr>
        <p:spPr>
          <a:xfrm>
            <a:off x="609600" y="1009650"/>
            <a:ext cx="2133600" cy="6858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SCED Dispatch</a:t>
            </a:r>
          </a:p>
        </p:txBody>
      </p:sp>
      <p:sp>
        <p:nvSpPr>
          <p:cNvPr id="6" name="Rectangle 5">
            <a:extLst>
              <a:ext uri="{FF2B5EF4-FFF2-40B4-BE49-F238E27FC236}">
                <a16:creationId xmlns:a16="http://schemas.microsoft.com/office/drawing/2014/main" id="{5C293C02-29BB-BED2-6B43-1FFD8146607E}"/>
              </a:ext>
            </a:extLst>
          </p:cNvPr>
          <p:cNvSpPr/>
          <p:nvPr/>
        </p:nvSpPr>
        <p:spPr>
          <a:xfrm>
            <a:off x="609600" y="2038350"/>
            <a:ext cx="2133600" cy="6858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Telemetry  Dispatch</a:t>
            </a:r>
          </a:p>
        </p:txBody>
      </p:sp>
      <p:sp>
        <p:nvSpPr>
          <p:cNvPr id="7" name="Rectangle 6">
            <a:extLst>
              <a:ext uri="{FF2B5EF4-FFF2-40B4-BE49-F238E27FC236}">
                <a16:creationId xmlns:a16="http://schemas.microsoft.com/office/drawing/2014/main" id="{AF49E362-C7E4-BCF0-458B-64FFDA3BCDDE}"/>
              </a:ext>
            </a:extLst>
          </p:cNvPr>
          <p:cNvSpPr/>
          <p:nvPr/>
        </p:nvSpPr>
        <p:spPr>
          <a:xfrm>
            <a:off x="611957" y="3067484"/>
            <a:ext cx="2133600" cy="6858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AS Manager Dispatch</a:t>
            </a:r>
          </a:p>
        </p:txBody>
      </p:sp>
      <p:sp>
        <p:nvSpPr>
          <p:cNvPr id="8" name="Rectangle 7">
            <a:extLst>
              <a:ext uri="{FF2B5EF4-FFF2-40B4-BE49-F238E27FC236}">
                <a16:creationId xmlns:a16="http://schemas.microsoft.com/office/drawing/2014/main" id="{6D99DC94-67E9-28E8-60D9-FB3FC9F7E980}"/>
              </a:ext>
            </a:extLst>
          </p:cNvPr>
          <p:cNvSpPr/>
          <p:nvPr/>
        </p:nvSpPr>
        <p:spPr>
          <a:xfrm>
            <a:off x="606458" y="4096578"/>
            <a:ext cx="2133600" cy="6858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Frequency Response</a:t>
            </a:r>
          </a:p>
        </p:txBody>
      </p:sp>
      <p:sp>
        <p:nvSpPr>
          <p:cNvPr id="9" name="TextBox 8">
            <a:extLst>
              <a:ext uri="{FF2B5EF4-FFF2-40B4-BE49-F238E27FC236}">
                <a16:creationId xmlns:a16="http://schemas.microsoft.com/office/drawing/2014/main" id="{8F447589-95AD-61E6-A5AC-C06621DEDB57}"/>
              </a:ext>
            </a:extLst>
          </p:cNvPr>
          <p:cNvSpPr txBox="1"/>
          <p:nvPr/>
        </p:nvSpPr>
        <p:spPr>
          <a:xfrm>
            <a:off x="3429000" y="914400"/>
            <a:ext cx="5410200" cy="923330"/>
          </a:xfrm>
          <a:prstGeom prst="rect">
            <a:avLst/>
          </a:prstGeom>
          <a:noFill/>
        </p:spPr>
        <p:txBody>
          <a:bodyPr wrap="square" rtlCol="0">
            <a:spAutoFit/>
          </a:bodyPr>
          <a:lstStyle/>
          <a:p>
            <a:r>
              <a:rPr lang="en-US" dirty="0"/>
              <a:t>RTC SCED dispatches online AS with SCED solution (</a:t>
            </a:r>
            <a:r>
              <a:rPr lang="en-US" dirty="0" err="1"/>
              <a:t>eg</a:t>
            </a:r>
            <a:r>
              <a:rPr lang="en-US" dirty="0"/>
              <a:t>, ECRSS and Online Non-Spin). </a:t>
            </a:r>
          </a:p>
          <a:p>
            <a:r>
              <a:rPr lang="en-US" dirty="0"/>
              <a:t>QSEs are expected to follow UDSP signal.</a:t>
            </a:r>
          </a:p>
        </p:txBody>
      </p:sp>
      <p:sp>
        <p:nvSpPr>
          <p:cNvPr id="10" name="TextBox 9">
            <a:extLst>
              <a:ext uri="{FF2B5EF4-FFF2-40B4-BE49-F238E27FC236}">
                <a16:creationId xmlns:a16="http://schemas.microsoft.com/office/drawing/2014/main" id="{19E3B28B-E61C-061F-59F6-6ACFE82F0C09}"/>
              </a:ext>
            </a:extLst>
          </p:cNvPr>
          <p:cNvSpPr txBox="1"/>
          <p:nvPr/>
        </p:nvSpPr>
        <p:spPr>
          <a:xfrm>
            <a:off x="3431357" y="2057400"/>
            <a:ext cx="5410200" cy="646331"/>
          </a:xfrm>
          <a:prstGeom prst="rect">
            <a:avLst/>
          </a:prstGeom>
          <a:noFill/>
        </p:spPr>
        <p:txBody>
          <a:bodyPr wrap="square" rtlCol="0">
            <a:spAutoFit/>
          </a:bodyPr>
          <a:lstStyle/>
          <a:p>
            <a:r>
              <a:rPr lang="en-US" dirty="0"/>
              <a:t>UDSP Telemetry includes energy dispatch, AS dispatch, and Regulation instructions.</a:t>
            </a:r>
          </a:p>
        </p:txBody>
      </p:sp>
      <p:sp>
        <p:nvSpPr>
          <p:cNvPr id="11" name="TextBox 10">
            <a:extLst>
              <a:ext uri="{FF2B5EF4-FFF2-40B4-BE49-F238E27FC236}">
                <a16:creationId xmlns:a16="http://schemas.microsoft.com/office/drawing/2014/main" id="{8BEF7F28-C7E0-CF06-EB9B-AE8B666D9BCC}"/>
              </a:ext>
            </a:extLst>
          </p:cNvPr>
          <p:cNvSpPr txBox="1"/>
          <p:nvPr/>
        </p:nvSpPr>
        <p:spPr>
          <a:xfrm>
            <a:off x="3429000" y="2948719"/>
            <a:ext cx="5562600" cy="923330"/>
          </a:xfrm>
          <a:prstGeom prst="rect">
            <a:avLst/>
          </a:prstGeom>
          <a:noFill/>
        </p:spPr>
        <p:txBody>
          <a:bodyPr wrap="square" rtlCol="0">
            <a:spAutoFit/>
          </a:bodyPr>
          <a:lstStyle/>
          <a:p>
            <a:r>
              <a:rPr lang="en-US" dirty="0"/>
              <a:t>ERCOT Operations continues to use AS Manager (XML message) for operational dispatch (</a:t>
            </a:r>
            <a:r>
              <a:rPr lang="en-US" dirty="0" err="1"/>
              <a:t>eg</a:t>
            </a:r>
            <a:r>
              <a:rPr lang="en-US" dirty="0"/>
              <a:t>, manual dispatch of ECRS and RRS during scarcity).</a:t>
            </a:r>
          </a:p>
        </p:txBody>
      </p:sp>
      <p:sp>
        <p:nvSpPr>
          <p:cNvPr id="12" name="TextBox 11">
            <a:extLst>
              <a:ext uri="{FF2B5EF4-FFF2-40B4-BE49-F238E27FC236}">
                <a16:creationId xmlns:a16="http://schemas.microsoft.com/office/drawing/2014/main" id="{0E6677BB-5CC0-C7A8-56DE-20542AB4EEAD}"/>
              </a:ext>
            </a:extLst>
          </p:cNvPr>
          <p:cNvSpPr txBox="1"/>
          <p:nvPr/>
        </p:nvSpPr>
        <p:spPr>
          <a:xfrm>
            <a:off x="3429000" y="4074188"/>
            <a:ext cx="5410200" cy="2031325"/>
          </a:xfrm>
          <a:prstGeom prst="rect">
            <a:avLst/>
          </a:prstGeom>
          <a:noFill/>
        </p:spPr>
        <p:txBody>
          <a:bodyPr wrap="square" rtlCol="0">
            <a:spAutoFit/>
          </a:bodyPr>
          <a:lstStyle/>
          <a:p>
            <a:r>
              <a:rPr lang="en-US" dirty="0"/>
              <a:t>A/S Services with frequency requirement are still required to respond to frequency levels (e.g. RRS).</a:t>
            </a:r>
          </a:p>
          <a:p>
            <a:endParaRPr lang="en-US" dirty="0"/>
          </a:p>
          <a:p>
            <a:endParaRPr lang="en-US" dirty="0"/>
          </a:p>
          <a:p>
            <a:r>
              <a:rPr lang="en-US" dirty="0">
                <a:solidFill>
                  <a:srgbClr val="C00000"/>
                </a:solidFill>
              </a:rPr>
              <a:t>Added note, if AS is being carried by Resources behind active transmission constraints the ERCOT operator can limit awards to those Resources.</a:t>
            </a:r>
          </a:p>
        </p:txBody>
      </p:sp>
    </p:spTree>
    <p:extLst>
      <p:ext uri="{BB962C8B-B14F-4D97-AF65-F5344CB8AC3E}">
        <p14:creationId xmlns:p14="http://schemas.microsoft.com/office/powerpoint/2010/main" val="573059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RTC Dispatch of Ancillary Services by Resource Type</a:t>
            </a:r>
            <a:br>
              <a:rPr lang="en-US" dirty="0"/>
            </a:br>
            <a:endParaRPr lang="en-US" dirty="0"/>
          </a:p>
        </p:txBody>
      </p:sp>
      <p:sp>
        <p:nvSpPr>
          <p:cNvPr id="4" name="Slide Number Placeholder 3"/>
          <p:cNvSpPr>
            <a:spLocks noGrp="1"/>
          </p:cNvSpPr>
          <p:nvPr>
            <p:ph type="sldNum" sz="quarter" idx="4"/>
          </p:nvPr>
        </p:nvSpPr>
        <p:spPr>
          <a:xfrm>
            <a:off x="8458200" y="5922219"/>
            <a:ext cx="609600" cy="296862"/>
          </a:xfrm>
        </p:spPr>
        <p:txBody>
          <a:bodyPr/>
          <a:lstStyle/>
          <a:p>
            <a:fld id="{1D93BD3E-1E9A-4970-A6F7-E7AC52762E0C}" type="slidenum">
              <a:rPr lang="en-US">
                <a:solidFill>
                  <a:prstClr val="black">
                    <a:tint val="75000"/>
                  </a:prstClr>
                </a:solidFill>
                <a:latin typeface="Arial" panose="020B0604020202020204"/>
              </a:rPr>
              <a:pPr/>
              <a:t>19</a:t>
            </a:fld>
            <a:endParaRPr lang="en-US">
              <a:solidFill>
                <a:prstClr val="black">
                  <a:tint val="75000"/>
                </a:prstClr>
              </a:solidFill>
              <a:latin typeface="Arial" panose="020B0604020202020204"/>
            </a:endParaRPr>
          </a:p>
        </p:txBody>
      </p:sp>
      <p:sp>
        <p:nvSpPr>
          <p:cNvPr id="10" name="Content Placeholder 7">
            <a:extLst>
              <a:ext uri="{FF2B5EF4-FFF2-40B4-BE49-F238E27FC236}">
                <a16:creationId xmlns:a16="http://schemas.microsoft.com/office/drawing/2014/main" id="{A3429A51-7CFD-6B6A-1278-00AA26C36208}"/>
              </a:ext>
            </a:extLst>
          </p:cNvPr>
          <p:cNvSpPr>
            <a:spLocks noGrp="1"/>
          </p:cNvSpPr>
          <p:nvPr>
            <p:ph idx="1"/>
          </p:nvPr>
        </p:nvSpPr>
        <p:spPr>
          <a:xfrm>
            <a:off x="228600" y="914400"/>
            <a:ext cx="8375072" cy="5120483"/>
          </a:xfrm>
        </p:spPr>
        <p:txBody>
          <a:bodyPr/>
          <a:lstStyle/>
          <a:p>
            <a:r>
              <a:rPr lang="en-US" sz="1800" b="1" i="1" dirty="0">
                <a:solidFill>
                  <a:srgbClr val="C00000"/>
                </a:solidFill>
              </a:rPr>
              <a:t>Current AS Qualification for Resources will carry over into RTC</a:t>
            </a:r>
          </a:p>
          <a:p>
            <a:r>
              <a:rPr lang="en-US" sz="1800" b="1" i="1" dirty="0">
                <a:solidFill>
                  <a:srgbClr val="C00000"/>
                </a:solidFill>
              </a:rPr>
              <a:t>All AS Dispatch will be Resource Specific</a:t>
            </a:r>
          </a:p>
          <a:p>
            <a:pPr lvl="1"/>
            <a:endParaRPr lang="en-US" sz="1400" dirty="0"/>
          </a:p>
          <a:p>
            <a:endParaRPr lang="en-US" sz="1800" dirty="0"/>
          </a:p>
        </p:txBody>
      </p:sp>
      <p:pic>
        <p:nvPicPr>
          <p:cNvPr id="7" name="Picture 6" descr="Graphical user interface&#10;&#10;AI-generated content may be incorrect.">
            <a:extLst>
              <a:ext uri="{FF2B5EF4-FFF2-40B4-BE49-F238E27FC236}">
                <a16:creationId xmlns:a16="http://schemas.microsoft.com/office/drawing/2014/main" id="{181C210C-12D9-5EFF-0E48-AE2F25DF23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87666"/>
            <a:ext cx="9144000" cy="2915353"/>
          </a:xfrm>
          <a:prstGeom prst="rect">
            <a:avLst/>
          </a:prstGeom>
        </p:spPr>
      </p:pic>
      <p:sp>
        <p:nvSpPr>
          <p:cNvPr id="3" name="TextBox 2">
            <a:extLst>
              <a:ext uri="{FF2B5EF4-FFF2-40B4-BE49-F238E27FC236}">
                <a16:creationId xmlns:a16="http://schemas.microsoft.com/office/drawing/2014/main" id="{90216DE5-17D2-1D92-9CF0-0C4CE81C7B59}"/>
              </a:ext>
            </a:extLst>
          </p:cNvPr>
          <p:cNvSpPr txBox="1"/>
          <p:nvPr/>
        </p:nvSpPr>
        <p:spPr>
          <a:xfrm>
            <a:off x="5257800" y="4725406"/>
            <a:ext cx="3810000" cy="1600438"/>
          </a:xfrm>
          <a:prstGeom prst="rect">
            <a:avLst/>
          </a:prstGeom>
          <a:solidFill>
            <a:schemeClr val="bg1"/>
          </a:solidFill>
        </p:spPr>
        <p:txBody>
          <a:bodyPr wrap="square" rtlCol="0">
            <a:spAutoFit/>
          </a:bodyPr>
          <a:lstStyle/>
          <a:p>
            <a:r>
              <a:rPr lang="en-US" sz="1400" u="sng" dirty="0"/>
              <a:t>Resource abbreviations:</a:t>
            </a:r>
          </a:p>
          <a:p>
            <a:r>
              <a:rPr lang="en-US" sz="1400" dirty="0"/>
              <a:t>Gen = Generation</a:t>
            </a:r>
          </a:p>
          <a:p>
            <a:r>
              <a:rPr lang="en-US" sz="1400" dirty="0" err="1"/>
              <a:t>CombCycle</a:t>
            </a:r>
            <a:r>
              <a:rPr lang="en-US" sz="1400" dirty="0"/>
              <a:t> = Combined Cycle</a:t>
            </a:r>
          </a:p>
          <a:p>
            <a:r>
              <a:rPr lang="en-US" sz="1400" dirty="0"/>
              <a:t>Sync Cond = Synchronous Condenser</a:t>
            </a:r>
          </a:p>
          <a:p>
            <a:r>
              <a:rPr lang="en-US" sz="1400" dirty="0"/>
              <a:t>ESR = Energy Storage Resource (Battery)</a:t>
            </a:r>
          </a:p>
          <a:p>
            <a:r>
              <a:rPr lang="en-US" sz="1400" dirty="0"/>
              <a:t>CLR = Controllable Load Resource</a:t>
            </a:r>
          </a:p>
          <a:p>
            <a:r>
              <a:rPr lang="en-US" sz="1400" dirty="0"/>
              <a:t>NCLR = Non-Controllable Load Resource</a:t>
            </a:r>
          </a:p>
        </p:txBody>
      </p:sp>
    </p:spTree>
    <p:extLst>
      <p:ext uri="{BB962C8B-B14F-4D97-AF65-F5344CB8AC3E}">
        <p14:creationId xmlns:p14="http://schemas.microsoft.com/office/powerpoint/2010/main" val="2363255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r>
              <a:rPr lang="en-US" dirty="0"/>
              <a:t>Agenda Outline</a:t>
            </a:r>
            <a:endParaRPr lang="en-US" b="1" dirty="0">
              <a:solidFill>
                <a:schemeClr val="accent1"/>
              </a:solidFill>
            </a:endParaRPr>
          </a:p>
        </p:txBody>
      </p:sp>
      <p:sp>
        <p:nvSpPr>
          <p:cNvPr id="3" name="Content Placeholder 2"/>
          <p:cNvSpPr>
            <a:spLocks noGrp="1"/>
          </p:cNvSpPr>
          <p:nvPr>
            <p:ph idx="1"/>
          </p:nvPr>
        </p:nvSpPr>
        <p:spPr>
          <a:xfrm>
            <a:off x="685800" y="1066800"/>
            <a:ext cx="7467600" cy="4548433"/>
          </a:xfrm>
        </p:spPr>
        <p:txBody>
          <a:bodyPr/>
          <a:lstStyle/>
          <a:p>
            <a:r>
              <a:rPr lang="en-US" sz="2400" dirty="0">
                <a:solidFill>
                  <a:schemeClr val="tx2"/>
                </a:solidFill>
              </a:rPr>
              <a:t>AS Procurement Today</a:t>
            </a:r>
          </a:p>
          <a:p>
            <a:r>
              <a:rPr lang="en-US" sz="2400" dirty="0">
                <a:solidFill>
                  <a:schemeClr val="tx2"/>
                </a:solidFill>
              </a:rPr>
              <a:t>AS Procurement in RTC+B (and other impacts)</a:t>
            </a:r>
            <a:endParaRPr lang="en-US" sz="1600" dirty="0">
              <a:solidFill>
                <a:schemeClr val="tx2"/>
              </a:solidFill>
            </a:endParaRPr>
          </a:p>
          <a:p>
            <a:r>
              <a:rPr lang="en-US" sz="2400" dirty="0">
                <a:solidFill>
                  <a:schemeClr val="tx2"/>
                </a:solidFill>
              </a:rPr>
              <a:t>Detailed AS Changes</a:t>
            </a:r>
          </a:p>
          <a:p>
            <a:r>
              <a:rPr lang="en-US" sz="2400" dirty="0">
                <a:solidFill>
                  <a:schemeClr val="tx2"/>
                </a:solidFill>
              </a:rPr>
              <a:t>Wrap-up</a:t>
            </a:r>
            <a:endParaRPr lang="en-US" sz="2400" dirty="0"/>
          </a:p>
          <a:p>
            <a:endParaRPr lang="en-US" sz="2400" dirty="0">
              <a:solidFill>
                <a:schemeClr val="tx1"/>
              </a:solidFill>
            </a:endParaRPr>
          </a:p>
          <a:p>
            <a:pPr marL="0" indent="0">
              <a:buNone/>
            </a:pPr>
            <a:endParaRPr lang="en-US" sz="2400" dirty="0">
              <a:solidFill>
                <a:schemeClr val="tx1"/>
              </a:solidFill>
            </a:endParaRPr>
          </a:p>
        </p:txBody>
      </p:sp>
    </p:spTree>
    <p:extLst>
      <p:ext uri="{BB962C8B-B14F-4D97-AF65-F5344CB8AC3E}">
        <p14:creationId xmlns:p14="http://schemas.microsoft.com/office/powerpoint/2010/main" val="3643263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Operating Hour: Energy and AS Awards</a:t>
            </a:r>
          </a:p>
        </p:txBody>
      </p:sp>
      <p:sp>
        <p:nvSpPr>
          <p:cNvPr id="8" name="Content Placeholder 7"/>
          <p:cNvSpPr>
            <a:spLocks noGrp="1"/>
          </p:cNvSpPr>
          <p:nvPr>
            <p:ph idx="1"/>
          </p:nvPr>
        </p:nvSpPr>
        <p:spPr>
          <a:xfrm>
            <a:off x="384464" y="1066800"/>
            <a:ext cx="4191000" cy="5120483"/>
          </a:xfrm>
        </p:spPr>
        <p:txBody>
          <a:bodyPr/>
          <a:lstStyle/>
          <a:p>
            <a:pPr marL="0" indent="0">
              <a:buNone/>
            </a:pPr>
            <a:r>
              <a:rPr lang="en-US" sz="2000" i="1" dirty="0">
                <a:solidFill>
                  <a:schemeClr val="tx2"/>
                </a:solidFill>
              </a:rPr>
              <a:t>Today</a:t>
            </a:r>
          </a:p>
          <a:p>
            <a:r>
              <a:rPr lang="en-US" sz="1800" dirty="0">
                <a:solidFill>
                  <a:schemeClr val="tx2"/>
                </a:solidFill>
              </a:rPr>
              <a:t>Only energy is optimized</a:t>
            </a:r>
          </a:p>
          <a:p>
            <a:pPr lvl="1"/>
            <a:r>
              <a:rPr lang="en-US" sz="1600" dirty="0">
                <a:solidFill>
                  <a:schemeClr val="tx2"/>
                </a:solidFill>
              </a:rPr>
              <a:t>Output is base points for energy and energy prices (LMPs)</a:t>
            </a:r>
          </a:p>
          <a:p>
            <a:pPr marL="0" indent="0">
              <a:buNone/>
            </a:pPr>
            <a:endParaRPr lang="en-US" sz="1000" dirty="0">
              <a:solidFill>
                <a:schemeClr val="tx2"/>
              </a:solidFill>
            </a:endParaRPr>
          </a:p>
          <a:p>
            <a:r>
              <a:rPr lang="en-US" sz="1800" dirty="0">
                <a:solidFill>
                  <a:schemeClr val="tx2"/>
                </a:solidFill>
              </a:rPr>
              <a:t>SCED solves power balance and congestion with capacity not reserved for AS </a:t>
            </a:r>
          </a:p>
          <a:p>
            <a:pPr lvl="1"/>
            <a:r>
              <a:rPr lang="en-US" sz="1600" dirty="0">
                <a:solidFill>
                  <a:schemeClr val="tx2"/>
                </a:solidFill>
              </a:rPr>
              <a:t>Resource AS assignment taken as a given (base points limited by HASL/LASL)</a:t>
            </a:r>
          </a:p>
          <a:p>
            <a:endParaRPr lang="en-US" sz="1000" dirty="0">
              <a:solidFill>
                <a:schemeClr val="tx2"/>
              </a:solidFill>
            </a:endParaRPr>
          </a:p>
          <a:p>
            <a:r>
              <a:rPr lang="en-US" sz="1800" dirty="0">
                <a:solidFill>
                  <a:schemeClr val="tx2"/>
                </a:solidFill>
              </a:rPr>
              <a:t>Base points are subject to ramp rates via dispatch limits</a:t>
            </a:r>
          </a:p>
          <a:p>
            <a:endParaRPr lang="en-US" sz="2000" dirty="0"/>
          </a:p>
          <a:p>
            <a:pPr lvl="1"/>
            <a:endParaRPr lang="en-US" sz="1800" dirty="0"/>
          </a:p>
          <a:p>
            <a:endParaRPr lang="en-US" sz="2000" dirty="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20</a:t>
            </a:fld>
            <a:endParaRPr lang="en-US"/>
          </a:p>
        </p:txBody>
      </p:sp>
      <p:cxnSp>
        <p:nvCxnSpPr>
          <p:cNvPr id="10" name="Straight Connector 9"/>
          <p:cNvCxnSpPr/>
          <p:nvPr/>
        </p:nvCxnSpPr>
        <p:spPr>
          <a:xfrm flipH="1">
            <a:off x="4537364" y="990600"/>
            <a:ext cx="38100" cy="512048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Content Placeholder 7"/>
          <p:cNvSpPr txBox="1">
            <a:spLocks/>
          </p:cNvSpPr>
          <p:nvPr/>
        </p:nvSpPr>
        <p:spPr>
          <a:xfrm>
            <a:off x="4737562" y="1084811"/>
            <a:ext cx="4305300" cy="512048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i="1" dirty="0"/>
              <a:t>Under RTC</a:t>
            </a:r>
          </a:p>
          <a:p>
            <a:r>
              <a:rPr lang="en-US" sz="1800" dirty="0">
                <a:solidFill>
                  <a:schemeClr val="accent2"/>
                </a:solidFill>
              </a:rPr>
              <a:t>Energy and AS are co-optimized</a:t>
            </a:r>
          </a:p>
          <a:p>
            <a:pPr lvl="1"/>
            <a:r>
              <a:rPr lang="en-US" sz="1600" dirty="0">
                <a:solidFill>
                  <a:schemeClr val="accent2"/>
                </a:solidFill>
              </a:rPr>
              <a:t>Output is base points for energy, AS awards for each product, energy prices (LMPs) and AS prices (MCPCs) for each product</a:t>
            </a:r>
          </a:p>
          <a:p>
            <a:endParaRPr lang="en-US" sz="1000" dirty="0">
              <a:solidFill>
                <a:schemeClr val="accent2"/>
              </a:solidFill>
            </a:endParaRPr>
          </a:p>
          <a:p>
            <a:r>
              <a:rPr lang="en-US" sz="1800" dirty="0">
                <a:solidFill>
                  <a:schemeClr val="accent2"/>
                </a:solidFill>
              </a:rPr>
              <a:t>SCED solves power balance, congestion and AS needs simultaneously </a:t>
            </a:r>
          </a:p>
          <a:p>
            <a:endParaRPr lang="en-US" sz="1800" dirty="0">
              <a:solidFill>
                <a:schemeClr val="accent2"/>
              </a:solidFill>
            </a:endParaRPr>
          </a:p>
          <a:p>
            <a:r>
              <a:rPr lang="en-US" sz="1800" dirty="0">
                <a:solidFill>
                  <a:schemeClr val="accent2"/>
                </a:solidFill>
              </a:rPr>
              <a:t>Base points no longer limited by an assumed HASL/LASL</a:t>
            </a:r>
          </a:p>
          <a:p>
            <a:endParaRPr lang="en-US" sz="1000" dirty="0">
              <a:solidFill>
                <a:schemeClr val="accent2"/>
              </a:solidFill>
            </a:endParaRPr>
          </a:p>
          <a:p>
            <a:r>
              <a:rPr lang="en-US" sz="1800" dirty="0">
                <a:solidFill>
                  <a:schemeClr val="accent2"/>
                </a:solidFill>
              </a:rPr>
              <a:t>Base points and AS awards take into consideration ramp rates, AS qualifications, other limitations</a:t>
            </a:r>
          </a:p>
        </p:txBody>
      </p:sp>
    </p:spTree>
    <p:extLst>
      <p:ext uri="{BB962C8B-B14F-4D97-AF65-F5344CB8AC3E}">
        <p14:creationId xmlns:p14="http://schemas.microsoft.com/office/powerpoint/2010/main" val="8769992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Horizontal)">
                                      <p:cBhvr>
                                        <p:cTn id="7" dur="500"/>
                                        <p:tgtEl>
                                          <p:spTgt spid="8">
                                            <p:txEl>
                                              <p:pRg st="0" end="0"/>
                                            </p:txEl>
                                          </p:spTgt>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barn(inHorizontal)">
                                      <p:cBhvr>
                                        <p:cTn id="10" dur="500"/>
                                        <p:tgtEl>
                                          <p:spTgt spid="8">
                                            <p:txEl>
                                              <p:pRg st="1" end="1"/>
                                            </p:txEl>
                                          </p:spTgt>
                                        </p:tgtEl>
                                      </p:cBhvr>
                                    </p:animEffect>
                                  </p:childTnLst>
                                </p:cTn>
                              </p:par>
                              <p:par>
                                <p:cTn id="11" presetID="16" presetClass="entr" presetSubtype="26"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barn(inHorizontal)">
                                      <p:cBhvr>
                                        <p:cTn id="13" dur="500"/>
                                        <p:tgtEl>
                                          <p:spTgt spid="8">
                                            <p:txEl>
                                              <p:pRg st="2" end="2"/>
                                            </p:txEl>
                                          </p:spTgt>
                                        </p:tgtEl>
                                      </p:cBhvr>
                                    </p:animEffect>
                                  </p:childTnLst>
                                </p:cTn>
                              </p:par>
                              <p:par>
                                <p:cTn id="14" presetID="16" presetClass="entr" presetSubtype="26" fill="hold" grpId="0" nodeType="with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barn(inHorizontal)">
                                      <p:cBhvr>
                                        <p:cTn id="16" dur="500"/>
                                        <p:tgtEl>
                                          <p:spTgt spid="8">
                                            <p:txEl>
                                              <p:pRg st="4" end="4"/>
                                            </p:txEl>
                                          </p:spTgt>
                                        </p:tgtEl>
                                      </p:cBhvr>
                                    </p:animEffect>
                                  </p:childTnLst>
                                </p:cTn>
                              </p:par>
                              <p:par>
                                <p:cTn id="17" presetID="16" presetClass="entr" presetSubtype="26"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barn(inHorizontal)">
                                      <p:cBhvr>
                                        <p:cTn id="19" dur="500"/>
                                        <p:tgtEl>
                                          <p:spTgt spid="8">
                                            <p:txEl>
                                              <p:pRg st="5" end="5"/>
                                            </p:txEl>
                                          </p:spTgt>
                                        </p:tgtEl>
                                      </p:cBhvr>
                                    </p:animEffect>
                                  </p:childTnLst>
                                </p:cTn>
                              </p:par>
                              <p:par>
                                <p:cTn id="20" presetID="16" presetClass="entr" presetSubtype="26" fill="hold" grpId="0" nodeType="withEffect">
                                  <p:stCondLst>
                                    <p:cond delay="0"/>
                                  </p:stCondLst>
                                  <p:childTnLst>
                                    <p:set>
                                      <p:cBhvr>
                                        <p:cTn id="21" dur="1" fill="hold">
                                          <p:stCondLst>
                                            <p:cond delay="0"/>
                                          </p:stCondLst>
                                        </p:cTn>
                                        <p:tgtEl>
                                          <p:spTgt spid="8">
                                            <p:txEl>
                                              <p:pRg st="7" end="7"/>
                                            </p:txEl>
                                          </p:spTgt>
                                        </p:tgtEl>
                                        <p:attrNameLst>
                                          <p:attrName>style.visibility</p:attrName>
                                        </p:attrNameLst>
                                      </p:cBhvr>
                                      <p:to>
                                        <p:strVal val="visible"/>
                                      </p:to>
                                    </p:set>
                                    <p:animEffect transition="in" filter="barn(inHorizontal)">
                                      <p:cBhvr>
                                        <p:cTn id="22" dur="500"/>
                                        <p:tgtEl>
                                          <p:spTgt spid="8">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Horizont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1500"/>
          </a:xfrm>
        </p:spPr>
        <p:txBody>
          <a:bodyPr/>
          <a:lstStyle/>
          <a:p>
            <a:r>
              <a:rPr lang="en-US" dirty="0"/>
              <a:t>Real-Time Market Timeline – Today</a:t>
            </a:r>
          </a:p>
        </p:txBody>
      </p:sp>
      <p:sp>
        <p:nvSpPr>
          <p:cNvPr id="3" name="Content Placeholder 2"/>
          <p:cNvSpPr>
            <a:spLocks noGrp="1"/>
          </p:cNvSpPr>
          <p:nvPr>
            <p:ph idx="1"/>
          </p:nvPr>
        </p:nvSpPr>
        <p:spPr>
          <a:xfrm>
            <a:off x="381000" y="914400"/>
            <a:ext cx="8458200" cy="5410199"/>
          </a:xfrm>
        </p:spPr>
        <p:txBody>
          <a:bodyPr/>
          <a:lstStyle/>
          <a:p>
            <a:endParaRPr lang="en-US" sz="1400" dirty="0"/>
          </a:p>
          <a:p>
            <a:pPr lvl="0"/>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21</a:t>
            </a:fld>
            <a:endParaRPr lang="en-US" dirty="0"/>
          </a:p>
        </p:txBody>
      </p:sp>
      <p:sp>
        <p:nvSpPr>
          <p:cNvPr id="14" name="TextBox 13"/>
          <p:cNvSpPr txBox="1"/>
          <p:nvPr/>
        </p:nvSpPr>
        <p:spPr>
          <a:xfrm>
            <a:off x="392465" y="1826912"/>
            <a:ext cx="1872179" cy="830997"/>
          </a:xfrm>
          <a:prstGeom prst="rect">
            <a:avLst/>
          </a:prstGeom>
          <a:noFill/>
        </p:spPr>
        <p:txBody>
          <a:bodyPr wrap="none" rtlCol="0">
            <a:spAutoFit/>
          </a:bodyPr>
          <a:lstStyle/>
          <a:p>
            <a:pPr algn="ctr"/>
            <a:r>
              <a:rPr lang="en-US" sz="1200" b="1" u="sng" dirty="0"/>
              <a:t>SCED Inputs@11:00:05</a:t>
            </a:r>
          </a:p>
          <a:p>
            <a:pPr algn="ctr"/>
            <a:r>
              <a:rPr lang="en-US" sz="1200" dirty="0"/>
              <a:t>Telemetry Snapshot</a:t>
            </a:r>
          </a:p>
          <a:p>
            <a:pPr algn="ctr"/>
            <a:r>
              <a:rPr lang="en-US" sz="1200" dirty="0"/>
              <a:t>Offers</a:t>
            </a:r>
          </a:p>
          <a:p>
            <a:pPr algn="ctr"/>
            <a:r>
              <a:rPr lang="en-US" sz="1200" dirty="0"/>
              <a:t>GTBD</a:t>
            </a:r>
          </a:p>
        </p:txBody>
      </p:sp>
      <p:grpSp>
        <p:nvGrpSpPr>
          <p:cNvPr id="18" name="Group 17">
            <a:extLst>
              <a:ext uri="{FF2B5EF4-FFF2-40B4-BE49-F238E27FC236}">
                <a16:creationId xmlns:a16="http://schemas.microsoft.com/office/drawing/2014/main" id="{66313240-FB8D-A25B-9B44-15933CCF4857}"/>
              </a:ext>
            </a:extLst>
          </p:cNvPr>
          <p:cNvGrpSpPr/>
          <p:nvPr/>
        </p:nvGrpSpPr>
        <p:grpSpPr>
          <a:xfrm>
            <a:off x="474527" y="1808543"/>
            <a:ext cx="8214410" cy="3759234"/>
            <a:chOff x="666220" y="2539439"/>
            <a:chExt cx="8214410" cy="3759234"/>
          </a:xfrm>
        </p:grpSpPr>
        <p:sp>
          <p:nvSpPr>
            <p:cNvPr id="17" name="TextBox 16"/>
            <p:cNvSpPr txBox="1"/>
            <p:nvPr/>
          </p:nvSpPr>
          <p:spPr>
            <a:xfrm>
              <a:off x="1856427" y="3320988"/>
              <a:ext cx="954107" cy="276999"/>
            </a:xfrm>
            <a:prstGeom prst="rect">
              <a:avLst/>
            </a:prstGeom>
            <a:noFill/>
            <a:ln>
              <a:noFill/>
            </a:ln>
          </p:spPr>
          <p:txBody>
            <a:bodyPr wrap="none" rtlCol="0">
              <a:spAutoFit/>
            </a:bodyPr>
            <a:lstStyle/>
            <a:p>
              <a:pPr algn="ctr"/>
              <a:r>
                <a:rPr lang="en-US" sz="1200" b="1" u="sng" dirty="0"/>
                <a:t>SCED Run</a:t>
              </a:r>
              <a:endParaRPr lang="en-US" sz="1200" dirty="0"/>
            </a:p>
          </p:txBody>
        </p:sp>
        <p:cxnSp>
          <p:nvCxnSpPr>
            <p:cNvPr id="6" name="Straight Arrow Connector 5"/>
            <p:cNvCxnSpPr/>
            <p:nvPr/>
          </p:nvCxnSpPr>
          <p:spPr>
            <a:xfrm flipV="1">
              <a:off x="971164" y="2546158"/>
              <a:ext cx="0" cy="35111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971600" y="6057292"/>
              <a:ext cx="7867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340570" y="6052452"/>
              <a:ext cx="540060" cy="246221"/>
            </a:xfrm>
            <a:prstGeom prst="rect">
              <a:avLst/>
            </a:prstGeom>
            <a:noFill/>
          </p:spPr>
          <p:txBody>
            <a:bodyPr wrap="square" rtlCol="0">
              <a:spAutoFit/>
            </a:bodyPr>
            <a:lstStyle/>
            <a:p>
              <a:r>
                <a:rPr lang="en-US" sz="1000" dirty="0"/>
                <a:t>Time</a:t>
              </a:r>
            </a:p>
          </p:txBody>
        </p:sp>
        <p:sp>
          <p:nvSpPr>
            <p:cNvPr id="10" name="TextBox 9"/>
            <p:cNvSpPr txBox="1"/>
            <p:nvPr/>
          </p:nvSpPr>
          <p:spPr>
            <a:xfrm>
              <a:off x="1655676" y="6052451"/>
              <a:ext cx="756452" cy="246221"/>
            </a:xfrm>
            <a:prstGeom prst="rect">
              <a:avLst/>
            </a:prstGeom>
            <a:noFill/>
          </p:spPr>
          <p:txBody>
            <a:bodyPr wrap="square" rtlCol="0">
              <a:spAutoFit/>
            </a:bodyPr>
            <a:lstStyle/>
            <a:p>
              <a:r>
                <a:rPr lang="en-US" sz="1000" dirty="0"/>
                <a:t>11:00:05</a:t>
              </a:r>
            </a:p>
          </p:txBody>
        </p:sp>
        <p:cxnSp>
          <p:nvCxnSpPr>
            <p:cNvPr id="11" name="Straight Arrow Connector 10"/>
            <p:cNvCxnSpPr/>
            <p:nvPr/>
          </p:nvCxnSpPr>
          <p:spPr>
            <a:xfrm flipV="1">
              <a:off x="1871700" y="3147318"/>
              <a:ext cx="0" cy="2901764"/>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771800" y="2546158"/>
              <a:ext cx="0" cy="3511134"/>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087725" y="5711853"/>
              <a:ext cx="756452" cy="246221"/>
            </a:xfrm>
            <a:prstGeom prst="rect">
              <a:avLst/>
            </a:prstGeom>
            <a:noFill/>
          </p:spPr>
          <p:txBody>
            <a:bodyPr wrap="square" rtlCol="0">
              <a:spAutoFit/>
            </a:bodyPr>
            <a:lstStyle/>
            <a:p>
              <a:r>
                <a:rPr lang="en-US" sz="1000" dirty="0"/>
                <a:t>11:00:20</a:t>
              </a:r>
            </a:p>
          </p:txBody>
        </p:sp>
        <p:cxnSp>
          <p:nvCxnSpPr>
            <p:cNvPr id="16" name="Straight Arrow Connector 15"/>
            <p:cNvCxnSpPr>
              <a:endCxn id="21" idx="1"/>
            </p:cNvCxnSpPr>
            <p:nvPr/>
          </p:nvCxnSpPr>
          <p:spPr>
            <a:xfrm>
              <a:off x="1655676" y="3320988"/>
              <a:ext cx="216024" cy="138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856427" y="3685540"/>
              <a:ext cx="915373"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871700" y="3320988"/>
              <a:ext cx="900100"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p:nvPr/>
          </p:nvCxnSpPr>
          <p:spPr>
            <a:xfrm flipV="1">
              <a:off x="2951820" y="2541904"/>
              <a:ext cx="0" cy="3511134"/>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771800" y="4617132"/>
              <a:ext cx="180020" cy="2520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2591781" y="5003449"/>
              <a:ext cx="18001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0800000">
              <a:off x="2958197" y="5006356"/>
              <a:ext cx="18001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3" idx="2"/>
            </p:cNvCxnSpPr>
            <p:nvPr/>
          </p:nvCxnSpPr>
          <p:spPr>
            <a:xfrm>
              <a:off x="2465951" y="5958074"/>
              <a:ext cx="344583" cy="891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901468" y="5640921"/>
              <a:ext cx="756452" cy="246221"/>
            </a:xfrm>
            <a:prstGeom prst="rect">
              <a:avLst/>
            </a:prstGeom>
            <a:noFill/>
          </p:spPr>
          <p:txBody>
            <a:bodyPr wrap="square" rtlCol="0">
              <a:spAutoFit/>
            </a:bodyPr>
            <a:lstStyle/>
            <a:p>
              <a:r>
                <a:rPr lang="en-US" sz="1000" dirty="0"/>
                <a:t>11:00:24</a:t>
              </a:r>
            </a:p>
          </p:txBody>
        </p:sp>
        <p:cxnSp>
          <p:nvCxnSpPr>
            <p:cNvPr id="33" name="Straight Arrow Connector 32"/>
            <p:cNvCxnSpPr>
              <a:stCxn id="31" idx="2"/>
            </p:cNvCxnSpPr>
            <p:nvPr/>
          </p:nvCxnSpPr>
          <p:spPr>
            <a:xfrm flipH="1">
              <a:off x="2958196" y="5887142"/>
              <a:ext cx="321498" cy="160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901468" y="4604035"/>
              <a:ext cx="484428" cy="276999"/>
            </a:xfrm>
            <a:prstGeom prst="rect">
              <a:avLst/>
            </a:prstGeom>
            <a:noFill/>
          </p:spPr>
          <p:txBody>
            <a:bodyPr wrap="none" rtlCol="0">
              <a:spAutoFit/>
            </a:bodyPr>
            <a:lstStyle/>
            <a:p>
              <a:pPr algn="ctr"/>
              <a:r>
                <a:rPr lang="en-US" sz="1200" b="1" u="sng" dirty="0"/>
                <a:t>LFC</a:t>
              </a:r>
              <a:endParaRPr lang="en-US" sz="1200" dirty="0"/>
            </a:p>
          </p:txBody>
        </p:sp>
        <p:sp>
          <p:nvSpPr>
            <p:cNvPr id="35" name="TextBox 34"/>
            <p:cNvSpPr txBox="1"/>
            <p:nvPr/>
          </p:nvSpPr>
          <p:spPr>
            <a:xfrm>
              <a:off x="666220" y="4222668"/>
              <a:ext cx="1745542" cy="830997"/>
            </a:xfrm>
            <a:prstGeom prst="rect">
              <a:avLst/>
            </a:prstGeom>
            <a:noFill/>
          </p:spPr>
          <p:txBody>
            <a:bodyPr wrap="none" rtlCol="0">
              <a:spAutoFit/>
            </a:bodyPr>
            <a:lstStyle/>
            <a:p>
              <a:pPr algn="ctr"/>
              <a:r>
                <a:rPr lang="en-US" sz="1200" b="1" u="sng" dirty="0"/>
                <a:t>LFC Inputs@11:00:20</a:t>
              </a:r>
            </a:p>
            <a:p>
              <a:pPr algn="ctr"/>
              <a:r>
                <a:rPr lang="en-US" sz="1200" dirty="0"/>
                <a:t>Telemetry Snapshot</a:t>
              </a:r>
            </a:p>
            <a:p>
              <a:pPr algn="ctr"/>
              <a:r>
                <a:rPr lang="en-US" sz="1200" dirty="0"/>
                <a:t>Frequency</a:t>
              </a:r>
            </a:p>
            <a:p>
              <a:pPr algn="ctr"/>
              <a:r>
                <a:rPr lang="en-US" sz="1200" dirty="0"/>
                <a:t>Base Points</a:t>
              </a:r>
            </a:p>
          </p:txBody>
        </p:sp>
        <p:cxnSp>
          <p:nvCxnSpPr>
            <p:cNvPr id="39" name="Straight Arrow Connector 38"/>
            <p:cNvCxnSpPr/>
            <p:nvPr/>
          </p:nvCxnSpPr>
          <p:spPr>
            <a:xfrm>
              <a:off x="2087725" y="4638166"/>
              <a:ext cx="675430" cy="1148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2773173" y="3034072"/>
              <a:ext cx="5445606"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688494" y="2736844"/>
              <a:ext cx="4069191" cy="276999"/>
            </a:xfrm>
            <a:prstGeom prst="rect">
              <a:avLst/>
            </a:prstGeom>
            <a:noFill/>
          </p:spPr>
          <p:txBody>
            <a:bodyPr wrap="none" rtlCol="0">
              <a:spAutoFit/>
            </a:bodyPr>
            <a:lstStyle/>
            <a:p>
              <a:pPr algn="ctr"/>
              <a:r>
                <a:rPr lang="en-US" sz="1200" b="1" u="sng" dirty="0"/>
                <a:t>SCED Base Points, LMP Binding till next SCED Run</a:t>
              </a:r>
              <a:endParaRPr lang="en-US" sz="1200" dirty="0"/>
            </a:p>
          </p:txBody>
        </p:sp>
        <p:sp>
          <p:nvSpPr>
            <p:cNvPr id="46" name="Flowchart: Punched Tape 45"/>
            <p:cNvSpPr/>
            <p:nvPr/>
          </p:nvSpPr>
          <p:spPr>
            <a:xfrm rot="5400000">
              <a:off x="6664944" y="2858500"/>
              <a:ext cx="468052" cy="329553"/>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Punched Tape 46"/>
            <p:cNvSpPr/>
            <p:nvPr/>
          </p:nvSpPr>
          <p:spPr>
            <a:xfrm rot="5400000">
              <a:off x="6664944" y="5840347"/>
              <a:ext cx="468052" cy="329553"/>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7056276" y="6052451"/>
              <a:ext cx="756452" cy="246221"/>
            </a:xfrm>
            <a:prstGeom prst="rect">
              <a:avLst/>
            </a:prstGeom>
            <a:noFill/>
          </p:spPr>
          <p:txBody>
            <a:bodyPr wrap="square" rtlCol="0">
              <a:spAutoFit/>
            </a:bodyPr>
            <a:lstStyle/>
            <a:p>
              <a:r>
                <a:rPr lang="en-US" sz="1000" dirty="0"/>
                <a:t>11:05:05</a:t>
              </a:r>
            </a:p>
          </p:txBody>
        </p:sp>
        <p:cxnSp>
          <p:nvCxnSpPr>
            <p:cNvPr id="49" name="Straight Arrow Connector 48"/>
            <p:cNvCxnSpPr/>
            <p:nvPr/>
          </p:nvCxnSpPr>
          <p:spPr>
            <a:xfrm flipV="1">
              <a:off x="7272300" y="2539439"/>
              <a:ext cx="0" cy="3511134"/>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8197800" y="2541904"/>
              <a:ext cx="0" cy="3511134"/>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7273575" y="3685540"/>
              <a:ext cx="915373"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7288848" y="3320988"/>
              <a:ext cx="900100"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7254207" y="3330640"/>
              <a:ext cx="954108" cy="276999"/>
            </a:xfrm>
            <a:prstGeom prst="rect">
              <a:avLst/>
            </a:prstGeom>
            <a:noFill/>
          </p:spPr>
          <p:txBody>
            <a:bodyPr wrap="none" rtlCol="0">
              <a:spAutoFit/>
            </a:bodyPr>
            <a:lstStyle/>
            <a:p>
              <a:pPr algn="ctr"/>
              <a:r>
                <a:rPr lang="en-US" sz="1200" b="1" u="sng" dirty="0"/>
                <a:t>SCED Run</a:t>
              </a:r>
              <a:endParaRPr lang="en-US" sz="1200" dirty="0"/>
            </a:p>
          </p:txBody>
        </p:sp>
        <p:sp>
          <p:nvSpPr>
            <p:cNvPr id="5" name="TextBox 4"/>
            <p:cNvSpPr txBox="1"/>
            <p:nvPr/>
          </p:nvSpPr>
          <p:spPr>
            <a:xfrm>
              <a:off x="2696982" y="4884481"/>
              <a:ext cx="346570" cy="276999"/>
            </a:xfrm>
            <a:prstGeom prst="rect">
              <a:avLst/>
            </a:prstGeom>
            <a:noFill/>
          </p:spPr>
          <p:txBody>
            <a:bodyPr wrap="none" rtlCol="0">
              <a:spAutoFit/>
            </a:bodyPr>
            <a:lstStyle/>
            <a:p>
              <a:r>
                <a:rPr lang="en-US" sz="1200" dirty="0"/>
                <a:t>4s</a:t>
              </a:r>
            </a:p>
          </p:txBody>
        </p:sp>
      </p:grpSp>
    </p:spTree>
    <p:extLst>
      <p:ext uri="{BB962C8B-B14F-4D97-AF65-F5344CB8AC3E}">
        <p14:creationId xmlns:p14="http://schemas.microsoft.com/office/powerpoint/2010/main" val="287287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Straight Arrow Connector 36"/>
          <p:cNvCxnSpPr/>
          <p:nvPr/>
        </p:nvCxnSpPr>
        <p:spPr>
          <a:xfrm>
            <a:off x="2773173" y="3008715"/>
            <a:ext cx="5445606"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871700" y="3295631"/>
            <a:ext cx="900100"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911730" y="3295631"/>
            <a:ext cx="843501" cy="276999"/>
          </a:xfrm>
          <a:prstGeom prst="rect">
            <a:avLst/>
          </a:prstGeom>
          <a:noFill/>
          <a:ln>
            <a:noFill/>
          </a:ln>
        </p:spPr>
        <p:txBody>
          <a:bodyPr wrap="none" rtlCol="0">
            <a:spAutoFit/>
          </a:bodyPr>
          <a:lstStyle/>
          <a:p>
            <a:pPr algn="ctr"/>
            <a:r>
              <a:rPr lang="en-US" sz="1200" b="1" u="sng" dirty="0"/>
              <a:t>RTC Run</a:t>
            </a:r>
            <a:endParaRPr lang="en-US" sz="1200" dirty="0"/>
          </a:p>
        </p:txBody>
      </p:sp>
      <p:sp>
        <p:nvSpPr>
          <p:cNvPr id="2" name="Title 1"/>
          <p:cNvSpPr>
            <a:spLocks noGrp="1"/>
          </p:cNvSpPr>
          <p:nvPr>
            <p:ph type="title"/>
          </p:nvPr>
        </p:nvSpPr>
        <p:spPr>
          <a:xfrm>
            <a:off x="381000" y="243682"/>
            <a:ext cx="8458200" cy="571500"/>
          </a:xfrm>
        </p:spPr>
        <p:txBody>
          <a:bodyPr/>
          <a:lstStyle/>
          <a:p>
            <a:r>
              <a:rPr lang="en-US" dirty="0"/>
              <a:t>Real-Time Market Timeline – No Change Under RTC</a:t>
            </a:r>
          </a:p>
        </p:txBody>
      </p:sp>
      <p:sp>
        <p:nvSpPr>
          <p:cNvPr id="3" name="Content Placeholder 2"/>
          <p:cNvSpPr>
            <a:spLocks noGrp="1"/>
          </p:cNvSpPr>
          <p:nvPr>
            <p:ph idx="1"/>
          </p:nvPr>
        </p:nvSpPr>
        <p:spPr>
          <a:xfrm>
            <a:off x="304800" y="1078694"/>
            <a:ext cx="8458200" cy="5410199"/>
          </a:xfrm>
        </p:spPr>
        <p:txBody>
          <a:bodyPr/>
          <a:lstStyle/>
          <a:p>
            <a:r>
              <a:rPr lang="en-US" sz="1800" b="1" dirty="0">
                <a:solidFill>
                  <a:schemeClr val="tx2"/>
                </a:solidFill>
              </a:rPr>
              <a:t>Takeaway:</a:t>
            </a:r>
            <a:r>
              <a:rPr lang="en-US" sz="1800" dirty="0">
                <a:solidFill>
                  <a:schemeClr val="tx2"/>
                </a:solidFill>
              </a:rPr>
              <a:t> Retain benefits of current timeline. RTC does not change the timeline (i.e., LMP, Base Point, AS Awards, MCPCs are binding immediately after RTC is finished).</a:t>
            </a:r>
          </a:p>
          <a:p>
            <a:pPr marL="0" indent="0">
              <a:buNone/>
            </a:pP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22</a:t>
            </a:fld>
            <a:endParaRPr lang="en-US" dirty="0"/>
          </a:p>
        </p:txBody>
      </p:sp>
      <p:cxnSp>
        <p:nvCxnSpPr>
          <p:cNvPr id="6" name="Straight Arrow Connector 5"/>
          <p:cNvCxnSpPr/>
          <p:nvPr/>
        </p:nvCxnSpPr>
        <p:spPr>
          <a:xfrm flipV="1">
            <a:off x="971600" y="2521526"/>
            <a:ext cx="0" cy="35111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971600" y="6031935"/>
            <a:ext cx="7867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340570" y="6027095"/>
            <a:ext cx="540060" cy="246221"/>
          </a:xfrm>
          <a:prstGeom prst="rect">
            <a:avLst/>
          </a:prstGeom>
          <a:noFill/>
        </p:spPr>
        <p:txBody>
          <a:bodyPr wrap="square" rtlCol="0">
            <a:spAutoFit/>
          </a:bodyPr>
          <a:lstStyle/>
          <a:p>
            <a:r>
              <a:rPr lang="en-US" sz="1000" dirty="0"/>
              <a:t>Time</a:t>
            </a:r>
          </a:p>
        </p:txBody>
      </p:sp>
      <p:sp>
        <p:nvSpPr>
          <p:cNvPr id="10" name="TextBox 9"/>
          <p:cNvSpPr txBox="1"/>
          <p:nvPr/>
        </p:nvSpPr>
        <p:spPr>
          <a:xfrm>
            <a:off x="1655676" y="6027094"/>
            <a:ext cx="756452" cy="246221"/>
          </a:xfrm>
          <a:prstGeom prst="rect">
            <a:avLst/>
          </a:prstGeom>
          <a:noFill/>
        </p:spPr>
        <p:txBody>
          <a:bodyPr wrap="square" rtlCol="0">
            <a:spAutoFit/>
          </a:bodyPr>
          <a:lstStyle/>
          <a:p>
            <a:r>
              <a:rPr lang="en-US" sz="1000" dirty="0"/>
              <a:t>11:00:05</a:t>
            </a:r>
          </a:p>
        </p:txBody>
      </p:sp>
      <p:cxnSp>
        <p:nvCxnSpPr>
          <p:cNvPr id="11" name="Straight Arrow Connector 10"/>
          <p:cNvCxnSpPr/>
          <p:nvPr/>
        </p:nvCxnSpPr>
        <p:spPr>
          <a:xfrm flipV="1">
            <a:off x="1871700" y="2511020"/>
            <a:ext cx="0" cy="3511134"/>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771800" y="2517528"/>
            <a:ext cx="0" cy="3511134"/>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087725" y="5686496"/>
            <a:ext cx="756452" cy="246221"/>
          </a:xfrm>
          <a:prstGeom prst="rect">
            <a:avLst/>
          </a:prstGeom>
          <a:noFill/>
        </p:spPr>
        <p:txBody>
          <a:bodyPr wrap="square" rtlCol="0">
            <a:spAutoFit/>
          </a:bodyPr>
          <a:lstStyle/>
          <a:p>
            <a:r>
              <a:rPr lang="en-US" sz="1000" dirty="0"/>
              <a:t>11:00:20</a:t>
            </a:r>
          </a:p>
        </p:txBody>
      </p:sp>
      <p:sp>
        <p:nvSpPr>
          <p:cNvPr id="14" name="TextBox 13"/>
          <p:cNvSpPr txBox="1"/>
          <p:nvPr/>
        </p:nvSpPr>
        <p:spPr>
          <a:xfrm>
            <a:off x="519408" y="2653048"/>
            <a:ext cx="1761572" cy="830997"/>
          </a:xfrm>
          <a:prstGeom prst="rect">
            <a:avLst/>
          </a:prstGeom>
          <a:noFill/>
        </p:spPr>
        <p:txBody>
          <a:bodyPr wrap="none" rtlCol="0">
            <a:spAutoFit/>
          </a:bodyPr>
          <a:lstStyle/>
          <a:p>
            <a:pPr algn="ctr"/>
            <a:r>
              <a:rPr lang="en-US" sz="1200" b="1" u="sng" dirty="0"/>
              <a:t>RTC Inputs@11:00:05</a:t>
            </a:r>
          </a:p>
          <a:p>
            <a:pPr algn="ctr"/>
            <a:r>
              <a:rPr lang="en-US" sz="1200" dirty="0"/>
              <a:t>Telemetry Snapshot</a:t>
            </a:r>
          </a:p>
          <a:p>
            <a:pPr algn="ctr"/>
            <a:r>
              <a:rPr lang="en-US" sz="1200" dirty="0"/>
              <a:t>Offers</a:t>
            </a:r>
          </a:p>
          <a:p>
            <a:pPr algn="ctr"/>
            <a:r>
              <a:rPr lang="en-US" sz="1200" dirty="0"/>
              <a:t>GTBD</a:t>
            </a:r>
          </a:p>
        </p:txBody>
      </p:sp>
      <p:cxnSp>
        <p:nvCxnSpPr>
          <p:cNvPr id="16" name="Straight Arrow Connector 15"/>
          <p:cNvCxnSpPr>
            <a:endCxn id="21" idx="1"/>
          </p:cNvCxnSpPr>
          <p:nvPr/>
        </p:nvCxnSpPr>
        <p:spPr>
          <a:xfrm>
            <a:off x="1655676" y="3295631"/>
            <a:ext cx="216024" cy="138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856427" y="3660183"/>
            <a:ext cx="915373"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951820" y="2518394"/>
            <a:ext cx="0" cy="3511134"/>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771800" y="4591775"/>
            <a:ext cx="180020" cy="2520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2591781" y="4978092"/>
            <a:ext cx="18001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0800000">
            <a:off x="2958197" y="4980999"/>
            <a:ext cx="18001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3" idx="2"/>
          </p:cNvCxnSpPr>
          <p:nvPr/>
        </p:nvCxnSpPr>
        <p:spPr>
          <a:xfrm>
            <a:off x="2465951" y="5932717"/>
            <a:ext cx="344583" cy="891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901468" y="5615564"/>
            <a:ext cx="756452" cy="246221"/>
          </a:xfrm>
          <a:prstGeom prst="rect">
            <a:avLst/>
          </a:prstGeom>
          <a:noFill/>
        </p:spPr>
        <p:txBody>
          <a:bodyPr wrap="square" rtlCol="0">
            <a:spAutoFit/>
          </a:bodyPr>
          <a:lstStyle/>
          <a:p>
            <a:r>
              <a:rPr lang="en-US" sz="1000" dirty="0"/>
              <a:t>11:00:24</a:t>
            </a:r>
          </a:p>
        </p:txBody>
      </p:sp>
      <p:cxnSp>
        <p:nvCxnSpPr>
          <p:cNvPr id="33" name="Straight Arrow Connector 32"/>
          <p:cNvCxnSpPr>
            <a:stCxn id="31" idx="2"/>
          </p:cNvCxnSpPr>
          <p:nvPr/>
        </p:nvCxnSpPr>
        <p:spPr>
          <a:xfrm flipH="1">
            <a:off x="2958196" y="5861785"/>
            <a:ext cx="321498" cy="160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901468" y="4578678"/>
            <a:ext cx="484428" cy="276999"/>
          </a:xfrm>
          <a:prstGeom prst="rect">
            <a:avLst/>
          </a:prstGeom>
          <a:noFill/>
        </p:spPr>
        <p:txBody>
          <a:bodyPr wrap="none" rtlCol="0">
            <a:spAutoFit/>
          </a:bodyPr>
          <a:lstStyle/>
          <a:p>
            <a:pPr algn="ctr"/>
            <a:r>
              <a:rPr lang="en-US" sz="1200" b="1" u="sng" dirty="0"/>
              <a:t>LFC</a:t>
            </a:r>
            <a:endParaRPr lang="en-US" sz="1200" dirty="0"/>
          </a:p>
        </p:txBody>
      </p:sp>
      <p:sp>
        <p:nvSpPr>
          <p:cNvPr id="35" name="TextBox 34"/>
          <p:cNvSpPr txBox="1"/>
          <p:nvPr/>
        </p:nvSpPr>
        <p:spPr>
          <a:xfrm>
            <a:off x="666220" y="4197311"/>
            <a:ext cx="1745542" cy="830997"/>
          </a:xfrm>
          <a:prstGeom prst="rect">
            <a:avLst/>
          </a:prstGeom>
          <a:noFill/>
        </p:spPr>
        <p:txBody>
          <a:bodyPr wrap="none" rtlCol="0">
            <a:spAutoFit/>
          </a:bodyPr>
          <a:lstStyle/>
          <a:p>
            <a:pPr algn="ctr"/>
            <a:r>
              <a:rPr lang="en-US" sz="1200" b="1" u="sng" dirty="0"/>
              <a:t>LFC Inputs@11:00:20</a:t>
            </a:r>
          </a:p>
          <a:p>
            <a:pPr algn="ctr"/>
            <a:r>
              <a:rPr lang="en-US" sz="1200" dirty="0"/>
              <a:t>Telemetry Snapshot</a:t>
            </a:r>
          </a:p>
          <a:p>
            <a:pPr algn="ctr"/>
            <a:r>
              <a:rPr lang="en-US" sz="1200" dirty="0"/>
              <a:t>Frequency</a:t>
            </a:r>
          </a:p>
          <a:p>
            <a:pPr algn="ctr"/>
            <a:r>
              <a:rPr lang="en-US" sz="1200" dirty="0"/>
              <a:t>Base Points</a:t>
            </a:r>
          </a:p>
        </p:txBody>
      </p:sp>
      <p:cxnSp>
        <p:nvCxnSpPr>
          <p:cNvPr id="39" name="Straight Arrow Connector 38"/>
          <p:cNvCxnSpPr/>
          <p:nvPr/>
        </p:nvCxnSpPr>
        <p:spPr>
          <a:xfrm>
            <a:off x="2087725" y="4612809"/>
            <a:ext cx="675430" cy="1148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936193" y="2647559"/>
            <a:ext cx="3573800" cy="646331"/>
          </a:xfrm>
          <a:prstGeom prst="rect">
            <a:avLst/>
          </a:prstGeom>
          <a:noFill/>
        </p:spPr>
        <p:txBody>
          <a:bodyPr wrap="none" rtlCol="0">
            <a:spAutoFit/>
          </a:bodyPr>
          <a:lstStyle/>
          <a:p>
            <a:pPr algn="ctr"/>
            <a:r>
              <a:rPr lang="en-US" sz="1200" b="1" u="sng" dirty="0"/>
              <a:t>RTC Base Points, LMP, AS Awards, AS MCPCs</a:t>
            </a:r>
          </a:p>
          <a:p>
            <a:pPr algn="ctr"/>
            <a:endParaRPr lang="en-US" sz="1200" b="1" u="sng" dirty="0"/>
          </a:p>
          <a:p>
            <a:pPr algn="ctr"/>
            <a:r>
              <a:rPr lang="en-US" sz="1200" b="1" u="sng" dirty="0"/>
              <a:t> Binding till next RTC Run</a:t>
            </a:r>
            <a:endParaRPr lang="en-US" sz="1200" dirty="0"/>
          </a:p>
        </p:txBody>
      </p:sp>
      <p:sp>
        <p:nvSpPr>
          <p:cNvPr id="46" name="Flowchart: Punched Tape 45"/>
          <p:cNvSpPr/>
          <p:nvPr/>
        </p:nvSpPr>
        <p:spPr>
          <a:xfrm rot="5400000">
            <a:off x="6664944" y="2833143"/>
            <a:ext cx="468052" cy="329553"/>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Punched Tape 46"/>
          <p:cNvSpPr/>
          <p:nvPr/>
        </p:nvSpPr>
        <p:spPr>
          <a:xfrm rot="5400000">
            <a:off x="6664944" y="5814990"/>
            <a:ext cx="468052" cy="329553"/>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7056276" y="6027094"/>
            <a:ext cx="756452" cy="246221"/>
          </a:xfrm>
          <a:prstGeom prst="rect">
            <a:avLst/>
          </a:prstGeom>
          <a:noFill/>
        </p:spPr>
        <p:txBody>
          <a:bodyPr wrap="square" rtlCol="0">
            <a:spAutoFit/>
          </a:bodyPr>
          <a:lstStyle/>
          <a:p>
            <a:r>
              <a:rPr lang="en-US" sz="1000" dirty="0"/>
              <a:t>11:05:05</a:t>
            </a:r>
          </a:p>
        </p:txBody>
      </p:sp>
      <p:cxnSp>
        <p:nvCxnSpPr>
          <p:cNvPr id="49" name="Straight Arrow Connector 48"/>
          <p:cNvCxnSpPr/>
          <p:nvPr/>
        </p:nvCxnSpPr>
        <p:spPr>
          <a:xfrm flipV="1">
            <a:off x="7272300" y="2517528"/>
            <a:ext cx="0" cy="3511134"/>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8194522" y="2517528"/>
            <a:ext cx="0" cy="3511134"/>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7273575" y="3660183"/>
            <a:ext cx="915373"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7288848" y="3295631"/>
            <a:ext cx="900100"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7309511" y="3305283"/>
            <a:ext cx="843500" cy="276999"/>
          </a:xfrm>
          <a:prstGeom prst="rect">
            <a:avLst/>
          </a:prstGeom>
          <a:noFill/>
        </p:spPr>
        <p:txBody>
          <a:bodyPr wrap="none" rtlCol="0">
            <a:spAutoFit/>
          </a:bodyPr>
          <a:lstStyle/>
          <a:p>
            <a:pPr algn="ctr"/>
            <a:r>
              <a:rPr lang="en-US" sz="1200" b="1" u="sng" dirty="0"/>
              <a:t>RTC Run</a:t>
            </a:r>
            <a:endParaRPr lang="en-US" sz="1200" dirty="0"/>
          </a:p>
        </p:txBody>
      </p:sp>
      <p:sp>
        <p:nvSpPr>
          <p:cNvPr id="38" name="TextBox 37"/>
          <p:cNvSpPr txBox="1"/>
          <p:nvPr/>
        </p:nvSpPr>
        <p:spPr>
          <a:xfrm>
            <a:off x="2696982" y="4884481"/>
            <a:ext cx="346570" cy="276999"/>
          </a:xfrm>
          <a:prstGeom prst="rect">
            <a:avLst/>
          </a:prstGeom>
          <a:noFill/>
        </p:spPr>
        <p:txBody>
          <a:bodyPr wrap="none" rtlCol="0">
            <a:spAutoFit/>
          </a:bodyPr>
          <a:lstStyle/>
          <a:p>
            <a:r>
              <a:rPr lang="en-US" sz="1200" dirty="0"/>
              <a:t>4s</a:t>
            </a:r>
          </a:p>
        </p:txBody>
      </p:sp>
    </p:spTree>
    <p:extLst>
      <p:ext uri="{BB962C8B-B14F-4D97-AF65-F5344CB8AC3E}">
        <p14:creationId xmlns:p14="http://schemas.microsoft.com/office/powerpoint/2010/main" val="748706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LFC Changes : UDBP to UDSP</a:t>
            </a:r>
          </a:p>
        </p:txBody>
      </p:sp>
      <p:sp>
        <p:nvSpPr>
          <p:cNvPr id="8" name="Content Placeholder 7"/>
          <p:cNvSpPr>
            <a:spLocks noGrp="1"/>
          </p:cNvSpPr>
          <p:nvPr>
            <p:ph idx="1"/>
          </p:nvPr>
        </p:nvSpPr>
        <p:spPr>
          <a:xfrm>
            <a:off x="388749" y="762000"/>
            <a:ext cx="4086513" cy="5411188"/>
          </a:xfrm>
        </p:spPr>
        <p:txBody>
          <a:bodyPr/>
          <a:lstStyle/>
          <a:p>
            <a:pPr marL="0" indent="0">
              <a:buNone/>
            </a:pPr>
            <a:r>
              <a:rPr lang="en-US" sz="2000" i="1" dirty="0">
                <a:solidFill>
                  <a:schemeClr val="accent2"/>
                </a:solidFill>
              </a:rPr>
              <a:t>Today</a:t>
            </a:r>
          </a:p>
          <a:p>
            <a:r>
              <a:rPr lang="en-US" sz="1800" dirty="0">
                <a:solidFill>
                  <a:schemeClr val="accent2"/>
                </a:solidFill>
              </a:rPr>
              <a:t>UDBP is Resource-specific tracking signal for Resources to ramp to new Base Points</a:t>
            </a:r>
            <a:endParaRPr lang="en-US" sz="1600" dirty="0">
              <a:solidFill>
                <a:schemeClr val="accent2"/>
              </a:solidFill>
            </a:endParaRPr>
          </a:p>
          <a:p>
            <a:pPr marL="0" indent="0">
              <a:buNone/>
            </a:pPr>
            <a:endParaRPr lang="en-US" sz="1000" dirty="0">
              <a:solidFill>
                <a:schemeClr val="accent2"/>
              </a:solidFill>
            </a:endParaRPr>
          </a:p>
          <a:p>
            <a:r>
              <a:rPr lang="en-US" sz="1800" dirty="0">
                <a:solidFill>
                  <a:schemeClr val="accent2"/>
                </a:solidFill>
              </a:rPr>
              <a:t>Every LFC cycle(4s), ERCOT sends QSEs the Resource-specific UDBP and QSE portfolio Regulation Instruction</a:t>
            </a:r>
            <a:endParaRPr lang="en-US" sz="1600" dirty="0">
              <a:solidFill>
                <a:schemeClr val="accent2"/>
              </a:solidFill>
            </a:endParaRPr>
          </a:p>
          <a:p>
            <a:endParaRPr lang="en-US" sz="1000" dirty="0"/>
          </a:p>
          <a:p>
            <a:endParaRPr lang="en-US" sz="2000" dirty="0"/>
          </a:p>
          <a:p>
            <a:pPr lvl="1"/>
            <a:endParaRPr lang="en-US" sz="1800" dirty="0"/>
          </a:p>
          <a:p>
            <a:endParaRPr lang="en-US" sz="2000" dirty="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23</a:t>
            </a:fld>
            <a:endParaRPr lang="en-US"/>
          </a:p>
        </p:txBody>
      </p:sp>
      <p:cxnSp>
        <p:nvCxnSpPr>
          <p:cNvPr id="10" name="Straight Connector 9"/>
          <p:cNvCxnSpPr/>
          <p:nvPr/>
        </p:nvCxnSpPr>
        <p:spPr>
          <a:xfrm flipH="1">
            <a:off x="4537364" y="990600"/>
            <a:ext cx="38100" cy="512048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Content Placeholder 7"/>
          <p:cNvSpPr txBox="1">
            <a:spLocks/>
          </p:cNvSpPr>
          <p:nvPr/>
        </p:nvSpPr>
        <p:spPr>
          <a:xfrm>
            <a:off x="4749585" y="836470"/>
            <a:ext cx="4305300" cy="512048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i="1" dirty="0"/>
              <a:t>Under RTC</a:t>
            </a:r>
          </a:p>
          <a:p>
            <a:r>
              <a:rPr lang="en-US" sz="1800" dirty="0"/>
              <a:t>Every LFC cycle(4s), ERCOT will send Updated Desired Set Point (UDSP)</a:t>
            </a:r>
            <a:endParaRPr lang="en-US" sz="1600" dirty="0">
              <a:solidFill>
                <a:schemeClr val="accent3"/>
              </a:solidFill>
            </a:endParaRPr>
          </a:p>
          <a:p>
            <a:endParaRPr lang="en-US" sz="1000" dirty="0"/>
          </a:p>
          <a:p>
            <a:r>
              <a:rPr lang="en-US" sz="1800" dirty="0"/>
              <a:t>UDSP(t) = Base Ramp(t) + Resource Specific Regulation Instruction(t)</a:t>
            </a:r>
            <a:endParaRPr lang="en-US" sz="1600" dirty="0">
              <a:solidFill>
                <a:schemeClr val="accent3"/>
              </a:solidFill>
            </a:endParaRPr>
          </a:p>
          <a:p>
            <a:pPr lvl="1"/>
            <a:r>
              <a:rPr lang="en-US" sz="1200" dirty="0"/>
              <a:t>Base Ramp is like 4-minute UDBP Ramp, starting MW of Base Ramp sum of Previous RTC Base Point and Last LFC Regulation Up/Down Instruction</a:t>
            </a:r>
          </a:p>
          <a:p>
            <a:pPr lvl="1"/>
            <a:r>
              <a:rPr lang="en-US" sz="1200" dirty="0"/>
              <a:t>Ending MW for Base Ramp is the next RTC Base Point </a:t>
            </a:r>
          </a:p>
        </p:txBody>
      </p:sp>
      <p:pic>
        <p:nvPicPr>
          <p:cNvPr id="3" name="Picture 2">
            <a:extLst>
              <a:ext uri="{FF2B5EF4-FFF2-40B4-BE49-F238E27FC236}">
                <a16:creationId xmlns:a16="http://schemas.microsoft.com/office/drawing/2014/main" id="{B226B001-07CE-6637-D071-4868DE976003}"/>
              </a:ext>
            </a:extLst>
          </p:cNvPr>
          <p:cNvPicPr>
            <a:picLocks noChangeAspect="1"/>
          </p:cNvPicPr>
          <p:nvPr/>
        </p:nvPicPr>
        <p:blipFill>
          <a:blip r:embed="rId3"/>
          <a:stretch>
            <a:fillRect/>
          </a:stretch>
        </p:blipFill>
        <p:spPr>
          <a:xfrm>
            <a:off x="805063" y="3763889"/>
            <a:ext cx="3304318" cy="2444708"/>
          </a:xfrm>
          <a:prstGeom prst="rect">
            <a:avLst/>
          </a:prstGeom>
        </p:spPr>
      </p:pic>
      <p:cxnSp>
        <p:nvCxnSpPr>
          <p:cNvPr id="5" name="Straight Connector 4">
            <a:extLst>
              <a:ext uri="{FF2B5EF4-FFF2-40B4-BE49-F238E27FC236}">
                <a16:creationId xmlns:a16="http://schemas.microsoft.com/office/drawing/2014/main" id="{C160D98F-FA08-155E-3FBD-65BCA08AD095}"/>
              </a:ext>
            </a:extLst>
          </p:cNvPr>
          <p:cNvCxnSpPr/>
          <p:nvPr/>
        </p:nvCxnSpPr>
        <p:spPr>
          <a:xfrm>
            <a:off x="5760132" y="5604896"/>
            <a:ext cx="568318" cy="4552"/>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C9CCB510-0DF8-4AD9-CB85-4EADA314F938}"/>
              </a:ext>
            </a:extLst>
          </p:cNvPr>
          <p:cNvSpPr/>
          <p:nvPr/>
        </p:nvSpPr>
        <p:spPr>
          <a:xfrm>
            <a:off x="5753675" y="4382600"/>
            <a:ext cx="577561" cy="1218506"/>
          </a:xfrm>
          <a:prstGeom prst="rect">
            <a:avLst/>
          </a:prstGeom>
          <a:pattFill prst="pct5">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A733706F-958A-5683-2FB9-47AD3EDDD016}"/>
              </a:ext>
            </a:extLst>
          </p:cNvPr>
          <p:cNvCxnSpPr/>
          <p:nvPr/>
        </p:nvCxnSpPr>
        <p:spPr>
          <a:xfrm>
            <a:off x="5753675" y="6393267"/>
            <a:ext cx="2888383"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F322F2-BA7D-3220-40DB-113AB21C70C3}"/>
              </a:ext>
            </a:extLst>
          </p:cNvPr>
          <p:cNvCxnSpPr/>
          <p:nvPr/>
        </p:nvCxnSpPr>
        <p:spPr>
          <a:xfrm rot="16200000">
            <a:off x="4687451" y="5328477"/>
            <a:ext cx="2144646"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2E958E2-3719-D576-D5AB-9C808D750B65}"/>
              </a:ext>
            </a:extLst>
          </p:cNvPr>
          <p:cNvCxnSpPr/>
          <p:nvPr/>
        </p:nvCxnSpPr>
        <p:spPr>
          <a:xfrm rot="16200000">
            <a:off x="5259441" y="5320944"/>
            <a:ext cx="2144646" cy="0"/>
          </a:xfrm>
          <a:prstGeom prst="straightConnector1">
            <a:avLst/>
          </a:prstGeom>
          <a:ln w="9525">
            <a:prstDash val="sysDash"/>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EEC0F680-2E7A-B89A-DB1E-379808BD2994}"/>
              </a:ext>
            </a:extLst>
          </p:cNvPr>
          <p:cNvCxnSpPr/>
          <p:nvPr/>
        </p:nvCxnSpPr>
        <p:spPr>
          <a:xfrm rot="16200000">
            <a:off x="7302258" y="5320944"/>
            <a:ext cx="2144646" cy="0"/>
          </a:xfrm>
          <a:prstGeom prst="straightConnector1">
            <a:avLst/>
          </a:prstGeom>
          <a:ln w="9525">
            <a:prstDash val="sysDash"/>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5D0CF10-E5FB-E528-D26B-C4B496E015BE}"/>
              </a:ext>
            </a:extLst>
          </p:cNvPr>
          <p:cNvCxnSpPr/>
          <p:nvPr/>
        </p:nvCxnSpPr>
        <p:spPr>
          <a:xfrm>
            <a:off x="5923200" y="5605658"/>
            <a:ext cx="408563" cy="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3825CCC-AF33-DF9F-74AE-32C69C13B813}"/>
              </a:ext>
            </a:extLst>
          </p:cNvPr>
          <p:cNvCxnSpPr/>
          <p:nvPr/>
        </p:nvCxnSpPr>
        <p:spPr>
          <a:xfrm>
            <a:off x="7966017" y="4493333"/>
            <a:ext cx="408563"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75E7286-7349-2FA6-D1E2-73FF9FFF7021}"/>
              </a:ext>
            </a:extLst>
          </p:cNvPr>
          <p:cNvCxnSpPr/>
          <p:nvPr/>
        </p:nvCxnSpPr>
        <p:spPr>
          <a:xfrm flipV="1">
            <a:off x="5759773" y="5605658"/>
            <a:ext cx="163427" cy="244712"/>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02E279E-D56D-3A28-5BE1-9EE29CB813F3}"/>
              </a:ext>
            </a:extLst>
          </p:cNvPr>
          <p:cNvCxnSpPr/>
          <p:nvPr/>
        </p:nvCxnSpPr>
        <p:spPr>
          <a:xfrm flipV="1">
            <a:off x="6128251" y="4375932"/>
            <a:ext cx="0" cy="122972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4CE2427-A836-E3BA-C5E0-179DD9837E32}"/>
              </a:ext>
            </a:extLst>
          </p:cNvPr>
          <p:cNvCxnSpPr/>
          <p:nvPr/>
        </p:nvCxnSpPr>
        <p:spPr>
          <a:xfrm flipV="1">
            <a:off x="6292493" y="4371380"/>
            <a:ext cx="0" cy="122972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959E2D4-741A-F95D-57A2-788E1EA9ACCF}"/>
              </a:ext>
            </a:extLst>
          </p:cNvPr>
          <p:cNvCxnSpPr/>
          <p:nvPr/>
        </p:nvCxnSpPr>
        <p:spPr>
          <a:xfrm flipV="1">
            <a:off x="5968080" y="4371380"/>
            <a:ext cx="0" cy="122972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1319329-AFF6-B722-8DB1-4190386A368F}"/>
              </a:ext>
            </a:extLst>
          </p:cNvPr>
          <p:cNvCxnSpPr/>
          <p:nvPr/>
        </p:nvCxnSpPr>
        <p:spPr>
          <a:xfrm flipV="1">
            <a:off x="5835876" y="4497508"/>
            <a:ext cx="0" cy="122972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6A9E7B5-FEE6-5D3F-B772-DEAA33437495}"/>
              </a:ext>
            </a:extLst>
          </p:cNvPr>
          <p:cNvSpPr txBox="1"/>
          <p:nvPr/>
        </p:nvSpPr>
        <p:spPr>
          <a:xfrm>
            <a:off x="5967696" y="3973556"/>
            <a:ext cx="1266787" cy="246221"/>
          </a:xfrm>
          <a:prstGeom prst="rect">
            <a:avLst/>
          </a:prstGeom>
          <a:noFill/>
        </p:spPr>
        <p:txBody>
          <a:bodyPr wrap="square" rtlCol="0">
            <a:spAutoFit/>
          </a:bodyPr>
          <a:lstStyle/>
          <a:p>
            <a:r>
              <a:rPr lang="en-US" sz="1000" dirty="0" err="1"/>
              <a:t>RegUp</a:t>
            </a:r>
            <a:r>
              <a:rPr lang="en-US" sz="1000" dirty="0"/>
              <a:t> Instruction</a:t>
            </a:r>
          </a:p>
        </p:txBody>
      </p:sp>
      <p:cxnSp>
        <p:nvCxnSpPr>
          <p:cNvPr id="23" name="Straight Arrow Connector 22">
            <a:extLst>
              <a:ext uri="{FF2B5EF4-FFF2-40B4-BE49-F238E27FC236}">
                <a16:creationId xmlns:a16="http://schemas.microsoft.com/office/drawing/2014/main" id="{0DAB3DC1-C76E-5353-FBF4-ECD42C4B734C}"/>
              </a:ext>
            </a:extLst>
          </p:cNvPr>
          <p:cNvCxnSpPr>
            <a:cxnSpLocks/>
          </p:cNvCxnSpPr>
          <p:nvPr/>
        </p:nvCxnSpPr>
        <p:spPr>
          <a:xfrm flipH="1">
            <a:off x="6126235" y="4204803"/>
            <a:ext cx="77696" cy="3863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9DDFC163-1E6E-F4A0-67A3-19F802EC2A7A}"/>
              </a:ext>
            </a:extLst>
          </p:cNvPr>
          <p:cNvSpPr txBox="1"/>
          <p:nvPr/>
        </p:nvSpPr>
        <p:spPr>
          <a:xfrm>
            <a:off x="8356674" y="6146648"/>
            <a:ext cx="540060" cy="246221"/>
          </a:xfrm>
          <a:prstGeom prst="rect">
            <a:avLst/>
          </a:prstGeom>
          <a:noFill/>
        </p:spPr>
        <p:txBody>
          <a:bodyPr wrap="square" rtlCol="0">
            <a:spAutoFit/>
          </a:bodyPr>
          <a:lstStyle/>
          <a:p>
            <a:r>
              <a:rPr lang="en-US" sz="1000" dirty="0"/>
              <a:t>Time</a:t>
            </a:r>
          </a:p>
        </p:txBody>
      </p:sp>
      <p:cxnSp>
        <p:nvCxnSpPr>
          <p:cNvPr id="27" name="Straight Connector 26">
            <a:extLst>
              <a:ext uri="{FF2B5EF4-FFF2-40B4-BE49-F238E27FC236}">
                <a16:creationId xmlns:a16="http://schemas.microsoft.com/office/drawing/2014/main" id="{822139C9-83CD-CD46-AEA9-46D015C8958B}"/>
              </a:ext>
            </a:extLst>
          </p:cNvPr>
          <p:cNvCxnSpPr/>
          <p:nvPr/>
        </p:nvCxnSpPr>
        <p:spPr>
          <a:xfrm flipV="1">
            <a:off x="5753675" y="4371380"/>
            <a:ext cx="2620378" cy="1122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BA68A60-9DA4-E688-79DD-DA727A1924BC}"/>
              </a:ext>
            </a:extLst>
          </p:cNvPr>
          <p:cNvCxnSpPr/>
          <p:nvPr/>
        </p:nvCxnSpPr>
        <p:spPr>
          <a:xfrm>
            <a:off x="5422271" y="4328637"/>
            <a:ext cx="320397" cy="683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Left Brace 28">
            <a:extLst>
              <a:ext uri="{FF2B5EF4-FFF2-40B4-BE49-F238E27FC236}">
                <a16:creationId xmlns:a16="http://schemas.microsoft.com/office/drawing/2014/main" id="{B88B2386-5BAA-8675-1AD9-CEE710926FEA}"/>
              </a:ext>
            </a:extLst>
          </p:cNvPr>
          <p:cNvSpPr/>
          <p:nvPr/>
        </p:nvSpPr>
        <p:spPr>
          <a:xfrm>
            <a:off x="5473897" y="4382600"/>
            <a:ext cx="243774" cy="121850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a:extLst>
              <a:ext uri="{FF2B5EF4-FFF2-40B4-BE49-F238E27FC236}">
                <a16:creationId xmlns:a16="http://schemas.microsoft.com/office/drawing/2014/main" id="{5E8E18F6-1831-B4DE-D333-78D48D8BD7C9}"/>
              </a:ext>
            </a:extLst>
          </p:cNvPr>
          <p:cNvSpPr txBox="1"/>
          <p:nvPr/>
        </p:nvSpPr>
        <p:spPr>
          <a:xfrm>
            <a:off x="6380705" y="5631058"/>
            <a:ext cx="1226908" cy="246221"/>
          </a:xfrm>
          <a:prstGeom prst="rect">
            <a:avLst/>
          </a:prstGeom>
          <a:noFill/>
        </p:spPr>
        <p:txBody>
          <a:bodyPr wrap="square" rtlCol="0">
            <a:spAutoFit/>
          </a:bodyPr>
          <a:lstStyle/>
          <a:p>
            <a:r>
              <a:rPr lang="en-US" sz="1000" dirty="0"/>
              <a:t>BP@ 10:55</a:t>
            </a:r>
          </a:p>
        </p:txBody>
      </p:sp>
      <p:cxnSp>
        <p:nvCxnSpPr>
          <p:cNvPr id="31" name="Straight Arrow Connector 30">
            <a:extLst>
              <a:ext uri="{FF2B5EF4-FFF2-40B4-BE49-F238E27FC236}">
                <a16:creationId xmlns:a16="http://schemas.microsoft.com/office/drawing/2014/main" id="{E790CB03-3ABA-BD34-8BEC-BFD0924ED6A2}"/>
              </a:ext>
            </a:extLst>
          </p:cNvPr>
          <p:cNvCxnSpPr/>
          <p:nvPr/>
        </p:nvCxnSpPr>
        <p:spPr>
          <a:xfrm flipH="1" flipV="1">
            <a:off x="6168337" y="5616718"/>
            <a:ext cx="261535" cy="97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9E6758C-D62B-411A-D7E2-53CF12762483}"/>
              </a:ext>
            </a:extLst>
          </p:cNvPr>
          <p:cNvCxnSpPr/>
          <p:nvPr/>
        </p:nvCxnSpPr>
        <p:spPr>
          <a:xfrm flipH="1" flipV="1">
            <a:off x="8399637" y="4519358"/>
            <a:ext cx="279916" cy="110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6E37908-D477-C4DF-0CD5-72610861101C}"/>
              </a:ext>
            </a:extLst>
          </p:cNvPr>
          <p:cNvCxnSpPr/>
          <p:nvPr/>
        </p:nvCxnSpPr>
        <p:spPr>
          <a:xfrm>
            <a:off x="6310401" y="4403501"/>
            <a:ext cx="1655615" cy="93017"/>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E0BCFEFB-0F60-2ED5-EDF7-A97727EC4D0E}"/>
              </a:ext>
            </a:extLst>
          </p:cNvPr>
          <p:cNvSpPr txBox="1"/>
          <p:nvPr/>
        </p:nvSpPr>
        <p:spPr>
          <a:xfrm>
            <a:off x="6670521" y="4610854"/>
            <a:ext cx="756452" cy="246221"/>
          </a:xfrm>
          <a:prstGeom prst="rect">
            <a:avLst/>
          </a:prstGeom>
          <a:noFill/>
        </p:spPr>
        <p:txBody>
          <a:bodyPr wrap="square" rtlCol="0">
            <a:spAutoFit/>
          </a:bodyPr>
          <a:lstStyle/>
          <a:p>
            <a:r>
              <a:rPr lang="en-US" sz="1000" dirty="0"/>
              <a:t>UDSP</a:t>
            </a:r>
          </a:p>
        </p:txBody>
      </p:sp>
      <p:cxnSp>
        <p:nvCxnSpPr>
          <p:cNvPr id="35" name="Straight Arrow Connector 34">
            <a:extLst>
              <a:ext uri="{FF2B5EF4-FFF2-40B4-BE49-F238E27FC236}">
                <a16:creationId xmlns:a16="http://schemas.microsoft.com/office/drawing/2014/main" id="{F9B6E38A-68C2-27DF-F858-BA5AE8745D32}"/>
              </a:ext>
            </a:extLst>
          </p:cNvPr>
          <p:cNvCxnSpPr/>
          <p:nvPr/>
        </p:nvCxnSpPr>
        <p:spPr>
          <a:xfrm flipV="1">
            <a:off x="6966468" y="4454568"/>
            <a:ext cx="92994" cy="214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F274408-EB2F-A89E-CE85-4297CB2A4D21}"/>
              </a:ext>
            </a:extLst>
          </p:cNvPr>
          <p:cNvCxnSpPr/>
          <p:nvPr/>
        </p:nvCxnSpPr>
        <p:spPr>
          <a:xfrm>
            <a:off x="5923200" y="4393149"/>
            <a:ext cx="408563" cy="0"/>
          </a:xfrm>
          <a:prstGeom prst="line">
            <a:avLst/>
          </a:prstGeom>
          <a:ln w="31750">
            <a:prstDash val="soli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B664832-92F0-28E3-E776-AC50248C834B}"/>
              </a:ext>
            </a:extLst>
          </p:cNvPr>
          <p:cNvCxnSpPr/>
          <p:nvPr/>
        </p:nvCxnSpPr>
        <p:spPr>
          <a:xfrm flipV="1">
            <a:off x="5751762" y="4389942"/>
            <a:ext cx="163427" cy="244712"/>
          </a:xfrm>
          <a:prstGeom prst="line">
            <a:avLst/>
          </a:prstGeom>
          <a:ln w="31750">
            <a:prstDash val="solid"/>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FC04CA87-EA26-02E9-F1B6-CBF4209362D2}"/>
              </a:ext>
            </a:extLst>
          </p:cNvPr>
          <p:cNvSpPr txBox="1"/>
          <p:nvPr/>
        </p:nvSpPr>
        <p:spPr>
          <a:xfrm>
            <a:off x="5048899" y="4143721"/>
            <a:ext cx="435387" cy="246221"/>
          </a:xfrm>
          <a:prstGeom prst="rect">
            <a:avLst/>
          </a:prstGeom>
          <a:noFill/>
        </p:spPr>
        <p:txBody>
          <a:bodyPr wrap="square" rtlCol="0">
            <a:spAutoFit/>
          </a:bodyPr>
          <a:lstStyle/>
          <a:p>
            <a:r>
              <a:rPr lang="en-US" sz="1000" dirty="0"/>
              <a:t>HSL</a:t>
            </a:r>
          </a:p>
        </p:txBody>
      </p:sp>
      <p:sp>
        <p:nvSpPr>
          <p:cNvPr id="39" name="TextBox 38">
            <a:extLst>
              <a:ext uri="{FF2B5EF4-FFF2-40B4-BE49-F238E27FC236}">
                <a16:creationId xmlns:a16="http://schemas.microsoft.com/office/drawing/2014/main" id="{4BBA085C-1F1D-B71E-F6F9-BB7CC23D7D86}"/>
              </a:ext>
            </a:extLst>
          </p:cNvPr>
          <p:cNvSpPr txBox="1"/>
          <p:nvPr/>
        </p:nvSpPr>
        <p:spPr>
          <a:xfrm>
            <a:off x="4883827" y="4798969"/>
            <a:ext cx="587745" cy="400110"/>
          </a:xfrm>
          <a:prstGeom prst="rect">
            <a:avLst/>
          </a:prstGeom>
          <a:noFill/>
        </p:spPr>
        <p:txBody>
          <a:bodyPr wrap="square" rtlCol="0">
            <a:spAutoFit/>
          </a:bodyPr>
          <a:lstStyle/>
          <a:p>
            <a:r>
              <a:rPr lang="en-US" sz="1000" dirty="0" err="1"/>
              <a:t>RegUp</a:t>
            </a:r>
            <a:endParaRPr lang="en-US" sz="1000" dirty="0"/>
          </a:p>
          <a:p>
            <a:r>
              <a:rPr lang="en-US" sz="1000" dirty="0"/>
              <a:t>Award</a:t>
            </a:r>
          </a:p>
        </p:txBody>
      </p:sp>
      <p:sp>
        <p:nvSpPr>
          <p:cNvPr id="40" name="TextBox 39">
            <a:extLst>
              <a:ext uri="{FF2B5EF4-FFF2-40B4-BE49-F238E27FC236}">
                <a16:creationId xmlns:a16="http://schemas.microsoft.com/office/drawing/2014/main" id="{98B52CB7-B7BE-8725-D01C-48FF6B61169A}"/>
              </a:ext>
            </a:extLst>
          </p:cNvPr>
          <p:cNvSpPr txBox="1"/>
          <p:nvPr/>
        </p:nvSpPr>
        <p:spPr>
          <a:xfrm>
            <a:off x="8270290" y="4647304"/>
            <a:ext cx="895630" cy="246221"/>
          </a:xfrm>
          <a:prstGeom prst="rect">
            <a:avLst/>
          </a:prstGeom>
          <a:noFill/>
        </p:spPr>
        <p:txBody>
          <a:bodyPr wrap="square" rtlCol="0">
            <a:spAutoFit/>
          </a:bodyPr>
          <a:lstStyle/>
          <a:p>
            <a:r>
              <a:rPr lang="en-US" sz="1000" dirty="0"/>
              <a:t>BP@ 11:00</a:t>
            </a:r>
          </a:p>
        </p:txBody>
      </p:sp>
      <p:sp>
        <p:nvSpPr>
          <p:cNvPr id="41" name="TextBox 40">
            <a:extLst>
              <a:ext uri="{FF2B5EF4-FFF2-40B4-BE49-F238E27FC236}">
                <a16:creationId xmlns:a16="http://schemas.microsoft.com/office/drawing/2014/main" id="{AE8BFC98-1123-6F88-19B9-7BC363CFCAF0}"/>
              </a:ext>
            </a:extLst>
          </p:cNvPr>
          <p:cNvSpPr txBox="1"/>
          <p:nvPr/>
        </p:nvSpPr>
        <p:spPr>
          <a:xfrm>
            <a:off x="5844638" y="6173188"/>
            <a:ext cx="756452" cy="246221"/>
          </a:xfrm>
          <a:prstGeom prst="rect">
            <a:avLst/>
          </a:prstGeom>
          <a:noFill/>
        </p:spPr>
        <p:txBody>
          <a:bodyPr wrap="square" rtlCol="0">
            <a:spAutoFit/>
          </a:bodyPr>
          <a:lstStyle/>
          <a:p>
            <a:r>
              <a:rPr lang="en-US" sz="1000" dirty="0"/>
              <a:t>11:00</a:t>
            </a:r>
          </a:p>
        </p:txBody>
      </p:sp>
      <p:sp>
        <p:nvSpPr>
          <p:cNvPr id="42" name="TextBox 41">
            <a:extLst>
              <a:ext uri="{FF2B5EF4-FFF2-40B4-BE49-F238E27FC236}">
                <a16:creationId xmlns:a16="http://schemas.microsoft.com/office/drawing/2014/main" id="{33BA0475-1481-1E57-CEC2-D806A0DDE16C}"/>
              </a:ext>
            </a:extLst>
          </p:cNvPr>
          <p:cNvSpPr txBox="1"/>
          <p:nvPr/>
        </p:nvSpPr>
        <p:spPr>
          <a:xfrm>
            <a:off x="7892064" y="6143051"/>
            <a:ext cx="756452" cy="246221"/>
          </a:xfrm>
          <a:prstGeom prst="rect">
            <a:avLst/>
          </a:prstGeom>
          <a:noFill/>
        </p:spPr>
        <p:txBody>
          <a:bodyPr wrap="square" rtlCol="0">
            <a:spAutoFit/>
          </a:bodyPr>
          <a:lstStyle/>
          <a:p>
            <a:r>
              <a:rPr lang="en-US" sz="1000" dirty="0"/>
              <a:t>11:05</a:t>
            </a:r>
          </a:p>
        </p:txBody>
      </p:sp>
    </p:spTree>
    <p:extLst>
      <p:ext uri="{BB962C8B-B14F-4D97-AF65-F5344CB8AC3E}">
        <p14:creationId xmlns:p14="http://schemas.microsoft.com/office/powerpoint/2010/main" val="20083520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Horizontal)">
                                      <p:cBhvr>
                                        <p:cTn id="7" dur="500"/>
                                        <p:tgtEl>
                                          <p:spTgt spid="8">
                                            <p:txEl>
                                              <p:pRg st="0" end="0"/>
                                            </p:txEl>
                                          </p:spTgt>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barn(inHorizontal)">
                                      <p:cBhvr>
                                        <p:cTn id="10" dur="500"/>
                                        <p:tgtEl>
                                          <p:spTgt spid="8">
                                            <p:txEl>
                                              <p:pRg st="1" end="1"/>
                                            </p:txEl>
                                          </p:spTgt>
                                        </p:tgtEl>
                                      </p:cBhvr>
                                    </p:animEffect>
                                  </p:childTnLst>
                                </p:cTn>
                              </p:par>
                              <p:par>
                                <p:cTn id="11" presetID="16" presetClass="entr" presetSubtype="26"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animEffect transition="in" filter="barn(inHorizontal)">
                                      <p:cBhvr>
                                        <p:cTn id="13" dur="500"/>
                                        <p:tgtEl>
                                          <p:spTgt spid="8">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barn(inHorizontal)">
                                      <p:cBhvr>
                                        <p:cTn id="18" dur="500"/>
                                        <p:tgtEl>
                                          <p:spTgt spid="12">
                                            <p:txEl>
                                              <p:pRg st="0" end="0"/>
                                            </p:txEl>
                                          </p:spTgt>
                                        </p:tgtEl>
                                      </p:cBhvr>
                                    </p:animEffect>
                                  </p:childTnLst>
                                </p:cTn>
                              </p:par>
                              <p:par>
                                <p:cTn id="19" presetID="16" presetClass="entr" presetSubtype="26" fill="hold" grpId="0" nodeType="withEffect">
                                  <p:stCondLst>
                                    <p:cond delay="0"/>
                                  </p:stCondLst>
                                  <p:childTnLst>
                                    <p:set>
                                      <p:cBhvr>
                                        <p:cTn id="20" dur="1" fill="hold">
                                          <p:stCondLst>
                                            <p:cond delay="0"/>
                                          </p:stCondLst>
                                        </p:cTn>
                                        <p:tgtEl>
                                          <p:spTgt spid="12">
                                            <p:txEl>
                                              <p:pRg st="1" end="1"/>
                                            </p:txEl>
                                          </p:spTgt>
                                        </p:tgtEl>
                                        <p:attrNameLst>
                                          <p:attrName>style.visibility</p:attrName>
                                        </p:attrNameLst>
                                      </p:cBhvr>
                                      <p:to>
                                        <p:strVal val="visible"/>
                                      </p:to>
                                    </p:set>
                                    <p:animEffect transition="in" filter="barn(inHorizontal)">
                                      <p:cBhvr>
                                        <p:cTn id="21" dur="500"/>
                                        <p:tgtEl>
                                          <p:spTgt spid="12">
                                            <p:txEl>
                                              <p:pRg st="1" end="1"/>
                                            </p:txEl>
                                          </p:spTgt>
                                        </p:tgtEl>
                                      </p:cBhvr>
                                    </p:animEffect>
                                  </p:childTnLst>
                                </p:cTn>
                              </p:par>
                              <p:par>
                                <p:cTn id="22" presetID="16" presetClass="entr" presetSubtype="26" fill="hold" grpId="0" nodeType="withEffect">
                                  <p:stCondLst>
                                    <p:cond delay="0"/>
                                  </p:stCondLst>
                                  <p:childTnLst>
                                    <p:set>
                                      <p:cBhvr>
                                        <p:cTn id="23" dur="1" fill="hold">
                                          <p:stCondLst>
                                            <p:cond delay="0"/>
                                          </p:stCondLst>
                                        </p:cTn>
                                        <p:tgtEl>
                                          <p:spTgt spid="12">
                                            <p:txEl>
                                              <p:pRg st="3" end="3"/>
                                            </p:txEl>
                                          </p:spTgt>
                                        </p:tgtEl>
                                        <p:attrNameLst>
                                          <p:attrName>style.visibility</p:attrName>
                                        </p:attrNameLst>
                                      </p:cBhvr>
                                      <p:to>
                                        <p:strVal val="visible"/>
                                      </p:to>
                                    </p:set>
                                    <p:animEffect transition="in" filter="barn(inHorizontal)">
                                      <p:cBhvr>
                                        <p:cTn id="24" dur="500"/>
                                        <p:tgtEl>
                                          <p:spTgt spid="12">
                                            <p:txEl>
                                              <p:pRg st="3" end="3"/>
                                            </p:txEl>
                                          </p:spTgt>
                                        </p:tgtEl>
                                      </p:cBhvr>
                                    </p:animEffect>
                                  </p:childTnLst>
                                </p:cTn>
                              </p:par>
                              <p:par>
                                <p:cTn id="25" presetID="16" presetClass="entr" presetSubtype="26" fill="hold" grpId="0" nodeType="with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barn(inHorizontal)">
                                      <p:cBhvr>
                                        <p:cTn id="27" dur="500"/>
                                        <p:tgtEl>
                                          <p:spTgt spid="12">
                                            <p:txEl>
                                              <p:pRg st="4" end="4"/>
                                            </p:txEl>
                                          </p:spTgt>
                                        </p:tgtEl>
                                      </p:cBhvr>
                                    </p:animEffect>
                                  </p:childTnLst>
                                </p:cTn>
                              </p:par>
                              <p:par>
                                <p:cTn id="28" presetID="16" presetClass="entr" presetSubtype="26" fill="hold" grpId="0" nodeType="withEffect">
                                  <p:stCondLst>
                                    <p:cond delay="0"/>
                                  </p:stCondLst>
                                  <p:childTnLst>
                                    <p:set>
                                      <p:cBhvr>
                                        <p:cTn id="29" dur="1" fill="hold">
                                          <p:stCondLst>
                                            <p:cond delay="0"/>
                                          </p:stCondLst>
                                        </p:cTn>
                                        <p:tgtEl>
                                          <p:spTgt spid="12">
                                            <p:txEl>
                                              <p:pRg st="5" end="5"/>
                                            </p:txEl>
                                          </p:spTgt>
                                        </p:tgtEl>
                                        <p:attrNameLst>
                                          <p:attrName>style.visibility</p:attrName>
                                        </p:attrNameLst>
                                      </p:cBhvr>
                                      <p:to>
                                        <p:strVal val="visible"/>
                                      </p:to>
                                    </p:set>
                                    <p:animEffect transition="in" filter="barn(inHorizontal)">
                                      <p:cBhvr>
                                        <p:cTn id="30" dur="5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P spid="12"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Regulation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24</a:t>
            </a:fld>
            <a:endParaRPr lang="en-US"/>
          </a:p>
        </p:txBody>
      </p:sp>
      <p:sp>
        <p:nvSpPr>
          <p:cNvPr id="8" name="Content Placeholder 7"/>
          <p:cNvSpPr>
            <a:spLocks noGrp="1"/>
          </p:cNvSpPr>
          <p:nvPr>
            <p:ph idx="1"/>
          </p:nvPr>
        </p:nvSpPr>
        <p:spPr>
          <a:xfrm>
            <a:off x="381000" y="1079343"/>
            <a:ext cx="4191000" cy="5120483"/>
          </a:xfrm>
        </p:spPr>
        <p:txBody>
          <a:bodyPr/>
          <a:lstStyle/>
          <a:p>
            <a:pPr marL="0" indent="0">
              <a:buNone/>
            </a:pPr>
            <a:r>
              <a:rPr lang="en-US" sz="2000" i="1" dirty="0">
                <a:solidFill>
                  <a:schemeClr val="accent2"/>
                </a:solidFill>
              </a:rPr>
              <a:t>Today </a:t>
            </a:r>
          </a:p>
          <a:p>
            <a:r>
              <a:rPr lang="en-US" sz="1800" dirty="0">
                <a:solidFill>
                  <a:schemeClr val="accent2"/>
                </a:solidFill>
              </a:rPr>
              <a:t>LFC sends a QSE portfolio level Regulation Instruction.</a:t>
            </a:r>
          </a:p>
          <a:p>
            <a:r>
              <a:rPr lang="en-US" sz="1800" dirty="0">
                <a:solidFill>
                  <a:schemeClr val="accent2"/>
                </a:solidFill>
              </a:rPr>
              <a:t>QSE system distributes its QSE portfolio level Regulation Instruction among its Resources Providing Regulation based on participation factors.</a:t>
            </a:r>
            <a:endParaRPr lang="en-US" sz="1000" dirty="0">
              <a:solidFill>
                <a:schemeClr val="accent2"/>
              </a:solidFill>
            </a:endParaRPr>
          </a:p>
          <a:p>
            <a:r>
              <a:rPr lang="en-US" sz="1800" dirty="0">
                <a:solidFill>
                  <a:schemeClr val="accent2"/>
                </a:solidFill>
              </a:rPr>
              <a:t>The Resources carrying Regulation Up will telemeter RURS and RUPF</a:t>
            </a:r>
          </a:p>
          <a:p>
            <a:r>
              <a:rPr lang="en-US" sz="1800" dirty="0">
                <a:solidFill>
                  <a:schemeClr val="accent2"/>
                </a:solidFill>
              </a:rPr>
              <a:t>The Resources carrying Regulation Down will telemeter RDRS and RDPF</a:t>
            </a:r>
          </a:p>
          <a:p>
            <a:pPr lvl="1"/>
            <a:endParaRPr lang="en-US" sz="1800" dirty="0"/>
          </a:p>
          <a:p>
            <a:endParaRPr lang="en-US" sz="2000" dirty="0"/>
          </a:p>
          <a:p>
            <a:endParaRPr lang="en-US" sz="2000" dirty="0"/>
          </a:p>
        </p:txBody>
      </p:sp>
      <p:sp>
        <p:nvSpPr>
          <p:cNvPr id="12" name="Content Placeholder 7"/>
          <p:cNvSpPr txBox="1">
            <a:spLocks/>
          </p:cNvSpPr>
          <p:nvPr/>
        </p:nvSpPr>
        <p:spPr>
          <a:xfrm>
            <a:off x="4730635" y="1047332"/>
            <a:ext cx="4305300" cy="512048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i="1" dirty="0"/>
              <a:t>Under RTC</a:t>
            </a:r>
          </a:p>
          <a:p>
            <a:r>
              <a:rPr lang="en-US" sz="1800" dirty="0">
                <a:solidFill>
                  <a:schemeClr val="accent2"/>
                </a:solidFill>
              </a:rPr>
              <a:t>LFC sends Resource-specific Regulation Instruction, embedded in UDSP. </a:t>
            </a:r>
            <a:endParaRPr lang="en-US" sz="1000" dirty="0">
              <a:solidFill>
                <a:schemeClr val="accent2"/>
              </a:solidFill>
            </a:endParaRPr>
          </a:p>
          <a:p>
            <a:r>
              <a:rPr lang="en-US" sz="1800" dirty="0"/>
              <a:t>RURS,RUPF, RDRS and RDPF telemetry from Resources are no longer needed. </a:t>
            </a:r>
          </a:p>
          <a:p>
            <a:r>
              <a:rPr lang="en-US" sz="1800" dirty="0"/>
              <a:t>The Resources capable of providing Regulation will telemeter </a:t>
            </a:r>
          </a:p>
          <a:p>
            <a:pPr lvl="1"/>
            <a:r>
              <a:rPr lang="en-US" sz="1600" dirty="0" err="1"/>
              <a:t>RegUp</a:t>
            </a:r>
            <a:r>
              <a:rPr lang="en-US" sz="1600" dirty="0"/>
              <a:t> Ramp Rate(MW/Min), when multiplied by 5 gives current capability in MW to provide </a:t>
            </a:r>
            <a:r>
              <a:rPr lang="en-US" sz="1600" dirty="0" err="1"/>
              <a:t>RegUp</a:t>
            </a:r>
            <a:endParaRPr lang="en-US" sz="1600" dirty="0"/>
          </a:p>
          <a:p>
            <a:pPr lvl="1"/>
            <a:r>
              <a:rPr lang="en-US" sz="1600" dirty="0" err="1"/>
              <a:t>RegDn</a:t>
            </a:r>
            <a:r>
              <a:rPr lang="en-US" sz="1600" dirty="0"/>
              <a:t> Ramp Rate(MW/Min), when multiplied by 5 gives current capability in MW to provide </a:t>
            </a:r>
            <a:r>
              <a:rPr lang="en-US" sz="1600" dirty="0" err="1"/>
              <a:t>RegDown</a:t>
            </a:r>
            <a:r>
              <a:rPr lang="en-US" sz="1600" dirty="0"/>
              <a:t>.</a:t>
            </a:r>
          </a:p>
          <a:p>
            <a:pPr lvl="1"/>
            <a:endParaRPr lang="en-US" sz="1800" dirty="0"/>
          </a:p>
        </p:txBody>
      </p:sp>
      <p:cxnSp>
        <p:nvCxnSpPr>
          <p:cNvPr id="9" name="Straight Connector 8"/>
          <p:cNvCxnSpPr>
            <a:cxnSpLocks/>
          </p:cNvCxnSpPr>
          <p:nvPr/>
        </p:nvCxnSpPr>
        <p:spPr>
          <a:xfrm>
            <a:off x="4572000" y="1066800"/>
            <a:ext cx="0" cy="4343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29202F5D-E49F-2254-E053-A015BFD97D8E}"/>
              </a:ext>
            </a:extLst>
          </p:cNvPr>
          <p:cNvSpPr txBox="1"/>
          <p:nvPr/>
        </p:nvSpPr>
        <p:spPr>
          <a:xfrm>
            <a:off x="901827" y="5606534"/>
            <a:ext cx="7528664" cy="369332"/>
          </a:xfrm>
          <a:prstGeom prst="rect">
            <a:avLst/>
          </a:prstGeom>
          <a:noFill/>
        </p:spPr>
        <p:txBody>
          <a:bodyPr wrap="none" rtlCol="0">
            <a:spAutoFit/>
          </a:bodyPr>
          <a:lstStyle/>
          <a:p>
            <a:r>
              <a:rPr lang="en-US" dirty="0">
                <a:solidFill>
                  <a:schemeClr val="accent2"/>
                </a:solidFill>
              </a:rPr>
              <a:t>Fast Responsive Regulation Service (FRRS) will be discontinued in RTC</a:t>
            </a:r>
          </a:p>
        </p:txBody>
      </p:sp>
    </p:spTree>
    <p:extLst>
      <p:ext uri="{BB962C8B-B14F-4D97-AF65-F5344CB8AC3E}">
        <p14:creationId xmlns:p14="http://schemas.microsoft.com/office/powerpoint/2010/main" val="21717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Horizontal)">
                                      <p:cBhvr>
                                        <p:cTn id="7" dur="500"/>
                                        <p:tgtEl>
                                          <p:spTgt spid="8">
                                            <p:txEl>
                                              <p:pRg st="0" end="0"/>
                                            </p:txEl>
                                          </p:spTgt>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barn(inHorizontal)">
                                      <p:cBhvr>
                                        <p:cTn id="10" dur="500"/>
                                        <p:tgtEl>
                                          <p:spTgt spid="8">
                                            <p:txEl>
                                              <p:pRg st="1" end="1"/>
                                            </p:txEl>
                                          </p:spTgt>
                                        </p:tgtEl>
                                      </p:cBhvr>
                                    </p:animEffect>
                                  </p:childTnLst>
                                </p:cTn>
                              </p:par>
                              <p:par>
                                <p:cTn id="11" presetID="16" presetClass="entr" presetSubtype="26"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barn(inHorizontal)">
                                      <p:cBhvr>
                                        <p:cTn id="13" dur="500"/>
                                        <p:tgtEl>
                                          <p:spTgt spid="8">
                                            <p:txEl>
                                              <p:pRg st="2" end="2"/>
                                            </p:txEl>
                                          </p:spTgt>
                                        </p:tgtEl>
                                      </p:cBhvr>
                                    </p:animEffect>
                                  </p:childTnLst>
                                </p:cTn>
                              </p:par>
                              <p:par>
                                <p:cTn id="14" presetID="16" presetClass="entr" presetSubtype="26" fill="hold" grpId="0"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barn(inHorizontal)">
                                      <p:cBhvr>
                                        <p:cTn id="16" dur="500"/>
                                        <p:tgtEl>
                                          <p:spTgt spid="8">
                                            <p:txEl>
                                              <p:pRg st="3" end="3"/>
                                            </p:txEl>
                                          </p:spTgt>
                                        </p:tgtEl>
                                      </p:cBhvr>
                                    </p:animEffect>
                                  </p:childTnLst>
                                </p:cTn>
                              </p:par>
                              <p:par>
                                <p:cTn id="17" presetID="16" presetClass="entr" presetSubtype="26" fill="hold" grpId="0"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barn(inHorizontal)">
                                      <p:cBhvr>
                                        <p:cTn id="19" dur="500"/>
                                        <p:tgtEl>
                                          <p:spTgt spid="8">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6" fill="hold" grpId="0" nodeType="clickEffect">
                                  <p:stCondLst>
                                    <p:cond delay="0"/>
                                  </p:stCondLst>
                                  <p:childTnLst>
                                    <p:set>
                                      <p:cBhvr>
                                        <p:cTn id="23" dur="1" fill="hold">
                                          <p:stCondLst>
                                            <p:cond delay="0"/>
                                          </p:stCondLst>
                                        </p:cTn>
                                        <p:tgtEl>
                                          <p:spTgt spid="12">
                                            <p:txEl>
                                              <p:pRg st="0" end="0"/>
                                            </p:txEl>
                                          </p:spTgt>
                                        </p:tgtEl>
                                        <p:attrNameLst>
                                          <p:attrName>style.visibility</p:attrName>
                                        </p:attrNameLst>
                                      </p:cBhvr>
                                      <p:to>
                                        <p:strVal val="visible"/>
                                      </p:to>
                                    </p:set>
                                    <p:animEffect transition="in" filter="barn(inHorizontal)">
                                      <p:cBhvr>
                                        <p:cTn id="24" dur="500"/>
                                        <p:tgtEl>
                                          <p:spTgt spid="12">
                                            <p:txEl>
                                              <p:pRg st="0" end="0"/>
                                            </p:txEl>
                                          </p:spTgt>
                                        </p:tgtEl>
                                      </p:cBhvr>
                                    </p:animEffect>
                                  </p:childTnLst>
                                </p:cTn>
                              </p:par>
                              <p:par>
                                <p:cTn id="25" presetID="16" presetClass="entr" presetSubtype="26" fill="hold" grpId="0" nodeType="with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animEffect transition="in" filter="barn(inHorizontal)">
                                      <p:cBhvr>
                                        <p:cTn id="27" dur="500"/>
                                        <p:tgtEl>
                                          <p:spTgt spid="12">
                                            <p:txEl>
                                              <p:pRg st="1" end="1"/>
                                            </p:txEl>
                                          </p:spTgt>
                                        </p:tgtEl>
                                      </p:cBhvr>
                                    </p:animEffect>
                                  </p:childTnLst>
                                </p:cTn>
                              </p:par>
                              <p:par>
                                <p:cTn id="28" presetID="16" presetClass="entr" presetSubtype="26" fill="hold" grpId="0" nodeType="withEffect">
                                  <p:stCondLst>
                                    <p:cond delay="0"/>
                                  </p:stCondLst>
                                  <p:childTnLst>
                                    <p:set>
                                      <p:cBhvr>
                                        <p:cTn id="29" dur="1" fill="hold">
                                          <p:stCondLst>
                                            <p:cond delay="0"/>
                                          </p:stCondLst>
                                        </p:cTn>
                                        <p:tgtEl>
                                          <p:spTgt spid="12">
                                            <p:txEl>
                                              <p:pRg st="2" end="2"/>
                                            </p:txEl>
                                          </p:spTgt>
                                        </p:tgtEl>
                                        <p:attrNameLst>
                                          <p:attrName>style.visibility</p:attrName>
                                        </p:attrNameLst>
                                      </p:cBhvr>
                                      <p:to>
                                        <p:strVal val="visible"/>
                                      </p:to>
                                    </p:set>
                                    <p:animEffect transition="in" filter="barn(inHorizontal)">
                                      <p:cBhvr>
                                        <p:cTn id="30" dur="500"/>
                                        <p:tgtEl>
                                          <p:spTgt spid="12">
                                            <p:txEl>
                                              <p:pRg st="2" end="2"/>
                                            </p:txEl>
                                          </p:spTgt>
                                        </p:tgtEl>
                                      </p:cBhvr>
                                    </p:animEffect>
                                  </p:childTnLst>
                                </p:cTn>
                              </p:par>
                              <p:par>
                                <p:cTn id="31" presetID="16" presetClass="entr" presetSubtype="26" fill="hold" grpId="0" nodeType="withEffect">
                                  <p:stCondLst>
                                    <p:cond delay="0"/>
                                  </p:stCondLst>
                                  <p:childTnLst>
                                    <p:set>
                                      <p:cBhvr>
                                        <p:cTn id="32" dur="1" fill="hold">
                                          <p:stCondLst>
                                            <p:cond delay="0"/>
                                          </p:stCondLst>
                                        </p:cTn>
                                        <p:tgtEl>
                                          <p:spTgt spid="12">
                                            <p:txEl>
                                              <p:pRg st="3" end="3"/>
                                            </p:txEl>
                                          </p:spTgt>
                                        </p:tgtEl>
                                        <p:attrNameLst>
                                          <p:attrName>style.visibility</p:attrName>
                                        </p:attrNameLst>
                                      </p:cBhvr>
                                      <p:to>
                                        <p:strVal val="visible"/>
                                      </p:to>
                                    </p:set>
                                    <p:animEffect transition="in" filter="barn(inHorizontal)">
                                      <p:cBhvr>
                                        <p:cTn id="33" dur="500"/>
                                        <p:tgtEl>
                                          <p:spTgt spid="12">
                                            <p:txEl>
                                              <p:pRg st="3" end="3"/>
                                            </p:txEl>
                                          </p:spTgt>
                                        </p:tgtEl>
                                      </p:cBhvr>
                                    </p:animEffect>
                                  </p:childTnLst>
                                </p:cTn>
                              </p:par>
                              <p:par>
                                <p:cTn id="34" presetID="16" presetClass="entr" presetSubtype="26" fill="hold" grpId="0" nodeType="withEffect">
                                  <p:stCondLst>
                                    <p:cond delay="0"/>
                                  </p:stCondLst>
                                  <p:childTnLst>
                                    <p:set>
                                      <p:cBhvr>
                                        <p:cTn id="35" dur="1" fill="hold">
                                          <p:stCondLst>
                                            <p:cond delay="0"/>
                                          </p:stCondLst>
                                        </p:cTn>
                                        <p:tgtEl>
                                          <p:spTgt spid="12">
                                            <p:txEl>
                                              <p:pRg st="4" end="4"/>
                                            </p:txEl>
                                          </p:spTgt>
                                        </p:tgtEl>
                                        <p:attrNameLst>
                                          <p:attrName>style.visibility</p:attrName>
                                        </p:attrNameLst>
                                      </p:cBhvr>
                                      <p:to>
                                        <p:strVal val="visible"/>
                                      </p:to>
                                    </p:set>
                                    <p:animEffect transition="in" filter="barn(inHorizontal)">
                                      <p:cBhvr>
                                        <p:cTn id="36" dur="500"/>
                                        <p:tgtEl>
                                          <p:spTgt spid="12">
                                            <p:txEl>
                                              <p:pRg st="4" end="4"/>
                                            </p:txEl>
                                          </p:spTgt>
                                        </p:tgtEl>
                                      </p:cBhvr>
                                    </p:animEffect>
                                  </p:childTnLst>
                                </p:cTn>
                              </p:par>
                              <p:par>
                                <p:cTn id="37" presetID="16" presetClass="entr" presetSubtype="26" fill="hold" grpId="0" nodeType="withEffect">
                                  <p:stCondLst>
                                    <p:cond delay="0"/>
                                  </p:stCondLst>
                                  <p:childTnLst>
                                    <p:set>
                                      <p:cBhvr>
                                        <p:cTn id="38" dur="1" fill="hold">
                                          <p:stCondLst>
                                            <p:cond delay="0"/>
                                          </p:stCondLst>
                                        </p:cTn>
                                        <p:tgtEl>
                                          <p:spTgt spid="12">
                                            <p:txEl>
                                              <p:pRg st="5" end="5"/>
                                            </p:txEl>
                                          </p:spTgt>
                                        </p:tgtEl>
                                        <p:attrNameLst>
                                          <p:attrName>style.visibility</p:attrName>
                                        </p:attrNameLst>
                                      </p:cBhvr>
                                      <p:to>
                                        <p:strVal val="visible"/>
                                      </p:to>
                                    </p:set>
                                    <p:animEffect transition="in" filter="barn(inHorizontal)">
                                      <p:cBhvr>
                                        <p:cTn id="39" dur="500"/>
                                        <p:tgtEl>
                                          <p:spTgt spid="12">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6" fill="hold" grpId="0" nodeType="clickEffect">
                                  <p:stCondLst>
                                    <p:cond delay="0"/>
                                  </p:stCondLst>
                                  <p:childTnLst>
                                    <p:set>
                                      <p:cBhvr>
                                        <p:cTn id="43" dur="1" fill="hold">
                                          <p:stCondLst>
                                            <p:cond delay="0"/>
                                          </p:stCondLst>
                                        </p:cTn>
                                        <p:tgtEl>
                                          <p:spTgt spid="5">
                                            <p:txEl>
                                              <p:pRg st="0" end="0"/>
                                            </p:txEl>
                                          </p:spTgt>
                                        </p:tgtEl>
                                        <p:attrNameLst>
                                          <p:attrName>style.visibility</p:attrName>
                                        </p:attrNameLst>
                                      </p:cBhvr>
                                      <p:to>
                                        <p:strVal val="visible"/>
                                      </p:to>
                                    </p:set>
                                    <p:animEffect transition="in" filter="barn(inHorizontal)">
                                      <p:cBhvr>
                                        <p:cTn id="4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P spid="12" grpId="0" build="allAtOnce"/>
      <p:bldP spid="5"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1500"/>
          </a:xfrm>
        </p:spPr>
        <p:txBody>
          <a:bodyPr/>
          <a:lstStyle/>
          <a:p>
            <a:r>
              <a:rPr lang="en-US" dirty="0" err="1"/>
              <a:t>Reg</a:t>
            </a:r>
            <a:r>
              <a:rPr lang="en-US" dirty="0"/>
              <a:t>-Up Award Change and its Deployment Under RTC</a:t>
            </a:r>
          </a:p>
        </p:txBody>
      </p:sp>
      <p:sp>
        <p:nvSpPr>
          <p:cNvPr id="198" name="TextBox 197"/>
          <p:cNvSpPr txBox="1"/>
          <p:nvPr/>
        </p:nvSpPr>
        <p:spPr>
          <a:xfrm>
            <a:off x="1941092" y="1147260"/>
            <a:ext cx="5631868" cy="7848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5B6770"/>
                </a:solidFill>
                <a:effectLst/>
                <a:uLnTx/>
                <a:uFillTx/>
                <a:latin typeface="Arial"/>
                <a:ea typeface="+mn-ea"/>
                <a:cs typeface="+mn-cs"/>
              </a:rPr>
              <a:t>Scenario 1: Reg-Up Responsibility Change to Zero</a:t>
            </a:r>
          </a:p>
          <a:p>
            <a:pPr algn="ctr">
              <a:defRPr/>
            </a:pPr>
            <a:r>
              <a:rPr lang="en-US" sz="1500" b="1" dirty="0">
                <a:solidFill>
                  <a:srgbClr val="5B6770"/>
                </a:solidFill>
                <a:latin typeface="Arial"/>
              </a:rPr>
              <a:t>In other words, how to transition to not carrying AS Award</a:t>
            </a:r>
            <a:endParaRPr kumimoji="0" lang="en-US" sz="1500" b="1" i="0" u="none" strike="noStrike" kern="1200" cap="none" spc="0" normalizeH="0" baseline="0" noProof="0" dirty="0">
              <a:ln>
                <a:noFill/>
              </a:ln>
              <a:solidFill>
                <a:srgbClr val="5B677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5B6770"/>
              </a:solidFill>
              <a:effectLst/>
              <a:uLnTx/>
              <a:uFillTx/>
              <a:latin typeface="Arial"/>
              <a:ea typeface="+mn-ea"/>
              <a:cs typeface="+mn-cs"/>
            </a:endParaRPr>
          </a:p>
        </p:txBody>
      </p:sp>
      <p:grpSp>
        <p:nvGrpSpPr>
          <p:cNvPr id="17" name="Group 16">
            <a:extLst>
              <a:ext uri="{FF2B5EF4-FFF2-40B4-BE49-F238E27FC236}">
                <a16:creationId xmlns:a16="http://schemas.microsoft.com/office/drawing/2014/main" id="{95EFDB34-1482-A6C6-F124-9D541591C786}"/>
              </a:ext>
            </a:extLst>
          </p:cNvPr>
          <p:cNvGrpSpPr/>
          <p:nvPr/>
        </p:nvGrpSpPr>
        <p:grpSpPr>
          <a:xfrm>
            <a:off x="152776" y="1909006"/>
            <a:ext cx="9063740" cy="2739194"/>
            <a:chOff x="152776" y="1909006"/>
            <a:chExt cx="9063740" cy="2739194"/>
          </a:xfrm>
        </p:grpSpPr>
        <p:sp>
          <p:nvSpPr>
            <p:cNvPr id="134" name="Rectangle 133"/>
            <p:cNvSpPr/>
            <p:nvPr/>
          </p:nvSpPr>
          <p:spPr>
            <a:xfrm>
              <a:off x="5607125" y="2662604"/>
              <a:ext cx="577561" cy="1092769"/>
            </a:xfrm>
            <a:prstGeom prst="rect">
              <a:avLst/>
            </a:prstGeom>
            <a:pattFill prst="pct5">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cxnSp>
          <p:nvCxnSpPr>
            <p:cNvPr id="168" name="Straight Connector 167"/>
            <p:cNvCxnSpPr/>
            <p:nvPr/>
          </p:nvCxnSpPr>
          <p:spPr>
            <a:xfrm>
              <a:off x="6181900" y="2648933"/>
              <a:ext cx="2051291" cy="2421"/>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5612996" y="2657097"/>
              <a:ext cx="160326" cy="175945"/>
            </a:xfrm>
            <a:prstGeom prst="line">
              <a:avLst/>
            </a:prstGeom>
            <a:ln w="22225"/>
          </p:spPr>
          <p:style>
            <a:lnRef idx="1">
              <a:schemeClr val="accent1"/>
            </a:lnRef>
            <a:fillRef idx="0">
              <a:schemeClr val="accent1"/>
            </a:fillRef>
            <a:effectRef idx="0">
              <a:schemeClr val="accent1"/>
            </a:effectRef>
            <a:fontRef idx="minor">
              <a:schemeClr val="tx1"/>
            </a:fontRef>
          </p:style>
        </p:cxnSp>
        <p:grpSp>
          <p:nvGrpSpPr>
            <p:cNvPr id="135" name="Group 134"/>
            <p:cNvGrpSpPr/>
            <p:nvPr/>
          </p:nvGrpSpPr>
          <p:grpSpPr>
            <a:xfrm>
              <a:off x="5607125" y="2542450"/>
              <a:ext cx="2888383" cy="1930097"/>
              <a:chOff x="207453" y="1232756"/>
              <a:chExt cx="3818012" cy="3483112"/>
            </a:xfrm>
          </p:grpSpPr>
          <p:cxnSp>
            <p:nvCxnSpPr>
              <p:cNvPr id="136" name="Straight Arrow Connector 135"/>
              <p:cNvCxnSpPr/>
              <p:nvPr/>
            </p:nvCxnSpPr>
            <p:spPr>
              <a:xfrm>
                <a:off x="207453" y="4703676"/>
                <a:ext cx="3818012"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rot="16200000">
                <a:off x="-1519945" y="2980408"/>
                <a:ext cx="347092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rot="16200000">
                <a:off x="-763860" y="2968216"/>
                <a:ext cx="3470920" cy="0"/>
              </a:xfrm>
              <a:prstGeom prst="straightConnector1">
                <a:avLst/>
              </a:prstGeom>
              <a:ln w="9525">
                <a:prstDash val="sysDash"/>
                <a:tailEnd type="none"/>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rot="16200000">
                <a:off x="1936440" y="2968216"/>
                <a:ext cx="3470920" cy="0"/>
              </a:xfrm>
              <a:prstGeom prst="straightConnector1">
                <a:avLst/>
              </a:prstGeom>
              <a:ln w="9525">
                <a:prstDash val="sysDash"/>
                <a:tailEnd type="none"/>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431540" y="3429001"/>
                <a:ext cx="540059" cy="0"/>
              </a:xfrm>
              <a:prstGeom prst="line">
                <a:avLst/>
              </a:prstGeom>
              <a:ln w="22225"/>
            </p:spPr>
            <p:style>
              <a:lnRef idx="1">
                <a:schemeClr val="accent1"/>
              </a:lnRef>
              <a:fillRef idx="0">
                <a:schemeClr val="accent1"/>
              </a:fillRef>
              <a:effectRef idx="0">
                <a:schemeClr val="accent1"/>
              </a:effectRef>
              <a:fontRef idx="minor">
                <a:schemeClr val="tx1"/>
              </a:fontRef>
            </p:style>
          </p:cxnSp>
        </p:grpSp>
        <p:cxnSp>
          <p:nvCxnSpPr>
            <p:cNvPr id="130" name="Straight Connector 129"/>
            <p:cNvCxnSpPr/>
            <p:nvPr/>
          </p:nvCxnSpPr>
          <p:spPr>
            <a:xfrm>
              <a:off x="844457" y="3716834"/>
              <a:ext cx="568318" cy="4082"/>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838000" y="2620666"/>
              <a:ext cx="577561" cy="1092769"/>
            </a:xfrm>
            <a:prstGeom prst="rect">
              <a:avLst/>
            </a:prstGeom>
            <a:pattFill prst="pct5">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3" name="Freeform 92"/>
            <p:cNvSpPr/>
            <p:nvPr/>
          </p:nvSpPr>
          <p:spPr>
            <a:xfrm>
              <a:off x="5772492" y="3417973"/>
              <a:ext cx="0" cy="0"/>
            </a:xfrm>
            <a:custGeom>
              <a:avLst/>
              <a:gdLst>
                <a:gd name="connsiteX0" fmla="*/ 0 w 0"/>
                <a:gd name="connsiteY0" fmla="*/ 0 h 0"/>
                <a:gd name="connsiteX1" fmla="*/ 0 w 0"/>
                <a:gd name="connsiteY1" fmla="*/ 0 h 0"/>
              </a:gdLst>
              <a:ahLst/>
              <a:cxnLst>
                <a:cxn ang="0">
                  <a:pos x="connsiteX0" y="connsiteY0"/>
                </a:cxn>
                <a:cxn ang="0">
                  <a:pos x="connsiteX1" y="connsiteY1"/>
                </a:cxn>
              </a:cxnLst>
              <a:rect l="l" t="t" r="r" b="b"/>
              <a:pathLst>
                <a:path>
                  <a:moveTo>
                    <a:pt x="0" y="0"/>
                  </a:move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22" name="Right Arrow 121"/>
            <p:cNvSpPr/>
            <p:nvPr/>
          </p:nvSpPr>
          <p:spPr>
            <a:xfrm>
              <a:off x="4426199" y="3684650"/>
              <a:ext cx="435181" cy="1479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nvGrpSpPr>
            <p:cNvPr id="42" name="Group 41"/>
            <p:cNvGrpSpPr/>
            <p:nvPr/>
          </p:nvGrpSpPr>
          <p:grpSpPr>
            <a:xfrm>
              <a:off x="838000" y="2500512"/>
              <a:ext cx="2888383" cy="1930097"/>
              <a:chOff x="207453" y="1232756"/>
              <a:chExt cx="3818012" cy="3483112"/>
            </a:xfrm>
          </p:grpSpPr>
          <p:cxnSp>
            <p:nvCxnSpPr>
              <p:cNvPr id="9" name="Straight Arrow Connector 8"/>
              <p:cNvCxnSpPr/>
              <p:nvPr/>
            </p:nvCxnSpPr>
            <p:spPr>
              <a:xfrm>
                <a:off x="207453" y="4703676"/>
                <a:ext cx="3818012"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6200000">
                <a:off x="-1519945" y="2980408"/>
                <a:ext cx="347092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6200000">
                <a:off x="-763860" y="2968216"/>
                <a:ext cx="3470920" cy="0"/>
              </a:xfrm>
              <a:prstGeom prst="straightConnector1">
                <a:avLst/>
              </a:prstGeom>
              <a:ln w="9525">
                <a:prstDash val="sysDash"/>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a:off x="1936440" y="2968216"/>
                <a:ext cx="3470920" cy="0"/>
              </a:xfrm>
              <a:prstGeom prst="straightConnector1">
                <a:avLst/>
              </a:prstGeom>
              <a:ln w="9525">
                <a:prstDash val="sysDash"/>
                <a:tailEnd type="none"/>
              </a:ln>
            </p:spPr>
            <p:style>
              <a:lnRef idx="1">
                <a:schemeClr val="accent1"/>
              </a:lnRef>
              <a:fillRef idx="0">
                <a:schemeClr val="accent1"/>
              </a:fillRef>
              <a:effectRef idx="0">
                <a:schemeClr val="accent1"/>
              </a:effectRef>
              <a:fontRef idx="minor">
                <a:schemeClr val="tx1"/>
              </a:fontRef>
            </p:style>
          </p:cxnSp>
          <p:grpSp>
            <p:nvGrpSpPr>
              <p:cNvPr id="37" name="Group 36"/>
              <p:cNvGrpSpPr/>
              <p:nvPr/>
            </p:nvGrpSpPr>
            <p:grpSpPr>
              <a:xfrm>
                <a:off x="215514" y="1628800"/>
                <a:ext cx="3456385" cy="2196244"/>
                <a:chOff x="215514" y="1628800"/>
                <a:chExt cx="3456385" cy="2196244"/>
              </a:xfrm>
            </p:grpSpPr>
            <p:grpSp>
              <p:nvGrpSpPr>
                <p:cNvPr id="31" name="Group 30"/>
                <p:cNvGrpSpPr/>
                <p:nvPr/>
              </p:nvGrpSpPr>
              <p:grpSpPr>
                <a:xfrm>
                  <a:off x="431540" y="1628800"/>
                  <a:ext cx="3240359" cy="1800200"/>
                  <a:chOff x="431540" y="1628800"/>
                  <a:chExt cx="3240359" cy="1800200"/>
                </a:xfrm>
              </p:grpSpPr>
              <p:cxnSp>
                <p:nvCxnSpPr>
                  <p:cNvPr id="15" name="Straight Connector 14"/>
                  <p:cNvCxnSpPr/>
                  <p:nvPr/>
                </p:nvCxnSpPr>
                <p:spPr>
                  <a:xfrm>
                    <a:off x="431540" y="3429000"/>
                    <a:ext cx="540059"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971599" y="1628800"/>
                    <a:ext cx="2160241" cy="180020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131840" y="1628800"/>
                    <a:ext cx="540059" cy="0"/>
                  </a:xfrm>
                  <a:prstGeom prst="line">
                    <a:avLst/>
                  </a:prstGeom>
                  <a:ln w="22225"/>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a:xfrm flipV="1">
                  <a:off x="215514" y="3429000"/>
                  <a:ext cx="216026" cy="396044"/>
                </a:xfrm>
                <a:prstGeom prst="line">
                  <a:avLst/>
                </a:prstGeom>
                <a:ln w="22225"/>
              </p:spPr>
              <p:style>
                <a:lnRef idx="1">
                  <a:schemeClr val="accent1"/>
                </a:lnRef>
                <a:fillRef idx="0">
                  <a:schemeClr val="accent1"/>
                </a:fillRef>
                <a:effectRef idx="0">
                  <a:schemeClr val="accent1"/>
                </a:effectRef>
                <a:fontRef idx="minor">
                  <a:schemeClr val="tx1"/>
                </a:fontRef>
              </p:style>
            </p:cxnSp>
          </p:grpSp>
          <p:sp>
            <p:nvSpPr>
              <p:cNvPr id="40" name="Freeform 39"/>
              <p:cNvSpPr/>
              <p:nvPr/>
            </p:nvSpPr>
            <p:spPr>
              <a:xfrm>
                <a:off x="238125" y="1628775"/>
                <a:ext cx="3419476" cy="923926"/>
              </a:xfrm>
              <a:custGeom>
                <a:avLst/>
                <a:gdLst>
                  <a:gd name="connsiteX0" fmla="*/ 0 w 3419475"/>
                  <a:gd name="connsiteY0" fmla="*/ 923925 h 923925"/>
                  <a:gd name="connsiteX1" fmla="*/ 28575 w 3419475"/>
                  <a:gd name="connsiteY1" fmla="*/ 838200 h 923925"/>
                  <a:gd name="connsiteX2" fmla="*/ 57150 w 3419475"/>
                  <a:gd name="connsiteY2" fmla="*/ 819150 h 923925"/>
                  <a:gd name="connsiteX3" fmla="*/ 76200 w 3419475"/>
                  <a:gd name="connsiteY3" fmla="*/ 790575 h 923925"/>
                  <a:gd name="connsiteX4" fmla="*/ 95250 w 3419475"/>
                  <a:gd name="connsiteY4" fmla="*/ 676275 h 923925"/>
                  <a:gd name="connsiteX5" fmla="*/ 104775 w 3419475"/>
                  <a:gd name="connsiteY5" fmla="*/ 647700 h 923925"/>
                  <a:gd name="connsiteX6" fmla="*/ 123825 w 3419475"/>
                  <a:gd name="connsiteY6" fmla="*/ 619125 h 923925"/>
                  <a:gd name="connsiteX7" fmla="*/ 152400 w 3419475"/>
                  <a:gd name="connsiteY7" fmla="*/ 600075 h 923925"/>
                  <a:gd name="connsiteX8" fmla="*/ 171450 w 3419475"/>
                  <a:gd name="connsiteY8" fmla="*/ 542925 h 923925"/>
                  <a:gd name="connsiteX9" fmla="*/ 180975 w 3419475"/>
                  <a:gd name="connsiteY9" fmla="*/ 514350 h 923925"/>
                  <a:gd name="connsiteX10" fmla="*/ 152400 w 3419475"/>
                  <a:gd name="connsiteY10" fmla="*/ 457200 h 923925"/>
                  <a:gd name="connsiteX11" fmla="*/ 180975 w 3419475"/>
                  <a:gd name="connsiteY11" fmla="*/ 352425 h 923925"/>
                  <a:gd name="connsiteX12" fmla="*/ 190500 w 3419475"/>
                  <a:gd name="connsiteY12" fmla="*/ 323850 h 923925"/>
                  <a:gd name="connsiteX13" fmla="*/ 247650 w 3419475"/>
                  <a:gd name="connsiteY13" fmla="*/ 266700 h 923925"/>
                  <a:gd name="connsiteX14" fmla="*/ 295275 w 3419475"/>
                  <a:gd name="connsiteY14" fmla="*/ 209550 h 923925"/>
                  <a:gd name="connsiteX15" fmla="*/ 314325 w 3419475"/>
                  <a:gd name="connsiteY15" fmla="*/ 152400 h 923925"/>
                  <a:gd name="connsiteX16" fmla="*/ 333375 w 3419475"/>
                  <a:gd name="connsiteY16" fmla="*/ 123825 h 923925"/>
                  <a:gd name="connsiteX17" fmla="*/ 342900 w 3419475"/>
                  <a:gd name="connsiteY17" fmla="*/ 95250 h 923925"/>
                  <a:gd name="connsiteX18" fmla="*/ 400050 w 3419475"/>
                  <a:gd name="connsiteY18" fmla="*/ 85725 h 923925"/>
                  <a:gd name="connsiteX19" fmla="*/ 438150 w 3419475"/>
                  <a:gd name="connsiteY19" fmla="*/ 57150 h 923925"/>
                  <a:gd name="connsiteX20" fmla="*/ 485775 w 3419475"/>
                  <a:gd name="connsiteY20" fmla="*/ 19050 h 923925"/>
                  <a:gd name="connsiteX21" fmla="*/ 590550 w 3419475"/>
                  <a:gd name="connsiteY21" fmla="*/ 19050 h 923925"/>
                  <a:gd name="connsiteX22" fmla="*/ 619125 w 3419475"/>
                  <a:gd name="connsiteY22" fmla="*/ 0 h 923925"/>
                  <a:gd name="connsiteX23" fmla="*/ 685800 w 3419475"/>
                  <a:gd name="connsiteY23" fmla="*/ 19050 h 923925"/>
                  <a:gd name="connsiteX24" fmla="*/ 742950 w 3419475"/>
                  <a:gd name="connsiteY24" fmla="*/ 9525 h 923925"/>
                  <a:gd name="connsiteX25" fmla="*/ 781050 w 3419475"/>
                  <a:gd name="connsiteY25" fmla="*/ 19050 h 923925"/>
                  <a:gd name="connsiteX26" fmla="*/ 809625 w 3419475"/>
                  <a:gd name="connsiteY26" fmla="*/ 28575 h 923925"/>
                  <a:gd name="connsiteX27" fmla="*/ 933450 w 3419475"/>
                  <a:gd name="connsiteY27" fmla="*/ 38100 h 923925"/>
                  <a:gd name="connsiteX28" fmla="*/ 952500 w 3419475"/>
                  <a:gd name="connsiteY28" fmla="*/ 66675 h 923925"/>
                  <a:gd name="connsiteX29" fmla="*/ 971550 w 3419475"/>
                  <a:gd name="connsiteY29" fmla="*/ 133350 h 923925"/>
                  <a:gd name="connsiteX30" fmla="*/ 1009650 w 3419475"/>
                  <a:gd name="connsiteY30" fmla="*/ 190500 h 923925"/>
                  <a:gd name="connsiteX31" fmla="*/ 1038225 w 3419475"/>
                  <a:gd name="connsiteY31" fmla="*/ 200025 h 923925"/>
                  <a:gd name="connsiteX32" fmla="*/ 1057275 w 3419475"/>
                  <a:gd name="connsiteY32" fmla="*/ 228600 h 923925"/>
                  <a:gd name="connsiteX33" fmla="*/ 1085850 w 3419475"/>
                  <a:gd name="connsiteY33" fmla="*/ 323850 h 923925"/>
                  <a:gd name="connsiteX34" fmla="*/ 1114425 w 3419475"/>
                  <a:gd name="connsiteY34" fmla="*/ 333375 h 923925"/>
                  <a:gd name="connsiteX35" fmla="*/ 1133475 w 3419475"/>
                  <a:gd name="connsiteY35" fmla="*/ 371475 h 923925"/>
                  <a:gd name="connsiteX36" fmla="*/ 1143000 w 3419475"/>
                  <a:gd name="connsiteY36" fmla="*/ 409575 h 923925"/>
                  <a:gd name="connsiteX37" fmla="*/ 1171575 w 3419475"/>
                  <a:gd name="connsiteY37" fmla="*/ 466725 h 923925"/>
                  <a:gd name="connsiteX38" fmla="*/ 1200150 w 3419475"/>
                  <a:gd name="connsiteY38" fmla="*/ 485775 h 923925"/>
                  <a:gd name="connsiteX39" fmla="*/ 1209675 w 3419475"/>
                  <a:gd name="connsiteY39" fmla="*/ 514350 h 923925"/>
                  <a:gd name="connsiteX40" fmla="*/ 1285875 w 3419475"/>
                  <a:gd name="connsiteY40" fmla="*/ 552450 h 923925"/>
                  <a:gd name="connsiteX41" fmla="*/ 1352550 w 3419475"/>
                  <a:gd name="connsiteY41" fmla="*/ 638175 h 923925"/>
                  <a:gd name="connsiteX42" fmla="*/ 1447800 w 3419475"/>
                  <a:gd name="connsiteY42" fmla="*/ 704850 h 923925"/>
                  <a:gd name="connsiteX43" fmla="*/ 1504950 w 3419475"/>
                  <a:gd name="connsiteY43" fmla="*/ 714375 h 923925"/>
                  <a:gd name="connsiteX44" fmla="*/ 1533525 w 3419475"/>
                  <a:gd name="connsiteY44" fmla="*/ 723900 h 923925"/>
                  <a:gd name="connsiteX45" fmla="*/ 1619250 w 3419475"/>
                  <a:gd name="connsiteY45" fmla="*/ 733425 h 923925"/>
                  <a:gd name="connsiteX46" fmla="*/ 1666875 w 3419475"/>
                  <a:gd name="connsiteY46" fmla="*/ 723900 h 923925"/>
                  <a:gd name="connsiteX47" fmla="*/ 1695450 w 3419475"/>
                  <a:gd name="connsiteY47" fmla="*/ 704850 h 923925"/>
                  <a:gd name="connsiteX48" fmla="*/ 1847850 w 3419475"/>
                  <a:gd name="connsiteY48" fmla="*/ 685800 h 923925"/>
                  <a:gd name="connsiteX49" fmla="*/ 1885950 w 3419475"/>
                  <a:gd name="connsiteY49" fmla="*/ 676275 h 923925"/>
                  <a:gd name="connsiteX50" fmla="*/ 1943100 w 3419475"/>
                  <a:gd name="connsiteY50" fmla="*/ 657225 h 923925"/>
                  <a:gd name="connsiteX51" fmla="*/ 2076450 w 3419475"/>
                  <a:gd name="connsiteY51" fmla="*/ 647700 h 923925"/>
                  <a:gd name="connsiteX52" fmla="*/ 2105025 w 3419475"/>
                  <a:gd name="connsiteY52" fmla="*/ 619125 h 923925"/>
                  <a:gd name="connsiteX53" fmla="*/ 2171700 w 3419475"/>
                  <a:gd name="connsiteY53" fmla="*/ 590550 h 923925"/>
                  <a:gd name="connsiteX54" fmla="*/ 2209800 w 3419475"/>
                  <a:gd name="connsiteY54" fmla="*/ 581025 h 923925"/>
                  <a:gd name="connsiteX55" fmla="*/ 2238375 w 3419475"/>
                  <a:gd name="connsiteY55" fmla="*/ 571500 h 923925"/>
                  <a:gd name="connsiteX56" fmla="*/ 2305050 w 3419475"/>
                  <a:gd name="connsiteY56" fmla="*/ 523875 h 923925"/>
                  <a:gd name="connsiteX57" fmla="*/ 2333625 w 3419475"/>
                  <a:gd name="connsiteY57" fmla="*/ 504825 h 923925"/>
                  <a:gd name="connsiteX58" fmla="*/ 2371725 w 3419475"/>
                  <a:gd name="connsiteY58" fmla="*/ 495300 h 923925"/>
                  <a:gd name="connsiteX59" fmla="*/ 2438400 w 3419475"/>
                  <a:gd name="connsiteY59" fmla="*/ 466725 h 923925"/>
                  <a:gd name="connsiteX60" fmla="*/ 2581275 w 3419475"/>
                  <a:gd name="connsiteY60" fmla="*/ 457200 h 923925"/>
                  <a:gd name="connsiteX61" fmla="*/ 2600325 w 3419475"/>
                  <a:gd name="connsiteY61" fmla="*/ 428625 h 923925"/>
                  <a:gd name="connsiteX62" fmla="*/ 2657475 w 3419475"/>
                  <a:gd name="connsiteY62" fmla="*/ 390525 h 923925"/>
                  <a:gd name="connsiteX63" fmla="*/ 2686050 w 3419475"/>
                  <a:gd name="connsiteY63" fmla="*/ 333375 h 923925"/>
                  <a:gd name="connsiteX64" fmla="*/ 2714625 w 3419475"/>
                  <a:gd name="connsiteY64" fmla="*/ 323850 h 923925"/>
                  <a:gd name="connsiteX65" fmla="*/ 2733675 w 3419475"/>
                  <a:gd name="connsiteY65" fmla="*/ 295275 h 923925"/>
                  <a:gd name="connsiteX66" fmla="*/ 2800350 w 3419475"/>
                  <a:gd name="connsiteY66" fmla="*/ 276225 h 923925"/>
                  <a:gd name="connsiteX67" fmla="*/ 2838450 w 3419475"/>
                  <a:gd name="connsiteY67" fmla="*/ 257175 h 923925"/>
                  <a:gd name="connsiteX68" fmla="*/ 2867025 w 3419475"/>
                  <a:gd name="connsiteY68" fmla="*/ 238125 h 923925"/>
                  <a:gd name="connsiteX69" fmla="*/ 2905125 w 3419475"/>
                  <a:gd name="connsiteY69" fmla="*/ 209550 h 923925"/>
                  <a:gd name="connsiteX70" fmla="*/ 2933700 w 3419475"/>
                  <a:gd name="connsiteY70" fmla="*/ 200025 h 923925"/>
                  <a:gd name="connsiteX71" fmla="*/ 3057525 w 3419475"/>
                  <a:gd name="connsiteY71" fmla="*/ 152400 h 923925"/>
                  <a:gd name="connsiteX72" fmla="*/ 3114675 w 3419475"/>
                  <a:gd name="connsiteY72" fmla="*/ 114300 h 923925"/>
                  <a:gd name="connsiteX73" fmla="*/ 3219450 w 3419475"/>
                  <a:gd name="connsiteY73" fmla="*/ 85725 h 923925"/>
                  <a:gd name="connsiteX74" fmla="*/ 3333750 w 3419475"/>
                  <a:gd name="connsiteY74" fmla="*/ 57150 h 923925"/>
                  <a:gd name="connsiteX75" fmla="*/ 3371850 w 3419475"/>
                  <a:gd name="connsiteY75" fmla="*/ 47625 h 923925"/>
                  <a:gd name="connsiteX76" fmla="*/ 3419475 w 3419475"/>
                  <a:gd name="connsiteY76" fmla="*/ 38100 h 923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419475" h="923925">
                    <a:moveTo>
                      <a:pt x="0" y="923925"/>
                    </a:moveTo>
                    <a:cubicBezTo>
                      <a:pt x="6386" y="885610"/>
                      <a:pt x="1788" y="864987"/>
                      <a:pt x="28575" y="838200"/>
                    </a:cubicBezTo>
                    <a:cubicBezTo>
                      <a:pt x="36670" y="830105"/>
                      <a:pt x="47625" y="825500"/>
                      <a:pt x="57150" y="819150"/>
                    </a:cubicBezTo>
                    <a:cubicBezTo>
                      <a:pt x="63500" y="809625"/>
                      <a:pt x="73250" y="801636"/>
                      <a:pt x="76200" y="790575"/>
                    </a:cubicBezTo>
                    <a:cubicBezTo>
                      <a:pt x="86152" y="753254"/>
                      <a:pt x="83036" y="712918"/>
                      <a:pt x="95250" y="676275"/>
                    </a:cubicBezTo>
                    <a:cubicBezTo>
                      <a:pt x="98425" y="666750"/>
                      <a:pt x="100285" y="656680"/>
                      <a:pt x="104775" y="647700"/>
                    </a:cubicBezTo>
                    <a:cubicBezTo>
                      <a:pt x="109895" y="637461"/>
                      <a:pt x="115730" y="627220"/>
                      <a:pt x="123825" y="619125"/>
                    </a:cubicBezTo>
                    <a:cubicBezTo>
                      <a:pt x="131920" y="611030"/>
                      <a:pt x="142875" y="606425"/>
                      <a:pt x="152400" y="600075"/>
                    </a:cubicBezTo>
                    <a:lnTo>
                      <a:pt x="171450" y="542925"/>
                    </a:lnTo>
                    <a:lnTo>
                      <a:pt x="180975" y="514350"/>
                    </a:lnTo>
                    <a:cubicBezTo>
                      <a:pt x="171343" y="499903"/>
                      <a:pt x="152400" y="476918"/>
                      <a:pt x="152400" y="457200"/>
                    </a:cubicBezTo>
                    <a:cubicBezTo>
                      <a:pt x="152400" y="430274"/>
                      <a:pt x="173504" y="374837"/>
                      <a:pt x="180975" y="352425"/>
                    </a:cubicBezTo>
                    <a:cubicBezTo>
                      <a:pt x="184150" y="342900"/>
                      <a:pt x="182468" y="329874"/>
                      <a:pt x="190500" y="323850"/>
                    </a:cubicBezTo>
                    <a:cubicBezTo>
                      <a:pt x="263511" y="269092"/>
                      <a:pt x="201224" y="322412"/>
                      <a:pt x="247650" y="266700"/>
                    </a:cubicBezTo>
                    <a:cubicBezTo>
                      <a:pt x="269013" y="241065"/>
                      <a:pt x="281761" y="239956"/>
                      <a:pt x="295275" y="209550"/>
                    </a:cubicBezTo>
                    <a:cubicBezTo>
                      <a:pt x="303430" y="191200"/>
                      <a:pt x="303186" y="169108"/>
                      <a:pt x="314325" y="152400"/>
                    </a:cubicBezTo>
                    <a:cubicBezTo>
                      <a:pt x="320675" y="142875"/>
                      <a:pt x="328255" y="134064"/>
                      <a:pt x="333375" y="123825"/>
                    </a:cubicBezTo>
                    <a:cubicBezTo>
                      <a:pt x="337865" y="114845"/>
                      <a:pt x="334183" y="100231"/>
                      <a:pt x="342900" y="95250"/>
                    </a:cubicBezTo>
                    <a:cubicBezTo>
                      <a:pt x="359668" y="85668"/>
                      <a:pt x="381000" y="88900"/>
                      <a:pt x="400050" y="85725"/>
                    </a:cubicBezTo>
                    <a:cubicBezTo>
                      <a:pt x="412750" y="76200"/>
                      <a:pt x="426925" y="68375"/>
                      <a:pt x="438150" y="57150"/>
                    </a:cubicBezTo>
                    <a:cubicBezTo>
                      <a:pt x="481234" y="14066"/>
                      <a:pt x="430145" y="37593"/>
                      <a:pt x="485775" y="19050"/>
                    </a:cubicBezTo>
                    <a:cubicBezTo>
                      <a:pt x="533183" y="28532"/>
                      <a:pt x="540281" y="35806"/>
                      <a:pt x="590550" y="19050"/>
                    </a:cubicBezTo>
                    <a:cubicBezTo>
                      <a:pt x="601410" y="15430"/>
                      <a:pt x="609600" y="6350"/>
                      <a:pt x="619125" y="0"/>
                    </a:cubicBezTo>
                    <a:cubicBezTo>
                      <a:pt x="632600" y="4492"/>
                      <a:pt x="673840" y="19050"/>
                      <a:pt x="685800" y="19050"/>
                    </a:cubicBezTo>
                    <a:cubicBezTo>
                      <a:pt x="705113" y="19050"/>
                      <a:pt x="723900" y="12700"/>
                      <a:pt x="742950" y="9525"/>
                    </a:cubicBezTo>
                    <a:cubicBezTo>
                      <a:pt x="755650" y="12700"/>
                      <a:pt x="768463" y="15454"/>
                      <a:pt x="781050" y="19050"/>
                    </a:cubicBezTo>
                    <a:cubicBezTo>
                      <a:pt x="790704" y="21808"/>
                      <a:pt x="799662" y="27330"/>
                      <a:pt x="809625" y="28575"/>
                    </a:cubicBezTo>
                    <a:cubicBezTo>
                      <a:pt x="850702" y="33710"/>
                      <a:pt x="892175" y="34925"/>
                      <a:pt x="933450" y="38100"/>
                    </a:cubicBezTo>
                    <a:cubicBezTo>
                      <a:pt x="939800" y="47625"/>
                      <a:pt x="947991" y="56153"/>
                      <a:pt x="952500" y="66675"/>
                    </a:cubicBezTo>
                    <a:cubicBezTo>
                      <a:pt x="961748" y="88254"/>
                      <a:pt x="959965" y="112497"/>
                      <a:pt x="971550" y="133350"/>
                    </a:cubicBezTo>
                    <a:cubicBezTo>
                      <a:pt x="982669" y="153364"/>
                      <a:pt x="987930" y="183260"/>
                      <a:pt x="1009650" y="190500"/>
                    </a:cubicBezTo>
                    <a:lnTo>
                      <a:pt x="1038225" y="200025"/>
                    </a:lnTo>
                    <a:cubicBezTo>
                      <a:pt x="1044575" y="209550"/>
                      <a:pt x="1053986" y="217635"/>
                      <a:pt x="1057275" y="228600"/>
                    </a:cubicBezTo>
                    <a:cubicBezTo>
                      <a:pt x="1067477" y="262605"/>
                      <a:pt x="1054827" y="299032"/>
                      <a:pt x="1085850" y="323850"/>
                    </a:cubicBezTo>
                    <a:cubicBezTo>
                      <a:pt x="1093690" y="330122"/>
                      <a:pt x="1104900" y="330200"/>
                      <a:pt x="1114425" y="333375"/>
                    </a:cubicBezTo>
                    <a:cubicBezTo>
                      <a:pt x="1120775" y="346075"/>
                      <a:pt x="1128489" y="358180"/>
                      <a:pt x="1133475" y="371475"/>
                    </a:cubicBezTo>
                    <a:cubicBezTo>
                      <a:pt x="1138072" y="383732"/>
                      <a:pt x="1139404" y="396988"/>
                      <a:pt x="1143000" y="409575"/>
                    </a:cubicBezTo>
                    <a:cubicBezTo>
                      <a:pt x="1149198" y="431266"/>
                      <a:pt x="1154877" y="450027"/>
                      <a:pt x="1171575" y="466725"/>
                    </a:cubicBezTo>
                    <a:cubicBezTo>
                      <a:pt x="1179670" y="474820"/>
                      <a:pt x="1190625" y="479425"/>
                      <a:pt x="1200150" y="485775"/>
                    </a:cubicBezTo>
                    <a:cubicBezTo>
                      <a:pt x="1203325" y="495300"/>
                      <a:pt x="1201750" y="508186"/>
                      <a:pt x="1209675" y="514350"/>
                    </a:cubicBezTo>
                    <a:cubicBezTo>
                      <a:pt x="1232091" y="531785"/>
                      <a:pt x="1285875" y="552450"/>
                      <a:pt x="1285875" y="552450"/>
                    </a:cubicBezTo>
                    <a:cubicBezTo>
                      <a:pt x="1301259" y="598602"/>
                      <a:pt x="1295439" y="595342"/>
                      <a:pt x="1352550" y="638175"/>
                    </a:cubicBezTo>
                    <a:cubicBezTo>
                      <a:pt x="1367150" y="649125"/>
                      <a:pt x="1437749" y="703175"/>
                      <a:pt x="1447800" y="704850"/>
                    </a:cubicBezTo>
                    <a:cubicBezTo>
                      <a:pt x="1466850" y="708025"/>
                      <a:pt x="1486097" y="710185"/>
                      <a:pt x="1504950" y="714375"/>
                    </a:cubicBezTo>
                    <a:cubicBezTo>
                      <a:pt x="1514751" y="716553"/>
                      <a:pt x="1523621" y="722249"/>
                      <a:pt x="1533525" y="723900"/>
                    </a:cubicBezTo>
                    <a:cubicBezTo>
                      <a:pt x="1561885" y="728627"/>
                      <a:pt x="1590675" y="730250"/>
                      <a:pt x="1619250" y="733425"/>
                    </a:cubicBezTo>
                    <a:cubicBezTo>
                      <a:pt x="1635125" y="730250"/>
                      <a:pt x="1651716" y="729584"/>
                      <a:pt x="1666875" y="723900"/>
                    </a:cubicBezTo>
                    <a:cubicBezTo>
                      <a:pt x="1677594" y="719880"/>
                      <a:pt x="1684485" y="708139"/>
                      <a:pt x="1695450" y="704850"/>
                    </a:cubicBezTo>
                    <a:cubicBezTo>
                      <a:pt x="1711439" y="700053"/>
                      <a:pt x="1841170" y="686542"/>
                      <a:pt x="1847850" y="685800"/>
                    </a:cubicBezTo>
                    <a:cubicBezTo>
                      <a:pt x="1860550" y="682625"/>
                      <a:pt x="1873411" y="680037"/>
                      <a:pt x="1885950" y="676275"/>
                    </a:cubicBezTo>
                    <a:cubicBezTo>
                      <a:pt x="1905184" y="670505"/>
                      <a:pt x="1923071" y="658656"/>
                      <a:pt x="1943100" y="657225"/>
                    </a:cubicBezTo>
                    <a:lnTo>
                      <a:pt x="2076450" y="647700"/>
                    </a:lnTo>
                    <a:cubicBezTo>
                      <a:pt x="2085975" y="638175"/>
                      <a:pt x="2094064" y="626955"/>
                      <a:pt x="2105025" y="619125"/>
                    </a:cubicBezTo>
                    <a:cubicBezTo>
                      <a:pt x="2121958" y="607030"/>
                      <a:pt x="2150972" y="596472"/>
                      <a:pt x="2171700" y="590550"/>
                    </a:cubicBezTo>
                    <a:cubicBezTo>
                      <a:pt x="2184287" y="586954"/>
                      <a:pt x="2197213" y="584621"/>
                      <a:pt x="2209800" y="581025"/>
                    </a:cubicBezTo>
                    <a:cubicBezTo>
                      <a:pt x="2219454" y="578267"/>
                      <a:pt x="2228850" y="574675"/>
                      <a:pt x="2238375" y="571500"/>
                    </a:cubicBezTo>
                    <a:cubicBezTo>
                      <a:pt x="2284919" y="524956"/>
                      <a:pt x="2246544" y="557307"/>
                      <a:pt x="2305050" y="523875"/>
                    </a:cubicBezTo>
                    <a:cubicBezTo>
                      <a:pt x="2314989" y="518195"/>
                      <a:pt x="2323103" y="509334"/>
                      <a:pt x="2333625" y="504825"/>
                    </a:cubicBezTo>
                    <a:cubicBezTo>
                      <a:pt x="2345657" y="499668"/>
                      <a:pt x="2359468" y="499897"/>
                      <a:pt x="2371725" y="495300"/>
                    </a:cubicBezTo>
                    <a:cubicBezTo>
                      <a:pt x="2391034" y="488059"/>
                      <a:pt x="2415992" y="469215"/>
                      <a:pt x="2438400" y="466725"/>
                    </a:cubicBezTo>
                    <a:cubicBezTo>
                      <a:pt x="2485839" y="461454"/>
                      <a:pt x="2533650" y="460375"/>
                      <a:pt x="2581275" y="457200"/>
                    </a:cubicBezTo>
                    <a:cubicBezTo>
                      <a:pt x="2587625" y="447675"/>
                      <a:pt x="2591710" y="436163"/>
                      <a:pt x="2600325" y="428625"/>
                    </a:cubicBezTo>
                    <a:cubicBezTo>
                      <a:pt x="2617555" y="413548"/>
                      <a:pt x="2657475" y="390525"/>
                      <a:pt x="2657475" y="390525"/>
                    </a:cubicBezTo>
                    <a:cubicBezTo>
                      <a:pt x="2663750" y="371701"/>
                      <a:pt x="2669264" y="346804"/>
                      <a:pt x="2686050" y="333375"/>
                    </a:cubicBezTo>
                    <a:cubicBezTo>
                      <a:pt x="2693890" y="327103"/>
                      <a:pt x="2705100" y="327025"/>
                      <a:pt x="2714625" y="323850"/>
                    </a:cubicBezTo>
                    <a:cubicBezTo>
                      <a:pt x="2720975" y="314325"/>
                      <a:pt x="2724736" y="302426"/>
                      <a:pt x="2733675" y="295275"/>
                    </a:cubicBezTo>
                    <a:cubicBezTo>
                      <a:pt x="2740448" y="289857"/>
                      <a:pt x="2797129" y="277433"/>
                      <a:pt x="2800350" y="276225"/>
                    </a:cubicBezTo>
                    <a:cubicBezTo>
                      <a:pt x="2813645" y="271239"/>
                      <a:pt x="2826122" y="264220"/>
                      <a:pt x="2838450" y="257175"/>
                    </a:cubicBezTo>
                    <a:cubicBezTo>
                      <a:pt x="2848389" y="251495"/>
                      <a:pt x="2857710" y="244779"/>
                      <a:pt x="2867025" y="238125"/>
                    </a:cubicBezTo>
                    <a:cubicBezTo>
                      <a:pt x="2879943" y="228898"/>
                      <a:pt x="2891342" y="217426"/>
                      <a:pt x="2905125" y="209550"/>
                    </a:cubicBezTo>
                    <a:cubicBezTo>
                      <a:pt x="2913842" y="204569"/>
                      <a:pt x="2924175" y="203200"/>
                      <a:pt x="2933700" y="200025"/>
                    </a:cubicBezTo>
                    <a:cubicBezTo>
                      <a:pt x="2978023" y="133540"/>
                      <a:pt x="2924176" y="199464"/>
                      <a:pt x="3057525" y="152400"/>
                    </a:cubicBezTo>
                    <a:cubicBezTo>
                      <a:pt x="3079115" y="144780"/>
                      <a:pt x="3092955" y="121540"/>
                      <a:pt x="3114675" y="114300"/>
                    </a:cubicBezTo>
                    <a:cubicBezTo>
                      <a:pt x="3187184" y="90130"/>
                      <a:pt x="3152134" y="99188"/>
                      <a:pt x="3219450" y="85725"/>
                    </a:cubicBezTo>
                    <a:cubicBezTo>
                      <a:pt x="3275169" y="48579"/>
                      <a:pt x="3228556" y="73334"/>
                      <a:pt x="3333750" y="57150"/>
                    </a:cubicBezTo>
                    <a:cubicBezTo>
                      <a:pt x="3346689" y="55159"/>
                      <a:pt x="3359071" y="50465"/>
                      <a:pt x="3371850" y="47625"/>
                    </a:cubicBezTo>
                    <a:cubicBezTo>
                      <a:pt x="3387654" y="44113"/>
                      <a:pt x="3419475" y="38100"/>
                      <a:pt x="3419475" y="381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cxnSp>
          <p:nvCxnSpPr>
            <p:cNvPr id="5" name="Straight Arrow Connector 4"/>
            <p:cNvCxnSpPr/>
            <p:nvPr/>
          </p:nvCxnSpPr>
          <p:spPr>
            <a:xfrm flipV="1">
              <a:off x="1212576" y="2614686"/>
              <a:ext cx="0" cy="110283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1376818" y="2610604"/>
              <a:ext cx="0" cy="110283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1052405" y="2610604"/>
              <a:ext cx="0" cy="110283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920201" y="2723717"/>
              <a:ext cx="0" cy="110283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01479" y="4032794"/>
              <a:ext cx="986190"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SCED@11:00</a:t>
              </a:r>
            </a:p>
          </p:txBody>
        </p:sp>
        <p:cxnSp>
          <p:nvCxnSpPr>
            <p:cNvPr id="14" name="Straight Arrow Connector 13"/>
            <p:cNvCxnSpPr>
              <a:stCxn id="12" idx="1"/>
            </p:cNvCxnSpPr>
            <p:nvPr/>
          </p:nvCxnSpPr>
          <p:spPr>
            <a:xfrm flipH="1">
              <a:off x="1400775" y="4143201"/>
              <a:ext cx="300704" cy="279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1619599" y="2337538"/>
              <a:ext cx="1266787"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prstClr val="black"/>
                  </a:solidFill>
                  <a:effectLst/>
                  <a:uLnTx/>
                  <a:uFillTx/>
                  <a:latin typeface="Arial"/>
                  <a:ea typeface="+mn-ea"/>
                  <a:cs typeface="+mn-cs"/>
                </a:rPr>
                <a:t>RegUp</a:t>
              </a:r>
              <a:r>
                <a:rPr kumimoji="0" lang="en-US" sz="1000" b="0" i="0" u="none" strike="noStrike" kern="1200" cap="none" spc="0" normalizeH="0" baseline="0" noProof="0" dirty="0">
                  <a:ln>
                    <a:noFill/>
                  </a:ln>
                  <a:solidFill>
                    <a:prstClr val="black"/>
                  </a:solidFill>
                  <a:effectLst/>
                  <a:uLnTx/>
                  <a:uFillTx/>
                  <a:latin typeface="Arial"/>
                  <a:ea typeface="+mn-ea"/>
                  <a:cs typeface="+mn-cs"/>
                </a:rPr>
                <a:t> Instruction</a:t>
              </a:r>
            </a:p>
          </p:txBody>
        </p:sp>
        <p:cxnSp>
          <p:nvCxnSpPr>
            <p:cNvPr id="79" name="Straight Arrow Connector 78"/>
            <p:cNvCxnSpPr>
              <a:stCxn id="78" idx="1"/>
            </p:cNvCxnSpPr>
            <p:nvPr/>
          </p:nvCxnSpPr>
          <p:spPr>
            <a:xfrm flipH="1">
              <a:off x="1052405" y="2447946"/>
              <a:ext cx="567194" cy="2720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2286768" y="3092803"/>
              <a:ext cx="1602348" cy="3588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MW output (tracking UDBP + </a:t>
              </a:r>
              <a:r>
                <a:rPr kumimoji="0" lang="en-US" sz="1000" b="0" i="0" u="none" strike="noStrike" kern="1200" cap="none" spc="0" normalizeH="0" baseline="0" noProof="0" dirty="0" err="1">
                  <a:ln>
                    <a:noFill/>
                  </a:ln>
                  <a:solidFill>
                    <a:prstClr val="black"/>
                  </a:solidFill>
                  <a:effectLst/>
                  <a:uLnTx/>
                  <a:uFillTx/>
                  <a:latin typeface="Arial"/>
                  <a:ea typeface="+mn-ea"/>
                  <a:cs typeface="+mn-cs"/>
                </a:rPr>
                <a:t>Reg</a:t>
              </a:r>
              <a:r>
                <a:rPr kumimoji="0" lang="en-US" sz="1000" b="0" i="0" u="none" strike="noStrike" kern="1200" cap="none" spc="0" normalizeH="0" baseline="0" noProof="0" dirty="0">
                  <a:ln>
                    <a:noFill/>
                  </a:ln>
                  <a:solidFill>
                    <a:prstClr val="black"/>
                  </a:solidFill>
                  <a:effectLst/>
                  <a:uLnTx/>
                  <a:uFillTx/>
                  <a:latin typeface="Arial"/>
                  <a:ea typeface="+mn-ea"/>
                  <a:cs typeface="+mn-cs"/>
                </a:rPr>
                <a:t> Instruction)</a:t>
              </a:r>
            </a:p>
          </p:txBody>
        </p:sp>
        <p:cxnSp>
          <p:nvCxnSpPr>
            <p:cNvPr id="85" name="Straight Arrow Connector 84"/>
            <p:cNvCxnSpPr>
              <a:endCxn id="40" idx="62"/>
            </p:cNvCxnSpPr>
            <p:nvPr/>
          </p:nvCxnSpPr>
          <p:spPr>
            <a:xfrm flipH="1" flipV="1">
              <a:off x="2871624" y="2936360"/>
              <a:ext cx="146753" cy="1768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3440999" y="4202683"/>
              <a:ext cx="540060"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Time</a:t>
              </a:r>
            </a:p>
          </p:txBody>
        </p:sp>
        <p:sp>
          <p:nvSpPr>
            <p:cNvPr id="96" name="TextBox 95"/>
            <p:cNvSpPr txBox="1"/>
            <p:nvPr/>
          </p:nvSpPr>
          <p:spPr>
            <a:xfrm>
              <a:off x="2030588" y="3418938"/>
              <a:ext cx="756452"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UDBP</a:t>
              </a:r>
            </a:p>
          </p:txBody>
        </p:sp>
        <p:cxnSp>
          <p:nvCxnSpPr>
            <p:cNvPr id="97" name="Straight Arrow Connector 96"/>
            <p:cNvCxnSpPr>
              <a:stCxn id="96" idx="1"/>
            </p:cNvCxnSpPr>
            <p:nvPr/>
          </p:nvCxnSpPr>
          <p:spPr>
            <a:xfrm flipH="1" flipV="1">
              <a:off x="1769710" y="3507499"/>
              <a:ext cx="260878" cy="218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8" name="TextBox 277"/>
            <p:cNvSpPr txBox="1"/>
            <p:nvPr/>
          </p:nvSpPr>
          <p:spPr>
            <a:xfrm>
              <a:off x="972081" y="4385449"/>
              <a:ext cx="756452"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11:00</a:t>
              </a:r>
            </a:p>
          </p:txBody>
        </p:sp>
        <p:sp>
          <p:nvSpPr>
            <p:cNvPr id="279" name="TextBox 278"/>
            <p:cNvSpPr txBox="1"/>
            <p:nvPr/>
          </p:nvSpPr>
          <p:spPr>
            <a:xfrm>
              <a:off x="3189697" y="4376170"/>
              <a:ext cx="756452"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11:05</a:t>
              </a:r>
            </a:p>
          </p:txBody>
        </p:sp>
        <p:cxnSp>
          <p:nvCxnSpPr>
            <p:cNvPr id="98" name="Straight Connector 97"/>
            <p:cNvCxnSpPr/>
            <p:nvPr/>
          </p:nvCxnSpPr>
          <p:spPr>
            <a:xfrm flipV="1">
              <a:off x="838000" y="2610604"/>
              <a:ext cx="2620378" cy="10062"/>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180458" y="2458770"/>
              <a:ext cx="435387"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HSL</a:t>
              </a:r>
            </a:p>
          </p:txBody>
        </p:sp>
        <p:cxnSp>
          <p:nvCxnSpPr>
            <p:cNvPr id="102" name="Straight Arrow Connector 101"/>
            <p:cNvCxnSpPr/>
            <p:nvPr/>
          </p:nvCxnSpPr>
          <p:spPr>
            <a:xfrm>
              <a:off x="506596" y="2572271"/>
              <a:ext cx="320397" cy="612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348212" y="3763452"/>
              <a:ext cx="530553"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HASL</a:t>
              </a:r>
            </a:p>
          </p:txBody>
        </p:sp>
        <p:sp>
          <p:nvSpPr>
            <p:cNvPr id="18" name="Left Brace 17"/>
            <p:cNvSpPr/>
            <p:nvPr/>
          </p:nvSpPr>
          <p:spPr>
            <a:xfrm>
              <a:off x="558222" y="2620666"/>
              <a:ext cx="243774" cy="109276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115" name="TextBox 114"/>
            <p:cNvSpPr txBox="1"/>
            <p:nvPr/>
          </p:nvSpPr>
          <p:spPr>
            <a:xfrm>
              <a:off x="152776" y="2964011"/>
              <a:ext cx="587745" cy="3588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prstClr val="black"/>
                  </a:solidFill>
                  <a:effectLst/>
                  <a:uLnTx/>
                  <a:uFillTx/>
                  <a:latin typeface="Arial"/>
                  <a:ea typeface="+mn-ea"/>
                  <a:cs typeface="+mn-cs"/>
                </a:rPr>
                <a:t>RegUp</a:t>
              </a:r>
              <a:endParaRPr kumimoji="0" lang="en-US" sz="10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Resp.</a:t>
              </a:r>
            </a:p>
          </p:txBody>
        </p:sp>
        <p:cxnSp>
          <p:nvCxnSpPr>
            <p:cNvPr id="116" name="Straight Arrow Connector 115"/>
            <p:cNvCxnSpPr/>
            <p:nvPr/>
          </p:nvCxnSpPr>
          <p:spPr>
            <a:xfrm flipV="1">
              <a:off x="621864" y="3723498"/>
              <a:ext cx="182965" cy="93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5613582" y="3758772"/>
              <a:ext cx="568318" cy="4082"/>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p:nvPr/>
          </p:nvCxnSpPr>
          <p:spPr>
            <a:xfrm flipV="1">
              <a:off x="5981701" y="2656624"/>
              <a:ext cx="0" cy="110283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p:nvPr/>
          </p:nvCxnSpPr>
          <p:spPr>
            <a:xfrm flipV="1">
              <a:off x="6145943" y="2652541"/>
              <a:ext cx="0" cy="110283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p:nvPr/>
          </p:nvCxnSpPr>
          <p:spPr>
            <a:xfrm flipV="1">
              <a:off x="5821530" y="2652541"/>
              <a:ext cx="0" cy="110283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p:nvPr/>
          </p:nvCxnSpPr>
          <p:spPr>
            <a:xfrm flipV="1">
              <a:off x="5689326" y="2765654"/>
              <a:ext cx="0" cy="110283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51" name="TextBox 150"/>
            <p:cNvSpPr txBox="1"/>
            <p:nvPr/>
          </p:nvSpPr>
          <p:spPr>
            <a:xfrm>
              <a:off x="6470604" y="4074732"/>
              <a:ext cx="986190"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RTC@11:00</a:t>
              </a:r>
            </a:p>
          </p:txBody>
        </p:sp>
        <p:cxnSp>
          <p:nvCxnSpPr>
            <p:cNvPr id="152" name="Straight Arrow Connector 151"/>
            <p:cNvCxnSpPr>
              <a:stCxn id="151" idx="1"/>
            </p:cNvCxnSpPr>
            <p:nvPr/>
          </p:nvCxnSpPr>
          <p:spPr>
            <a:xfrm flipH="1">
              <a:off x="6169900" y="4185139"/>
              <a:ext cx="300704" cy="279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3" name="TextBox 152"/>
            <p:cNvSpPr txBox="1"/>
            <p:nvPr/>
          </p:nvSpPr>
          <p:spPr>
            <a:xfrm>
              <a:off x="6026041" y="2309456"/>
              <a:ext cx="1266787"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prstClr val="black"/>
                  </a:solidFill>
                  <a:effectLst/>
                  <a:uLnTx/>
                  <a:uFillTx/>
                  <a:latin typeface="Arial"/>
                  <a:ea typeface="+mn-ea"/>
                  <a:cs typeface="+mn-cs"/>
                </a:rPr>
                <a:t>RegUp</a:t>
              </a:r>
              <a:r>
                <a:rPr kumimoji="0" lang="en-US" sz="1000" b="0" i="0" u="none" strike="noStrike" kern="1200" cap="none" spc="0" normalizeH="0" baseline="0" noProof="0" dirty="0">
                  <a:ln>
                    <a:noFill/>
                  </a:ln>
                  <a:solidFill>
                    <a:prstClr val="black"/>
                  </a:solidFill>
                  <a:effectLst/>
                  <a:uLnTx/>
                  <a:uFillTx/>
                  <a:latin typeface="Arial"/>
                  <a:ea typeface="+mn-ea"/>
                  <a:cs typeface="+mn-cs"/>
                </a:rPr>
                <a:t> Instruction</a:t>
              </a:r>
            </a:p>
          </p:txBody>
        </p:sp>
        <p:cxnSp>
          <p:nvCxnSpPr>
            <p:cNvPr id="154" name="Straight Arrow Connector 153"/>
            <p:cNvCxnSpPr>
              <a:stCxn id="153" idx="1"/>
            </p:cNvCxnSpPr>
            <p:nvPr/>
          </p:nvCxnSpPr>
          <p:spPr>
            <a:xfrm flipH="1">
              <a:off x="5847933" y="2419864"/>
              <a:ext cx="178108" cy="4284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5" name="TextBox 154"/>
            <p:cNvSpPr txBox="1"/>
            <p:nvPr/>
          </p:nvSpPr>
          <p:spPr>
            <a:xfrm>
              <a:off x="6440093" y="2821600"/>
              <a:ext cx="1755588"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MW output (tracking UDSP)</a:t>
              </a:r>
            </a:p>
          </p:txBody>
        </p:sp>
        <p:cxnSp>
          <p:nvCxnSpPr>
            <p:cNvPr id="156" name="Straight Arrow Connector 155"/>
            <p:cNvCxnSpPr/>
            <p:nvPr/>
          </p:nvCxnSpPr>
          <p:spPr>
            <a:xfrm flipH="1" flipV="1">
              <a:off x="7024949" y="2665157"/>
              <a:ext cx="146753" cy="1768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7" name="TextBox 156"/>
            <p:cNvSpPr txBox="1"/>
            <p:nvPr/>
          </p:nvSpPr>
          <p:spPr>
            <a:xfrm>
              <a:off x="8210124" y="4244621"/>
              <a:ext cx="540060"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Time</a:t>
              </a:r>
            </a:p>
          </p:txBody>
        </p:sp>
        <p:sp>
          <p:nvSpPr>
            <p:cNvPr id="158" name="TextBox 157"/>
            <p:cNvSpPr txBox="1"/>
            <p:nvPr/>
          </p:nvSpPr>
          <p:spPr>
            <a:xfrm>
              <a:off x="6029910" y="3840247"/>
              <a:ext cx="1131771"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Base Ramp</a:t>
              </a:r>
            </a:p>
          </p:txBody>
        </p:sp>
        <p:cxnSp>
          <p:nvCxnSpPr>
            <p:cNvPr id="159" name="Straight Arrow Connector 158"/>
            <p:cNvCxnSpPr>
              <a:stCxn id="158" idx="1"/>
              <a:endCxn id="134" idx="2"/>
            </p:cNvCxnSpPr>
            <p:nvPr/>
          </p:nvCxnSpPr>
          <p:spPr>
            <a:xfrm flipH="1" flipV="1">
              <a:off x="5895906" y="3755373"/>
              <a:ext cx="134004" cy="195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0" name="TextBox 159"/>
            <p:cNvSpPr txBox="1"/>
            <p:nvPr/>
          </p:nvSpPr>
          <p:spPr>
            <a:xfrm>
              <a:off x="5741206" y="4427386"/>
              <a:ext cx="756452"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11:00</a:t>
              </a:r>
            </a:p>
          </p:txBody>
        </p:sp>
        <p:sp>
          <p:nvSpPr>
            <p:cNvPr id="161" name="TextBox 160"/>
            <p:cNvSpPr txBox="1"/>
            <p:nvPr/>
          </p:nvSpPr>
          <p:spPr>
            <a:xfrm>
              <a:off x="7958822" y="4418108"/>
              <a:ext cx="756452"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11:05</a:t>
              </a:r>
            </a:p>
          </p:txBody>
        </p:sp>
        <p:cxnSp>
          <p:nvCxnSpPr>
            <p:cNvPr id="162" name="Straight Connector 161"/>
            <p:cNvCxnSpPr/>
            <p:nvPr/>
          </p:nvCxnSpPr>
          <p:spPr>
            <a:xfrm flipV="1">
              <a:off x="5589675" y="2642953"/>
              <a:ext cx="2620378" cy="10062"/>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63" name="TextBox 162"/>
            <p:cNvSpPr txBox="1"/>
            <p:nvPr/>
          </p:nvSpPr>
          <p:spPr>
            <a:xfrm>
              <a:off x="4949583" y="2500708"/>
              <a:ext cx="435387"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HSL</a:t>
              </a:r>
            </a:p>
          </p:txBody>
        </p:sp>
        <p:cxnSp>
          <p:nvCxnSpPr>
            <p:cNvPr id="164" name="Straight Arrow Connector 163"/>
            <p:cNvCxnSpPr/>
            <p:nvPr/>
          </p:nvCxnSpPr>
          <p:spPr>
            <a:xfrm>
              <a:off x="5275721" y="2614209"/>
              <a:ext cx="320397" cy="612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6" name="Left Brace 165"/>
            <p:cNvSpPr/>
            <p:nvPr/>
          </p:nvSpPr>
          <p:spPr>
            <a:xfrm>
              <a:off x="5327347" y="2662604"/>
              <a:ext cx="243774" cy="109276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cxnSp>
          <p:nvCxnSpPr>
            <p:cNvPr id="170" name="Straight Connector 169"/>
            <p:cNvCxnSpPr/>
            <p:nvPr/>
          </p:nvCxnSpPr>
          <p:spPr>
            <a:xfrm>
              <a:off x="5774055" y="3759455"/>
              <a:ext cx="408563"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flipV="1">
              <a:off x="5610628" y="3759455"/>
              <a:ext cx="163427" cy="21946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74" name="Freeform 173"/>
            <p:cNvSpPr/>
            <p:nvPr/>
          </p:nvSpPr>
          <p:spPr>
            <a:xfrm>
              <a:off x="5624758" y="2669808"/>
              <a:ext cx="2602173" cy="310066"/>
            </a:xfrm>
            <a:custGeom>
              <a:avLst/>
              <a:gdLst>
                <a:gd name="connsiteX0" fmla="*/ 0 w 2602173"/>
                <a:gd name="connsiteY0" fmla="*/ 345743 h 345743"/>
                <a:gd name="connsiteX1" fmla="*/ 4549 w 2602173"/>
                <a:gd name="connsiteY1" fmla="*/ 313899 h 345743"/>
                <a:gd name="connsiteX2" fmla="*/ 9099 w 2602173"/>
                <a:gd name="connsiteY2" fmla="*/ 300251 h 345743"/>
                <a:gd name="connsiteX3" fmla="*/ 22746 w 2602173"/>
                <a:gd name="connsiteY3" fmla="*/ 291152 h 345743"/>
                <a:gd name="connsiteX4" fmla="*/ 45493 w 2602173"/>
                <a:gd name="connsiteY4" fmla="*/ 263857 h 345743"/>
                <a:gd name="connsiteX5" fmla="*/ 59140 w 2602173"/>
                <a:gd name="connsiteY5" fmla="*/ 254758 h 345743"/>
                <a:gd name="connsiteX6" fmla="*/ 81887 w 2602173"/>
                <a:gd name="connsiteY6" fmla="*/ 200167 h 345743"/>
                <a:gd name="connsiteX7" fmla="*/ 100084 w 2602173"/>
                <a:gd name="connsiteY7" fmla="*/ 195618 h 345743"/>
                <a:gd name="connsiteX8" fmla="*/ 127379 w 2602173"/>
                <a:gd name="connsiteY8" fmla="*/ 177421 h 345743"/>
                <a:gd name="connsiteX9" fmla="*/ 131928 w 2602173"/>
                <a:gd name="connsiteY9" fmla="*/ 163773 h 345743"/>
                <a:gd name="connsiteX10" fmla="*/ 154675 w 2602173"/>
                <a:gd name="connsiteY10" fmla="*/ 159224 h 345743"/>
                <a:gd name="connsiteX11" fmla="*/ 163773 w 2602173"/>
                <a:gd name="connsiteY11" fmla="*/ 104633 h 345743"/>
                <a:gd name="connsiteX12" fmla="*/ 168322 w 2602173"/>
                <a:gd name="connsiteY12" fmla="*/ 81887 h 345743"/>
                <a:gd name="connsiteX13" fmla="*/ 181970 w 2602173"/>
                <a:gd name="connsiteY13" fmla="*/ 72788 h 345743"/>
                <a:gd name="connsiteX14" fmla="*/ 245660 w 2602173"/>
                <a:gd name="connsiteY14" fmla="*/ 63690 h 345743"/>
                <a:gd name="connsiteX15" fmla="*/ 291152 w 2602173"/>
                <a:gd name="connsiteY15" fmla="*/ 59140 h 345743"/>
                <a:gd name="connsiteX16" fmla="*/ 368490 w 2602173"/>
                <a:gd name="connsiteY16" fmla="*/ 54591 h 345743"/>
                <a:gd name="connsiteX17" fmla="*/ 404884 w 2602173"/>
                <a:gd name="connsiteY17" fmla="*/ 63690 h 345743"/>
                <a:gd name="connsiteX18" fmla="*/ 423081 w 2602173"/>
                <a:gd name="connsiteY18" fmla="*/ 68239 h 345743"/>
                <a:gd name="connsiteX19" fmla="*/ 473122 w 2602173"/>
                <a:gd name="connsiteY19" fmla="*/ 63690 h 345743"/>
                <a:gd name="connsiteX20" fmla="*/ 486770 w 2602173"/>
                <a:gd name="connsiteY20" fmla="*/ 59140 h 345743"/>
                <a:gd name="connsiteX21" fmla="*/ 509516 w 2602173"/>
                <a:gd name="connsiteY21" fmla="*/ 54591 h 345743"/>
                <a:gd name="connsiteX22" fmla="*/ 527713 w 2602173"/>
                <a:gd name="connsiteY22" fmla="*/ 50042 h 345743"/>
                <a:gd name="connsiteX23" fmla="*/ 550460 w 2602173"/>
                <a:gd name="connsiteY23" fmla="*/ 45493 h 345743"/>
                <a:gd name="connsiteX24" fmla="*/ 568657 w 2602173"/>
                <a:gd name="connsiteY24" fmla="*/ 40943 h 345743"/>
                <a:gd name="connsiteX25" fmla="*/ 618699 w 2602173"/>
                <a:gd name="connsiteY25" fmla="*/ 36394 h 345743"/>
                <a:gd name="connsiteX26" fmla="*/ 673290 w 2602173"/>
                <a:gd name="connsiteY26" fmla="*/ 18197 h 345743"/>
                <a:gd name="connsiteX27" fmla="*/ 700585 w 2602173"/>
                <a:gd name="connsiteY27" fmla="*/ 22746 h 345743"/>
                <a:gd name="connsiteX28" fmla="*/ 900752 w 2602173"/>
                <a:gd name="connsiteY28" fmla="*/ 36394 h 345743"/>
                <a:gd name="connsiteX29" fmla="*/ 932597 w 2602173"/>
                <a:gd name="connsiteY29" fmla="*/ 40943 h 345743"/>
                <a:gd name="connsiteX30" fmla="*/ 946245 w 2602173"/>
                <a:gd name="connsiteY30" fmla="*/ 50042 h 345743"/>
                <a:gd name="connsiteX31" fmla="*/ 959893 w 2602173"/>
                <a:gd name="connsiteY31" fmla="*/ 45493 h 345743"/>
                <a:gd name="connsiteX32" fmla="*/ 991737 w 2602173"/>
                <a:gd name="connsiteY32" fmla="*/ 40943 h 345743"/>
                <a:gd name="connsiteX33" fmla="*/ 1005385 w 2602173"/>
                <a:gd name="connsiteY33" fmla="*/ 36394 h 345743"/>
                <a:gd name="connsiteX34" fmla="*/ 1264693 w 2602173"/>
                <a:gd name="connsiteY34" fmla="*/ 27296 h 345743"/>
                <a:gd name="connsiteX35" fmla="*/ 1524000 w 2602173"/>
                <a:gd name="connsiteY35" fmla="*/ 31845 h 345743"/>
                <a:gd name="connsiteX36" fmla="*/ 1542197 w 2602173"/>
                <a:gd name="connsiteY36" fmla="*/ 40943 h 345743"/>
                <a:gd name="connsiteX37" fmla="*/ 1555845 w 2602173"/>
                <a:gd name="connsiteY37" fmla="*/ 45493 h 345743"/>
                <a:gd name="connsiteX38" fmla="*/ 1696872 w 2602173"/>
                <a:gd name="connsiteY38" fmla="*/ 40943 h 345743"/>
                <a:gd name="connsiteX39" fmla="*/ 1724167 w 2602173"/>
                <a:gd name="connsiteY39" fmla="*/ 31845 h 345743"/>
                <a:gd name="connsiteX40" fmla="*/ 1737815 w 2602173"/>
                <a:gd name="connsiteY40" fmla="*/ 27296 h 345743"/>
                <a:gd name="connsiteX41" fmla="*/ 1765110 w 2602173"/>
                <a:gd name="connsiteY41" fmla="*/ 31845 h 345743"/>
                <a:gd name="connsiteX42" fmla="*/ 1778758 w 2602173"/>
                <a:gd name="connsiteY42" fmla="*/ 36394 h 345743"/>
                <a:gd name="connsiteX43" fmla="*/ 1828800 w 2602173"/>
                <a:gd name="connsiteY43" fmla="*/ 22746 h 345743"/>
                <a:gd name="connsiteX44" fmla="*/ 1846997 w 2602173"/>
                <a:gd name="connsiteY44" fmla="*/ 18197 h 345743"/>
                <a:gd name="connsiteX45" fmla="*/ 1869743 w 2602173"/>
                <a:gd name="connsiteY45" fmla="*/ 13648 h 345743"/>
                <a:gd name="connsiteX46" fmla="*/ 1883391 w 2602173"/>
                <a:gd name="connsiteY46" fmla="*/ 9099 h 345743"/>
                <a:gd name="connsiteX47" fmla="*/ 1942531 w 2602173"/>
                <a:gd name="connsiteY47" fmla="*/ 0 h 345743"/>
                <a:gd name="connsiteX48" fmla="*/ 1978925 w 2602173"/>
                <a:gd name="connsiteY48" fmla="*/ 9099 h 345743"/>
                <a:gd name="connsiteX49" fmla="*/ 2024418 w 2602173"/>
                <a:gd name="connsiteY49" fmla="*/ 18197 h 345743"/>
                <a:gd name="connsiteX50" fmla="*/ 2028967 w 2602173"/>
                <a:gd name="connsiteY50" fmla="*/ 36394 h 345743"/>
                <a:gd name="connsiteX51" fmla="*/ 2056263 w 2602173"/>
                <a:gd name="connsiteY51" fmla="*/ 50042 h 345743"/>
                <a:gd name="connsiteX52" fmla="*/ 2092657 w 2602173"/>
                <a:gd name="connsiteY52" fmla="*/ 68239 h 345743"/>
                <a:gd name="connsiteX53" fmla="*/ 2156346 w 2602173"/>
                <a:gd name="connsiteY53" fmla="*/ 81887 h 345743"/>
                <a:gd name="connsiteX54" fmla="*/ 2270078 w 2602173"/>
                <a:gd name="connsiteY54" fmla="*/ 68239 h 345743"/>
                <a:gd name="connsiteX55" fmla="*/ 2283725 w 2602173"/>
                <a:gd name="connsiteY55" fmla="*/ 59140 h 345743"/>
                <a:gd name="connsiteX56" fmla="*/ 2411105 w 2602173"/>
                <a:gd name="connsiteY56" fmla="*/ 59140 h 345743"/>
                <a:gd name="connsiteX57" fmla="*/ 2479343 w 2602173"/>
                <a:gd name="connsiteY57" fmla="*/ 50042 h 345743"/>
                <a:gd name="connsiteX58" fmla="*/ 2497540 w 2602173"/>
                <a:gd name="connsiteY58" fmla="*/ 40943 h 345743"/>
                <a:gd name="connsiteX59" fmla="*/ 2602173 w 2602173"/>
                <a:gd name="connsiteY59" fmla="*/ 36394 h 345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2602173" h="345743">
                  <a:moveTo>
                    <a:pt x="0" y="345743"/>
                  </a:moveTo>
                  <a:cubicBezTo>
                    <a:pt x="1516" y="335128"/>
                    <a:pt x="2446" y="324413"/>
                    <a:pt x="4549" y="313899"/>
                  </a:cubicBezTo>
                  <a:cubicBezTo>
                    <a:pt x="5490" y="309197"/>
                    <a:pt x="6103" y="303996"/>
                    <a:pt x="9099" y="300251"/>
                  </a:cubicBezTo>
                  <a:cubicBezTo>
                    <a:pt x="12514" y="295982"/>
                    <a:pt x="18546" y="294652"/>
                    <a:pt x="22746" y="291152"/>
                  </a:cubicBezTo>
                  <a:cubicBezTo>
                    <a:pt x="67455" y="253894"/>
                    <a:pt x="9713" y="299639"/>
                    <a:pt x="45493" y="263857"/>
                  </a:cubicBezTo>
                  <a:cubicBezTo>
                    <a:pt x="49359" y="259991"/>
                    <a:pt x="54591" y="257791"/>
                    <a:pt x="59140" y="254758"/>
                  </a:cubicBezTo>
                  <a:cubicBezTo>
                    <a:pt x="61212" y="242328"/>
                    <a:pt x="63643" y="204728"/>
                    <a:pt x="81887" y="200167"/>
                  </a:cubicBezTo>
                  <a:lnTo>
                    <a:pt x="100084" y="195618"/>
                  </a:lnTo>
                  <a:cubicBezTo>
                    <a:pt x="109182" y="189552"/>
                    <a:pt x="123921" y="187795"/>
                    <a:pt x="127379" y="177421"/>
                  </a:cubicBezTo>
                  <a:cubicBezTo>
                    <a:pt x="128895" y="172872"/>
                    <a:pt x="127938" y="166433"/>
                    <a:pt x="131928" y="163773"/>
                  </a:cubicBezTo>
                  <a:cubicBezTo>
                    <a:pt x="138362" y="159484"/>
                    <a:pt x="147093" y="160740"/>
                    <a:pt x="154675" y="159224"/>
                  </a:cubicBezTo>
                  <a:cubicBezTo>
                    <a:pt x="157708" y="141027"/>
                    <a:pt x="160567" y="122800"/>
                    <a:pt x="163773" y="104633"/>
                  </a:cubicBezTo>
                  <a:cubicBezTo>
                    <a:pt x="165117" y="97019"/>
                    <a:pt x="164486" y="88600"/>
                    <a:pt x="168322" y="81887"/>
                  </a:cubicBezTo>
                  <a:cubicBezTo>
                    <a:pt x="171035" y="77140"/>
                    <a:pt x="177080" y="75233"/>
                    <a:pt x="181970" y="72788"/>
                  </a:cubicBezTo>
                  <a:cubicBezTo>
                    <a:pt x="199472" y="64037"/>
                    <a:pt x="232881" y="64852"/>
                    <a:pt x="245660" y="63690"/>
                  </a:cubicBezTo>
                  <a:cubicBezTo>
                    <a:pt x="278886" y="52614"/>
                    <a:pt x="263651" y="52265"/>
                    <a:pt x="291152" y="59140"/>
                  </a:cubicBezTo>
                  <a:cubicBezTo>
                    <a:pt x="321073" y="39194"/>
                    <a:pt x="304938" y="45925"/>
                    <a:pt x="368490" y="54591"/>
                  </a:cubicBezTo>
                  <a:cubicBezTo>
                    <a:pt x="380880" y="56281"/>
                    <a:pt x="392753" y="60657"/>
                    <a:pt x="404884" y="63690"/>
                  </a:cubicBezTo>
                  <a:lnTo>
                    <a:pt x="423081" y="68239"/>
                  </a:lnTo>
                  <a:cubicBezTo>
                    <a:pt x="439761" y="66723"/>
                    <a:pt x="456541" y="66059"/>
                    <a:pt x="473122" y="63690"/>
                  </a:cubicBezTo>
                  <a:cubicBezTo>
                    <a:pt x="477869" y="63012"/>
                    <a:pt x="482118" y="60303"/>
                    <a:pt x="486770" y="59140"/>
                  </a:cubicBezTo>
                  <a:cubicBezTo>
                    <a:pt x="494271" y="57265"/>
                    <a:pt x="501968" y="56268"/>
                    <a:pt x="509516" y="54591"/>
                  </a:cubicBezTo>
                  <a:cubicBezTo>
                    <a:pt x="515619" y="53235"/>
                    <a:pt x="521610" y="51398"/>
                    <a:pt x="527713" y="50042"/>
                  </a:cubicBezTo>
                  <a:cubicBezTo>
                    <a:pt x="535261" y="48365"/>
                    <a:pt x="542912" y="47170"/>
                    <a:pt x="550460" y="45493"/>
                  </a:cubicBezTo>
                  <a:cubicBezTo>
                    <a:pt x="556564" y="44137"/>
                    <a:pt x="562459" y="41769"/>
                    <a:pt x="568657" y="40943"/>
                  </a:cubicBezTo>
                  <a:cubicBezTo>
                    <a:pt x="585260" y="38729"/>
                    <a:pt x="602018" y="37910"/>
                    <a:pt x="618699" y="36394"/>
                  </a:cubicBezTo>
                  <a:cubicBezTo>
                    <a:pt x="661672" y="25651"/>
                    <a:pt x="643909" y="32888"/>
                    <a:pt x="673290" y="18197"/>
                  </a:cubicBezTo>
                  <a:cubicBezTo>
                    <a:pt x="682388" y="19713"/>
                    <a:pt x="691404" y="21858"/>
                    <a:pt x="700585" y="22746"/>
                  </a:cubicBezTo>
                  <a:cubicBezTo>
                    <a:pt x="788943" y="31297"/>
                    <a:pt x="817404" y="32008"/>
                    <a:pt x="900752" y="36394"/>
                  </a:cubicBezTo>
                  <a:cubicBezTo>
                    <a:pt x="911367" y="37910"/>
                    <a:pt x="922326" y="37862"/>
                    <a:pt x="932597" y="40943"/>
                  </a:cubicBezTo>
                  <a:cubicBezTo>
                    <a:pt x="937834" y="42514"/>
                    <a:pt x="940852" y="49143"/>
                    <a:pt x="946245" y="50042"/>
                  </a:cubicBezTo>
                  <a:cubicBezTo>
                    <a:pt x="950975" y="50830"/>
                    <a:pt x="955191" y="46434"/>
                    <a:pt x="959893" y="45493"/>
                  </a:cubicBezTo>
                  <a:cubicBezTo>
                    <a:pt x="970407" y="43390"/>
                    <a:pt x="981122" y="42460"/>
                    <a:pt x="991737" y="40943"/>
                  </a:cubicBezTo>
                  <a:cubicBezTo>
                    <a:pt x="996286" y="39427"/>
                    <a:pt x="1000733" y="37557"/>
                    <a:pt x="1005385" y="36394"/>
                  </a:cubicBezTo>
                  <a:cubicBezTo>
                    <a:pt x="1083784" y="16795"/>
                    <a:pt x="1241576" y="27741"/>
                    <a:pt x="1264693" y="27296"/>
                  </a:cubicBezTo>
                  <a:cubicBezTo>
                    <a:pt x="1379700" y="21242"/>
                    <a:pt x="1380421" y="18171"/>
                    <a:pt x="1524000" y="31845"/>
                  </a:cubicBezTo>
                  <a:cubicBezTo>
                    <a:pt x="1530751" y="32488"/>
                    <a:pt x="1535964" y="38272"/>
                    <a:pt x="1542197" y="40943"/>
                  </a:cubicBezTo>
                  <a:cubicBezTo>
                    <a:pt x="1546605" y="42832"/>
                    <a:pt x="1551296" y="43976"/>
                    <a:pt x="1555845" y="45493"/>
                  </a:cubicBezTo>
                  <a:cubicBezTo>
                    <a:pt x="1602854" y="43976"/>
                    <a:pt x="1649992" y="44744"/>
                    <a:pt x="1696872" y="40943"/>
                  </a:cubicBezTo>
                  <a:cubicBezTo>
                    <a:pt x="1706431" y="40168"/>
                    <a:pt x="1715069" y="34878"/>
                    <a:pt x="1724167" y="31845"/>
                  </a:cubicBezTo>
                  <a:lnTo>
                    <a:pt x="1737815" y="27296"/>
                  </a:lnTo>
                  <a:cubicBezTo>
                    <a:pt x="1746913" y="28812"/>
                    <a:pt x="1756106" y="29844"/>
                    <a:pt x="1765110" y="31845"/>
                  </a:cubicBezTo>
                  <a:cubicBezTo>
                    <a:pt x="1769791" y="32885"/>
                    <a:pt x="1773963" y="36394"/>
                    <a:pt x="1778758" y="36394"/>
                  </a:cubicBezTo>
                  <a:cubicBezTo>
                    <a:pt x="1794501" y="36394"/>
                    <a:pt x="1814521" y="26316"/>
                    <a:pt x="1828800" y="22746"/>
                  </a:cubicBezTo>
                  <a:cubicBezTo>
                    <a:pt x="1834866" y="21230"/>
                    <a:pt x="1840894" y="19553"/>
                    <a:pt x="1846997" y="18197"/>
                  </a:cubicBezTo>
                  <a:cubicBezTo>
                    <a:pt x="1854545" y="16520"/>
                    <a:pt x="1862242" y="15523"/>
                    <a:pt x="1869743" y="13648"/>
                  </a:cubicBezTo>
                  <a:cubicBezTo>
                    <a:pt x="1874395" y="12485"/>
                    <a:pt x="1878678" y="9983"/>
                    <a:pt x="1883391" y="9099"/>
                  </a:cubicBezTo>
                  <a:cubicBezTo>
                    <a:pt x="1902995" y="5423"/>
                    <a:pt x="1922818" y="3033"/>
                    <a:pt x="1942531" y="0"/>
                  </a:cubicBezTo>
                  <a:cubicBezTo>
                    <a:pt x="1966917" y="8128"/>
                    <a:pt x="1945991" y="1780"/>
                    <a:pt x="1978925" y="9099"/>
                  </a:cubicBezTo>
                  <a:cubicBezTo>
                    <a:pt x="2019624" y="18144"/>
                    <a:pt x="1970959" y="9288"/>
                    <a:pt x="2024418" y="18197"/>
                  </a:cubicBezTo>
                  <a:cubicBezTo>
                    <a:pt x="2025934" y="24263"/>
                    <a:pt x="2025499" y="31192"/>
                    <a:pt x="2028967" y="36394"/>
                  </a:cubicBezTo>
                  <a:cubicBezTo>
                    <a:pt x="2035036" y="45498"/>
                    <a:pt x="2047574" y="46093"/>
                    <a:pt x="2056263" y="50042"/>
                  </a:cubicBezTo>
                  <a:cubicBezTo>
                    <a:pt x="2068611" y="55654"/>
                    <a:pt x="2079616" y="64513"/>
                    <a:pt x="2092657" y="68239"/>
                  </a:cubicBezTo>
                  <a:cubicBezTo>
                    <a:pt x="2134812" y="80283"/>
                    <a:pt x="2113573" y="75775"/>
                    <a:pt x="2156346" y="81887"/>
                  </a:cubicBezTo>
                  <a:cubicBezTo>
                    <a:pt x="2211013" y="63664"/>
                    <a:pt x="2174064" y="73292"/>
                    <a:pt x="2270078" y="68239"/>
                  </a:cubicBezTo>
                  <a:cubicBezTo>
                    <a:pt x="2274627" y="65206"/>
                    <a:pt x="2278318" y="59951"/>
                    <a:pt x="2283725" y="59140"/>
                  </a:cubicBezTo>
                  <a:cubicBezTo>
                    <a:pt x="2342182" y="50371"/>
                    <a:pt x="2358436" y="54352"/>
                    <a:pt x="2411105" y="59140"/>
                  </a:cubicBezTo>
                  <a:cubicBezTo>
                    <a:pt x="2421839" y="58067"/>
                    <a:pt x="2463192" y="55426"/>
                    <a:pt x="2479343" y="50042"/>
                  </a:cubicBezTo>
                  <a:cubicBezTo>
                    <a:pt x="2485777" y="47897"/>
                    <a:pt x="2490800" y="41692"/>
                    <a:pt x="2497540" y="40943"/>
                  </a:cubicBezTo>
                  <a:cubicBezTo>
                    <a:pt x="2532237" y="37088"/>
                    <a:pt x="2602173" y="36394"/>
                    <a:pt x="2602173" y="3639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cxnSp>
          <p:nvCxnSpPr>
            <p:cNvPr id="180" name="Straight Connector 179"/>
            <p:cNvCxnSpPr/>
            <p:nvPr/>
          </p:nvCxnSpPr>
          <p:spPr>
            <a:xfrm>
              <a:off x="5765009" y="2648035"/>
              <a:ext cx="416891" cy="89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flipV="1">
              <a:off x="6182951" y="2639344"/>
              <a:ext cx="2050240" cy="5701"/>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84" name="TextBox 183"/>
            <p:cNvSpPr txBox="1"/>
            <p:nvPr/>
          </p:nvSpPr>
          <p:spPr>
            <a:xfrm>
              <a:off x="4874189" y="3218641"/>
              <a:ext cx="587745" cy="3588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prstClr val="black"/>
                  </a:solidFill>
                  <a:effectLst/>
                  <a:uLnTx/>
                  <a:uFillTx/>
                  <a:latin typeface="Arial"/>
                  <a:ea typeface="+mn-ea"/>
                  <a:cs typeface="+mn-cs"/>
                </a:rPr>
                <a:t>RegUp</a:t>
              </a:r>
              <a:endParaRPr kumimoji="0" lang="en-US" sz="10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Award</a:t>
              </a:r>
            </a:p>
          </p:txBody>
        </p:sp>
        <p:sp>
          <p:nvSpPr>
            <p:cNvPr id="185" name="TextBox 184"/>
            <p:cNvSpPr txBox="1"/>
            <p:nvPr/>
          </p:nvSpPr>
          <p:spPr>
            <a:xfrm>
              <a:off x="1465030" y="3740297"/>
              <a:ext cx="1226908"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BP@SCED 10:55</a:t>
              </a:r>
            </a:p>
          </p:txBody>
        </p:sp>
        <p:cxnSp>
          <p:nvCxnSpPr>
            <p:cNvPr id="186" name="Straight Arrow Connector 185"/>
            <p:cNvCxnSpPr/>
            <p:nvPr/>
          </p:nvCxnSpPr>
          <p:spPr>
            <a:xfrm flipH="1" flipV="1">
              <a:off x="1252662" y="3727436"/>
              <a:ext cx="261535" cy="87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8" name="TextBox 187"/>
            <p:cNvSpPr txBox="1"/>
            <p:nvPr/>
          </p:nvSpPr>
          <p:spPr>
            <a:xfrm>
              <a:off x="3456821" y="2826245"/>
              <a:ext cx="1226908"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BP@SCED 11:00</a:t>
              </a:r>
            </a:p>
          </p:txBody>
        </p:sp>
        <p:cxnSp>
          <p:nvCxnSpPr>
            <p:cNvPr id="189" name="Straight Arrow Connector 188"/>
            <p:cNvCxnSpPr/>
            <p:nvPr/>
          </p:nvCxnSpPr>
          <p:spPr>
            <a:xfrm flipH="1" flipV="1">
              <a:off x="3483962" y="2743312"/>
              <a:ext cx="279916" cy="98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1" name="TextBox 190"/>
            <p:cNvSpPr txBox="1"/>
            <p:nvPr/>
          </p:nvSpPr>
          <p:spPr>
            <a:xfrm>
              <a:off x="3390945" y="2337538"/>
              <a:ext cx="867435"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HSL, HASL</a:t>
              </a:r>
            </a:p>
          </p:txBody>
        </p:sp>
        <p:cxnSp>
          <p:nvCxnSpPr>
            <p:cNvPr id="192" name="Straight Arrow Connector 191"/>
            <p:cNvCxnSpPr>
              <a:stCxn id="191" idx="2"/>
            </p:cNvCxnSpPr>
            <p:nvPr/>
          </p:nvCxnSpPr>
          <p:spPr>
            <a:xfrm flipH="1">
              <a:off x="3439489" y="2558352"/>
              <a:ext cx="385174" cy="668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3" name="TextBox 212"/>
            <p:cNvSpPr txBox="1"/>
            <p:nvPr/>
          </p:nvSpPr>
          <p:spPr>
            <a:xfrm>
              <a:off x="6460021" y="3606168"/>
              <a:ext cx="1226908"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BP@RTC 10:55</a:t>
              </a:r>
            </a:p>
          </p:txBody>
        </p:sp>
        <p:cxnSp>
          <p:nvCxnSpPr>
            <p:cNvPr id="214" name="Straight Arrow Connector 213"/>
            <p:cNvCxnSpPr/>
            <p:nvPr/>
          </p:nvCxnSpPr>
          <p:spPr>
            <a:xfrm flipH="1">
              <a:off x="6214584" y="3680960"/>
              <a:ext cx="294605" cy="743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6" name="TextBox 215"/>
            <p:cNvSpPr txBox="1"/>
            <p:nvPr/>
          </p:nvSpPr>
          <p:spPr>
            <a:xfrm>
              <a:off x="7989608" y="2704465"/>
              <a:ext cx="1226908" cy="220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BP@RTC 11:00</a:t>
              </a:r>
            </a:p>
          </p:txBody>
        </p:sp>
        <p:cxnSp>
          <p:nvCxnSpPr>
            <p:cNvPr id="217" name="Straight Arrow Connector 216"/>
            <p:cNvCxnSpPr/>
            <p:nvPr/>
          </p:nvCxnSpPr>
          <p:spPr>
            <a:xfrm flipH="1" flipV="1">
              <a:off x="7938531" y="2663897"/>
              <a:ext cx="279916" cy="98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4" name="TextBox 303"/>
            <p:cNvSpPr txBox="1"/>
            <p:nvPr/>
          </p:nvSpPr>
          <p:spPr>
            <a:xfrm>
              <a:off x="7572960" y="2281641"/>
              <a:ext cx="75645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UDSP</a:t>
              </a:r>
            </a:p>
          </p:txBody>
        </p:sp>
        <p:cxnSp>
          <p:nvCxnSpPr>
            <p:cNvPr id="305" name="Straight Arrow Connector 304"/>
            <p:cNvCxnSpPr/>
            <p:nvPr/>
          </p:nvCxnSpPr>
          <p:spPr>
            <a:xfrm flipH="1">
              <a:off x="7744202" y="2474217"/>
              <a:ext cx="80460" cy="1624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06E8DAE-64BD-8B34-9F1C-E7EE8541D547}"/>
                </a:ext>
              </a:extLst>
            </p:cNvPr>
            <p:cNvSpPr txBox="1"/>
            <p:nvPr/>
          </p:nvSpPr>
          <p:spPr>
            <a:xfrm>
              <a:off x="1126780" y="1909006"/>
              <a:ext cx="1891597" cy="369332"/>
            </a:xfrm>
            <a:prstGeom prst="rect">
              <a:avLst/>
            </a:prstGeom>
            <a:noFill/>
          </p:spPr>
          <p:txBody>
            <a:bodyPr wrap="square" rtlCol="0">
              <a:spAutoFit/>
            </a:bodyPr>
            <a:lstStyle/>
            <a:p>
              <a:pPr algn="ctr"/>
              <a:r>
                <a:rPr lang="en-US" dirty="0"/>
                <a:t>TODAY</a:t>
              </a:r>
            </a:p>
          </p:txBody>
        </p:sp>
        <p:sp>
          <p:nvSpPr>
            <p:cNvPr id="16" name="TextBox 15">
              <a:extLst>
                <a:ext uri="{FF2B5EF4-FFF2-40B4-BE49-F238E27FC236}">
                  <a16:creationId xmlns:a16="http://schemas.microsoft.com/office/drawing/2014/main" id="{A1D187FD-CC7C-B57C-90A7-6F4B0E556C0C}"/>
                </a:ext>
              </a:extLst>
            </p:cNvPr>
            <p:cNvSpPr txBox="1"/>
            <p:nvPr/>
          </p:nvSpPr>
          <p:spPr>
            <a:xfrm>
              <a:off x="5933065" y="1911860"/>
              <a:ext cx="1891597" cy="369332"/>
            </a:xfrm>
            <a:prstGeom prst="rect">
              <a:avLst/>
            </a:prstGeom>
            <a:noFill/>
          </p:spPr>
          <p:txBody>
            <a:bodyPr wrap="square" rtlCol="0">
              <a:spAutoFit/>
            </a:bodyPr>
            <a:lstStyle/>
            <a:p>
              <a:pPr algn="ctr"/>
              <a:r>
                <a:rPr lang="en-US" dirty="0"/>
                <a:t>RTC</a:t>
              </a:r>
            </a:p>
          </p:txBody>
        </p:sp>
      </p:grpSp>
    </p:spTree>
    <p:extLst>
      <p:ext uri="{BB962C8B-B14F-4D97-AF65-F5344CB8AC3E}">
        <p14:creationId xmlns:p14="http://schemas.microsoft.com/office/powerpoint/2010/main" val="3448973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1500"/>
          </a:xfrm>
        </p:spPr>
        <p:txBody>
          <a:bodyPr/>
          <a:lstStyle/>
          <a:p>
            <a:r>
              <a:rPr lang="en-US" dirty="0" err="1"/>
              <a:t>Reg</a:t>
            </a:r>
            <a:r>
              <a:rPr lang="en-US" dirty="0"/>
              <a:t>-Up Award Change and its Deployment Under RTC</a:t>
            </a:r>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grpSp>
        <p:nvGrpSpPr>
          <p:cNvPr id="8" name="Group 7"/>
          <p:cNvGrpSpPr/>
          <p:nvPr/>
        </p:nvGrpSpPr>
        <p:grpSpPr>
          <a:xfrm>
            <a:off x="107108" y="2233128"/>
            <a:ext cx="9073404" cy="2872272"/>
            <a:chOff x="107108" y="3501008"/>
            <a:chExt cx="9073404" cy="2849074"/>
          </a:xfrm>
        </p:grpSpPr>
        <p:sp>
          <p:nvSpPr>
            <p:cNvPr id="292" name="TextBox 291"/>
            <p:cNvSpPr txBox="1"/>
            <p:nvPr/>
          </p:nvSpPr>
          <p:spPr>
            <a:xfrm>
              <a:off x="8118224" y="4037002"/>
              <a:ext cx="1062288" cy="5495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MW output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(tracking UDSP)</a:t>
              </a:r>
            </a:p>
          </p:txBody>
        </p:sp>
        <p:grpSp>
          <p:nvGrpSpPr>
            <p:cNvPr id="3" name="Group 2"/>
            <p:cNvGrpSpPr/>
            <p:nvPr/>
          </p:nvGrpSpPr>
          <p:grpSpPr>
            <a:xfrm>
              <a:off x="107108" y="3501008"/>
              <a:ext cx="9073404" cy="2849074"/>
              <a:chOff x="114256" y="3324398"/>
              <a:chExt cx="9073404" cy="2946740"/>
            </a:xfrm>
          </p:grpSpPr>
          <p:sp>
            <p:nvSpPr>
              <p:cNvPr id="127" name="Rectangle 126"/>
              <p:cNvSpPr/>
              <p:nvPr/>
            </p:nvSpPr>
            <p:spPr>
              <a:xfrm>
                <a:off x="1426212" y="4466387"/>
                <a:ext cx="2032901" cy="1218506"/>
              </a:xfrm>
              <a:prstGeom prst="rect">
                <a:avLst/>
              </a:prstGeom>
              <a:pattFill prst="pct5">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nvGrpSpPr>
              <p:cNvPr id="70" name="Group 69"/>
              <p:cNvGrpSpPr/>
              <p:nvPr/>
            </p:nvGrpSpPr>
            <p:grpSpPr>
              <a:xfrm>
                <a:off x="843387" y="3926117"/>
                <a:ext cx="2888383" cy="2152180"/>
                <a:chOff x="393198" y="3726307"/>
                <a:chExt cx="2888383" cy="2402993"/>
              </a:xfrm>
            </p:grpSpPr>
            <p:cxnSp>
              <p:nvCxnSpPr>
                <p:cNvPr id="45" name="Straight Arrow Connector 44"/>
                <p:cNvCxnSpPr/>
                <p:nvPr/>
              </p:nvCxnSpPr>
              <p:spPr>
                <a:xfrm>
                  <a:off x="393198" y="6120889"/>
                  <a:ext cx="2888383"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16200000">
                  <a:off x="-797993" y="4932010"/>
                  <a:ext cx="2394581"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971286" y="4334854"/>
                  <a:ext cx="0" cy="1786034"/>
                </a:xfrm>
                <a:prstGeom prst="straightConnector1">
                  <a:avLst/>
                </a:prstGeom>
                <a:ln w="9525">
                  <a:prstDash val="sysDash"/>
                  <a:tailEnd type="non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6200000">
                  <a:off x="1816813" y="4923598"/>
                  <a:ext cx="2394581" cy="0"/>
                </a:xfrm>
                <a:prstGeom prst="straightConnector1">
                  <a:avLst/>
                </a:prstGeom>
                <a:ln w="9525">
                  <a:prstDash val="sysDash"/>
                  <a:tailEnd type="none"/>
                </a:ln>
              </p:spPr>
              <p:style>
                <a:lnRef idx="1">
                  <a:schemeClr val="accent1"/>
                </a:lnRef>
                <a:fillRef idx="0">
                  <a:schemeClr val="accent1"/>
                </a:fillRef>
                <a:effectRef idx="0">
                  <a:schemeClr val="accent1"/>
                </a:effectRef>
                <a:fontRef idx="minor">
                  <a:schemeClr val="tx1"/>
                </a:fontRef>
              </p:style>
            </p:cxnSp>
            <p:grpSp>
              <p:nvGrpSpPr>
                <p:cNvPr id="62" name="Group 61"/>
                <p:cNvGrpSpPr/>
                <p:nvPr/>
              </p:nvGrpSpPr>
              <p:grpSpPr>
                <a:xfrm>
                  <a:off x="399429" y="4329100"/>
                  <a:ext cx="2602475" cy="1493502"/>
                  <a:chOff x="399429" y="4329100"/>
                  <a:chExt cx="2602475" cy="1493502"/>
                </a:xfrm>
              </p:grpSpPr>
              <p:cxnSp>
                <p:nvCxnSpPr>
                  <p:cNvPr id="56" name="Straight Connector 55"/>
                  <p:cNvCxnSpPr/>
                  <p:nvPr/>
                </p:nvCxnSpPr>
                <p:spPr>
                  <a:xfrm flipV="1">
                    <a:off x="399429" y="4329100"/>
                    <a:ext cx="163427" cy="27323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50525" y="4337217"/>
                    <a:ext cx="408563"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959089" y="4334855"/>
                    <a:ext cx="1634255" cy="1487747"/>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593341" y="5822508"/>
                    <a:ext cx="408563" cy="0"/>
                  </a:xfrm>
                  <a:prstGeom prst="line">
                    <a:avLst/>
                  </a:prstGeom>
                  <a:ln w="22225"/>
                </p:spPr>
                <p:style>
                  <a:lnRef idx="1">
                    <a:schemeClr val="accent1"/>
                  </a:lnRef>
                  <a:fillRef idx="0">
                    <a:schemeClr val="accent1"/>
                  </a:fillRef>
                  <a:effectRef idx="0">
                    <a:schemeClr val="accent1"/>
                  </a:effectRef>
                  <a:fontRef idx="minor">
                    <a:schemeClr val="tx1"/>
                  </a:fontRef>
                </p:style>
              </p:cxnSp>
            </p:grpSp>
          </p:grpSp>
          <p:sp>
            <p:nvSpPr>
              <p:cNvPr id="86" name="Freeform 85"/>
              <p:cNvSpPr/>
              <p:nvPr/>
            </p:nvSpPr>
            <p:spPr>
              <a:xfrm>
                <a:off x="884939" y="4817499"/>
                <a:ext cx="0" cy="0"/>
              </a:xfrm>
              <a:custGeom>
                <a:avLst/>
                <a:gdLst>
                  <a:gd name="connsiteX0" fmla="*/ 0 w 0"/>
                  <a:gd name="connsiteY0" fmla="*/ 0 h 0"/>
                  <a:gd name="connsiteX1" fmla="*/ 0 w 0"/>
                  <a:gd name="connsiteY1" fmla="*/ 0 h 0"/>
                </a:gdLst>
                <a:ahLst/>
                <a:cxnLst>
                  <a:cxn ang="0">
                    <a:pos x="connsiteX0" y="connsiteY0"/>
                  </a:cxn>
                  <a:cxn ang="0">
                    <a:pos x="connsiteX1" y="connsiteY1"/>
                  </a:cxn>
                </a:cxnLst>
                <a:rect l="l" t="t" r="r" b="b"/>
                <a:pathLst>
                  <a:path>
                    <a:moveTo>
                      <a:pt x="0" y="0"/>
                    </a:move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7" name="Freeform 86"/>
              <p:cNvSpPr/>
              <p:nvPr/>
            </p:nvSpPr>
            <p:spPr>
              <a:xfrm>
                <a:off x="855586" y="4487889"/>
                <a:ext cx="2618139" cy="281763"/>
              </a:xfrm>
              <a:custGeom>
                <a:avLst/>
                <a:gdLst>
                  <a:gd name="connsiteX0" fmla="*/ 0 w 2636874"/>
                  <a:gd name="connsiteY0" fmla="*/ 281763 h 281763"/>
                  <a:gd name="connsiteX1" fmla="*/ 26581 w 2636874"/>
                  <a:gd name="connsiteY1" fmla="*/ 196703 h 281763"/>
                  <a:gd name="connsiteX2" fmla="*/ 69111 w 2636874"/>
                  <a:gd name="connsiteY2" fmla="*/ 186070 h 281763"/>
                  <a:gd name="connsiteX3" fmla="*/ 85060 w 2636874"/>
                  <a:gd name="connsiteY3" fmla="*/ 170121 h 281763"/>
                  <a:gd name="connsiteX4" fmla="*/ 101009 w 2636874"/>
                  <a:gd name="connsiteY4" fmla="*/ 132907 h 281763"/>
                  <a:gd name="connsiteX5" fmla="*/ 116958 w 2636874"/>
                  <a:gd name="connsiteY5" fmla="*/ 127591 h 281763"/>
                  <a:gd name="connsiteX6" fmla="*/ 154172 w 2636874"/>
                  <a:gd name="connsiteY6" fmla="*/ 116959 h 281763"/>
                  <a:gd name="connsiteX7" fmla="*/ 164804 w 2636874"/>
                  <a:gd name="connsiteY7" fmla="*/ 101010 h 281763"/>
                  <a:gd name="connsiteX8" fmla="*/ 233916 w 2636874"/>
                  <a:gd name="connsiteY8" fmla="*/ 79745 h 281763"/>
                  <a:gd name="connsiteX9" fmla="*/ 249865 w 2636874"/>
                  <a:gd name="connsiteY9" fmla="*/ 69112 h 281763"/>
                  <a:gd name="connsiteX10" fmla="*/ 260497 w 2636874"/>
                  <a:gd name="connsiteY10" fmla="*/ 53163 h 281763"/>
                  <a:gd name="connsiteX11" fmla="*/ 297711 w 2636874"/>
                  <a:gd name="connsiteY11" fmla="*/ 47847 h 281763"/>
                  <a:gd name="connsiteX12" fmla="*/ 414670 w 2636874"/>
                  <a:gd name="connsiteY12" fmla="*/ 42531 h 281763"/>
                  <a:gd name="connsiteX13" fmla="*/ 483781 w 2636874"/>
                  <a:gd name="connsiteY13" fmla="*/ 47847 h 281763"/>
                  <a:gd name="connsiteX14" fmla="*/ 505046 w 2636874"/>
                  <a:gd name="connsiteY14" fmla="*/ 42531 h 281763"/>
                  <a:gd name="connsiteX15" fmla="*/ 579474 w 2636874"/>
                  <a:gd name="connsiteY15" fmla="*/ 37214 h 281763"/>
                  <a:gd name="connsiteX16" fmla="*/ 637953 w 2636874"/>
                  <a:gd name="connsiteY16" fmla="*/ 21265 h 281763"/>
                  <a:gd name="connsiteX17" fmla="*/ 653902 w 2636874"/>
                  <a:gd name="connsiteY17" fmla="*/ 10633 h 281763"/>
                  <a:gd name="connsiteX18" fmla="*/ 680484 w 2636874"/>
                  <a:gd name="connsiteY18" fmla="*/ 5317 h 281763"/>
                  <a:gd name="connsiteX19" fmla="*/ 696432 w 2636874"/>
                  <a:gd name="connsiteY19" fmla="*/ 0 h 281763"/>
                  <a:gd name="connsiteX20" fmla="*/ 765544 w 2636874"/>
                  <a:gd name="connsiteY20" fmla="*/ 10633 h 281763"/>
                  <a:gd name="connsiteX21" fmla="*/ 967563 w 2636874"/>
                  <a:gd name="connsiteY21" fmla="*/ 21265 h 281763"/>
                  <a:gd name="connsiteX22" fmla="*/ 999460 w 2636874"/>
                  <a:gd name="connsiteY22" fmla="*/ 37214 h 281763"/>
                  <a:gd name="connsiteX23" fmla="*/ 1031358 w 2636874"/>
                  <a:gd name="connsiteY23" fmla="*/ 53163 h 281763"/>
                  <a:gd name="connsiteX24" fmla="*/ 1073888 w 2636874"/>
                  <a:gd name="connsiteY24" fmla="*/ 47847 h 281763"/>
                  <a:gd name="connsiteX25" fmla="*/ 1089837 w 2636874"/>
                  <a:gd name="connsiteY25" fmla="*/ 42531 h 281763"/>
                  <a:gd name="connsiteX26" fmla="*/ 1105786 w 2636874"/>
                  <a:gd name="connsiteY26" fmla="*/ 53163 h 281763"/>
                  <a:gd name="connsiteX27" fmla="*/ 1143000 w 2636874"/>
                  <a:gd name="connsiteY27" fmla="*/ 47847 h 281763"/>
                  <a:gd name="connsiteX28" fmla="*/ 1180214 w 2636874"/>
                  <a:gd name="connsiteY28" fmla="*/ 31898 h 281763"/>
                  <a:gd name="connsiteX29" fmla="*/ 1244009 w 2636874"/>
                  <a:gd name="connsiteY29" fmla="*/ 37214 h 281763"/>
                  <a:gd name="connsiteX30" fmla="*/ 1281223 w 2636874"/>
                  <a:gd name="connsiteY30" fmla="*/ 47847 h 281763"/>
                  <a:gd name="connsiteX31" fmla="*/ 1307804 w 2636874"/>
                  <a:gd name="connsiteY31" fmla="*/ 53163 h 281763"/>
                  <a:gd name="connsiteX32" fmla="*/ 1334386 w 2636874"/>
                  <a:gd name="connsiteY32" fmla="*/ 74428 h 281763"/>
                  <a:gd name="connsiteX33" fmla="*/ 1376916 w 2636874"/>
                  <a:gd name="connsiteY33" fmla="*/ 85061 h 281763"/>
                  <a:gd name="connsiteX34" fmla="*/ 1414130 w 2636874"/>
                  <a:gd name="connsiteY34" fmla="*/ 79745 h 281763"/>
                  <a:gd name="connsiteX35" fmla="*/ 1430079 w 2636874"/>
                  <a:gd name="connsiteY35" fmla="*/ 74428 h 281763"/>
                  <a:gd name="connsiteX36" fmla="*/ 1499190 w 2636874"/>
                  <a:gd name="connsiteY36" fmla="*/ 79745 h 281763"/>
                  <a:gd name="connsiteX37" fmla="*/ 1515139 w 2636874"/>
                  <a:gd name="connsiteY37" fmla="*/ 85061 h 281763"/>
                  <a:gd name="connsiteX38" fmla="*/ 1531088 w 2636874"/>
                  <a:gd name="connsiteY38" fmla="*/ 95693 h 281763"/>
                  <a:gd name="connsiteX39" fmla="*/ 1658679 w 2636874"/>
                  <a:gd name="connsiteY39" fmla="*/ 101010 h 281763"/>
                  <a:gd name="connsiteX40" fmla="*/ 1690577 w 2636874"/>
                  <a:gd name="connsiteY40" fmla="*/ 111642 h 281763"/>
                  <a:gd name="connsiteX41" fmla="*/ 1855381 w 2636874"/>
                  <a:gd name="connsiteY41" fmla="*/ 122275 h 281763"/>
                  <a:gd name="connsiteX42" fmla="*/ 2057400 w 2636874"/>
                  <a:gd name="connsiteY42" fmla="*/ 122275 h 281763"/>
                  <a:gd name="connsiteX43" fmla="*/ 2137144 w 2636874"/>
                  <a:gd name="connsiteY43" fmla="*/ 132907 h 281763"/>
                  <a:gd name="connsiteX44" fmla="*/ 2179674 w 2636874"/>
                  <a:gd name="connsiteY44" fmla="*/ 159489 h 281763"/>
                  <a:gd name="connsiteX45" fmla="*/ 2222204 w 2636874"/>
                  <a:gd name="connsiteY45" fmla="*/ 164805 h 281763"/>
                  <a:gd name="connsiteX46" fmla="*/ 2254102 w 2636874"/>
                  <a:gd name="connsiteY46" fmla="*/ 170121 h 281763"/>
                  <a:gd name="connsiteX47" fmla="*/ 2280684 w 2636874"/>
                  <a:gd name="connsiteY47" fmla="*/ 180754 h 281763"/>
                  <a:gd name="connsiteX48" fmla="*/ 2296632 w 2636874"/>
                  <a:gd name="connsiteY48" fmla="*/ 186070 h 281763"/>
                  <a:gd name="connsiteX49" fmla="*/ 2333846 w 2636874"/>
                  <a:gd name="connsiteY49" fmla="*/ 202019 h 281763"/>
                  <a:gd name="connsiteX50" fmla="*/ 2360428 w 2636874"/>
                  <a:gd name="connsiteY50" fmla="*/ 180754 h 281763"/>
                  <a:gd name="connsiteX51" fmla="*/ 2376377 w 2636874"/>
                  <a:gd name="connsiteY51" fmla="*/ 175438 h 281763"/>
                  <a:gd name="connsiteX52" fmla="*/ 2514600 w 2636874"/>
                  <a:gd name="connsiteY52" fmla="*/ 180754 h 281763"/>
                  <a:gd name="connsiteX53" fmla="*/ 2519916 w 2636874"/>
                  <a:gd name="connsiteY53" fmla="*/ 196703 h 281763"/>
                  <a:gd name="connsiteX54" fmla="*/ 2562446 w 2636874"/>
                  <a:gd name="connsiteY54" fmla="*/ 202019 h 281763"/>
                  <a:gd name="connsiteX55" fmla="*/ 2599660 w 2636874"/>
                  <a:gd name="connsiteY55" fmla="*/ 212652 h 281763"/>
                  <a:gd name="connsiteX56" fmla="*/ 2636874 w 2636874"/>
                  <a:gd name="connsiteY56" fmla="*/ 223284 h 28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2636874" h="281763">
                    <a:moveTo>
                      <a:pt x="0" y="281763"/>
                    </a:moveTo>
                    <a:cubicBezTo>
                      <a:pt x="1023" y="271531"/>
                      <a:pt x="-570" y="203491"/>
                      <a:pt x="26581" y="196703"/>
                    </a:cubicBezTo>
                    <a:lnTo>
                      <a:pt x="69111" y="186070"/>
                    </a:lnTo>
                    <a:cubicBezTo>
                      <a:pt x="74427" y="180754"/>
                      <a:pt x="81330" y="176649"/>
                      <a:pt x="85060" y="170121"/>
                    </a:cubicBezTo>
                    <a:cubicBezTo>
                      <a:pt x="95812" y="151306"/>
                      <a:pt x="82927" y="147373"/>
                      <a:pt x="101009" y="132907"/>
                    </a:cubicBezTo>
                    <a:cubicBezTo>
                      <a:pt x="105385" y="129406"/>
                      <a:pt x="111570" y="129130"/>
                      <a:pt x="116958" y="127591"/>
                    </a:cubicBezTo>
                    <a:cubicBezTo>
                      <a:pt x="163686" y="114241"/>
                      <a:pt x="115932" y="129705"/>
                      <a:pt x="154172" y="116959"/>
                    </a:cubicBezTo>
                    <a:cubicBezTo>
                      <a:pt x="157716" y="111643"/>
                      <a:pt x="160286" y="105528"/>
                      <a:pt x="164804" y="101010"/>
                    </a:cubicBezTo>
                    <a:cubicBezTo>
                      <a:pt x="182573" y="83241"/>
                      <a:pt x="211372" y="82965"/>
                      <a:pt x="233916" y="79745"/>
                    </a:cubicBezTo>
                    <a:cubicBezTo>
                      <a:pt x="239232" y="76201"/>
                      <a:pt x="245347" y="73630"/>
                      <a:pt x="249865" y="69112"/>
                    </a:cubicBezTo>
                    <a:cubicBezTo>
                      <a:pt x="254383" y="64594"/>
                      <a:pt x="254658" y="55758"/>
                      <a:pt x="260497" y="53163"/>
                    </a:cubicBezTo>
                    <a:cubicBezTo>
                      <a:pt x="271948" y="48074"/>
                      <a:pt x="285210" y="48709"/>
                      <a:pt x="297711" y="47847"/>
                    </a:cubicBezTo>
                    <a:cubicBezTo>
                      <a:pt x="336645" y="45162"/>
                      <a:pt x="375684" y="44303"/>
                      <a:pt x="414670" y="42531"/>
                    </a:cubicBezTo>
                    <a:cubicBezTo>
                      <a:pt x="437707" y="44303"/>
                      <a:pt x="460676" y="47847"/>
                      <a:pt x="483781" y="47847"/>
                    </a:cubicBezTo>
                    <a:cubicBezTo>
                      <a:pt x="491087" y="47847"/>
                      <a:pt x="497784" y="43338"/>
                      <a:pt x="505046" y="42531"/>
                    </a:cubicBezTo>
                    <a:cubicBezTo>
                      <a:pt x="529766" y="39784"/>
                      <a:pt x="554665" y="38986"/>
                      <a:pt x="579474" y="37214"/>
                    </a:cubicBezTo>
                    <a:cubicBezTo>
                      <a:pt x="594169" y="33540"/>
                      <a:pt x="627414" y="25481"/>
                      <a:pt x="637953" y="21265"/>
                    </a:cubicBezTo>
                    <a:cubicBezTo>
                      <a:pt x="643885" y="18892"/>
                      <a:pt x="647919" y="12876"/>
                      <a:pt x="653902" y="10633"/>
                    </a:cubicBezTo>
                    <a:cubicBezTo>
                      <a:pt x="662363" y="7460"/>
                      <a:pt x="671718" y="7509"/>
                      <a:pt x="680484" y="5317"/>
                    </a:cubicBezTo>
                    <a:cubicBezTo>
                      <a:pt x="685920" y="3958"/>
                      <a:pt x="691116" y="1772"/>
                      <a:pt x="696432" y="0"/>
                    </a:cubicBezTo>
                    <a:cubicBezTo>
                      <a:pt x="727613" y="10395"/>
                      <a:pt x="712090" y="6521"/>
                      <a:pt x="765544" y="10633"/>
                    </a:cubicBezTo>
                    <a:cubicBezTo>
                      <a:pt x="832718" y="15800"/>
                      <a:pt x="900304" y="18208"/>
                      <a:pt x="967563" y="21265"/>
                    </a:cubicBezTo>
                    <a:cubicBezTo>
                      <a:pt x="1013262" y="51734"/>
                      <a:pt x="955445" y="15206"/>
                      <a:pt x="999460" y="37214"/>
                    </a:cubicBezTo>
                    <a:cubicBezTo>
                      <a:pt x="1040683" y="57826"/>
                      <a:pt x="991270" y="39801"/>
                      <a:pt x="1031358" y="53163"/>
                    </a:cubicBezTo>
                    <a:cubicBezTo>
                      <a:pt x="1045535" y="51391"/>
                      <a:pt x="1059831" y="50403"/>
                      <a:pt x="1073888" y="47847"/>
                    </a:cubicBezTo>
                    <a:cubicBezTo>
                      <a:pt x="1079401" y="46845"/>
                      <a:pt x="1084309" y="41610"/>
                      <a:pt x="1089837" y="42531"/>
                    </a:cubicBezTo>
                    <a:cubicBezTo>
                      <a:pt x="1096139" y="43581"/>
                      <a:pt x="1100470" y="49619"/>
                      <a:pt x="1105786" y="53163"/>
                    </a:cubicBezTo>
                    <a:cubicBezTo>
                      <a:pt x="1118191" y="51391"/>
                      <a:pt x="1130713" y="50304"/>
                      <a:pt x="1143000" y="47847"/>
                    </a:cubicBezTo>
                    <a:cubicBezTo>
                      <a:pt x="1156039" y="45239"/>
                      <a:pt x="1168684" y="37663"/>
                      <a:pt x="1180214" y="31898"/>
                    </a:cubicBezTo>
                    <a:cubicBezTo>
                      <a:pt x="1201479" y="33670"/>
                      <a:pt x="1222835" y="34567"/>
                      <a:pt x="1244009" y="37214"/>
                    </a:cubicBezTo>
                    <a:cubicBezTo>
                      <a:pt x="1263888" y="39699"/>
                      <a:pt x="1263575" y="43435"/>
                      <a:pt x="1281223" y="47847"/>
                    </a:cubicBezTo>
                    <a:cubicBezTo>
                      <a:pt x="1289989" y="50038"/>
                      <a:pt x="1298944" y="51391"/>
                      <a:pt x="1307804" y="53163"/>
                    </a:cubicBezTo>
                    <a:cubicBezTo>
                      <a:pt x="1320307" y="71916"/>
                      <a:pt x="1313462" y="68721"/>
                      <a:pt x="1334386" y="74428"/>
                    </a:cubicBezTo>
                    <a:cubicBezTo>
                      <a:pt x="1348484" y="78273"/>
                      <a:pt x="1376916" y="85061"/>
                      <a:pt x="1376916" y="85061"/>
                    </a:cubicBezTo>
                    <a:cubicBezTo>
                      <a:pt x="1389321" y="83289"/>
                      <a:pt x="1401843" y="82203"/>
                      <a:pt x="1414130" y="79745"/>
                    </a:cubicBezTo>
                    <a:cubicBezTo>
                      <a:pt x="1419625" y="78646"/>
                      <a:pt x="1424475" y="74428"/>
                      <a:pt x="1430079" y="74428"/>
                    </a:cubicBezTo>
                    <a:cubicBezTo>
                      <a:pt x="1453184" y="74428"/>
                      <a:pt x="1476153" y="77973"/>
                      <a:pt x="1499190" y="79745"/>
                    </a:cubicBezTo>
                    <a:cubicBezTo>
                      <a:pt x="1504506" y="81517"/>
                      <a:pt x="1510127" y="82555"/>
                      <a:pt x="1515139" y="85061"/>
                    </a:cubicBezTo>
                    <a:cubicBezTo>
                      <a:pt x="1520854" y="87918"/>
                      <a:pt x="1524738" y="94987"/>
                      <a:pt x="1531088" y="95693"/>
                    </a:cubicBezTo>
                    <a:cubicBezTo>
                      <a:pt x="1573395" y="100394"/>
                      <a:pt x="1616149" y="99238"/>
                      <a:pt x="1658679" y="101010"/>
                    </a:cubicBezTo>
                    <a:cubicBezTo>
                      <a:pt x="1669312" y="104554"/>
                      <a:pt x="1679522" y="109799"/>
                      <a:pt x="1690577" y="111642"/>
                    </a:cubicBezTo>
                    <a:cubicBezTo>
                      <a:pt x="1766208" y="124249"/>
                      <a:pt x="1711704" y="116528"/>
                      <a:pt x="1855381" y="122275"/>
                    </a:cubicBezTo>
                    <a:cubicBezTo>
                      <a:pt x="1932878" y="148106"/>
                      <a:pt x="1836016" y="117848"/>
                      <a:pt x="2057400" y="122275"/>
                    </a:cubicBezTo>
                    <a:cubicBezTo>
                      <a:pt x="2084211" y="122811"/>
                      <a:pt x="2110563" y="129363"/>
                      <a:pt x="2137144" y="132907"/>
                    </a:cubicBezTo>
                    <a:cubicBezTo>
                      <a:pt x="2151321" y="141768"/>
                      <a:pt x="2164021" y="153619"/>
                      <a:pt x="2179674" y="159489"/>
                    </a:cubicBezTo>
                    <a:cubicBezTo>
                      <a:pt x="2193051" y="164506"/>
                      <a:pt x="2208061" y="162785"/>
                      <a:pt x="2222204" y="164805"/>
                    </a:cubicBezTo>
                    <a:cubicBezTo>
                      <a:pt x="2232875" y="166329"/>
                      <a:pt x="2243469" y="168349"/>
                      <a:pt x="2254102" y="170121"/>
                    </a:cubicBezTo>
                    <a:cubicBezTo>
                      <a:pt x="2262963" y="173665"/>
                      <a:pt x="2271748" y="177403"/>
                      <a:pt x="2280684" y="180754"/>
                    </a:cubicBezTo>
                    <a:cubicBezTo>
                      <a:pt x="2285931" y="182722"/>
                      <a:pt x="2291482" y="183863"/>
                      <a:pt x="2296632" y="186070"/>
                    </a:cubicBezTo>
                    <a:cubicBezTo>
                      <a:pt x="2342612" y="205776"/>
                      <a:pt x="2296447" y="189553"/>
                      <a:pt x="2333846" y="202019"/>
                    </a:cubicBezTo>
                    <a:cubicBezTo>
                      <a:pt x="2373934" y="188657"/>
                      <a:pt x="2326075" y="208236"/>
                      <a:pt x="2360428" y="180754"/>
                    </a:cubicBezTo>
                    <a:cubicBezTo>
                      <a:pt x="2364804" y="177253"/>
                      <a:pt x="2371061" y="177210"/>
                      <a:pt x="2376377" y="175438"/>
                    </a:cubicBezTo>
                    <a:cubicBezTo>
                      <a:pt x="2422451" y="177210"/>
                      <a:pt x="2468989" y="173997"/>
                      <a:pt x="2514600" y="180754"/>
                    </a:cubicBezTo>
                    <a:cubicBezTo>
                      <a:pt x="2520143" y="181575"/>
                      <a:pt x="2514795" y="194427"/>
                      <a:pt x="2519916" y="196703"/>
                    </a:cubicBezTo>
                    <a:cubicBezTo>
                      <a:pt x="2532972" y="202506"/>
                      <a:pt x="2548269" y="200247"/>
                      <a:pt x="2562446" y="202019"/>
                    </a:cubicBezTo>
                    <a:cubicBezTo>
                      <a:pt x="2577641" y="207084"/>
                      <a:pt x="2582979" y="209316"/>
                      <a:pt x="2599660" y="212652"/>
                    </a:cubicBezTo>
                    <a:cubicBezTo>
                      <a:pt x="2635463" y="219813"/>
                      <a:pt x="2623603" y="210013"/>
                      <a:pt x="2636874" y="22328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nvGrpSpPr>
              <p:cNvPr id="6" name="Group 5"/>
              <p:cNvGrpSpPr/>
              <p:nvPr/>
            </p:nvGrpSpPr>
            <p:grpSpPr>
              <a:xfrm>
                <a:off x="1526196" y="3324398"/>
                <a:ext cx="1764196" cy="2485141"/>
                <a:chOff x="1151620" y="3339397"/>
                <a:chExt cx="1764196" cy="2485141"/>
              </a:xfrm>
            </p:grpSpPr>
            <p:cxnSp>
              <p:nvCxnSpPr>
                <p:cNvPr id="52" name="Straight Arrow Connector 51"/>
                <p:cNvCxnSpPr/>
                <p:nvPr/>
              </p:nvCxnSpPr>
              <p:spPr>
                <a:xfrm flipV="1">
                  <a:off x="1295636" y="3473537"/>
                  <a:ext cx="0" cy="122972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1439652" y="3595770"/>
                  <a:ext cx="0" cy="122972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1151620" y="3339397"/>
                  <a:ext cx="0" cy="122972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1727684" y="3832027"/>
                  <a:ext cx="0" cy="122972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1871700" y="3943040"/>
                  <a:ext cx="0" cy="122972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1583668" y="3697887"/>
                  <a:ext cx="0" cy="122972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V="1">
                  <a:off x="2159732" y="4173687"/>
                  <a:ext cx="0" cy="122972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2303748" y="4295920"/>
                  <a:ext cx="0" cy="122972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V="1">
                  <a:off x="2015716" y="4067597"/>
                  <a:ext cx="0" cy="122972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V="1">
                  <a:off x="2604438" y="4536650"/>
                  <a:ext cx="0" cy="122972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2447764" y="4406718"/>
                  <a:ext cx="0" cy="122972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2769573" y="4588004"/>
                  <a:ext cx="0" cy="122972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V="1">
                  <a:off x="2915816" y="4594812"/>
                  <a:ext cx="0" cy="122972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60" name="Straight Arrow Connector 259"/>
              <p:cNvCxnSpPr/>
              <p:nvPr/>
            </p:nvCxnSpPr>
            <p:spPr>
              <a:xfrm flipH="1">
                <a:off x="1399347" y="5936282"/>
                <a:ext cx="328012" cy="1229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1" name="TextBox 260"/>
              <p:cNvSpPr txBox="1"/>
              <p:nvPr/>
            </p:nvSpPr>
            <p:spPr>
              <a:xfrm>
                <a:off x="2463661" y="3763004"/>
                <a:ext cx="1266787"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prstClr val="black"/>
                    </a:solidFill>
                    <a:effectLst/>
                    <a:uLnTx/>
                    <a:uFillTx/>
                    <a:latin typeface="Arial"/>
                    <a:ea typeface="+mn-ea"/>
                    <a:cs typeface="+mn-cs"/>
                  </a:rPr>
                  <a:t>RegUp</a:t>
                </a:r>
                <a:r>
                  <a:rPr kumimoji="0" lang="en-US" sz="1000" b="0" i="0" u="none" strike="noStrike" kern="1200" cap="none" spc="0" normalizeH="0" baseline="0" noProof="0" dirty="0">
                    <a:ln>
                      <a:noFill/>
                    </a:ln>
                    <a:solidFill>
                      <a:prstClr val="black"/>
                    </a:solidFill>
                    <a:effectLst/>
                    <a:uLnTx/>
                    <a:uFillTx/>
                    <a:latin typeface="Arial"/>
                    <a:ea typeface="+mn-ea"/>
                    <a:cs typeface="+mn-cs"/>
                  </a:rPr>
                  <a:t> Instruction</a:t>
                </a:r>
              </a:p>
            </p:txBody>
          </p:sp>
          <p:cxnSp>
            <p:nvCxnSpPr>
              <p:cNvPr id="262" name="Straight Arrow Connector 261"/>
              <p:cNvCxnSpPr>
                <a:stCxn id="261" idx="1"/>
              </p:cNvCxnSpPr>
              <p:nvPr/>
            </p:nvCxnSpPr>
            <p:spPr>
              <a:xfrm flipH="1">
                <a:off x="2220353" y="3886115"/>
                <a:ext cx="243308" cy="844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4" name="Straight Arrow Connector 263"/>
              <p:cNvCxnSpPr>
                <a:endCxn id="87" idx="50"/>
              </p:cNvCxnSpPr>
              <p:nvPr/>
            </p:nvCxnSpPr>
            <p:spPr>
              <a:xfrm flipH="1">
                <a:off x="3199243" y="4314668"/>
                <a:ext cx="777811" cy="353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5" name="TextBox 264"/>
              <p:cNvSpPr txBox="1"/>
              <p:nvPr/>
            </p:nvSpPr>
            <p:spPr>
              <a:xfrm>
                <a:off x="3654506" y="6024917"/>
                <a:ext cx="54006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Time</a:t>
                </a:r>
              </a:p>
            </p:txBody>
          </p:sp>
          <p:sp>
            <p:nvSpPr>
              <p:cNvPr id="266" name="TextBox 265"/>
              <p:cNvSpPr txBox="1"/>
              <p:nvPr/>
            </p:nvSpPr>
            <p:spPr>
              <a:xfrm>
                <a:off x="976254" y="4830746"/>
                <a:ext cx="75645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UDBP</a:t>
                </a:r>
              </a:p>
            </p:txBody>
          </p:sp>
          <p:cxnSp>
            <p:nvCxnSpPr>
              <p:cNvPr id="267" name="Straight Arrow Connector 266"/>
              <p:cNvCxnSpPr/>
              <p:nvPr/>
            </p:nvCxnSpPr>
            <p:spPr>
              <a:xfrm flipV="1">
                <a:off x="1401406" y="4795918"/>
                <a:ext cx="395138" cy="185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0" name="TextBox 279"/>
              <p:cNvSpPr txBox="1"/>
              <p:nvPr/>
            </p:nvSpPr>
            <p:spPr>
              <a:xfrm>
                <a:off x="1021121" y="6021089"/>
                <a:ext cx="75645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11:00</a:t>
                </a:r>
              </a:p>
            </p:txBody>
          </p:sp>
          <p:sp>
            <p:nvSpPr>
              <p:cNvPr id="281" name="TextBox 280"/>
              <p:cNvSpPr txBox="1"/>
              <p:nvPr/>
            </p:nvSpPr>
            <p:spPr>
              <a:xfrm>
                <a:off x="3213048" y="6024917"/>
                <a:ext cx="75645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11:05</a:t>
                </a:r>
              </a:p>
            </p:txBody>
          </p:sp>
          <p:cxnSp>
            <p:nvCxnSpPr>
              <p:cNvPr id="117" name="Straight Connector 116"/>
              <p:cNvCxnSpPr/>
              <p:nvPr/>
            </p:nvCxnSpPr>
            <p:spPr>
              <a:xfrm flipV="1">
                <a:off x="842646" y="4464624"/>
                <a:ext cx="2620378" cy="1122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114256" y="4118883"/>
                <a:ext cx="832459"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HSL,HASL</a:t>
                </a:r>
              </a:p>
            </p:txBody>
          </p:sp>
          <p:cxnSp>
            <p:nvCxnSpPr>
              <p:cNvPr id="119" name="Straight Arrow Connector 118"/>
              <p:cNvCxnSpPr/>
              <p:nvPr/>
            </p:nvCxnSpPr>
            <p:spPr>
              <a:xfrm rot="10800000" flipH="1" flipV="1">
                <a:off x="616275" y="4331160"/>
                <a:ext cx="210156" cy="128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V="1">
                <a:off x="1421475" y="5679140"/>
                <a:ext cx="2048389" cy="17977"/>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933751" y="5754833"/>
                <a:ext cx="530553"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HASL</a:t>
                </a:r>
              </a:p>
            </p:txBody>
          </p:sp>
          <p:cxnSp>
            <p:nvCxnSpPr>
              <p:cNvPr id="126" name="Straight Arrow Connector 125"/>
              <p:cNvCxnSpPr/>
              <p:nvPr/>
            </p:nvCxnSpPr>
            <p:spPr>
              <a:xfrm flipV="1">
                <a:off x="1213753" y="5697252"/>
                <a:ext cx="182965" cy="1044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8" name="TextBox 127"/>
              <p:cNvSpPr txBox="1"/>
              <p:nvPr/>
            </p:nvSpPr>
            <p:spPr>
              <a:xfrm>
                <a:off x="3429220" y="3964994"/>
                <a:ext cx="160234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MW output (tracking UDBP + </a:t>
                </a:r>
                <a:r>
                  <a:rPr kumimoji="0" lang="en-US" sz="1000" b="0" i="0" u="none" strike="noStrike" kern="1200" cap="none" spc="0" normalizeH="0" baseline="0" noProof="0" dirty="0" err="1">
                    <a:ln>
                      <a:noFill/>
                    </a:ln>
                    <a:solidFill>
                      <a:prstClr val="black"/>
                    </a:solidFill>
                    <a:effectLst/>
                    <a:uLnTx/>
                    <a:uFillTx/>
                    <a:latin typeface="Arial"/>
                    <a:ea typeface="+mn-ea"/>
                    <a:cs typeface="+mn-cs"/>
                  </a:rPr>
                  <a:t>Reg</a:t>
                </a:r>
                <a:r>
                  <a:rPr kumimoji="0" lang="en-US" sz="1000" b="0" i="0" u="none" strike="noStrike" kern="1200" cap="none" spc="0" normalizeH="0" baseline="0" noProof="0" dirty="0">
                    <a:ln>
                      <a:noFill/>
                    </a:ln>
                    <a:solidFill>
                      <a:prstClr val="black"/>
                    </a:solidFill>
                    <a:effectLst/>
                    <a:uLnTx/>
                    <a:uFillTx/>
                    <a:latin typeface="Arial"/>
                    <a:ea typeface="+mn-ea"/>
                    <a:cs typeface="+mn-cs"/>
                  </a:rPr>
                  <a:t> Instruction)</a:t>
                </a:r>
              </a:p>
            </p:txBody>
          </p:sp>
          <p:sp>
            <p:nvSpPr>
              <p:cNvPr id="129" name="TextBox 128"/>
              <p:cNvSpPr txBox="1"/>
              <p:nvPr/>
            </p:nvSpPr>
            <p:spPr>
              <a:xfrm>
                <a:off x="1711869" y="5816480"/>
                <a:ext cx="98619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SCED@11:00</a:t>
                </a:r>
              </a:p>
            </p:txBody>
          </p:sp>
          <p:sp>
            <p:nvSpPr>
              <p:cNvPr id="131" name="Left Brace 130"/>
              <p:cNvSpPr/>
              <p:nvPr/>
            </p:nvSpPr>
            <p:spPr>
              <a:xfrm rot="10800000">
                <a:off x="3511047" y="4465238"/>
                <a:ext cx="243774" cy="121850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132" name="TextBox 131"/>
              <p:cNvSpPr txBox="1"/>
              <p:nvPr/>
            </p:nvSpPr>
            <p:spPr>
              <a:xfrm>
                <a:off x="3689848" y="4889486"/>
                <a:ext cx="587745"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prstClr val="black"/>
                    </a:solidFill>
                    <a:effectLst/>
                    <a:uLnTx/>
                    <a:uFillTx/>
                    <a:latin typeface="Arial"/>
                    <a:ea typeface="+mn-ea"/>
                    <a:cs typeface="+mn-cs"/>
                  </a:rPr>
                  <a:t>RegUp</a:t>
                </a:r>
                <a:endParaRPr kumimoji="0" lang="en-US" sz="10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Resp.</a:t>
                </a:r>
              </a:p>
            </p:txBody>
          </p:sp>
          <p:sp>
            <p:nvSpPr>
              <p:cNvPr id="195" name="TextBox 194"/>
              <p:cNvSpPr txBox="1"/>
              <p:nvPr/>
            </p:nvSpPr>
            <p:spPr>
              <a:xfrm>
                <a:off x="3638571" y="5598588"/>
                <a:ext cx="530553"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HASL</a:t>
                </a:r>
              </a:p>
            </p:txBody>
          </p:sp>
          <p:cxnSp>
            <p:nvCxnSpPr>
              <p:cNvPr id="196" name="Straight Arrow Connector 195"/>
              <p:cNvCxnSpPr>
                <a:stCxn id="195" idx="1"/>
              </p:cNvCxnSpPr>
              <p:nvPr/>
            </p:nvCxnSpPr>
            <p:spPr>
              <a:xfrm flipH="1" flipV="1">
                <a:off x="3474428" y="5638960"/>
                <a:ext cx="164143" cy="827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9" name="TextBox 198"/>
              <p:cNvSpPr txBox="1"/>
              <p:nvPr/>
            </p:nvSpPr>
            <p:spPr>
              <a:xfrm>
                <a:off x="3113595" y="4152878"/>
                <a:ext cx="45798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HSL</a:t>
                </a:r>
              </a:p>
            </p:txBody>
          </p:sp>
          <p:cxnSp>
            <p:nvCxnSpPr>
              <p:cNvPr id="200" name="Straight Arrow Connector 199"/>
              <p:cNvCxnSpPr/>
              <p:nvPr/>
            </p:nvCxnSpPr>
            <p:spPr>
              <a:xfrm rot="10800000" flipH="1" flipV="1">
                <a:off x="3257486" y="4316373"/>
                <a:ext cx="210156" cy="128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2" name="TextBox 201"/>
              <p:cNvSpPr txBox="1"/>
              <p:nvPr/>
            </p:nvSpPr>
            <p:spPr>
              <a:xfrm>
                <a:off x="184552" y="5097890"/>
                <a:ext cx="1221377" cy="252605"/>
              </a:xfrm>
              <a:prstGeom prst="rect">
                <a:avLst/>
              </a:prstGeom>
              <a:solidFill>
                <a:srgbClr val="FFFFFF">
                  <a:alpha val="60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BP@SCED 10:55</a:t>
                </a:r>
              </a:p>
            </p:txBody>
          </p:sp>
          <p:cxnSp>
            <p:nvCxnSpPr>
              <p:cNvPr id="203" name="Straight Arrow Connector 202"/>
              <p:cNvCxnSpPr/>
              <p:nvPr/>
            </p:nvCxnSpPr>
            <p:spPr>
              <a:xfrm flipV="1">
                <a:off x="749622" y="4466779"/>
                <a:ext cx="540906" cy="6777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0" name="TextBox 209"/>
              <p:cNvSpPr txBox="1"/>
              <p:nvPr/>
            </p:nvSpPr>
            <p:spPr>
              <a:xfrm>
                <a:off x="3754821" y="5767032"/>
                <a:ext cx="1226908"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BP@SCED 11:00</a:t>
                </a:r>
              </a:p>
            </p:txBody>
          </p:sp>
          <p:cxnSp>
            <p:nvCxnSpPr>
              <p:cNvPr id="211" name="Straight Arrow Connector 210"/>
              <p:cNvCxnSpPr>
                <a:stCxn id="210" idx="1"/>
              </p:cNvCxnSpPr>
              <p:nvPr/>
            </p:nvCxnSpPr>
            <p:spPr>
              <a:xfrm flipH="1" flipV="1">
                <a:off x="3466675" y="5799294"/>
                <a:ext cx="288146" cy="908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8" name="Rectangle 217"/>
              <p:cNvSpPr/>
              <p:nvPr/>
            </p:nvSpPr>
            <p:spPr>
              <a:xfrm>
                <a:off x="6115216" y="4462977"/>
                <a:ext cx="2032901" cy="1218506"/>
              </a:xfrm>
              <a:prstGeom prst="rect">
                <a:avLst/>
              </a:prstGeom>
              <a:pattFill prst="pct5">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nvGrpSpPr>
              <p:cNvPr id="219" name="Group 218"/>
              <p:cNvGrpSpPr/>
              <p:nvPr/>
            </p:nvGrpSpPr>
            <p:grpSpPr>
              <a:xfrm>
                <a:off x="5532391" y="3922707"/>
                <a:ext cx="2888383" cy="2152180"/>
                <a:chOff x="393198" y="3726307"/>
                <a:chExt cx="2888383" cy="2402993"/>
              </a:xfrm>
            </p:grpSpPr>
            <p:cxnSp>
              <p:nvCxnSpPr>
                <p:cNvPr id="220" name="Straight Arrow Connector 219"/>
                <p:cNvCxnSpPr/>
                <p:nvPr/>
              </p:nvCxnSpPr>
              <p:spPr>
                <a:xfrm>
                  <a:off x="393198" y="6120889"/>
                  <a:ext cx="2888383"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21" name="Straight Arrow Connector 220"/>
                <p:cNvCxnSpPr/>
                <p:nvPr/>
              </p:nvCxnSpPr>
              <p:spPr>
                <a:xfrm rot="16200000">
                  <a:off x="-797993" y="4932010"/>
                  <a:ext cx="2394581"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22" name="Straight Arrow Connector 221"/>
                <p:cNvCxnSpPr/>
                <p:nvPr/>
              </p:nvCxnSpPr>
              <p:spPr>
                <a:xfrm flipV="1">
                  <a:off x="971286" y="4334854"/>
                  <a:ext cx="0" cy="1786034"/>
                </a:xfrm>
                <a:prstGeom prst="straightConnector1">
                  <a:avLst/>
                </a:prstGeom>
                <a:ln w="9525">
                  <a:prstDash val="sysDash"/>
                  <a:tailEnd type="none"/>
                </a:ln>
              </p:spPr>
              <p:style>
                <a:lnRef idx="1">
                  <a:schemeClr val="accent1"/>
                </a:lnRef>
                <a:fillRef idx="0">
                  <a:schemeClr val="accent1"/>
                </a:fillRef>
                <a:effectRef idx="0">
                  <a:schemeClr val="accent1"/>
                </a:effectRef>
                <a:fontRef idx="minor">
                  <a:schemeClr val="tx1"/>
                </a:fontRef>
              </p:style>
            </p:cxnSp>
            <p:cxnSp>
              <p:nvCxnSpPr>
                <p:cNvPr id="223" name="Straight Arrow Connector 222"/>
                <p:cNvCxnSpPr/>
                <p:nvPr/>
              </p:nvCxnSpPr>
              <p:spPr>
                <a:xfrm rot="16200000">
                  <a:off x="1816813" y="4923598"/>
                  <a:ext cx="2394581" cy="0"/>
                </a:xfrm>
                <a:prstGeom prst="straightConnector1">
                  <a:avLst/>
                </a:prstGeom>
                <a:ln w="9525">
                  <a:prstDash val="sysDash"/>
                  <a:tailEnd type="none"/>
                </a:ln>
              </p:spPr>
              <p:style>
                <a:lnRef idx="1">
                  <a:schemeClr val="accent1"/>
                </a:lnRef>
                <a:fillRef idx="0">
                  <a:schemeClr val="accent1"/>
                </a:fillRef>
                <a:effectRef idx="0">
                  <a:schemeClr val="accent1"/>
                </a:effectRef>
                <a:fontRef idx="minor">
                  <a:schemeClr val="tx1"/>
                </a:fontRef>
              </p:style>
            </p:cxnSp>
            <p:grpSp>
              <p:nvGrpSpPr>
                <p:cNvPr id="224" name="Group 223"/>
                <p:cNvGrpSpPr/>
                <p:nvPr/>
              </p:nvGrpSpPr>
              <p:grpSpPr>
                <a:xfrm>
                  <a:off x="399429" y="4329100"/>
                  <a:ext cx="2602475" cy="1493502"/>
                  <a:chOff x="399429" y="4329100"/>
                  <a:chExt cx="2602475" cy="1493502"/>
                </a:xfrm>
              </p:grpSpPr>
              <p:cxnSp>
                <p:nvCxnSpPr>
                  <p:cNvPr id="225" name="Straight Connector 224"/>
                  <p:cNvCxnSpPr/>
                  <p:nvPr/>
                </p:nvCxnSpPr>
                <p:spPr>
                  <a:xfrm flipV="1">
                    <a:off x="399429" y="4329100"/>
                    <a:ext cx="163427" cy="27323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550525" y="4337217"/>
                    <a:ext cx="408563"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959089" y="4334855"/>
                    <a:ext cx="1634255" cy="1487747"/>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2593341" y="5822508"/>
                    <a:ext cx="408563" cy="0"/>
                  </a:xfrm>
                  <a:prstGeom prst="line">
                    <a:avLst/>
                  </a:prstGeom>
                  <a:ln w="22225"/>
                </p:spPr>
                <p:style>
                  <a:lnRef idx="1">
                    <a:schemeClr val="accent1"/>
                  </a:lnRef>
                  <a:fillRef idx="0">
                    <a:schemeClr val="accent1"/>
                  </a:fillRef>
                  <a:effectRef idx="0">
                    <a:schemeClr val="accent1"/>
                  </a:effectRef>
                  <a:fontRef idx="minor">
                    <a:schemeClr val="tx1"/>
                  </a:fontRef>
                </p:style>
              </p:cxnSp>
            </p:grpSp>
          </p:grpSp>
          <p:sp>
            <p:nvSpPr>
              <p:cNvPr id="229" name="Freeform 228"/>
              <p:cNvSpPr/>
              <p:nvPr/>
            </p:nvSpPr>
            <p:spPr>
              <a:xfrm>
                <a:off x="5573943" y="4814089"/>
                <a:ext cx="0" cy="0"/>
              </a:xfrm>
              <a:custGeom>
                <a:avLst/>
                <a:gdLst>
                  <a:gd name="connsiteX0" fmla="*/ 0 w 0"/>
                  <a:gd name="connsiteY0" fmla="*/ 0 h 0"/>
                  <a:gd name="connsiteX1" fmla="*/ 0 w 0"/>
                  <a:gd name="connsiteY1" fmla="*/ 0 h 0"/>
                </a:gdLst>
                <a:ahLst/>
                <a:cxnLst>
                  <a:cxn ang="0">
                    <a:pos x="connsiteX0" y="connsiteY0"/>
                  </a:cxn>
                  <a:cxn ang="0">
                    <a:pos x="connsiteX1" y="connsiteY1"/>
                  </a:cxn>
                </a:cxnLst>
                <a:rect l="l" t="t" r="r" b="b"/>
                <a:pathLst>
                  <a:path>
                    <a:moveTo>
                      <a:pt x="0" y="0"/>
                    </a:move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30" name="Freeform 229"/>
              <p:cNvSpPr/>
              <p:nvPr/>
            </p:nvSpPr>
            <p:spPr>
              <a:xfrm>
                <a:off x="5544590" y="4484479"/>
                <a:ext cx="2618139" cy="281763"/>
              </a:xfrm>
              <a:custGeom>
                <a:avLst/>
                <a:gdLst>
                  <a:gd name="connsiteX0" fmla="*/ 0 w 2636874"/>
                  <a:gd name="connsiteY0" fmla="*/ 281763 h 281763"/>
                  <a:gd name="connsiteX1" fmla="*/ 26581 w 2636874"/>
                  <a:gd name="connsiteY1" fmla="*/ 196703 h 281763"/>
                  <a:gd name="connsiteX2" fmla="*/ 69111 w 2636874"/>
                  <a:gd name="connsiteY2" fmla="*/ 186070 h 281763"/>
                  <a:gd name="connsiteX3" fmla="*/ 85060 w 2636874"/>
                  <a:gd name="connsiteY3" fmla="*/ 170121 h 281763"/>
                  <a:gd name="connsiteX4" fmla="*/ 101009 w 2636874"/>
                  <a:gd name="connsiteY4" fmla="*/ 132907 h 281763"/>
                  <a:gd name="connsiteX5" fmla="*/ 116958 w 2636874"/>
                  <a:gd name="connsiteY5" fmla="*/ 127591 h 281763"/>
                  <a:gd name="connsiteX6" fmla="*/ 154172 w 2636874"/>
                  <a:gd name="connsiteY6" fmla="*/ 116959 h 281763"/>
                  <a:gd name="connsiteX7" fmla="*/ 164804 w 2636874"/>
                  <a:gd name="connsiteY7" fmla="*/ 101010 h 281763"/>
                  <a:gd name="connsiteX8" fmla="*/ 233916 w 2636874"/>
                  <a:gd name="connsiteY8" fmla="*/ 79745 h 281763"/>
                  <a:gd name="connsiteX9" fmla="*/ 249865 w 2636874"/>
                  <a:gd name="connsiteY9" fmla="*/ 69112 h 281763"/>
                  <a:gd name="connsiteX10" fmla="*/ 260497 w 2636874"/>
                  <a:gd name="connsiteY10" fmla="*/ 53163 h 281763"/>
                  <a:gd name="connsiteX11" fmla="*/ 297711 w 2636874"/>
                  <a:gd name="connsiteY11" fmla="*/ 47847 h 281763"/>
                  <a:gd name="connsiteX12" fmla="*/ 414670 w 2636874"/>
                  <a:gd name="connsiteY12" fmla="*/ 42531 h 281763"/>
                  <a:gd name="connsiteX13" fmla="*/ 483781 w 2636874"/>
                  <a:gd name="connsiteY13" fmla="*/ 47847 h 281763"/>
                  <a:gd name="connsiteX14" fmla="*/ 505046 w 2636874"/>
                  <a:gd name="connsiteY14" fmla="*/ 42531 h 281763"/>
                  <a:gd name="connsiteX15" fmla="*/ 579474 w 2636874"/>
                  <a:gd name="connsiteY15" fmla="*/ 37214 h 281763"/>
                  <a:gd name="connsiteX16" fmla="*/ 637953 w 2636874"/>
                  <a:gd name="connsiteY16" fmla="*/ 21265 h 281763"/>
                  <a:gd name="connsiteX17" fmla="*/ 653902 w 2636874"/>
                  <a:gd name="connsiteY17" fmla="*/ 10633 h 281763"/>
                  <a:gd name="connsiteX18" fmla="*/ 680484 w 2636874"/>
                  <a:gd name="connsiteY18" fmla="*/ 5317 h 281763"/>
                  <a:gd name="connsiteX19" fmla="*/ 696432 w 2636874"/>
                  <a:gd name="connsiteY19" fmla="*/ 0 h 281763"/>
                  <a:gd name="connsiteX20" fmla="*/ 765544 w 2636874"/>
                  <a:gd name="connsiteY20" fmla="*/ 10633 h 281763"/>
                  <a:gd name="connsiteX21" fmla="*/ 967563 w 2636874"/>
                  <a:gd name="connsiteY21" fmla="*/ 21265 h 281763"/>
                  <a:gd name="connsiteX22" fmla="*/ 999460 w 2636874"/>
                  <a:gd name="connsiteY22" fmla="*/ 37214 h 281763"/>
                  <a:gd name="connsiteX23" fmla="*/ 1031358 w 2636874"/>
                  <a:gd name="connsiteY23" fmla="*/ 53163 h 281763"/>
                  <a:gd name="connsiteX24" fmla="*/ 1073888 w 2636874"/>
                  <a:gd name="connsiteY24" fmla="*/ 47847 h 281763"/>
                  <a:gd name="connsiteX25" fmla="*/ 1089837 w 2636874"/>
                  <a:gd name="connsiteY25" fmla="*/ 42531 h 281763"/>
                  <a:gd name="connsiteX26" fmla="*/ 1105786 w 2636874"/>
                  <a:gd name="connsiteY26" fmla="*/ 53163 h 281763"/>
                  <a:gd name="connsiteX27" fmla="*/ 1143000 w 2636874"/>
                  <a:gd name="connsiteY27" fmla="*/ 47847 h 281763"/>
                  <a:gd name="connsiteX28" fmla="*/ 1180214 w 2636874"/>
                  <a:gd name="connsiteY28" fmla="*/ 31898 h 281763"/>
                  <a:gd name="connsiteX29" fmla="*/ 1244009 w 2636874"/>
                  <a:gd name="connsiteY29" fmla="*/ 37214 h 281763"/>
                  <a:gd name="connsiteX30" fmla="*/ 1281223 w 2636874"/>
                  <a:gd name="connsiteY30" fmla="*/ 47847 h 281763"/>
                  <a:gd name="connsiteX31" fmla="*/ 1307804 w 2636874"/>
                  <a:gd name="connsiteY31" fmla="*/ 53163 h 281763"/>
                  <a:gd name="connsiteX32" fmla="*/ 1334386 w 2636874"/>
                  <a:gd name="connsiteY32" fmla="*/ 74428 h 281763"/>
                  <a:gd name="connsiteX33" fmla="*/ 1376916 w 2636874"/>
                  <a:gd name="connsiteY33" fmla="*/ 85061 h 281763"/>
                  <a:gd name="connsiteX34" fmla="*/ 1414130 w 2636874"/>
                  <a:gd name="connsiteY34" fmla="*/ 79745 h 281763"/>
                  <a:gd name="connsiteX35" fmla="*/ 1430079 w 2636874"/>
                  <a:gd name="connsiteY35" fmla="*/ 74428 h 281763"/>
                  <a:gd name="connsiteX36" fmla="*/ 1499190 w 2636874"/>
                  <a:gd name="connsiteY36" fmla="*/ 79745 h 281763"/>
                  <a:gd name="connsiteX37" fmla="*/ 1515139 w 2636874"/>
                  <a:gd name="connsiteY37" fmla="*/ 85061 h 281763"/>
                  <a:gd name="connsiteX38" fmla="*/ 1531088 w 2636874"/>
                  <a:gd name="connsiteY38" fmla="*/ 95693 h 281763"/>
                  <a:gd name="connsiteX39" fmla="*/ 1658679 w 2636874"/>
                  <a:gd name="connsiteY39" fmla="*/ 101010 h 281763"/>
                  <a:gd name="connsiteX40" fmla="*/ 1690577 w 2636874"/>
                  <a:gd name="connsiteY40" fmla="*/ 111642 h 281763"/>
                  <a:gd name="connsiteX41" fmla="*/ 1855381 w 2636874"/>
                  <a:gd name="connsiteY41" fmla="*/ 122275 h 281763"/>
                  <a:gd name="connsiteX42" fmla="*/ 2057400 w 2636874"/>
                  <a:gd name="connsiteY42" fmla="*/ 122275 h 281763"/>
                  <a:gd name="connsiteX43" fmla="*/ 2137144 w 2636874"/>
                  <a:gd name="connsiteY43" fmla="*/ 132907 h 281763"/>
                  <a:gd name="connsiteX44" fmla="*/ 2179674 w 2636874"/>
                  <a:gd name="connsiteY44" fmla="*/ 159489 h 281763"/>
                  <a:gd name="connsiteX45" fmla="*/ 2222204 w 2636874"/>
                  <a:gd name="connsiteY45" fmla="*/ 164805 h 281763"/>
                  <a:gd name="connsiteX46" fmla="*/ 2254102 w 2636874"/>
                  <a:gd name="connsiteY46" fmla="*/ 170121 h 281763"/>
                  <a:gd name="connsiteX47" fmla="*/ 2280684 w 2636874"/>
                  <a:gd name="connsiteY47" fmla="*/ 180754 h 281763"/>
                  <a:gd name="connsiteX48" fmla="*/ 2296632 w 2636874"/>
                  <a:gd name="connsiteY48" fmla="*/ 186070 h 281763"/>
                  <a:gd name="connsiteX49" fmla="*/ 2333846 w 2636874"/>
                  <a:gd name="connsiteY49" fmla="*/ 202019 h 281763"/>
                  <a:gd name="connsiteX50" fmla="*/ 2360428 w 2636874"/>
                  <a:gd name="connsiteY50" fmla="*/ 180754 h 281763"/>
                  <a:gd name="connsiteX51" fmla="*/ 2376377 w 2636874"/>
                  <a:gd name="connsiteY51" fmla="*/ 175438 h 281763"/>
                  <a:gd name="connsiteX52" fmla="*/ 2514600 w 2636874"/>
                  <a:gd name="connsiteY52" fmla="*/ 180754 h 281763"/>
                  <a:gd name="connsiteX53" fmla="*/ 2519916 w 2636874"/>
                  <a:gd name="connsiteY53" fmla="*/ 196703 h 281763"/>
                  <a:gd name="connsiteX54" fmla="*/ 2562446 w 2636874"/>
                  <a:gd name="connsiteY54" fmla="*/ 202019 h 281763"/>
                  <a:gd name="connsiteX55" fmla="*/ 2599660 w 2636874"/>
                  <a:gd name="connsiteY55" fmla="*/ 212652 h 281763"/>
                  <a:gd name="connsiteX56" fmla="*/ 2636874 w 2636874"/>
                  <a:gd name="connsiteY56" fmla="*/ 223284 h 28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2636874" h="281763">
                    <a:moveTo>
                      <a:pt x="0" y="281763"/>
                    </a:moveTo>
                    <a:cubicBezTo>
                      <a:pt x="1023" y="271531"/>
                      <a:pt x="-570" y="203491"/>
                      <a:pt x="26581" y="196703"/>
                    </a:cubicBezTo>
                    <a:lnTo>
                      <a:pt x="69111" y="186070"/>
                    </a:lnTo>
                    <a:cubicBezTo>
                      <a:pt x="74427" y="180754"/>
                      <a:pt x="81330" y="176649"/>
                      <a:pt x="85060" y="170121"/>
                    </a:cubicBezTo>
                    <a:cubicBezTo>
                      <a:pt x="95812" y="151306"/>
                      <a:pt x="82927" y="147373"/>
                      <a:pt x="101009" y="132907"/>
                    </a:cubicBezTo>
                    <a:cubicBezTo>
                      <a:pt x="105385" y="129406"/>
                      <a:pt x="111570" y="129130"/>
                      <a:pt x="116958" y="127591"/>
                    </a:cubicBezTo>
                    <a:cubicBezTo>
                      <a:pt x="163686" y="114241"/>
                      <a:pt x="115932" y="129705"/>
                      <a:pt x="154172" y="116959"/>
                    </a:cubicBezTo>
                    <a:cubicBezTo>
                      <a:pt x="157716" y="111643"/>
                      <a:pt x="160286" y="105528"/>
                      <a:pt x="164804" y="101010"/>
                    </a:cubicBezTo>
                    <a:cubicBezTo>
                      <a:pt x="182573" y="83241"/>
                      <a:pt x="211372" y="82965"/>
                      <a:pt x="233916" y="79745"/>
                    </a:cubicBezTo>
                    <a:cubicBezTo>
                      <a:pt x="239232" y="76201"/>
                      <a:pt x="245347" y="73630"/>
                      <a:pt x="249865" y="69112"/>
                    </a:cubicBezTo>
                    <a:cubicBezTo>
                      <a:pt x="254383" y="64594"/>
                      <a:pt x="254658" y="55758"/>
                      <a:pt x="260497" y="53163"/>
                    </a:cubicBezTo>
                    <a:cubicBezTo>
                      <a:pt x="271948" y="48074"/>
                      <a:pt x="285210" y="48709"/>
                      <a:pt x="297711" y="47847"/>
                    </a:cubicBezTo>
                    <a:cubicBezTo>
                      <a:pt x="336645" y="45162"/>
                      <a:pt x="375684" y="44303"/>
                      <a:pt x="414670" y="42531"/>
                    </a:cubicBezTo>
                    <a:cubicBezTo>
                      <a:pt x="437707" y="44303"/>
                      <a:pt x="460676" y="47847"/>
                      <a:pt x="483781" y="47847"/>
                    </a:cubicBezTo>
                    <a:cubicBezTo>
                      <a:pt x="491087" y="47847"/>
                      <a:pt x="497784" y="43338"/>
                      <a:pt x="505046" y="42531"/>
                    </a:cubicBezTo>
                    <a:cubicBezTo>
                      <a:pt x="529766" y="39784"/>
                      <a:pt x="554665" y="38986"/>
                      <a:pt x="579474" y="37214"/>
                    </a:cubicBezTo>
                    <a:cubicBezTo>
                      <a:pt x="594169" y="33540"/>
                      <a:pt x="627414" y="25481"/>
                      <a:pt x="637953" y="21265"/>
                    </a:cubicBezTo>
                    <a:cubicBezTo>
                      <a:pt x="643885" y="18892"/>
                      <a:pt x="647919" y="12876"/>
                      <a:pt x="653902" y="10633"/>
                    </a:cubicBezTo>
                    <a:cubicBezTo>
                      <a:pt x="662363" y="7460"/>
                      <a:pt x="671718" y="7509"/>
                      <a:pt x="680484" y="5317"/>
                    </a:cubicBezTo>
                    <a:cubicBezTo>
                      <a:pt x="685920" y="3958"/>
                      <a:pt x="691116" y="1772"/>
                      <a:pt x="696432" y="0"/>
                    </a:cubicBezTo>
                    <a:cubicBezTo>
                      <a:pt x="727613" y="10395"/>
                      <a:pt x="712090" y="6521"/>
                      <a:pt x="765544" y="10633"/>
                    </a:cubicBezTo>
                    <a:cubicBezTo>
                      <a:pt x="832718" y="15800"/>
                      <a:pt x="900304" y="18208"/>
                      <a:pt x="967563" y="21265"/>
                    </a:cubicBezTo>
                    <a:cubicBezTo>
                      <a:pt x="1013262" y="51734"/>
                      <a:pt x="955445" y="15206"/>
                      <a:pt x="999460" y="37214"/>
                    </a:cubicBezTo>
                    <a:cubicBezTo>
                      <a:pt x="1040683" y="57826"/>
                      <a:pt x="991270" y="39801"/>
                      <a:pt x="1031358" y="53163"/>
                    </a:cubicBezTo>
                    <a:cubicBezTo>
                      <a:pt x="1045535" y="51391"/>
                      <a:pt x="1059831" y="50403"/>
                      <a:pt x="1073888" y="47847"/>
                    </a:cubicBezTo>
                    <a:cubicBezTo>
                      <a:pt x="1079401" y="46845"/>
                      <a:pt x="1084309" y="41610"/>
                      <a:pt x="1089837" y="42531"/>
                    </a:cubicBezTo>
                    <a:cubicBezTo>
                      <a:pt x="1096139" y="43581"/>
                      <a:pt x="1100470" y="49619"/>
                      <a:pt x="1105786" y="53163"/>
                    </a:cubicBezTo>
                    <a:cubicBezTo>
                      <a:pt x="1118191" y="51391"/>
                      <a:pt x="1130713" y="50304"/>
                      <a:pt x="1143000" y="47847"/>
                    </a:cubicBezTo>
                    <a:cubicBezTo>
                      <a:pt x="1156039" y="45239"/>
                      <a:pt x="1168684" y="37663"/>
                      <a:pt x="1180214" y="31898"/>
                    </a:cubicBezTo>
                    <a:cubicBezTo>
                      <a:pt x="1201479" y="33670"/>
                      <a:pt x="1222835" y="34567"/>
                      <a:pt x="1244009" y="37214"/>
                    </a:cubicBezTo>
                    <a:cubicBezTo>
                      <a:pt x="1263888" y="39699"/>
                      <a:pt x="1263575" y="43435"/>
                      <a:pt x="1281223" y="47847"/>
                    </a:cubicBezTo>
                    <a:cubicBezTo>
                      <a:pt x="1289989" y="50038"/>
                      <a:pt x="1298944" y="51391"/>
                      <a:pt x="1307804" y="53163"/>
                    </a:cubicBezTo>
                    <a:cubicBezTo>
                      <a:pt x="1320307" y="71916"/>
                      <a:pt x="1313462" y="68721"/>
                      <a:pt x="1334386" y="74428"/>
                    </a:cubicBezTo>
                    <a:cubicBezTo>
                      <a:pt x="1348484" y="78273"/>
                      <a:pt x="1376916" y="85061"/>
                      <a:pt x="1376916" y="85061"/>
                    </a:cubicBezTo>
                    <a:cubicBezTo>
                      <a:pt x="1389321" y="83289"/>
                      <a:pt x="1401843" y="82203"/>
                      <a:pt x="1414130" y="79745"/>
                    </a:cubicBezTo>
                    <a:cubicBezTo>
                      <a:pt x="1419625" y="78646"/>
                      <a:pt x="1424475" y="74428"/>
                      <a:pt x="1430079" y="74428"/>
                    </a:cubicBezTo>
                    <a:cubicBezTo>
                      <a:pt x="1453184" y="74428"/>
                      <a:pt x="1476153" y="77973"/>
                      <a:pt x="1499190" y="79745"/>
                    </a:cubicBezTo>
                    <a:cubicBezTo>
                      <a:pt x="1504506" y="81517"/>
                      <a:pt x="1510127" y="82555"/>
                      <a:pt x="1515139" y="85061"/>
                    </a:cubicBezTo>
                    <a:cubicBezTo>
                      <a:pt x="1520854" y="87918"/>
                      <a:pt x="1524738" y="94987"/>
                      <a:pt x="1531088" y="95693"/>
                    </a:cubicBezTo>
                    <a:cubicBezTo>
                      <a:pt x="1573395" y="100394"/>
                      <a:pt x="1616149" y="99238"/>
                      <a:pt x="1658679" y="101010"/>
                    </a:cubicBezTo>
                    <a:cubicBezTo>
                      <a:pt x="1669312" y="104554"/>
                      <a:pt x="1679522" y="109799"/>
                      <a:pt x="1690577" y="111642"/>
                    </a:cubicBezTo>
                    <a:cubicBezTo>
                      <a:pt x="1766208" y="124249"/>
                      <a:pt x="1711704" y="116528"/>
                      <a:pt x="1855381" y="122275"/>
                    </a:cubicBezTo>
                    <a:cubicBezTo>
                      <a:pt x="1932878" y="148106"/>
                      <a:pt x="1836016" y="117848"/>
                      <a:pt x="2057400" y="122275"/>
                    </a:cubicBezTo>
                    <a:cubicBezTo>
                      <a:pt x="2084211" y="122811"/>
                      <a:pt x="2110563" y="129363"/>
                      <a:pt x="2137144" y="132907"/>
                    </a:cubicBezTo>
                    <a:cubicBezTo>
                      <a:pt x="2151321" y="141768"/>
                      <a:pt x="2164021" y="153619"/>
                      <a:pt x="2179674" y="159489"/>
                    </a:cubicBezTo>
                    <a:cubicBezTo>
                      <a:pt x="2193051" y="164506"/>
                      <a:pt x="2208061" y="162785"/>
                      <a:pt x="2222204" y="164805"/>
                    </a:cubicBezTo>
                    <a:cubicBezTo>
                      <a:pt x="2232875" y="166329"/>
                      <a:pt x="2243469" y="168349"/>
                      <a:pt x="2254102" y="170121"/>
                    </a:cubicBezTo>
                    <a:cubicBezTo>
                      <a:pt x="2262963" y="173665"/>
                      <a:pt x="2271748" y="177403"/>
                      <a:pt x="2280684" y="180754"/>
                    </a:cubicBezTo>
                    <a:cubicBezTo>
                      <a:pt x="2285931" y="182722"/>
                      <a:pt x="2291482" y="183863"/>
                      <a:pt x="2296632" y="186070"/>
                    </a:cubicBezTo>
                    <a:cubicBezTo>
                      <a:pt x="2342612" y="205776"/>
                      <a:pt x="2296447" y="189553"/>
                      <a:pt x="2333846" y="202019"/>
                    </a:cubicBezTo>
                    <a:cubicBezTo>
                      <a:pt x="2373934" y="188657"/>
                      <a:pt x="2326075" y="208236"/>
                      <a:pt x="2360428" y="180754"/>
                    </a:cubicBezTo>
                    <a:cubicBezTo>
                      <a:pt x="2364804" y="177253"/>
                      <a:pt x="2371061" y="177210"/>
                      <a:pt x="2376377" y="175438"/>
                    </a:cubicBezTo>
                    <a:cubicBezTo>
                      <a:pt x="2422451" y="177210"/>
                      <a:pt x="2468989" y="173997"/>
                      <a:pt x="2514600" y="180754"/>
                    </a:cubicBezTo>
                    <a:cubicBezTo>
                      <a:pt x="2520143" y="181575"/>
                      <a:pt x="2514795" y="194427"/>
                      <a:pt x="2519916" y="196703"/>
                    </a:cubicBezTo>
                    <a:cubicBezTo>
                      <a:pt x="2532972" y="202506"/>
                      <a:pt x="2548269" y="200247"/>
                      <a:pt x="2562446" y="202019"/>
                    </a:cubicBezTo>
                    <a:cubicBezTo>
                      <a:pt x="2577641" y="207084"/>
                      <a:pt x="2582979" y="209316"/>
                      <a:pt x="2599660" y="212652"/>
                    </a:cubicBezTo>
                    <a:cubicBezTo>
                      <a:pt x="2635463" y="219813"/>
                      <a:pt x="2623603" y="210013"/>
                      <a:pt x="2636874" y="22328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cxnSp>
            <p:nvCxnSpPr>
              <p:cNvPr id="232" name="Straight Arrow Connector 231"/>
              <p:cNvCxnSpPr/>
              <p:nvPr/>
            </p:nvCxnSpPr>
            <p:spPr>
              <a:xfrm flipH="1" flipV="1">
                <a:off x="6357669" y="4463369"/>
                <a:ext cx="1547" cy="221485"/>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33" name="Straight Arrow Connector 232"/>
              <p:cNvCxnSpPr/>
              <p:nvPr/>
            </p:nvCxnSpPr>
            <p:spPr>
              <a:xfrm flipV="1">
                <a:off x="6503232" y="4461828"/>
                <a:ext cx="4444" cy="34526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34" name="Straight Arrow Connector 233"/>
              <p:cNvCxnSpPr/>
              <p:nvPr/>
            </p:nvCxnSpPr>
            <p:spPr>
              <a:xfrm flipV="1">
                <a:off x="6215200" y="4456726"/>
                <a:ext cx="12984" cy="93988"/>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35" name="Straight Arrow Connector 234"/>
              <p:cNvCxnSpPr/>
              <p:nvPr/>
            </p:nvCxnSpPr>
            <p:spPr>
              <a:xfrm flipV="1">
                <a:off x="6808494" y="4456726"/>
                <a:ext cx="3457" cy="576721"/>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36" name="Straight Arrow Connector 235"/>
              <p:cNvCxnSpPr/>
              <p:nvPr/>
            </p:nvCxnSpPr>
            <p:spPr>
              <a:xfrm flipV="1">
                <a:off x="6935280" y="4463369"/>
                <a:ext cx="7245" cy="690988"/>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37" name="Straight Arrow Connector 236"/>
              <p:cNvCxnSpPr/>
              <p:nvPr/>
            </p:nvCxnSpPr>
            <p:spPr>
              <a:xfrm flipV="1">
                <a:off x="6647248" y="4466387"/>
                <a:ext cx="1695" cy="442818"/>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38" name="Straight Arrow Connector 237"/>
              <p:cNvCxnSpPr/>
              <p:nvPr/>
            </p:nvCxnSpPr>
            <p:spPr>
              <a:xfrm flipV="1">
                <a:off x="7200292" y="4449304"/>
                <a:ext cx="0" cy="92391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p:cNvCxnSpPr/>
              <p:nvPr/>
            </p:nvCxnSpPr>
            <p:spPr>
              <a:xfrm flipV="1">
                <a:off x="7342083" y="4459552"/>
                <a:ext cx="0" cy="101630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p:cNvCxnSpPr/>
              <p:nvPr/>
            </p:nvCxnSpPr>
            <p:spPr>
              <a:xfrm flipV="1">
                <a:off x="7054072" y="4470446"/>
                <a:ext cx="6545" cy="764361"/>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1" name="Straight Arrow Connector 240"/>
              <p:cNvCxnSpPr/>
              <p:nvPr/>
            </p:nvCxnSpPr>
            <p:spPr>
              <a:xfrm flipV="1">
                <a:off x="7603503" y="4461916"/>
                <a:ext cx="0" cy="122972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2" name="Straight Arrow Connector 241"/>
              <p:cNvCxnSpPr/>
              <p:nvPr/>
            </p:nvCxnSpPr>
            <p:spPr>
              <a:xfrm flipV="1">
                <a:off x="7474879" y="4462892"/>
                <a:ext cx="0" cy="111793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3" name="Straight Arrow Connector 242"/>
              <p:cNvCxnSpPr/>
              <p:nvPr/>
            </p:nvCxnSpPr>
            <p:spPr>
              <a:xfrm flipV="1">
                <a:off x="7740352" y="4458428"/>
                <a:ext cx="0" cy="135269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5" name="Straight Arrow Connector 244"/>
              <p:cNvCxnSpPr/>
              <p:nvPr/>
            </p:nvCxnSpPr>
            <p:spPr>
              <a:xfrm flipH="1">
                <a:off x="6088351" y="5932872"/>
                <a:ext cx="328012" cy="1229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6" name="TextBox 245"/>
              <p:cNvSpPr txBox="1"/>
              <p:nvPr/>
            </p:nvSpPr>
            <p:spPr>
              <a:xfrm>
                <a:off x="7191423" y="4759337"/>
                <a:ext cx="1266787"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prstClr val="black"/>
                    </a:solidFill>
                    <a:effectLst/>
                    <a:uLnTx/>
                    <a:uFillTx/>
                    <a:latin typeface="Arial"/>
                    <a:ea typeface="+mn-ea"/>
                    <a:cs typeface="+mn-cs"/>
                  </a:rPr>
                  <a:t>RegUp</a:t>
                </a:r>
                <a:r>
                  <a:rPr kumimoji="0" lang="en-US" sz="1000" b="0" i="0" u="none" strike="noStrike" kern="1200" cap="none" spc="0" normalizeH="0" baseline="0" noProof="0" dirty="0">
                    <a:ln>
                      <a:noFill/>
                    </a:ln>
                    <a:solidFill>
                      <a:prstClr val="black"/>
                    </a:solidFill>
                    <a:effectLst/>
                    <a:uLnTx/>
                    <a:uFillTx/>
                    <a:latin typeface="Arial"/>
                    <a:ea typeface="+mn-ea"/>
                    <a:cs typeface="+mn-cs"/>
                  </a:rPr>
                  <a:t> Instruction</a:t>
                </a:r>
              </a:p>
            </p:txBody>
          </p:sp>
          <p:cxnSp>
            <p:nvCxnSpPr>
              <p:cNvPr id="247" name="Straight Arrow Connector 246"/>
              <p:cNvCxnSpPr>
                <a:stCxn id="246" idx="1"/>
              </p:cNvCxnSpPr>
              <p:nvPr/>
            </p:nvCxnSpPr>
            <p:spPr>
              <a:xfrm flipH="1">
                <a:off x="6948115" y="4882448"/>
                <a:ext cx="243308" cy="844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8" name="Straight Arrow Connector 247"/>
              <p:cNvCxnSpPr>
                <a:endCxn id="230" idx="50"/>
              </p:cNvCxnSpPr>
              <p:nvPr/>
            </p:nvCxnSpPr>
            <p:spPr>
              <a:xfrm flipH="1">
                <a:off x="7888247" y="4311258"/>
                <a:ext cx="777811" cy="353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9" name="TextBox 248"/>
              <p:cNvSpPr txBox="1"/>
              <p:nvPr/>
            </p:nvSpPr>
            <p:spPr>
              <a:xfrm>
                <a:off x="8344196" y="6024916"/>
                <a:ext cx="54006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Time</a:t>
                </a:r>
              </a:p>
            </p:txBody>
          </p:sp>
          <p:sp>
            <p:nvSpPr>
              <p:cNvPr id="250" name="TextBox 249"/>
              <p:cNvSpPr txBox="1"/>
              <p:nvPr/>
            </p:nvSpPr>
            <p:spPr>
              <a:xfrm>
                <a:off x="5659539" y="4802508"/>
                <a:ext cx="756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Base Ramp</a:t>
                </a:r>
              </a:p>
            </p:txBody>
          </p:sp>
          <p:cxnSp>
            <p:nvCxnSpPr>
              <p:cNvPr id="251" name="Straight Arrow Connector 250"/>
              <p:cNvCxnSpPr/>
              <p:nvPr/>
            </p:nvCxnSpPr>
            <p:spPr>
              <a:xfrm flipV="1">
                <a:off x="6090410" y="4792508"/>
                <a:ext cx="395138" cy="185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2" name="TextBox 251"/>
              <p:cNvSpPr txBox="1"/>
              <p:nvPr/>
            </p:nvSpPr>
            <p:spPr>
              <a:xfrm>
                <a:off x="5710125" y="6017679"/>
                <a:ext cx="75645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11:00</a:t>
                </a:r>
              </a:p>
            </p:txBody>
          </p:sp>
          <p:sp>
            <p:nvSpPr>
              <p:cNvPr id="253" name="TextBox 252"/>
              <p:cNvSpPr txBox="1"/>
              <p:nvPr/>
            </p:nvSpPr>
            <p:spPr>
              <a:xfrm>
                <a:off x="7898926" y="6021094"/>
                <a:ext cx="75645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11:05</a:t>
                </a:r>
              </a:p>
            </p:txBody>
          </p:sp>
          <p:cxnSp>
            <p:nvCxnSpPr>
              <p:cNvPr id="254" name="Straight Connector 253"/>
              <p:cNvCxnSpPr/>
              <p:nvPr/>
            </p:nvCxnSpPr>
            <p:spPr>
              <a:xfrm flipV="1">
                <a:off x="5520812" y="4461214"/>
                <a:ext cx="2620378" cy="1122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255" name="TextBox 254"/>
              <p:cNvSpPr txBox="1"/>
              <p:nvPr/>
            </p:nvSpPr>
            <p:spPr>
              <a:xfrm>
                <a:off x="5120550" y="4126293"/>
                <a:ext cx="453285"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HSL</a:t>
                </a:r>
              </a:p>
            </p:txBody>
          </p:sp>
          <p:cxnSp>
            <p:nvCxnSpPr>
              <p:cNvPr id="288" name="Straight Arrow Connector 287"/>
              <p:cNvCxnSpPr/>
              <p:nvPr/>
            </p:nvCxnSpPr>
            <p:spPr>
              <a:xfrm rot="10800000" flipH="1" flipV="1">
                <a:off x="5305279" y="4327750"/>
                <a:ext cx="210156" cy="128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3" name="TextBox 292"/>
              <p:cNvSpPr txBox="1"/>
              <p:nvPr/>
            </p:nvSpPr>
            <p:spPr>
              <a:xfrm>
                <a:off x="6400873" y="5813070"/>
                <a:ext cx="98619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RTC@11:00</a:t>
                </a:r>
              </a:p>
            </p:txBody>
          </p:sp>
          <p:sp>
            <p:nvSpPr>
              <p:cNvPr id="294" name="Left Brace 293"/>
              <p:cNvSpPr/>
              <p:nvPr/>
            </p:nvSpPr>
            <p:spPr>
              <a:xfrm rot="10800000">
                <a:off x="8200051" y="4461828"/>
                <a:ext cx="243774" cy="121850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295" name="TextBox 294"/>
              <p:cNvSpPr txBox="1"/>
              <p:nvPr/>
            </p:nvSpPr>
            <p:spPr>
              <a:xfrm>
                <a:off x="8378852" y="4886076"/>
                <a:ext cx="587745"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prstClr val="black"/>
                    </a:solidFill>
                    <a:effectLst/>
                    <a:uLnTx/>
                    <a:uFillTx/>
                    <a:latin typeface="Arial"/>
                    <a:ea typeface="+mn-ea"/>
                    <a:cs typeface="+mn-cs"/>
                  </a:rPr>
                  <a:t>RegUp</a:t>
                </a:r>
                <a:endParaRPr kumimoji="0" lang="en-US" sz="10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Award.</a:t>
                </a:r>
              </a:p>
            </p:txBody>
          </p:sp>
          <p:sp>
            <p:nvSpPr>
              <p:cNvPr id="300" name="TextBox 299"/>
              <p:cNvSpPr txBox="1"/>
              <p:nvPr/>
            </p:nvSpPr>
            <p:spPr>
              <a:xfrm>
                <a:off x="4928084" y="5094481"/>
                <a:ext cx="1162326" cy="252605"/>
              </a:xfrm>
              <a:prstGeom prst="rect">
                <a:avLst/>
              </a:prstGeom>
              <a:solidFill>
                <a:srgbClr val="FFFFFF">
                  <a:alpha val="60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BP@RTC 10:55</a:t>
                </a:r>
              </a:p>
            </p:txBody>
          </p:sp>
          <p:cxnSp>
            <p:nvCxnSpPr>
              <p:cNvPr id="301" name="Straight Arrow Connector 300"/>
              <p:cNvCxnSpPr/>
              <p:nvPr/>
            </p:nvCxnSpPr>
            <p:spPr>
              <a:xfrm flipV="1">
                <a:off x="5438626" y="4463369"/>
                <a:ext cx="540906" cy="6777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2" name="TextBox 301"/>
              <p:cNvSpPr txBox="1"/>
              <p:nvPr/>
            </p:nvSpPr>
            <p:spPr>
              <a:xfrm>
                <a:off x="8289994" y="5698342"/>
                <a:ext cx="897666" cy="41048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BP@RTC 11:00</a:t>
                </a:r>
              </a:p>
            </p:txBody>
          </p:sp>
          <p:cxnSp>
            <p:nvCxnSpPr>
              <p:cNvPr id="303" name="Straight Arrow Connector 302"/>
              <p:cNvCxnSpPr/>
              <p:nvPr/>
            </p:nvCxnSpPr>
            <p:spPr>
              <a:xfrm flipH="1" flipV="1">
                <a:off x="8141097" y="5809539"/>
                <a:ext cx="204745" cy="572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0" name="Straight Arrow Connector 319"/>
              <p:cNvCxnSpPr/>
              <p:nvPr/>
            </p:nvCxnSpPr>
            <p:spPr>
              <a:xfrm flipV="1">
                <a:off x="7889250" y="4457618"/>
                <a:ext cx="0" cy="135269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21" name="Straight Arrow Connector 320"/>
              <p:cNvCxnSpPr/>
              <p:nvPr/>
            </p:nvCxnSpPr>
            <p:spPr>
              <a:xfrm flipV="1">
                <a:off x="8028384" y="4445348"/>
                <a:ext cx="0" cy="135269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22" name="Right Arrow 321"/>
              <p:cNvSpPr/>
              <p:nvPr/>
            </p:nvSpPr>
            <p:spPr>
              <a:xfrm>
                <a:off x="4405463" y="4939388"/>
                <a:ext cx="435181" cy="1649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93" name="TextBox 192"/>
              <p:cNvSpPr txBox="1"/>
              <p:nvPr/>
            </p:nvSpPr>
            <p:spPr>
              <a:xfrm>
                <a:off x="7195168" y="4049136"/>
                <a:ext cx="756452" cy="2526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rPr>
                  <a:t>UDSP</a:t>
                </a:r>
              </a:p>
            </p:txBody>
          </p:sp>
          <p:cxnSp>
            <p:nvCxnSpPr>
              <p:cNvPr id="194" name="Straight Arrow Connector 193"/>
              <p:cNvCxnSpPr/>
              <p:nvPr/>
            </p:nvCxnSpPr>
            <p:spPr>
              <a:xfrm flipH="1">
                <a:off x="7366410" y="4263870"/>
                <a:ext cx="80460" cy="1811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flipV="1">
                <a:off x="6126434" y="4468430"/>
                <a:ext cx="2050240" cy="6357"/>
              </a:xfrm>
              <a:prstGeom prst="line">
                <a:avLst/>
              </a:prstGeom>
              <a:ln w="22225"/>
            </p:spPr>
            <p:style>
              <a:lnRef idx="1">
                <a:schemeClr val="accent1"/>
              </a:lnRef>
              <a:fillRef idx="0">
                <a:schemeClr val="accent1"/>
              </a:fillRef>
              <a:effectRef idx="0">
                <a:schemeClr val="accent1"/>
              </a:effectRef>
              <a:fontRef idx="minor">
                <a:schemeClr val="tx1"/>
              </a:fontRef>
            </p:style>
          </p:cxnSp>
        </p:grpSp>
      </p:grpSp>
      <p:sp>
        <p:nvSpPr>
          <p:cNvPr id="10" name="TextBox 9"/>
          <p:cNvSpPr txBox="1"/>
          <p:nvPr/>
        </p:nvSpPr>
        <p:spPr>
          <a:xfrm>
            <a:off x="1912456" y="1067363"/>
            <a:ext cx="5319088"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5B6770"/>
                </a:solidFill>
                <a:effectLst/>
                <a:uLnTx/>
                <a:uFillTx/>
                <a:latin typeface="Arial"/>
                <a:ea typeface="+mn-ea"/>
                <a:cs typeface="+mn-cs"/>
              </a:rPr>
              <a:t>Scenario 2: </a:t>
            </a:r>
            <a:r>
              <a:rPr kumimoji="0" lang="en-US" sz="1500" b="1" i="0" u="none" strike="noStrike" kern="1200" cap="none" spc="0" normalizeH="0" baseline="0" noProof="0" dirty="0" err="1">
                <a:ln>
                  <a:noFill/>
                </a:ln>
                <a:solidFill>
                  <a:srgbClr val="5B6770"/>
                </a:solidFill>
                <a:effectLst/>
                <a:uLnTx/>
                <a:uFillTx/>
                <a:latin typeface="Arial"/>
                <a:ea typeface="+mn-ea"/>
                <a:cs typeface="+mn-cs"/>
              </a:rPr>
              <a:t>RegUp</a:t>
            </a:r>
            <a:r>
              <a:rPr kumimoji="0" lang="en-US" sz="1500" b="1" i="0" u="none" strike="noStrike" kern="1200" cap="none" spc="0" normalizeH="0" baseline="0" noProof="0" dirty="0">
                <a:ln>
                  <a:noFill/>
                </a:ln>
                <a:solidFill>
                  <a:srgbClr val="5B6770"/>
                </a:solidFill>
                <a:effectLst/>
                <a:uLnTx/>
                <a:uFillTx/>
                <a:latin typeface="Arial"/>
                <a:ea typeface="+mn-ea"/>
                <a:cs typeface="+mn-cs"/>
              </a:rPr>
              <a:t> Responsibility Change &gt; Zero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a:solidFill>
                  <a:srgbClr val="5B6770"/>
                </a:solidFill>
                <a:latin typeface="Arial"/>
              </a:rPr>
              <a:t>In other words, how to transition to carrying AS Award</a:t>
            </a:r>
            <a:endParaRPr kumimoji="0" lang="en-US" sz="1500" b="1" i="0" u="none" strike="noStrike" kern="1200" cap="none" spc="0" normalizeH="0" baseline="0" noProof="0" dirty="0">
              <a:ln>
                <a:noFill/>
              </a:ln>
              <a:solidFill>
                <a:srgbClr val="5B6770"/>
              </a:solidFill>
              <a:effectLst/>
              <a:uLnTx/>
              <a:uFillTx/>
              <a:latin typeface="Arial"/>
              <a:ea typeface="+mn-ea"/>
              <a:cs typeface="+mn-cs"/>
            </a:endParaRPr>
          </a:p>
        </p:txBody>
      </p:sp>
      <p:sp>
        <p:nvSpPr>
          <p:cNvPr id="11" name="TextBox 10">
            <a:extLst>
              <a:ext uri="{FF2B5EF4-FFF2-40B4-BE49-F238E27FC236}">
                <a16:creationId xmlns:a16="http://schemas.microsoft.com/office/drawing/2014/main" id="{67C64301-C8F9-761A-8458-99E8FF685A24}"/>
              </a:ext>
            </a:extLst>
          </p:cNvPr>
          <p:cNvSpPr txBox="1"/>
          <p:nvPr/>
        </p:nvSpPr>
        <p:spPr>
          <a:xfrm>
            <a:off x="1724937" y="1775723"/>
            <a:ext cx="1166911" cy="369332"/>
          </a:xfrm>
          <a:prstGeom prst="rect">
            <a:avLst/>
          </a:prstGeom>
          <a:noFill/>
        </p:spPr>
        <p:txBody>
          <a:bodyPr wrap="square" rtlCol="0">
            <a:spAutoFit/>
          </a:bodyPr>
          <a:lstStyle/>
          <a:p>
            <a:r>
              <a:rPr lang="en-US" dirty="0"/>
              <a:t>TODAY</a:t>
            </a:r>
          </a:p>
        </p:txBody>
      </p:sp>
      <p:sp>
        <p:nvSpPr>
          <p:cNvPr id="16" name="TextBox 15">
            <a:extLst>
              <a:ext uri="{FF2B5EF4-FFF2-40B4-BE49-F238E27FC236}">
                <a16:creationId xmlns:a16="http://schemas.microsoft.com/office/drawing/2014/main" id="{27B76245-F44D-A184-B32B-17E9F1A36C99}"/>
              </a:ext>
            </a:extLst>
          </p:cNvPr>
          <p:cNvSpPr txBox="1"/>
          <p:nvPr/>
        </p:nvSpPr>
        <p:spPr>
          <a:xfrm>
            <a:off x="5970632" y="1795025"/>
            <a:ext cx="1166911" cy="369332"/>
          </a:xfrm>
          <a:prstGeom prst="rect">
            <a:avLst/>
          </a:prstGeom>
          <a:noFill/>
        </p:spPr>
        <p:txBody>
          <a:bodyPr wrap="square" rtlCol="0">
            <a:spAutoFit/>
          </a:bodyPr>
          <a:lstStyle/>
          <a:p>
            <a:r>
              <a:rPr lang="en-US" dirty="0"/>
              <a:t>RTC</a:t>
            </a:r>
          </a:p>
        </p:txBody>
      </p:sp>
    </p:spTree>
    <p:extLst>
      <p:ext uri="{BB962C8B-B14F-4D97-AF65-F5344CB8AC3E}">
        <p14:creationId xmlns:p14="http://schemas.microsoft.com/office/powerpoint/2010/main" val="2508907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ECRS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27</a:t>
            </a:fld>
            <a:endParaRPr lang="en-US"/>
          </a:p>
        </p:txBody>
      </p:sp>
      <p:sp>
        <p:nvSpPr>
          <p:cNvPr id="8" name="Content Placeholder 7"/>
          <p:cNvSpPr>
            <a:spLocks noGrp="1"/>
          </p:cNvSpPr>
          <p:nvPr>
            <p:ph idx="1"/>
          </p:nvPr>
        </p:nvSpPr>
        <p:spPr>
          <a:xfrm>
            <a:off x="381000" y="868758"/>
            <a:ext cx="4191000" cy="5120483"/>
          </a:xfrm>
        </p:spPr>
        <p:txBody>
          <a:bodyPr/>
          <a:lstStyle/>
          <a:p>
            <a:pPr marL="0" indent="0">
              <a:buNone/>
            </a:pPr>
            <a:r>
              <a:rPr lang="en-US" sz="2000" i="1" dirty="0">
                <a:solidFill>
                  <a:schemeClr val="accent2"/>
                </a:solidFill>
              </a:rPr>
              <a:t>Today </a:t>
            </a:r>
          </a:p>
          <a:p>
            <a:r>
              <a:rPr lang="en-US" sz="1400" dirty="0">
                <a:solidFill>
                  <a:schemeClr val="accent2"/>
                </a:solidFill>
              </a:rPr>
              <a:t>ECRS from SCED dispatchable Resources is automatically released when Frequency declines below 59.91 Hz.</a:t>
            </a:r>
          </a:p>
          <a:p>
            <a:r>
              <a:rPr lang="en-US" sz="1400" dirty="0">
                <a:solidFill>
                  <a:schemeClr val="accent2"/>
                </a:solidFill>
              </a:rPr>
              <a:t>ECRS from SCED dispatchable Resources is manually released to respond to issues related to net load ramps or when additional capacity is needed.</a:t>
            </a:r>
          </a:p>
          <a:p>
            <a:r>
              <a:rPr lang="en-US" sz="1400" dirty="0">
                <a:solidFill>
                  <a:schemeClr val="accent2"/>
                </a:solidFill>
              </a:rPr>
              <a:t>All Resources providing ECRS will telemeter ECRS and ECSC. </a:t>
            </a:r>
          </a:p>
          <a:p>
            <a:r>
              <a:rPr lang="en-US" sz="1400" dirty="0">
                <a:solidFill>
                  <a:schemeClr val="accent2"/>
                </a:solidFill>
              </a:rPr>
              <a:t>ECRS from Synchronous Condenser fast response mode resources is automatically deployed when frequency declines below 59.8 Hz. ERCOT may manually deploy if needed. </a:t>
            </a:r>
          </a:p>
          <a:p>
            <a:r>
              <a:rPr lang="en-US" sz="1400" dirty="0">
                <a:solidFill>
                  <a:schemeClr val="accent2"/>
                </a:solidFill>
              </a:rPr>
              <a:t>ECRS from NCLRs with HSUF relay armed will be automatically deployed when frequency declines below trigger frequency. ERCOT may manually deploy via Ancillary Service Manager (ASM)</a:t>
            </a:r>
          </a:p>
          <a:p>
            <a:pPr lvl="1"/>
            <a:endParaRPr lang="en-US" sz="1800" dirty="0"/>
          </a:p>
          <a:p>
            <a:endParaRPr lang="en-US" sz="2000" dirty="0"/>
          </a:p>
          <a:p>
            <a:endParaRPr lang="en-US" sz="2000" dirty="0"/>
          </a:p>
        </p:txBody>
      </p:sp>
      <p:sp>
        <p:nvSpPr>
          <p:cNvPr id="12" name="Content Placeholder 7"/>
          <p:cNvSpPr txBox="1">
            <a:spLocks/>
          </p:cNvSpPr>
          <p:nvPr/>
        </p:nvSpPr>
        <p:spPr>
          <a:xfrm>
            <a:off x="4724400" y="765282"/>
            <a:ext cx="4305300" cy="512048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i="1" dirty="0"/>
              <a:t>Under RTC</a:t>
            </a:r>
          </a:p>
          <a:p>
            <a:r>
              <a:rPr lang="en-US" sz="1400" dirty="0">
                <a:solidFill>
                  <a:schemeClr val="accent2"/>
                </a:solidFill>
              </a:rPr>
              <a:t>No longer needed:</a:t>
            </a:r>
          </a:p>
          <a:p>
            <a:pPr lvl="1"/>
            <a:r>
              <a:rPr lang="en-US" sz="1200" dirty="0">
                <a:solidFill>
                  <a:schemeClr val="accent2"/>
                </a:solidFill>
              </a:rPr>
              <a:t>Automatic and Manual ECRS deployment functionality for SCED dispatchable Resources is no longer needed in RTC.</a:t>
            </a:r>
          </a:p>
          <a:p>
            <a:pPr lvl="1"/>
            <a:r>
              <a:rPr lang="en-US" sz="1200" dirty="0"/>
              <a:t>ECRS and ECSC telemetry from Resources. </a:t>
            </a:r>
          </a:p>
          <a:p>
            <a:r>
              <a:rPr lang="en-US" sz="1400" dirty="0">
                <a:solidFill>
                  <a:schemeClr val="accent2"/>
                </a:solidFill>
              </a:rPr>
              <a:t>When frequency declined below 59.91 Hz, LFC to trigger automatic off cycle RTC-SCED run with GTBD offset if needed.</a:t>
            </a:r>
          </a:p>
          <a:p>
            <a:r>
              <a:rPr lang="en-US" sz="1400" dirty="0"/>
              <a:t>All Resources </a:t>
            </a:r>
            <a:r>
              <a:rPr lang="en-US" sz="1400" dirty="0">
                <a:solidFill>
                  <a:schemeClr val="accent2"/>
                </a:solidFill>
              </a:rPr>
              <a:t>capable of providing ECRS will telemeter ECRS Ramp Rate(MW/Min), when multiplied by 10 gives current capability in MW to provide ECRS</a:t>
            </a:r>
          </a:p>
          <a:p>
            <a:r>
              <a:rPr lang="en-US" sz="1400" dirty="0">
                <a:solidFill>
                  <a:schemeClr val="accent2"/>
                </a:solidFill>
              </a:rPr>
              <a:t>No functional changes to:</a:t>
            </a:r>
          </a:p>
          <a:p>
            <a:pPr lvl="1"/>
            <a:r>
              <a:rPr lang="en-US" sz="1200" dirty="0">
                <a:solidFill>
                  <a:schemeClr val="accent2"/>
                </a:solidFill>
              </a:rPr>
              <a:t>ECRS deployment from Synchronous Condenser fast response mode. The ERCOT deployment signal will be at Resource level. </a:t>
            </a:r>
          </a:p>
          <a:p>
            <a:pPr lvl="1"/>
            <a:r>
              <a:rPr lang="en-US" sz="1200" dirty="0"/>
              <a:t>ECRS deployment from NCLRs. </a:t>
            </a:r>
          </a:p>
          <a:p>
            <a:pPr lvl="2"/>
            <a:r>
              <a:rPr lang="en-US" sz="1050" dirty="0"/>
              <a:t>NCLRs with HSUF relay armed will telemeter Self-Provided ECRS MW. </a:t>
            </a:r>
          </a:p>
        </p:txBody>
      </p:sp>
      <p:cxnSp>
        <p:nvCxnSpPr>
          <p:cNvPr id="9" name="Straight Connector 8"/>
          <p:cNvCxnSpPr>
            <a:cxnSpLocks/>
          </p:cNvCxnSpPr>
          <p:nvPr/>
        </p:nvCxnSpPr>
        <p:spPr>
          <a:xfrm>
            <a:off x="4572000" y="838200"/>
            <a:ext cx="0" cy="515104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761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Horizontal)">
                                      <p:cBhvr>
                                        <p:cTn id="7" dur="500"/>
                                        <p:tgtEl>
                                          <p:spTgt spid="8">
                                            <p:txEl>
                                              <p:pRg st="0" end="0"/>
                                            </p:txEl>
                                          </p:spTgt>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barn(inHorizontal)">
                                      <p:cBhvr>
                                        <p:cTn id="10" dur="500"/>
                                        <p:tgtEl>
                                          <p:spTgt spid="8">
                                            <p:txEl>
                                              <p:pRg st="1" end="1"/>
                                            </p:txEl>
                                          </p:spTgt>
                                        </p:tgtEl>
                                      </p:cBhvr>
                                    </p:animEffect>
                                  </p:childTnLst>
                                </p:cTn>
                              </p:par>
                              <p:par>
                                <p:cTn id="11" presetID="16" presetClass="entr" presetSubtype="26"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barn(inHorizontal)">
                                      <p:cBhvr>
                                        <p:cTn id="13" dur="500"/>
                                        <p:tgtEl>
                                          <p:spTgt spid="8">
                                            <p:txEl>
                                              <p:pRg st="2" end="2"/>
                                            </p:txEl>
                                          </p:spTgt>
                                        </p:tgtEl>
                                      </p:cBhvr>
                                    </p:animEffect>
                                  </p:childTnLst>
                                </p:cTn>
                              </p:par>
                              <p:par>
                                <p:cTn id="14" presetID="16" presetClass="entr" presetSubtype="26" fill="hold" grpId="0"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barn(inHorizontal)">
                                      <p:cBhvr>
                                        <p:cTn id="16" dur="500"/>
                                        <p:tgtEl>
                                          <p:spTgt spid="8">
                                            <p:txEl>
                                              <p:pRg st="3" end="3"/>
                                            </p:txEl>
                                          </p:spTgt>
                                        </p:tgtEl>
                                      </p:cBhvr>
                                    </p:animEffect>
                                  </p:childTnLst>
                                </p:cTn>
                              </p:par>
                              <p:par>
                                <p:cTn id="17" presetID="16" presetClass="entr" presetSubtype="26" fill="hold" grpId="0"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barn(inHorizontal)">
                                      <p:cBhvr>
                                        <p:cTn id="19" dur="500"/>
                                        <p:tgtEl>
                                          <p:spTgt spid="8">
                                            <p:txEl>
                                              <p:pRg st="4" end="4"/>
                                            </p:txEl>
                                          </p:spTgt>
                                        </p:tgtEl>
                                      </p:cBhvr>
                                    </p:animEffect>
                                  </p:childTnLst>
                                </p:cTn>
                              </p:par>
                              <p:par>
                                <p:cTn id="20" presetID="16" presetClass="entr" presetSubtype="26" fill="hold" grpId="0" nodeType="with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barn(inHorizontal)">
                                      <p:cBhvr>
                                        <p:cTn id="22" dur="500"/>
                                        <p:tgtEl>
                                          <p:spTgt spid="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barn(inHorizontal)">
                                      <p:cBhvr>
                                        <p:cTn id="27" dur="500"/>
                                        <p:tgtEl>
                                          <p:spTgt spid="12">
                                            <p:txEl>
                                              <p:pRg st="0" end="0"/>
                                            </p:txEl>
                                          </p:spTgt>
                                        </p:tgtEl>
                                      </p:cBhvr>
                                    </p:animEffect>
                                  </p:childTnLst>
                                </p:cTn>
                              </p:par>
                              <p:par>
                                <p:cTn id="28" presetID="16" presetClass="entr" presetSubtype="26" fill="hold" grpId="0" nodeType="withEffect">
                                  <p:stCondLst>
                                    <p:cond delay="0"/>
                                  </p:stCondLst>
                                  <p:childTnLst>
                                    <p:set>
                                      <p:cBhvr>
                                        <p:cTn id="29" dur="1" fill="hold">
                                          <p:stCondLst>
                                            <p:cond delay="0"/>
                                          </p:stCondLst>
                                        </p:cTn>
                                        <p:tgtEl>
                                          <p:spTgt spid="12">
                                            <p:txEl>
                                              <p:pRg st="1" end="1"/>
                                            </p:txEl>
                                          </p:spTgt>
                                        </p:tgtEl>
                                        <p:attrNameLst>
                                          <p:attrName>style.visibility</p:attrName>
                                        </p:attrNameLst>
                                      </p:cBhvr>
                                      <p:to>
                                        <p:strVal val="visible"/>
                                      </p:to>
                                    </p:set>
                                    <p:animEffect transition="in" filter="barn(inHorizontal)">
                                      <p:cBhvr>
                                        <p:cTn id="30" dur="500"/>
                                        <p:tgtEl>
                                          <p:spTgt spid="12">
                                            <p:txEl>
                                              <p:pRg st="1" end="1"/>
                                            </p:txEl>
                                          </p:spTgt>
                                        </p:tgtEl>
                                      </p:cBhvr>
                                    </p:animEffect>
                                  </p:childTnLst>
                                </p:cTn>
                              </p:par>
                              <p:par>
                                <p:cTn id="31" presetID="16" presetClass="entr" presetSubtype="26" fill="hold" grpId="0" nodeType="withEffect">
                                  <p:stCondLst>
                                    <p:cond delay="0"/>
                                  </p:stCondLst>
                                  <p:childTnLst>
                                    <p:set>
                                      <p:cBhvr>
                                        <p:cTn id="32" dur="1" fill="hold">
                                          <p:stCondLst>
                                            <p:cond delay="0"/>
                                          </p:stCondLst>
                                        </p:cTn>
                                        <p:tgtEl>
                                          <p:spTgt spid="12">
                                            <p:txEl>
                                              <p:pRg st="2" end="2"/>
                                            </p:txEl>
                                          </p:spTgt>
                                        </p:tgtEl>
                                        <p:attrNameLst>
                                          <p:attrName>style.visibility</p:attrName>
                                        </p:attrNameLst>
                                      </p:cBhvr>
                                      <p:to>
                                        <p:strVal val="visible"/>
                                      </p:to>
                                    </p:set>
                                    <p:animEffect transition="in" filter="barn(inHorizontal)">
                                      <p:cBhvr>
                                        <p:cTn id="33" dur="500"/>
                                        <p:tgtEl>
                                          <p:spTgt spid="12">
                                            <p:txEl>
                                              <p:pRg st="2" end="2"/>
                                            </p:txEl>
                                          </p:spTgt>
                                        </p:tgtEl>
                                      </p:cBhvr>
                                    </p:animEffect>
                                  </p:childTnLst>
                                </p:cTn>
                              </p:par>
                              <p:par>
                                <p:cTn id="34" presetID="16" presetClass="entr" presetSubtype="26" fill="hold" grpId="0" nodeType="withEffect">
                                  <p:stCondLst>
                                    <p:cond delay="0"/>
                                  </p:stCondLst>
                                  <p:childTnLst>
                                    <p:set>
                                      <p:cBhvr>
                                        <p:cTn id="35" dur="1" fill="hold">
                                          <p:stCondLst>
                                            <p:cond delay="0"/>
                                          </p:stCondLst>
                                        </p:cTn>
                                        <p:tgtEl>
                                          <p:spTgt spid="12">
                                            <p:txEl>
                                              <p:pRg st="3" end="3"/>
                                            </p:txEl>
                                          </p:spTgt>
                                        </p:tgtEl>
                                        <p:attrNameLst>
                                          <p:attrName>style.visibility</p:attrName>
                                        </p:attrNameLst>
                                      </p:cBhvr>
                                      <p:to>
                                        <p:strVal val="visible"/>
                                      </p:to>
                                    </p:set>
                                    <p:animEffect transition="in" filter="barn(inHorizontal)">
                                      <p:cBhvr>
                                        <p:cTn id="36" dur="500"/>
                                        <p:tgtEl>
                                          <p:spTgt spid="12">
                                            <p:txEl>
                                              <p:pRg st="3" end="3"/>
                                            </p:txEl>
                                          </p:spTgt>
                                        </p:tgtEl>
                                      </p:cBhvr>
                                    </p:animEffect>
                                  </p:childTnLst>
                                </p:cTn>
                              </p:par>
                              <p:par>
                                <p:cTn id="37" presetID="16" presetClass="entr" presetSubtype="26" fill="hold" grpId="0" nodeType="withEffect">
                                  <p:stCondLst>
                                    <p:cond delay="0"/>
                                  </p:stCondLst>
                                  <p:childTnLst>
                                    <p:set>
                                      <p:cBhvr>
                                        <p:cTn id="38" dur="1" fill="hold">
                                          <p:stCondLst>
                                            <p:cond delay="0"/>
                                          </p:stCondLst>
                                        </p:cTn>
                                        <p:tgtEl>
                                          <p:spTgt spid="12">
                                            <p:txEl>
                                              <p:pRg st="4" end="4"/>
                                            </p:txEl>
                                          </p:spTgt>
                                        </p:tgtEl>
                                        <p:attrNameLst>
                                          <p:attrName>style.visibility</p:attrName>
                                        </p:attrNameLst>
                                      </p:cBhvr>
                                      <p:to>
                                        <p:strVal val="visible"/>
                                      </p:to>
                                    </p:set>
                                    <p:animEffect transition="in" filter="barn(inHorizontal)">
                                      <p:cBhvr>
                                        <p:cTn id="39" dur="500"/>
                                        <p:tgtEl>
                                          <p:spTgt spid="12">
                                            <p:txEl>
                                              <p:pRg st="4" end="4"/>
                                            </p:txEl>
                                          </p:spTgt>
                                        </p:tgtEl>
                                      </p:cBhvr>
                                    </p:animEffect>
                                  </p:childTnLst>
                                </p:cTn>
                              </p:par>
                              <p:par>
                                <p:cTn id="40" presetID="16" presetClass="entr" presetSubtype="26" fill="hold" grpId="0" nodeType="withEffect">
                                  <p:stCondLst>
                                    <p:cond delay="0"/>
                                  </p:stCondLst>
                                  <p:childTnLst>
                                    <p:set>
                                      <p:cBhvr>
                                        <p:cTn id="41" dur="1" fill="hold">
                                          <p:stCondLst>
                                            <p:cond delay="0"/>
                                          </p:stCondLst>
                                        </p:cTn>
                                        <p:tgtEl>
                                          <p:spTgt spid="12">
                                            <p:txEl>
                                              <p:pRg st="5" end="5"/>
                                            </p:txEl>
                                          </p:spTgt>
                                        </p:tgtEl>
                                        <p:attrNameLst>
                                          <p:attrName>style.visibility</p:attrName>
                                        </p:attrNameLst>
                                      </p:cBhvr>
                                      <p:to>
                                        <p:strVal val="visible"/>
                                      </p:to>
                                    </p:set>
                                    <p:animEffect transition="in" filter="barn(inHorizontal)">
                                      <p:cBhvr>
                                        <p:cTn id="42" dur="500"/>
                                        <p:tgtEl>
                                          <p:spTgt spid="12">
                                            <p:txEl>
                                              <p:pRg st="5" end="5"/>
                                            </p:txEl>
                                          </p:spTgt>
                                        </p:tgtEl>
                                      </p:cBhvr>
                                    </p:animEffect>
                                  </p:childTnLst>
                                </p:cTn>
                              </p:par>
                              <p:par>
                                <p:cTn id="43" presetID="16" presetClass="entr" presetSubtype="26" fill="hold" grpId="0" nodeType="withEffect">
                                  <p:stCondLst>
                                    <p:cond delay="0"/>
                                  </p:stCondLst>
                                  <p:childTnLst>
                                    <p:set>
                                      <p:cBhvr>
                                        <p:cTn id="44" dur="1" fill="hold">
                                          <p:stCondLst>
                                            <p:cond delay="0"/>
                                          </p:stCondLst>
                                        </p:cTn>
                                        <p:tgtEl>
                                          <p:spTgt spid="12">
                                            <p:txEl>
                                              <p:pRg st="6" end="6"/>
                                            </p:txEl>
                                          </p:spTgt>
                                        </p:tgtEl>
                                        <p:attrNameLst>
                                          <p:attrName>style.visibility</p:attrName>
                                        </p:attrNameLst>
                                      </p:cBhvr>
                                      <p:to>
                                        <p:strVal val="visible"/>
                                      </p:to>
                                    </p:set>
                                    <p:animEffect transition="in" filter="barn(inHorizontal)">
                                      <p:cBhvr>
                                        <p:cTn id="45" dur="500"/>
                                        <p:tgtEl>
                                          <p:spTgt spid="12">
                                            <p:txEl>
                                              <p:pRg st="6" end="6"/>
                                            </p:txEl>
                                          </p:spTgt>
                                        </p:tgtEl>
                                      </p:cBhvr>
                                    </p:animEffect>
                                  </p:childTnLst>
                                </p:cTn>
                              </p:par>
                              <p:par>
                                <p:cTn id="46" presetID="16" presetClass="entr" presetSubtype="26" fill="hold" grpId="0" nodeType="withEffect">
                                  <p:stCondLst>
                                    <p:cond delay="0"/>
                                  </p:stCondLst>
                                  <p:childTnLst>
                                    <p:set>
                                      <p:cBhvr>
                                        <p:cTn id="47" dur="1" fill="hold">
                                          <p:stCondLst>
                                            <p:cond delay="0"/>
                                          </p:stCondLst>
                                        </p:cTn>
                                        <p:tgtEl>
                                          <p:spTgt spid="12">
                                            <p:txEl>
                                              <p:pRg st="7" end="7"/>
                                            </p:txEl>
                                          </p:spTgt>
                                        </p:tgtEl>
                                        <p:attrNameLst>
                                          <p:attrName>style.visibility</p:attrName>
                                        </p:attrNameLst>
                                      </p:cBhvr>
                                      <p:to>
                                        <p:strVal val="visible"/>
                                      </p:to>
                                    </p:set>
                                    <p:animEffect transition="in" filter="barn(inHorizontal)">
                                      <p:cBhvr>
                                        <p:cTn id="48" dur="500"/>
                                        <p:tgtEl>
                                          <p:spTgt spid="12">
                                            <p:txEl>
                                              <p:pRg st="7" end="7"/>
                                            </p:txEl>
                                          </p:spTgt>
                                        </p:tgtEl>
                                      </p:cBhvr>
                                    </p:animEffect>
                                  </p:childTnLst>
                                </p:cTn>
                              </p:par>
                              <p:par>
                                <p:cTn id="49" presetID="16" presetClass="entr" presetSubtype="26" fill="hold" grpId="0" nodeType="withEffect">
                                  <p:stCondLst>
                                    <p:cond delay="0"/>
                                  </p:stCondLst>
                                  <p:childTnLst>
                                    <p:set>
                                      <p:cBhvr>
                                        <p:cTn id="50" dur="1" fill="hold">
                                          <p:stCondLst>
                                            <p:cond delay="0"/>
                                          </p:stCondLst>
                                        </p:cTn>
                                        <p:tgtEl>
                                          <p:spTgt spid="12">
                                            <p:txEl>
                                              <p:pRg st="8" end="8"/>
                                            </p:txEl>
                                          </p:spTgt>
                                        </p:tgtEl>
                                        <p:attrNameLst>
                                          <p:attrName>style.visibility</p:attrName>
                                        </p:attrNameLst>
                                      </p:cBhvr>
                                      <p:to>
                                        <p:strVal val="visible"/>
                                      </p:to>
                                    </p:set>
                                    <p:animEffect transition="in" filter="barn(inHorizontal)">
                                      <p:cBhvr>
                                        <p:cTn id="51" dur="500"/>
                                        <p:tgtEl>
                                          <p:spTgt spid="12">
                                            <p:txEl>
                                              <p:pRg st="8" end="8"/>
                                            </p:txEl>
                                          </p:spTgt>
                                        </p:tgtEl>
                                      </p:cBhvr>
                                    </p:animEffect>
                                  </p:childTnLst>
                                </p:cTn>
                              </p:par>
                              <p:par>
                                <p:cTn id="52" presetID="16" presetClass="entr" presetSubtype="26" fill="hold" grpId="0" nodeType="withEffect">
                                  <p:stCondLst>
                                    <p:cond delay="0"/>
                                  </p:stCondLst>
                                  <p:childTnLst>
                                    <p:set>
                                      <p:cBhvr>
                                        <p:cTn id="53" dur="1" fill="hold">
                                          <p:stCondLst>
                                            <p:cond delay="0"/>
                                          </p:stCondLst>
                                        </p:cTn>
                                        <p:tgtEl>
                                          <p:spTgt spid="12">
                                            <p:txEl>
                                              <p:pRg st="9" end="9"/>
                                            </p:txEl>
                                          </p:spTgt>
                                        </p:tgtEl>
                                        <p:attrNameLst>
                                          <p:attrName>style.visibility</p:attrName>
                                        </p:attrNameLst>
                                      </p:cBhvr>
                                      <p:to>
                                        <p:strVal val="visible"/>
                                      </p:to>
                                    </p:set>
                                    <p:animEffect transition="in" filter="barn(inHorizontal)">
                                      <p:cBhvr>
                                        <p:cTn id="54" dur="500"/>
                                        <p:tgtEl>
                                          <p:spTgt spid="1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P spid="12" grpId="0" build="allAtOnce"/>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9E343-8CD6-9B30-621E-5CDF88CD077B}"/>
              </a:ext>
            </a:extLst>
          </p:cNvPr>
          <p:cNvSpPr>
            <a:spLocks noGrp="1"/>
          </p:cNvSpPr>
          <p:nvPr>
            <p:ph type="title"/>
          </p:nvPr>
        </p:nvSpPr>
        <p:spPr/>
        <p:txBody>
          <a:bodyPr/>
          <a:lstStyle/>
          <a:p>
            <a:r>
              <a:rPr lang="en-US" dirty="0"/>
              <a:t>ECRS Example of Dispatch</a:t>
            </a:r>
          </a:p>
        </p:txBody>
      </p:sp>
      <p:sp>
        <p:nvSpPr>
          <p:cNvPr id="4" name="Slide Number Placeholder 3">
            <a:extLst>
              <a:ext uri="{FF2B5EF4-FFF2-40B4-BE49-F238E27FC236}">
                <a16:creationId xmlns:a16="http://schemas.microsoft.com/office/drawing/2014/main" id="{BFA1371D-74AF-E08B-0199-6AB9CDC9AC20}"/>
              </a:ext>
            </a:extLst>
          </p:cNvPr>
          <p:cNvSpPr>
            <a:spLocks noGrp="1"/>
          </p:cNvSpPr>
          <p:nvPr>
            <p:ph type="sldNum" sz="quarter" idx="4"/>
          </p:nvPr>
        </p:nvSpPr>
        <p:spPr/>
        <p:txBody>
          <a:bodyPr/>
          <a:lstStyle/>
          <a:p>
            <a:fld id="{1D93BD3E-1E9A-4970-A6F7-E7AC52762E0C}" type="slidenum">
              <a:rPr lang="en-US" smtClean="0"/>
              <a:pPr/>
              <a:t>28</a:t>
            </a:fld>
            <a:endParaRPr lang="en-US" dirty="0"/>
          </a:p>
        </p:txBody>
      </p:sp>
      <p:sp>
        <p:nvSpPr>
          <p:cNvPr id="5" name="TextBox 4">
            <a:extLst>
              <a:ext uri="{FF2B5EF4-FFF2-40B4-BE49-F238E27FC236}">
                <a16:creationId xmlns:a16="http://schemas.microsoft.com/office/drawing/2014/main" id="{6A7CCD89-6D63-33B7-2AFC-064AEF7A6DD4}"/>
              </a:ext>
            </a:extLst>
          </p:cNvPr>
          <p:cNvSpPr txBox="1"/>
          <p:nvPr/>
        </p:nvSpPr>
        <p:spPr>
          <a:xfrm>
            <a:off x="3733800" y="5269468"/>
            <a:ext cx="5562600" cy="738664"/>
          </a:xfrm>
          <a:prstGeom prst="rect">
            <a:avLst/>
          </a:prstGeom>
          <a:noFill/>
        </p:spPr>
        <p:txBody>
          <a:bodyPr wrap="square" rtlCol="0">
            <a:spAutoFit/>
          </a:bodyPr>
          <a:lstStyle/>
          <a:p>
            <a:r>
              <a:rPr lang="en-US" sz="1400" dirty="0"/>
              <a:t>XML = Electronic instruction from ERCOT AS Manager</a:t>
            </a:r>
          </a:p>
          <a:p>
            <a:r>
              <a:rPr lang="en-US" sz="1400" dirty="0"/>
              <a:t>NPC = Net Power Consumption for Load Resource</a:t>
            </a:r>
          </a:p>
          <a:p>
            <a:r>
              <a:rPr lang="en-US" sz="1400" dirty="0"/>
              <a:t>LPC = Low Power Consumption for Load Resource</a:t>
            </a:r>
          </a:p>
        </p:txBody>
      </p:sp>
      <p:pic>
        <p:nvPicPr>
          <p:cNvPr id="6" name="Picture 5">
            <a:extLst>
              <a:ext uri="{FF2B5EF4-FFF2-40B4-BE49-F238E27FC236}">
                <a16:creationId xmlns:a16="http://schemas.microsoft.com/office/drawing/2014/main" id="{99F021C4-E74F-9A12-A889-E0B864012B67}"/>
              </a:ext>
            </a:extLst>
          </p:cNvPr>
          <p:cNvPicPr>
            <a:picLocks noChangeAspect="1"/>
          </p:cNvPicPr>
          <p:nvPr/>
        </p:nvPicPr>
        <p:blipFill>
          <a:blip r:embed="rId2"/>
          <a:stretch>
            <a:fillRect/>
          </a:stretch>
        </p:blipFill>
        <p:spPr>
          <a:xfrm>
            <a:off x="500664" y="1219200"/>
            <a:ext cx="7925906" cy="3839111"/>
          </a:xfrm>
          <a:prstGeom prst="rect">
            <a:avLst/>
          </a:prstGeom>
        </p:spPr>
      </p:pic>
    </p:spTree>
    <p:extLst>
      <p:ext uri="{BB962C8B-B14F-4D97-AF65-F5344CB8AC3E}">
        <p14:creationId xmlns:p14="http://schemas.microsoft.com/office/powerpoint/2010/main" val="37165495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RRS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29</a:t>
            </a:fld>
            <a:endParaRPr lang="en-US"/>
          </a:p>
        </p:txBody>
      </p:sp>
      <p:sp>
        <p:nvSpPr>
          <p:cNvPr id="8" name="Content Placeholder 7"/>
          <p:cNvSpPr>
            <a:spLocks noGrp="1"/>
          </p:cNvSpPr>
          <p:nvPr>
            <p:ph idx="1"/>
          </p:nvPr>
        </p:nvSpPr>
        <p:spPr>
          <a:xfrm>
            <a:off x="381000" y="868758"/>
            <a:ext cx="4191000" cy="5120483"/>
          </a:xfrm>
        </p:spPr>
        <p:txBody>
          <a:bodyPr/>
          <a:lstStyle/>
          <a:p>
            <a:pPr marL="0" indent="0">
              <a:buNone/>
            </a:pPr>
            <a:r>
              <a:rPr lang="en-US" sz="2000" i="1" dirty="0">
                <a:solidFill>
                  <a:schemeClr val="accent2"/>
                </a:solidFill>
              </a:rPr>
              <a:t>Today </a:t>
            </a:r>
          </a:p>
          <a:p>
            <a:r>
              <a:rPr lang="en-US" sz="1200" dirty="0">
                <a:solidFill>
                  <a:schemeClr val="accent2"/>
                </a:solidFill>
              </a:rPr>
              <a:t>RRS-PFR from SCED dispatchable resources is manually released when additional capacity is needed during scarcity conditions.</a:t>
            </a:r>
          </a:p>
          <a:p>
            <a:r>
              <a:rPr lang="en-US" sz="1200" dirty="0">
                <a:solidFill>
                  <a:schemeClr val="accent2"/>
                </a:solidFill>
              </a:rPr>
              <a:t>The Resources providing RRS will telemeter RRRS and RRSC. </a:t>
            </a:r>
          </a:p>
          <a:p>
            <a:r>
              <a:rPr lang="en-US" sz="1200" dirty="0">
                <a:solidFill>
                  <a:schemeClr val="accent2"/>
                </a:solidFill>
              </a:rPr>
              <a:t>RRS-FFR from SCED dispatchable resources that are capable of providing FFR is automatically deployed when frequency declines below 59.85 Hz. ERCOT may manually deploy RRS-FFR if needed.</a:t>
            </a:r>
          </a:p>
          <a:p>
            <a:r>
              <a:rPr lang="en-US" sz="1200" dirty="0">
                <a:solidFill>
                  <a:schemeClr val="accent2"/>
                </a:solidFill>
              </a:rPr>
              <a:t>Resources providing RRS-FFR will telemeter FFRS and FFSC.</a:t>
            </a:r>
          </a:p>
          <a:p>
            <a:r>
              <a:rPr lang="en-US" sz="1200" dirty="0">
                <a:solidFill>
                  <a:schemeClr val="accent2"/>
                </a:solidFill>
              </a:rPr>
              <a:t>RRS from synchronous condenser fast response mode resources is automatically deployed when frequency declines below 59.80 Hz. ERCOT may manually deploy if needed.</a:t>
            </a:r>
          </a:p>
          <a:p>
            <a:r>
              <a:rPr lang="en-US" sz="1200" dirty="0">
                <a:solidFill>
                  <a:schemeClr val="accent2"/>
                </a:solidFill>
              </a:rPr>
              <a:t>RRS-FFR from NCLRs with relay armed will be automictically deployed when frequency declines below 59.85 Hz. ERCOT may manually deploy via ASM.</a:t>
            </a:r>
          </a:p>
          <a:p>
            <a:r>
              <a:rPr lang="en-US" sz="1200" dirty="0">
                <a:solidFill>
                  <a:schemeClr val="accent2"/>
                </a:solidFill>
              </a:rPr>
              <a:t>RRS-UFR from NCLRs with HSUF relay armed will be automatically when frequency declined below 59.7 Hz. ERCOT may manually deploy via ASM.</a:t>
            </a:r>
          </a:p>
          <a:p>
            <a:pPr lvl="1"/>
            <a:endParaRPr lang="en-US" sz="1800" dirty="0"/>
          </a:p>
          <a:p>
            <a:endParaRPr lang="en-US" sz="2000" dirty="0"/>
          </a:p>
          <a:p>
            <a:endParaRPr lang="en-US" sz="2000" dirty="0"/>
          </a:p>
        </p:txBody>
      </p:sp>
      <p:sp>
        <p:nvSpPr>
          <p:cNvPr id="12" name="Content Placeholder 7"/>
          <p:cNvSpPr txBox="1">
            <a:spLocks/>
          </p:cNvSpPr>
          <p:nvPr/>
        </p:nvSpPr>
        <p:spPr>
          <a:xfrm>
            <a:off x="4724400" y="765282"/>
            <a:ext cx="4305300" cy="512048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i="1" dirty="0"/>
              <a:t>Under RTC</a:t>
            </a:r>
          </a:p>
          <a:p>
            <a:r>
              <a:rPr lang="en-US" sz="1400" dirty="0">
                <a:solidFill>
                  <a:schemeClr val="accent2"/>
                </a:solidFill>
              </a:rPr>
              <a:t>No longer needed:</a:t>
            </a:r>
          </a:p>
          <a:p>
            <a:pPr lvl="1"/>
            <a:r>
              <a:rPr lang="en-US" sz="1100" dirty="0">
                <a:solidFill>
                  <a:schemeClr val="accent2"/>
                </a:solidFill>
              </a:rPr>
              <a:t>Manual deployment of RRS-PFR from SCED dispatchable resources </a:t>
            </a:r>
          </a:p>
          <a:p>
            <a:pPr lvl="1"/>
            <a:r>
              <a:rPr lang="en-US" sz="1100" dirty="0"/>
              <a:t>RRRS and RRSC telemetry from Resources</a:t>
            </a:r>
          </a:p>
          <a:p>
            <a:pPr lvl="1"/>
            <a:r>
              <a:rPr lang="en-US" sz="1100" dirty="0"/>
              <a:t>FFRS and FFSC telemetry from Resources</a:t>
            </a:r>
          </a:p>
          <a:p>
            <a:endParaRPr lang="en-US" sz="1400" dirty="0"/>
          </a:p>
          <a:p>
            <a:r>
              <a:rPr lang="en-US" sz="1400" dirty="0"/>
              <a:t>Resources capable of providing RRS will telemeter current capability to provide RRS-PFR, RRS-FFR and RRS-UFR in MWs</a:t>
            </a:r>
          </a:p>
          <a:p>
            <a:endParaRPr lang="en-US" sz="1400" dirty="0"/>
          </a:p>
          <a:p>
            <a:r>
              <a:rPr lang="en-US" sz="1400" dirty="0"/>
              <a:t>No functional changes:</a:t>
            </a:r>
          </a:p>
          <a:p>
            <a:pPr lvl="1"/>
            <a:r>
              <a:rPr lang="en-US" sz="1100" dirty="0"/>
              <a:t>RRS-FFR deployment from SCED dispatchable resources. The ERCOT deployment signal will be at resource level. </a:t>
            </a:r>
          </a:p>
          <a:p>
            <a:pPr lvl="1"/>
            <a:r>
              <a:rPr lang="en-US" sz="1100" dirty="0"/>
              <a:t>Deployment of RRS from synchronous condenser fast response mode resources. The ERCOT deployment signal will be at resource level.</a:t>
            </a:r>
          </a:p>
          <a:p>
            <a:pPr lvl="1"/>
            <a:r>
              <a:rPr lang="en-US" sz="1100" dirty="0"/>
              <a:t>No functional changes to RRS-FFR and RRS-UFR from NCLRs </a:t>
            </a:r>
          </a:p>
          <a:p>
            <a:pPr lvl="2"/>
            <a:r>
              <a:rPr lang="en-US" sz="1200" dirty="0"/>
              <a:t>NCLRs with relay armed will telemeter self-provided RRS-FFR and RRS-UFR MWs</a:t>
            </a:r>
          </a:p>
          <a:p>
            <a:endParaRPr lang="en-US" sz="2000" dirty="0"/>
          </a:p>
          <a:p>
            <a:endParaRPr lang="en-US" sz="2000" dirty="0"/>
          </a:p>
          <a:p>
            <a:endParaRPr lang="en-US" sz="1800" dirty="0"/>
          </a:p>
        </p:txBody>
      </p:sp>
      <p:cxnSp>
        <p:nvCxnSpPr>
          <p:cNvPr id="9" name="Straight Connector 8"/>
          <p:cNvCxnSpPr>
            <a:cxnSpLocks/>
          </p:cNvCxnSpPr>
          <p:nvPr/>
        </p:nvCxnSpPr>
        <p:spPr>
          <a:xfrm>
            <a:off x="4572000" y="838200"/>
            <a:ext cx="0" cy="504756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5778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Horizontal)">
                                      <p:cBhvr>
                                        <p:cTn id="7" dur="500"/>
                                        <p:tgtEl>
                                          <p:spTgt spid="8">
                                            <p:txEl>
                                              <p:pRg st="0" end="0"/>
                                            </p:txEl>
                                          </p:spTgt>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barn(inHorizontal)">
                                      <p:cBhvr>
                                        <p:cTn id="10" dur="500"/>
                                        <p:tgtEl>
                                          <p:spTgt spid="8">
                                            <p:txEl>
                                              <p:pRg st="1" end="1"/>
                                            </p:txEl>
                                          </p:spTgt>
                                        </p:tgtEl>
                                      </p:cBhvr>
                                    </p:animEffect>
                                  </p:childTnLst>
                                </p:cTn>
                              </p:par>
                              <p:par>
                                <p:cTn id="11" presetID="16" presetClass="entr" presetSubtype="26"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barn(inHorizontal)">
                                      <p:cBhvr>
                                        <p:cTn id="13" dur="500"/>
                                        <p:tgtEl>
                                          <p:spTgt spid="8">
                                            <p:txEl>
                                              <p:pRg st="2" end="2"/>
                                            </p:txEl>
                                          </p:spTgt>
                                        </p:tgtEl>
                                      </p:cBhvr>
                                    </p:animEffect>
                                  </p:childTnLst>
                                </p:cTn>
                              </p:par>
                              <p:par>
                                <p:cTn id="14" presetID="16" presetClass="entr" presetSubtype="26" fill="hold" grpId="0"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barn(inHorizontal)">
                                      <p:cBhvr>
                                        <p:cTn id="16" dur="500"/>
                                        <p:tgtEl>
                                          <p:spTgt spid="8">
                                            <p:txEl>
                                              <p:pRg st="3" end="3"/>
                                            </p:txEl>
                                          </p:spTgt>
                                        </p:tgtEl>
                                      </p:cBhvr>
                                    </p:animEffect>
                                  </p:childTnLst>
                                </p:cTn>
                              </p:par>
                              <p:par>
                                <p:cTn id="17" presetID="16" presetClass="entr" presetSubtype="26" fill="hold" grpId="0"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barn(inHorizontal)">
                                      <p:cBhvr>
                                        <p:cTn id="19" dur="500"/>
                                        <p:tgtEl>
                                          <p:spTgt spid="8">
                                            <p:txEl>
                                              <p:pRg st="4" end="4"/>
                                            </p:txEl>
                                          </p:spTgt>
                                        </p:tgtEl>
                                      </p:cBhvr>
                                    </p:animEffect>
                                  </p:childTnLst>
                                </p:cTn>
                              </p:par>
                              <p:par>
                                <p:cTn id="20" presetID="16" presetClass="entr" presetSubtype="26" fill="hold" grpId="0" nodeType="with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barn(inHorizontal)">
                                      <p:cBhvr>
                                        <p:cTn id="22" dur="500"/>
                                        <p:tgtEl>
                                          <p:spTgt spid="8">
                                            <p:txEl>
                                              <p:pRg st="5" end="5"/>
                                            </p:txEl>
                                          </p:spTgt>
                                        </p:tgtEl>
                                      </p:cBhvr>
                                    </p:animEffect>
                                  </p:childTnLst>
                                </p:cTn>
                              </p:par>
                              <p:par>
                                <p:cTn id="23" presetID="16" presetClass="entr" presetSubtype="26" fill="hold" grpId="0" nodeType="with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Effect transition="in" filter="barn(inHorizontal)">
                                      <p:cBhvr>
                                        <p:cTn id="25" dur="500"/>
                                        <p:tgtEl>
                                          <p:spTgt spid="8">
                                            <p:txEl>
                                              <p:pRg st="6" end="6"/>
                                            </p:txEl>
                                          </p:spTgt>
                                        </p:tgtEl>
                                      </p:cBhvr>
                                    </p:animEffect>
                                  </p:childTnLst>
                                </p:cTn>
                              </p:par>
                              <p:par>
                                <p:cTn id="26" presetID="16" presetClass="entr" presetSubtype="26" fill="hold" grpId="0" nodeType="withEffect">
                                  <p:stCondLst>
                                    <p:cond delay="0"/>
                                  </p:stCondLst>
                                  <p:childTnLst>
                                    <p:set>
                                      <p:cBhvr>
                                        <p:cTn id="27" dur="1" fill="hold">
                                          <p:stCondLst>
                                            <p:cond delay="0"/>
                                          </p:stCondLst>
                                        </p:cTn>
                                        <p:tgtEl>
                                          <p:spTgt spid="8">
                                            <p:txEl>
                                              <p:pRg st="7" end="7"/>
                                            </p:txEl>
                                          </p:spTgt>
                                        </p:tgtEl>
                                        <p:attrNameLst>
                                          <p:attrName>style.visibility</p:attrName>
                                        </p:attrNameLst>
                                      </p:cBhvr>
                                      <p:to>
                                        <p:strVal val="visible"/>
                                      </p:to>
                                    </p:set>
                                    <p:animEffect transition="in" filter="barn(inHorizontal)">
                                      <p:cBhvr>
                                        <p:cTn id="28" dur="500"/>
                                        <p:tgtEl>
                                          <p:spTgt spid="8">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6" fill="hold" grpId="0" nodeType="clickEffect">
                                  <p:stCondLst>
                                    <p:cond delay="0"/>
                                  </p:stCondLst>
                                  <p:childTnLst>
                                    <p:set>
                                      <p:cBhvr>
                                        <p:cTn id="32" dur="1" fill="hold">
                                          <p:stCondLst>
                                            <p:cond delay="0"/>
                                          </p:stCondLst>
                                        </p:cTn>
                                        <p:tgtEl>
                                          <p:spTgt spid="12">
                                            <p:txEl>
                                              <p:pRg st="0" end="0"/>
                                            </p:txEl>
                                          </p:spTgt>
                                        </p:tgtEl>
                                        <p:attrNameLst>
                                          <p:attrName>style.visibility</p:attrName>
                                        </p:attrNameLst>
                                      </p:cBhvr>
                                      <p:to>
                                        <p:strVal val="visible"/>
                                      </p:to>
                                    </p:set>
                                    <p:animEffect transition="in" filter="barn(inHorizontal)">
                                      <p:cBhvr>
                                        <p:cTn id="33" dur="500"/>
                                        <p:tgtEl>
                                          <p:spTgt spid="12">
                                            <p:txEl>
                                              <p:pRg st="0" end="0"/>
                                            </p:txEl>
                                          </p:spTgt>
                                        </p:tgtEl>
                                      </p:cBhvr>
                                    </p:animEffect>
                                  </p:childTnLst>
                                </p:cTn>
                              </p:par>
                              <p:par>
                                <p:cTn id="34" presetID="16" presetClass="entr" presetSubtype="26" fill="hold" grpId="0" nodeType="withEffect">
                                  <p:stCondLst>
                                    <p:cond delay="0"/>
                                  </p:stCondLst>
                                  <p:childTnLst>
                                    <p:set>
                                      <p:cBhvr>
                                        <p:cTn id="35" dur="1" fill="hold">
                                          <p:stCondLst>
                                            <p:cond delay="0"/>
                                          </p:stCondLst>
                                        </p:cTn>
                                        <p:tgtEl>
                                          <p:spTgt spid="12">
                                            <p:txEl>
                                              <p:pRg st="1" end="1"/>
                                            </p:txEl>
                                          </p:spTgt>
                                        </p:tgtEl>
                                        <p:attrNameLst>
                                          <p:attrName>style.visibility</p:attrName>
                                        </p:attrNameLst>
                                      </p:cBhvr>
                                      <p:to>
                                        <p:strVal val="visible"/>
                                      </p:to>
                                    </p:set>
                                    <p:animEffect transition="in" filter="barn(inHorizontal)">
                                      <p:cBhvr>
                                        <p:cTn id="36" dur="500"/>
                                        <p:tgtEl>
                                          <p:spTgt spid="12">
                                            <p:txEl>
                                              <p:pRg st="1" end="1"/>
                                            </p:txEl>
                                          </p:spTgt>
                                        </p:tgtEl>
                                      </p:cBhvr>
                                    </p:animEffect>
                                  </p:childTnLst>
                                </p:cTn>
                              </p:par>
                              <p:par>
                                <p:cTn id="37" presetID="16" presetClass="entr" presetSubtype="26" fill="hold" grpId="0" nodeType="withEffect">
                                  <p:stCondLst>
                                    <p:cond delay="0"/>
                                  </p:stCondLst>
                                  <p:childTnLst>
                                    <p:set>
                                      <p:cBhvr>
                                        <p:cTn id="38" dur="1" fill="hold">
                                          <p:stCondLst>
                                            <p:cond delay="0"/>
                                          </p:stCondLst>
                                        </p:cTn>
                                        <p:tgtEl>
                                          <p:spTgt spid="12">
                                            <p:txEl>
                                              <p:pRg st="2" end="2"/>
                                            </p:txEl>
                                          </p:spTgt>
                                        </p:tgtEl>
                                        <p:attrNameLst>
                                          <p:attrName>style.visibility</p:attrName>
                                        </p:attrNameLst>
                                      </p:cBhvr>
                                      <p:to>
                                        <p:strVal val="visible"/>
                                      </p:to>
                                    </p:set>
                                    <p:animEffect transition="in" filter="barn(inHorizontal)">
                                      <p:cBhvr>
                                        <p:cTn id="39" dur="500"/>
                                        <p:tgtEl>
                                          <p:spTgt spid="12">
                                            <p:txEl>
                                              <p:pRg st="2" end="2"/>
                                            </p:txEl>
                                          </p:spTgt>
                                        </p:tgtEl>
                                      </p:cBhvr>
                                    </p:animEffect>
                                  </p:childTnLst>
                                </p:cTn>
                              </p:par>
                              <p:par>
                                <p:cTn id="40" presetID="16" presetClass="entr" presetSubtype="26" fill="hold" grpId="0" nodeType="withEffect">
                                  <p:stCondLst>
                                    <p:cond delay="0"/>
                                  </p:stCondLst>
                                  <p:childTnLst>
                                    <p:set>
                                      <p:cBhvr>
                                        <p:cTn id="41" dur="1" fill="hold">
                                          <p:stCondLst>
                                            <p:cond delay="0"/>
                                          </p:stCondLst>
                                        </p:cTn>
                                        <p:tgtEl>
                                          <p:spTgt spid="12">
                                            <p:txEl>
                                              <p:pRg st="3" end="3"/>
                                            </p:txEl>
                                          </p:spTgt>
                                        </p:tgtEl>
                                        <p:attrNameLst>
                                          <p:attrName>style.visibility</p:attrName>
                                        </p:attrNameLst>
                                      </p:cBhvr>
                                      <p:to>
                                        <p:strVal val="visible"/>
                                      </p:to>
                                    </p:set>
                                    <p:animEffect transition="in" filter="barn(inHorizontal)">
                                      <p:cBhvr>
                                        <p:cTn id="42" dur="500"/>
                                        <p:tgtEl>
                                          <p:spTgt spid="12">
                                            <p:txEl>
                                              <p:pRg st="3" end="3"/>
                                            </p:txEl>
                                          </p:spTgt>
                                        </p:tgtEl>
                                      </p:cBhvr>
                                    </p:animEffect>
                                  </p:childTnLst>
                                </p:cTn>
                              </p:par>
                              <p:par>
                                <p:cTn id="43" presetID="16" presetClass="entr" presetSubtype="26" fill="hold" grpId="0" nodeType="withEffect">
                                  <p:stCondLst>
                                    <p:cond delay="0"/>
                                  </p:stCondLst>
                                  <p:childTnLst>
                                    <p:set>
                                      <p:cBhvr>
                                        <p:cTn id="44" dur="1" fill="hold">
                                          <p:stCondLst>
                                            <p:cond delay="0"/>
                                          </p:stCondLst>
                                        </p:cTn>
                                        <p:tgtEl>
                                          <p:spTgt spid="12">
                                            <p:txEl>
                                              <p:pRg st="4" end="4"/>
                                            </p:txEl>
                                          </p:spTgt>
                                        </p:tgtEl>
                                        <p:attrNameLst>
                                          <p:attrName>style.visibility</p:attrName>
                                        </p:attrNameLst>
                                      </p:cBhvr>
                                      <p:to>
                                        <p:strVal val="visible"/>
                                      </p:to>
                                    </p:set>
                                    <p:animEffect transition="in" filter="barn(inHorizontal)">
                                      <p:cBhvr>
                                        <p:cTn id="45" dur="500"/>
                                        <p:tgtEl>
                                          <p:spTgt spid="12">
                                            <p:txEl>
                                              <p:pRg st="4" end="4"/>
                                            </p:txEl>
                                          </p:spTgt>
                                        </p:tgtEl>
                                      </p:cBhvr>
                                    </p:animEffect>
                                  </p:childTnLst>
                                </p:cTn>
                              </p:par>
                              <p:par>
                                <p:cTn id="46" presetID="16" presetClass="entr" presetSubtype="26" fill="hold" grpId="0" nodeType="withEffect">
                                  <p:stCondLst>
                                    <p:cond delay="0"/>
                                  </p:stCondLst>
                                  <p:childTnLst>
                                    <p:set>
                                      <p:cBhvr>
                                        <p:cTn id="47" dur="1" fill="hold">
                                          <p:stCondLst>
                                            <p:cond delay="0"/>
                                          </p:stCondLst>
                                        </p:cTn>
                                        <p:tgtEl>
                                          <p:spTgt spid="12">
                                            <p:txEl>
                                              <p:pRg st="6" end="6"/>
                                            </p:txEl>
                                          </p:spTgt>
                                        </p:tgtEl>
                                        <p:attrNameLst>
                                          <p:attrName>style.visibility</p:attrName>
                                        </p:attrNameLst>
                                      </p:cBhvr>
                                      <p:to>
                                        <p:strVal val="visible"/>
                                      </p:to>
                                    </p:set>
                                    <p:animEffect transition="in" filter="barn(inHorizontal)">
                                      <p:cBhvr>
                                        <p:cTn id="48" dur="500"/>
                                        <p:tgtEl>
                                          <p:spTgt spid="12">
                                            <p:txEl>
                                              <p:pRg st="6" end="6"/>
                                            </p:txEl>
                                          </p:spTgt>
                                        </p:tgtEl>
                                      </p:cBhvr>
                                    </p:animEffect>
                                  </p:childTnLst>
                                </p:cTn>
                              </p:par>
                              <p:par>
                                <p:cTn id="49" presetID="16" presetClass="entr" presetSubtype="26" fill="hold" grpId="0" nodeType="withEffect">
                                  <p:stCondLst>
                                    <p:cond delay="0"/>
                                  </p:stCondLst>
                                  <p:childTnLst>
                                    <p:set>
                                      <p:cBhvr>
                                        <p:cTn id="50" dur="1" fill="hold">
                                          <p:stCondLst>
                                            <p:cond delay="0"/>
                                          </p:stCondLst>
                                        </p:cTn>
                                        <p:tgtEl>
                                          <p:spTgt spid="12">
                                            <p:txEl>
                                              <p:pRg st="8" end="8"/>
                                            </p:txEl>
                                          </p:spTgt>
                                        </p:tgtEl>
                                        <p:attrNameLst>
                                          <p:attrName>style.visibility</p:attrName>
                                        </p:attrNameLst>
                                      </p:cBhvr>
                                      <p:to>
                                        <p:strVal val="visible"/>
                                      </p:to>
                                    </p:set>
                                    <p:animEffect transition="in" filter="barn(inHorizontal)">
                                      <p:cBhvr>
                                        <p:cTn id="51" dur="500"/>
                                        <p:tgtEl>
                                          <p:spTgt spid="12">
                                            <p:txEl>
                                              <p:pRg st="8" end="8"/>
                                            </p:txEl>
                                          </p:spTgt>
                                        </p:tgtEl>
                                      </p:cBhvr>
                                    </p:animEffect>
                                  </p:childTnLst>
                                </p:cTn>
                              </p:par>
                              <p:par>
                                <p:cTn id="52" presetID="16" presetClass="entr" presetSubtype="26" fill="hold" grpId="0" nodeType="withEffect">
                                  <p:stCondLst>
                                    <p:cond delay="0"/>
                                  </p:stCondLst>
                                  <p:childTnLst>
                                    <p:set>
                                      <p:cBhvr>
                                        <p:cTn id="53" dur="1" fill="hold">
                                          <p:stCondLst>
                                            <p:cond delay="0"/>
                                          </p:stCondLst>
                                        </p:cTn>
                                        <p:tgtEl>
                                          <p:spTgt spid="12">
                                            <p:txEl>
                                              <p:pRg st="9" end="9"/>
                                            </p:txEl>
                                          </p:spTgt>
                                        </p:tgtEl>
                                        <p:attrNameLst>
                                          <p:attrName>style.visibility</p:attrName>
                                        </p:attrNameLst>
                                      </p:cBhvr>
                                      <p:to>
                                        <p:strVal val="visible"/>
                                      </p:to>
                                    </p:set>
                                    <p:animEffect transition="in" filter="barn(inHorizontal)">
                                      <p:cBhvr>
                                        <p:cTn id="54" dur="500"/>
                                        <p:tgtEl>
                                          <p:spTgt spid="12">
                                            <p:txEl>
                                              <p:pRg st="9" end="9"/>
                                            </p:txEl>
                                          </p:spTgt>
                                        </p:tgtEl>
                                      </p:cBhvr>
                                    </p:animEffect>
                                  </p:childTnLst>
                                </p:cTn>
                              </p:par>
                              <p:par>
                                <p:cTn id="55" presetID="16" presetClass="entr" presetSubtype="26" fill="hold" grpId="0" nodeType="withEffect">
                                  <p:stCondLst>
                                    <p:cond delay="0"/>
                                  </p:stCondLst>
                                  <p:childTnLst>
                                    <p:set>
                                      <p:cBhvr>
                                        <p:cTn id="56" dur="1" fill="hold">
                                          <p:stCondLst>
                                            <p:cond delay="0"/>
                                          </p:stCondLst>
                                        </p:cTn>
                                        <p:tgtEl>
                                          <p:spTgt spid="12">
                                            <p:txEl>
                                              <p:pRg st="10" end="10"/>
                                            </p:txEl>
                                          </p:spTgt>
                                        </p:tgtEl>
                                        <p:attrNameLst>
                                          <p:attrName>style.visibility</p:attrName>
                                        </p:attrNameLst>
                                      </p:cBhvr>
                                      <p:to>
                                        <p:strVal val="visible"/>
                                      </p:to>
                                    </p:set>
                                    <p:animEffect transition="in" filter="barn(inHorizontal)">
                                      <p:cBhvr>
                                        <p:cTn id="57" dur="500"/>
                                        <p:tgtEl>
                                          <p:spTgt spid="12">
                                            <p:txEl>
                                              <p:pRg st="10" end="10"/>
                                            </p:txEl>
                                          </p:spTgt>
                                        </p:tgtEl>
                                      </p:cBhvr>
                                    </p:animEffect>
                                  </p:childTnLst>
                                </p:cTn>
                              </p:par>
                              <p:par>
                                <p:cTn id="58" presetID="16" presetClass="entr" presetSubtype="26" fill="hold" grpId="0" nodeType="withEffect">
                                  <p:stCondLst>
                                    <p:cond delay="0"/>
                                  </p:stCondLst>
                                  <p:childTnLst>
                                    <p:set>
                                      <p:cBhvr>
                                        <p:cTn id="59" dur="1" fill="hold">
                                          <p:stCondLst>
                                            <p:cond delay="0"/>
                                          </p:stCondLst>
                                        </p:cTn>
                                        <p:tgtEl>
                                          <p:spTgt spid="12">
                                            <p:txEl>
                                              <p:pRg st="11" end="11"/>
                                            </p:txEl>
                                          </p:spTgt>
                                        </p:tgtEl>
                                        <p:attrNameLst>
                                          <p:attrName>style.visibility</p:attrName>
                                        </p:attrNameLst>
                                      </p:cBhvr>
                                      <p:to>
                                        <p:strVal val="visible"/>
                                      </p:to>
                                    </p:set>
                                    <p:animEffect transition="in" filter="barn(inHorizontal)">
                                      <p:cBhvr>
                                        <p:cTn id="60" dur="500"/>
                                        <p:tgtEl>
                                          <p:spTgt spid="12">
                                            <p:txEl>
                                              <p:pRg st="11" end="11"/>
                                            </p:txEl>
                                          </p:spTgt>
                                        </p:tgtEl>
                                      </p:cBhvr>
                                    </p:animEffect>
                                  </p:childTnLst>
                                </p:cTn>
                              </p:par>
                              <p:par>
                                <p:cTn id="61" presetID="16" presetClass="entr" presetSubtype="26" fill="hold" grpId="0" nodeType="withEffect">
                                  <p:stCondLst>
                                    <p:cond delay="0"/>
                                  </p:stCondLst>
                                  <p:childTnLst>
                                    <p:set>
                                      <p:cBhvr>
                                        <p:cTn id="62" dur="1" fill="hold">
                                          <p:stCondLst>
                                            <p:cond delay="0"/>
                                          </p:stCondLst>
                                        </p:cTn>
                                        <p:tgtEl>
                                          <p:spTgt spid="12">
                                            <p:txEl>
                                              <p:pRg st="12" end="12"/>
                                            </p:txEl>
                                          </p:spTgt>
                                        </p:tgtEl>
                                        <p:attrNameLst>
                                          <p:attrName>style.visibility</p:attrName>
                                        </p:attrNameLst>
                                      </p:cBhvr>
                                      <p:to>
                                        <p:strVal val="visible"/>
                                      </p:to>
                                    </p:set>
                                    <p:animEffect transition="in" filter="barn(inHorizontal)">
                                      <p:cBhvr>
                                        <p:cTn id="63" dur="500"/>
                                        <p:tgtEl>
                                          <p:spTgt spid="1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P spid="12"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93BD3E-1E9A-4970-A6F7-E7AC52762E0C}" type="slidenum">
              <a:rPr lang="en-US">
                <a:solidFill>
                  <a:prstClr val="black">
                    <a:tint val="75000"/>
                  </a:prstClr>
                </a:solidFill>
                <a:latin typeface="Arial" panose="020B0604020202020204"/>
              </a:rPr>
              <a:pPr/>
              <a:t>3</a:t>
            </a:fld>
            <a:endParaRPr lang="en-US">
              <a:solidFill>
                <a:prstClr val="black">
                  <a:tint val="75000"/>
                </a:prstClr>
              </a:solidFill>
              <a:latin typeface="Arial" panose="020B0604020202020204"/>
            </a:endParaRPr>
          </a:p>
        </p:txBody>
      </p:sp>
      <p:sp>
        <p:nvSpPr>
          <p:cNvPr id="3" name="Content Placeholder 2"/>
          <p:cNvSpPr>
            <a:spLocks noGrp="1"/>
          </p:cNvSpPr>
          <p:nvPr>
            <p:ph sz="half" idx="1"/>
          </p:nvPr>
        </p:nvSpPr>
        <p:spPr>
          <a:xfrm>
            <a:off x="323491" y="1066800"/>
            <a:ext cx="3733081" cy="3600450"/>
          </a:xfrm>
        </p:spPr>
        <p:txBody>
          <a:bodyPr/>
          <a:lstStyle/>
          <a:p>
            <a:r>
              <a:rPr lang="en-US" sz="1200" dirty="0"/>
              <a:t>Ancillary Services (AS)</a:t>
            </a:r>
          </a:p>
          <a:p>
            <a:r>
              <a:rPr lang="en-US" sz="1200" dirty="0"/>
              <a:t>Ancillary Service Demand Curve (ASDC)</a:t>
            </a:r>
          </a:p>
          <a:p>
            <a:r>
              <a:rPr lang="en-US" sz="1200" dirty="0"/>
              <a:t>Controllable Load Resource (CLR)</a:t>
            </a:r>
          </a:p>
          <a:p>
            <a:r>
              <a:rPr lang="en-US" sz="1200" dirty="0"/>
              <a:t>Current Operating Plan (COP)</a:t>
            </a:r>
          </a:p>
          <a:p>
            <a:r>
              <a:rPr lang="en-US" sz="1200" dirty="0"/>
              <a:t>Day-Ahead Market (DAM)</a:t>
            </a:r>
          </a:p>
          <a:p>
            <a:r>
              <a:rPr lang="en-US" sz="1200" dirty="0"/>
              <a:t>ERCOT Contingency Reserve Service (ECRS)</a:t>
            </a:r>
          </a:p>
          <a:p>
            <a:r>
              <a:rPr lang="en-US" sz="1200" dirty="0"/>
              <a:t>High Sustained Limit (HSL)</a:t>
            </a:r>
          </a:p>
          <a:p>
            <a:r>
              <a:rPr lang="en-US" sz="1200" dirty="0"/>
              <a:t>Load Frequency Control (LFC)</a:t>
            </a:r>
          </a:p>
          <a:p>
            <a:r>
              <a:rPr lang="en-US" sz="1200" dirty="0"/>
              <a:t>Load Resource (LR)</a:t>
            </a:r>
          </a:p>
          <a:p>
            <a:r>
              <a:rPr lang="en-US" sz="1200" dirty="0"/>
              <a:t>Load Serving Entity (LSE)</a:t>
            </a:r>
          </a:p>
          <a:p>
            <a:r>
              <a:rPr lang="en-US" sz="1200" dirty="0"/>
              <a:t>Locational Marginal Price (LMP)</a:t>
            </a:r>
          </a:p>
          <a:p>
            <a:r>
              <a:rPr lang="en-US" sz="1200" dirty="0"/>
              <a:t>Low Power Consumption (LPC) = (LSL in EMS)</a:t>
            </a:r>
          </a:p>
          <a:p>
            <a:r>
              <a:rPr lang="en-US" sz="1200" dirty="0"/>
              <a:t>Low Sustained Limit (LSL)</a:t>
            </a:r>
          </a:p>
          <a:p>
            <a:r>
              <a:rPr lang="en-US" sz="1200" dirty="0"/>
              <a:t>Max Power Consumption (MPC) = (HSL in EMS)</a:t>
            </a:r>
          </a:p>
          <a:p>
            <a:r>
              <a:rPr lang="en-US" sz="1200" dirty="0"/>
              <a:t>Market Clearing Price for Capacity (MCPC)</a:t>
            </a:r>
          </a:p>
          <a:p>
            <a:endParaRPr lang="en-US" sz="1350" dirty="0"/>
          </a:p>
        </p:txBody>
      </p:sp>
      <p:sp>
        <p:nvSpPr>
          <p:cNvPr id="4" name="Content Placeholder 3"/>
          <p:cNvSpPr>
            <a:spLocks noGrp="1"/>
          </p:cNvSpPr>
          <p:nvPr>
            <p:ph sz="half" idx="2"/>
          </p:nvPr>
        </p:nvSpPr>
        <p:spPr>
          <a:xfrm>
            <a:off x="4328304" y="1066800"/>
            <a:ext cx="3998343" cy="3600450"/>
          </a:xfrm>
        </p:spPr>
        <p:txBody>
          <a:bodyPr/>
          <a:lstStyle/>
          <a:p>
            <a:r>
              <a:rPr lang="en-US" sz="1200" dirty="0"/>
              <a:t>Net Power Consumption (NPC)</a:t>
            </a:r>
          </a:p>
          <a:p>
            <a:r>
              <a:rPr lang="en-US" sz="1200" dirty="0"/>
              <a:t>Nodal Protocol Revision Request (NPRR)</a:t>
            </a:r>
          </a:p>
          <a:p>
            <a:r>
              <a:rPr lang="en-US" sz="1200" dirty="0"/>
              <a:t>Non-Spinning Reserve Service (Non-Spin)</a:t>
            </a:r>
          </a:p>
          <a:p>
            <a:r>
              <a:rPr lang="en-US" sz="1200" dirty="0"/>
              <a:t>Operating Reserve Demand Curve (ORDC)</a:t>
            </a:r>
          </a:p>
          <a:p>
            <a:r>
              <a:rPr lang="en-US" sz="1200" dirty="0"/>
              <a:t>Qualified Scheduling Entity (QSE)</a:t>
            </a:r>
          </a:p>
          <a:p>
            <a:r>
              <a:rPr lang="en-US" sz="1200" dirty="0"/>
              <a:t>Real-Time Co-optimization (RTC)</a:t>
            </a:r>
          </a:p>
          <a:p>
            <a:r>
              <a:rPr lang="en-US" sz="1200" dirty="0"/>
              <a:t>Real-Time Market (RTM)</a:t>
            </a:r>
          </a:p>
          <a:p>
            <a:r>
              <a:rPr lang="en-US" sz="1200" dirty="0"/>
              <a:t>Regulation Down (</a:t>
            </a:r>
            <a:r>
              <a:rPr lang="en-US" sz="1200" dirty="0" err="1"/>
              <a:t>Reg</a:t>
            </a:r>
            <a:r>
              <a:rPr lang="en-US" sz="1200" dirty="0"/>
              <a:t>-Down)</a:t>
            </a:r>
          </a:p>
          <a:p>
            <a:r>
              <a:rPr lang="en-US" sz="1200" dirty="0"/>
              <a:t>Regulation Up (</a:t>
            </a:r>
            <a:r>
              <a:rPr lang="en-US" sz="1200" dirty="0" err="1"/>
              <a:t>Reg</a:t>
            </a:r>
            <a:r>
              <a:rPr lang="en-US" sz="1200" dirty="0"/>
              <a:t>-Up)</a:t>
            </a:r>
          </a:p>
          <a:p>
            <a:r>
              <a:rPr lang="en-US" sz="1200" dirty="0"/>
              <a:t>Resource Limit Calculator (RLC)</a:t>
            </a:r>
          </a:p>
          <a:p>
            <a:r>
              <a:rPr lang="en-US" sz="1200" dirty="0"/>
              <a:t>Responsive Reserve Service (RRS)</a:t>
            </a:r>
          </a:p>
          <a:p>
            <a:r>
              <a:rPr lang="en-US" sz="1200" dirty="0"/>
              <a:t>Security-Constrained Economic Dispatch (SCED)</a:t>
            </a:r>
          </a:p>
          <a:p>
            <a:r>
              <a:rPr lang="en-US" sz="1200" dirty="0"/>
              <a:t>Supplemental Ancillary Service Market (SASM)</a:t>
            </a:r>
          </a:p>
          <a:p>
            <a:r>
              <a:rPr lang="en-US" sz="1200" dirty="0"/>
              <a:t>Under-Frequency Relay (UFR)</a:t>
            </a:r>
          </a:p>
        </p:txBody>
      </p:sp>
      <p:sp>
        <p:nvSpPr>
          <p:cNvPr id="5" name="Title 4"/>
          <p:cNvSpPr>
            <a:spLocks noGrp="1"/>
          </p:cNvSpPr>
          <p:nvPr>
            <p:ph type="title"/>
          </p:nvPr>
        </p:nvSpPr>
        <p:spPr/>
        <p:txBody>
          <a:bodyPr/>
          <a:lstStyle/>
          <a:p>
            <a:r>
              <a:rPr lang="en-US" sz="2400" dirty="0"/>
              <a:t>Acronyms</a:t>
            </a:r>
            <a:r>
              <a:rPr lang="en-US" sz="1800" dirty="0"/>
              <a:t> </a:t>
            </a:r>
          </a:p>
        </p:txBody>
      </p:sp>
    </p:spTree>
    <p:extLst>
      <p:ext uri="{BB962C8B-B14F-4D97-AF65-F5344CB8AC3E}">
        <p14:creationId xmlns:p14="http://schemas.microsoft.com/office/powerpoint/2010/main" val="30572345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Non-Spin</a:t>
            </a:r>
          </a:p>
        </p:txBody>
      </p:sp>
      <p:sp>
        <p:nvSpPr>
          <p:cNvPr id="4" name="Slide Number Placeholder 3"/>
          <p:cNvSpPr>
            <a:spLocks noGrp="1"/>
          </p:cNvSpPr>
          <p:nvPr>
            <p:ph type="sldNum" sz="quarter" idx="4"/>
          </p:nvPr>
        </p:nvSpPr>
        <p:spPr/>
        <p:txBody>
          <a:bodyPr/>
          <a:lstStyle/>
          <a:p>
            <a:fld id="{1D93BD3E-1E9A-4970-A6F7-E7AC52762E0C}" type="slidenum">
              <a:rPr lang="en-US" smtClean="0"/>
              <a:pPr/>
              <a:t>30</a:t>
            </a:fld>
            <a:endParaRPr lang="en-US"/>
          </a:p>
        </p:txBody>
      </p:sp>
      <p:sp>
        <p:nvSpPr>
          <p:cNvPr id="8" name="Content Placeholder 7"/>
          <p:cNvSpPr>
            <a:spLocks noGrp="1"/>
          </p:cNvSpPr>
          <p:nvPr>
            <p:ph idx="1"/>
          </p:nvPr>
        </p:nvSpPr>
        <p:spPr>
          <a:xfrm>
            <a:off x="381000" y="868758"/>
            <a:ext cx="8001000" cy="5120483"/>
          </a:xfrm>
        </p:spPr>
        <p:txBody>
          <a:bodyPr/>
          <a:lstStyle/>
          <a:p>
            <a:r>
              <a:rPr lang="en-US" sz="1600" dirty="0">
                <a:solidFill>
                  <a:schemeClr val="accent2"/>
                </a:solidFill>
              </a:rPr>
              <a:t>No operational changes to the Offline Non-Spin and Online Non-Spin deployment from generation resources. </a:t>
            </a:r>
          </a:p>
          <a:p>
            <a:pPr lvl="1"/>
            <a:r>
              <a:rPr lang="en-US" sz="1400" dirty="0">
                <a:solidFill>
                  <a:schemeClr val="accent2"/>
                </a:solidFill>
              </a:rPr>
              <a:t>Offline Non-Spin is deployed via AS Manager </a:t>
            </a:r>
          </a:p>
          <a:p>
            <a:pPr lvl="1"/>
            <a:r>
              <a:rPr lang="en-US" sz="1400" dirty="0">
                <a:solidFill>
                  <a:schemeClr val="accent2"/>
                </a:solidFill>
              </a:rPr>
              <a:t>Online Non-Spin is deployed via SCED (energy offer floor goes away)</a:t>
            </a:r>
          </a:p>
          <a:p>
            <a:r>
              <a:rPr lang="en-US" sz="1600" dirty="0">
                <a:solidFill>
                  <a:schemeClr val="accent2"/>
                </a:solidFill>
              </a:rPr>
              <a:t>No changes to the Non-Spin deployment from load resources</a:t>
            </a:r>
          </a:p>
          <a:p>
            <a:pPr lvl="1"/>
            <a:r>
              <a:rPr lang="en-US" sz="1400" dirty="0">
                <a:solidFill>
                  <a:schemeClr val="accent2"/>
                </a:solidFill>
              </a:rPr>
              <a:t>Deployed via AS manager</a:t>
            </a:r>
          </a:p>
          <a:p>
            <a:r>
              <a:rPr lang="en-US" sz="1600" dirty="0">
                <a:solidFill>
                  <a:schemeClr val="accent2"/>
                </a:solidFill>
              </a:rPr>
              <a:t>NSRS and NSSC telemetry from resources is no longer needed.</a:t>
            </a:r>
          </a:p>
          <a:p>
            <a:r>
              <a:rPr lang="en-US" sz="1600" dirty="0">
                <a:solidFill>
                  <a:schemeClr val="accent2"/>
                </a:solidFill>
              </a:rPr>
              <a:t>Resources capable of providing Non-Spin will telemeter Non-Spin Ramp Rate (MW/Min), when multiplied by 30 gives current capability in MW to provide Non-Spin.</a:t>
            </a:r>
          </a:p>
          <a:p>
            <a:r>
              <a:rPr lang="en-US" sz="1600" dirty="0">
                <a:solidFill>
                  <a:schemeClr val="accent2"/>
                </a:solidFill>
              </a:rPr>
              <a:t>For </a:t>
            </a:r>
            <a:r>
              <a:rPr lang="en-US" sz="1600" u="sng" dirty="0">
                <a:solidFill>
                  <a:schemeClr val="accent2"/>
                </a:solidFill>
              </a:rPr>
              <a:t>Combined Cycle generation </a:t>
            </a:r>
            <a:r>
              <a:rPr lang="en-US" sz="1600" dirty="0">
                <a:solidFill>
                  <a:schemeClr val="accent2"/>
                </a:solidFill>
              </a:rPr>
              <a:t>resources with Inactive Power Augmentation Capacity, RTC-SCED post-processing will calculate the portion of the Non-Spin award that will be provided by the Inactive Power Augmentation Capacity</a:t>
            </a:r>
          </a:p>
          <a:p>
            <a:pPr lvl="1"/>
            <a:r>
              <a:rPr lang="en-US" sz="1400" dirty="0">
                <a:solidFill>
                  <a:schemeClr val="accent2"/>
                </a:solidFill>
              </a:rPr>
              <a:t>Offline Non-Spin from online generation resources will be deployed via AS manager.</a:t>
            </a:r>
          </a:p>
          <a:p>
            <a:pPr lvl="1"/>
            <a:r>
              <a:rPr lang="en-US" sz="1400" dirty="0">
                <a:solidFill>
                  <a:schemeClr val="accent2"/>
                </a:solidFill>
              </a:rPr>
              <a:t>Resources with Power Augmentation Capacity will telemeter Power Augmentation Capacity, High limit of the frequency responsive MW capacity, Low limit if the frequency responsive MW capacity  and Frequency Responsive Factor.</a:t>
            </a:r>
          </a:p>
          <a:p>
            <a:pPr marL="0" indent="0">
              <a:buNone/>
            </a:pPr>
            <a:endParaRPr lang="en-US" sz="1200" dirty="0"/>
          </a:p>
          <a:p>
            <a:pPr marL="457200" lvl="1" indent="0">
              <a:buNone/>
            </a:pPr>
            <a:endParaRPr lang="en-US" sz="1800" dirty="0"/>
          </a:p>
          <a:p>
            <a:endParaRPr lang="en-US" sz="2000" dirty="0"/>
          </a:p>
          <a:p>
            <a:endParaRPr lang="en-US" sz="2000" dirty="0"/>
          </a:p>
        </p:txBody>
      </p:sp>
    </p:spTree>
    <p:extLst>
      <p:ext uri="{BB962C8B-B14F-4D97-AF65-F5344CB8AC3E}">
        <p14:creationId xmlns:p14="http://schemas.microsoft.com/office/powerpoint/2010/main" val="37427546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4CF0C-C1F8-AB27-EE1C-F454C0BDDE19}"/>
              </a:ext>
            </a:extLst>
          </p:cNvPr>
          <p:cNvSpPr>
            <a:spLocks noGrp="1"/>
          </p:cNvSpPr>
          <p:nvPr>
            <p:ph type="title"/>
          </p:nvPr>
        </p:nvSpPr>
        <p:spPr/>
        <p:txBody>
          <a:bodyPr/>
          <a:lstStyle/>
          <a:p>
            <a:r>
              <a:rPr lang="en-US" dirty="0"/>
              <a:t>Example of Non-Spin Dispatch</a:t>
            </a:r>
          </a:p>
        </p:txBody>
      </p:sp>
      <p:sp>
        <p:nvSpPr>
          <p:cNvPr id="4" name="Slide Number Placeholder 3">
            <a:extLst>
              <a:ext uri="{FF2B5EF4-FFF2-40B4-BE49-F238E27FC236}">
                <a16:creationId xmlns:a16="http://schemas.microsoft.com/office/drawing/2014/main" id="{F99BC4F2-268F-6576-46DE-674178460A1D}"/>
              </a:ext>
            </a:extLst>
          </p:cNvPr>
          <p:cNvSpPr>
            <a:spLocks noGrp="1"/>
          </p:cNvSpPr>
          <p:nvPr>
            <p:ph type="sldNum" sz="quarter" idx="4"/>
          </p:nvPr>
        </p:nvSpPr>
        <p:spPr/>
        <p:txBody>
          <a:bodyPr/>
          <a:lstStyle/>
          <a:p>
            <a:fld id="{1D93BD3E-1E9A-4970-A6F7-E7AC52762E0C}" type="slidenum">
              <a:rPr lang="en-US" smtClean="0"/>
              <a:pPr/>
              <a:t>31</a:t>
            </a:fld>
            <a:endParaRPr lang="en-US" dirty="0"/>
          </a:p>
        </p:txBody>
      </p:sp>
      <p:pic>
        <p:nvPicPr>
          <p:cNvPr id="5" name="Picture 4" descr="Table&#10;&#10;AI-generated content may be incorrect.">
            <a:extLst>
              <a:ext uri="{FF2B5EF4-FFF2-40B4-BE49-F238E27FC236}">
                <a16:creationId xmlns:a16="http://schemas.microsoft.com/office/drawing/2014/main" id="{4CA8A4A9-DF27-3FCB-2BC9-DFACD07A93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 y="1066800"/>
            <a:ext cx="8284315" cy="4419600"/>
          </a:xfrm>
          <a:prstGeom prst="rect">
            <a:avLst/>
          </a:prstGeom>
        </p:spPr>
      </p:pic>
    </p:spTree>
    <p:extLst>
      <p:ext uri="{BB962C8B-B14F-4D97-AF65-F5344CB8AC3E}">
        <p14:creationId xmlns:p14="http://schemas.microsoft.com/office/powerpoint/2010/main" val="6755297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t>High-level overview of </a:t>
            </a:r>
            <a:r>
              <a:rPr lang="en-US" sz="2400" dirty="0"/>
              <a:t>Telemetry From/To QSE in RTC		</a:t>
            </a:r>
            <a:r>
              <a:rPr lang="en-US" sz="800" i="1" dirty="0"/>
              <a:t>(Updated 2/19/2024)</a:t>
            </a:r>
          </a:p>
        </p:txBody>
      </p:sp>
      <p:sp>
        <p:nvSpPr>
          <p:cNvPr id="4" name="Slide Number Placeholder 3"/>
          <p:cNvSpPr>
            <a:spLocks noGrp="1"/>
          </p:cNvSpPr>
          <p:nvPr>
            <p:ph type="sldNum" sz="quarter" idx="4"/>
          </p:nvPr>
        </p:nvSpPr>
        <p:spPr/>
        <p:txBody>
          <a:bodyPr/>
          <a:lstStyle/>
          <a:p>
            <a:fld id="{1D93BD3E-1E9A-4970-A6F7-E7AC52762E0C}" type="slidenum">
              <a:rPr lang="en-US" smtClean="0"/>
              <a:pPr/>
              <a:t>32</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5753545"/>
              </p:ext>
            </p:extLst>
          </p:nvPr>
        </p:nvGraphicFramePr>
        <p:xfrm>
          <a:off x="304801" y="4419600"/>
          <a:ext cx="4267200" cy="1959980"/>
        </p:xfrm>
        <a:graphic>
          <a:graphicData uri="http://schemas.openxmlformats.org/drawingml/2006/table">
            <a:tbl>
              <a:tblPr>
                <a:tableStyleId>{3B4B98B0-60AC-42C2-AFA5-B58CD77FA1E5}</a:tableStyleId>
              </a:tblPr>
              <a:tblGrid>
                <a:gridCol w="1633021">
                  <a:extLst>
                    <a:ext uri="{9D8B030D-6E8A-4147-A177-3AD203B41FA5}">
                      <a16:colId xmlns:a16="http://schemas.microsoft.com/office/drawing/2014/main" val="20000"/>
                    </a:ext>
                  </a:extLst>
                </a:gridCol>
                <a:gridCol w="143650">
                  <a:extLst>
                    <a:ext uri="{9D8B030D-6E8A-4147-A177-3AD203B41FA5}">
                      <a16:colId xmlns:a16="http://schemas.microsoft.com/office/drawing/2014/main" val="20001"/>
                    </a:ext>
                  </a:extLst>
                </a:gridCol>
                <a:gridCol w="2490529">
                  <a:extLst>
                    <a:ext uri="{9D8B030D-6E8A-4147-A177-3AD203B41FA5}">
                      <a16:colId xmlns:a16="http://schemas.microsoft.com/office/drawing/2014/main" val="20002"/>
                    </a:ext>
                  </a:extLst>
                </a:gridCol>
              </a:tblGrid>
              <a:tr h="162971">
                <a:tc gridSpan="3">
                  <a:txBody>
                    <a:bodyPr/>
                    <a:lstStyle/>
                    <a:p>
                      <a:pPr algn="ctr" fontAlgn="b"/>
                      <a:r>
                        <a:rPr lang="en-US" sz="800" b="1" u="none" strike="noStrike" dirty="0">
                          <a:effectLst/>
                        </a:rPr>
                        <a:t>Resource Specific To QSE</a:t>
                      </a:r>
                      <a:endParaRPr lang="en-US" sz="8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2335">
                <a:tc>
                  <a:txBody>
                    <a:bodyPr/>
                    <a:lstStyle/>
                    <a:p>
                      <a:pPr algn="ctr" fontAlgn="b"/>
                      <a:r>
                        <a:rPr lang="en-US" sz="800" b="1" u="none" strike="noStrike" dirty="0">
                          <a:effectLst/>
                        </a:rPr>
                        <a:t>Unit Related</a:t>
                      </a:r>
                      <a:endParaRPr lang="en-US" sz="8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endParaRPr lang="en-US" sz="800" dirty="0"/>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fontAlgn="b"/>
                      <a:r>
                        <a:rPr lang="en-US" sz="800" b="1" u="none" strike="noStrike" dirty="0">
                          <a:effectLst/>
                        </a:rPr>
                        <a:t>A/S Related</a:t>
                      </a:r>
                      <a:endParaRPr lang="en-US" sz="8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182335">
                <a:tc>
                  <a:txBody>
                    <a:bodyPr/>
                    <a:lstStyle/>
                    <a:p>
                      <a:pPr algn="ctr" fontAlgn="b"/>
                      <a:r>
                        <a:rPr lang="en-US" sz="800" b="0" i="0" u="none" strike="noStrike" dirty="0">
                          <a:solidFill>
                            <a:schemeClr val="tx1"/>
                          </a:solidFill>
                          <a:effectLst/>
                          <a:latin typeface="+mn-lt"/>
                        </a:rPr>
                        <a:t>Base Point (BP)</a:t>
                      </a:r>
                      <a:endParaRPr lang="en-US" sz="8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800" b="0" i="0" u="none" strike="noStrike" dirty="0">
                          <a:solidFill>
                            <a:srgbClr val="000000"/>
                          </a:solidFill>
                          <a:effectLst/>
                          <a:latin typeface="+mn-lt"/>
                        </a:rPr>
                        <a:t>Non-Spin Deployed (NDPL)</a:t>
                      </a: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extLst>
                  <a:ext uri="{0D108BD9-81ED-4DB2-BD59-A6C34878D82A}">
                    <a16:rowId xmlns:a16="http://schemas.microsoft.com/office/drawing/2014/main" val="10002"/>
                  </a:ext>
                </a:extLst>
              </a:tr>
              <a:tr h="182335">
                <a:tc>
                  <a:txBody>
                    <a:bodyPr/>
                    <a:lstStyle/>
                    <a:p>
                      <a:pPr algn="ctr" fontAlgn="b"/>
                      <a:r>
                        <a:rPr lang="nb-NO" sz="800" b="0" i="0" u="none" strike="noStrike" dirty="0">
                          <a:solidFill>
                            <a:schemeClr val="tx1"/>
                          </a:solidFill>
                          <a:effectLst/>
                          <a:latin typeface="+mn-lt"/>
                        </a:rPr>
                        <a:t>Locational Marginal Price (LMP)</a:t>
                      </a:r>
                      <a:endParaRPr lang="nb-NO" sz="8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800" b="0" i="0" u="none" strike="noStrike" dirty="0">
                          <a:solidFill>
                            <a:srgbClr val="000000"/>
                          </a:solidFill>
                          <a:effectLst/>
                          <a:latin typeface="+mn-lt"/>
                        </a:rPr>
                        <a:t>RRS</a:t>
                      </a:r>
                      <a:r>
                        <a:rPr lang="en-US" sz="800" b="0" i="0" u="none" strike="noStrike" baseline="0" dirty="0">
                          <a:solidFill>
                            <a:srgbClr val="000000"/>
                          </a:solidFill>
                          <a:effectLst/>
                          <a:latin typeface="+mn-lt"/>
                        </a:rPr>
                        <a:t> Deployed (RDPL) [NCLR]</a:t>
                      </a:r>
                      <a:endParaRPr lang="en-US" sz="8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extLst>
                  <a:ext uri="{0D108BD9-81ED-4DB2-BD59-A6C34878D82A}">
                    <a16:rowId xmlns:a16="http://schemas.microsoft.com/office/drawing/2014/main" val="10003"/>
                  </a:ext>
                </a:extLst>
              </a:tr>
              <a:tr h="182335">
                <a:tc>
                  <a:txBody>
                    <a:bodyPr/>
                    <a:lstStyle/>
                    <a:p>
                      <a:pPr algn="ctr" fontAlgn="b"/>
                      <a:r>
                        <a:rPr lang="en-US" sz="800" u="none" strike="noStrike" dirty="0">
                          <a:effectLst/>
                          <a:latin typeface="+mn-lt"/>
                        </a:rPr>
                        <a:t>Curtailment</a:t>
                      </a:r>
                      <a:r>
                        <a:rPr lang="en-US" sz="800" u="none" strike="noStrike" baseline="0" dirty="0">
                          <a:effectLst/>
                          <a:latin typeface="+mn-lt"/>
                        </a:rPr>
                        <a:t> (</a:t>
                      </a:r>
                      <a:r>
                        <a:rPr lang="en-US" sz="800" u="none" strike="noStrike" dirty="0">
                          <a:effectLst/>
                          <a:latin typeface="+mn-lt"/>
                        </a:rPr>
                        <a:t>SBBH)</a:t>
                      </a:r>
                      <a:endParaRPr lang="en-US" sz="8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800" b="1" i="0" u="none" strike="noStrike" kern="1200" baseline="0" dirty="0">
                          <a:solidFill>
                            <a:schemeClr val="tx1"/>
                          </a:solidFill>
                          <a:effectLst/>
                          <a:latin typeface="Arial" panose="020B0604020202020204" pitchFamily="34" charset="0"/>
                          <a:ea typeface="+mn-ea"/>
                          <a:cs typeface="+mn-cs"/>
                        </a:rPr>
                        <a:t>Regulation Up Award, Regulation Down Award</a:t>
                      </a: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182335">
                <a:tc>
                  <a:txBody>
                    <a:bodyPr/>
                    <a:lstStyle/>
                    <a:p>
                      <a:pPr algn="ctr" fontAlgn="b"/>
                      <a:r>
                        <a:rPr lang="en-US" sz="800" b="0" i="0" u="none" strike="noStrike" dirty="0">
                          <a:solidFill>
                            <a:srgbClr val="000000"/>
                          </a:solidFill>
                          <a:effectLst/>
                          <a:latin typeface="+mn-lt"/>
                        </a:rPr>
                        <a:t>SCCT Status (SCCT)</a:t>
                      </a: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ctr"/>
                      <a:r>
                        <a:rPr lang="en-US" sz="800" b="1" i="0" u="none" strike="noStrike" kern="1200" baseline="0" dirty="0">
                          <a:solidFill>
                            <a:schemeClr val="tx1"/>
                          </a:solidFill>
                          <a:effectLst/>
                          <a:latin typeface="Arial" panose="020B0604020202020204" pitchFamily="34" charset="0"/>
                          <a:ea typeface="+mn-ea"/>
                          <a:cs typeface="+mn-cs"/>
                        </a:rPr>
                        <a:t>Responsive Reserve PFR/FFR/UFR Award</a:t>
                      </a:r>
                      <a:endParaRPr lang="en-US" sz="800" b="1" i="0" u="none" strike="noStrike" kern="1200" baseline="0" dirty="0">
                        <a:solidFill>
                          <a:srgbClr val="FF0000"/>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182335">
                <a:tc>
                  <a:txBody>
                    <a:bodyPr/>
                    <a:lstStyle/>
                    <a:p>
                      <a:pPr algn="ctr" fontAlgn="b"/>
                      <a:r>
                        <a:rPr lang="en-US" sz="800" u="none" strike="sngStrike" baseline="0" dirty="0">
                          <a:solidFill>
                            <a:schemeClr val="accent6"/>
                          </a:solidFill>
                          <a:effectLst/>
                          <a:latin typeface="+mn-lt"/>
                        </a:rPr>
                        <a:t>Updated Desired BP (UDBP)</a:t>
                      </a:r>
                      <a:endParaRPr lang="en-US" sz="800" b="0" i="0" u="none" strike="sngStrike" baseline="0"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800" b="1" i="0" u="none" strike="noStrike" kern="1200" baseline="0" dirty="0">
                          <a:solidFill>
                            <a:schemeClr val="tx1"/>
                          </a:solidFill>
                          <a:effectLst/>
                          <a:latin typeface="Arial" panose="020B0604020202020204" pitchFamily="34" charset="0"/>
                          <a:ea typeface="+mn-ea"/>
                          <a:cs typeface="+mn-cs"/>
                        </a:rPr>
                        <a:t>ECRS Award, Non-Spin Award</a:t>
                      </a: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r h="260332">
                <a:tc>
                  <a:txBody>
                    <a:bodyPr/>
                    <a:lstStyle/>
                    <a:p>
                      <a:pPr algn="ctr" fontAlgn="b"/>
                      <a:endParaRPr lang="en-US" sz="8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b="1" i="0" u="none" strike="noStrike" kern="1200" dirty="0">
                          <a:solidFill>
                            <a:schemeClr val="tx1"/>
                          </a:solidFill>
                          <a:effectLst/>
                          <a:latin typeface="Arial" panose="020B0604020202020204" pitchFamily="34" charset="0"/>
                          <a:ea typeface="+mn-ea"/>
                          <a:cs typeface="+mn-cs"/>
                        </a:rPr>
                        <a:t>Regulation Up Deployment, Regulation Down Deployment (Not to be used)</a:t>
                      </a:r>
                      <a:endParaRPr lang="en-US" sz="8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7"/>
                  </a:ext>
                </a:extLst>
              </a:tr>
              <a:tr h="260332">
                <a:tc>
                  <a:txBody>
                    <a:bodyPr/>
                    <a:lstStyle/>
                    <a:p>
                      <a:pPr algn="ctr" fontAlgn="b"/>
                      <a:endParaRPr lang="en-US" sz="8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b="1" u="none" strike="noStrike" dirty="0">
                          <a:effectLst/>
                          <a:latin typeface="+mn-lt"/>
                        </a:rPr>
                        <a:t>Updated Desired SP (UDSP:Includes Base Ramp and Regulation Instruction)</a:t>
                      </a:r>
                      <a:endParaRPr lang="en-US" sz="800" b="1" i="0" u="none" strike="noStrike" dirty="0">
                        <a:solidFill>
                          <a:srgbClr val="000000"/>
                        </a:solidFill>
                        <a:effectLst/>
                        <a:latin typeface="+mn-lt"/>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8"/>
                  </a:ext>
                </a:extLst>
              </a:tr>
              <a:tr h="182335">
                <a:tc>
                  <a:txBody>
                    <a:bodyPr/>
                    <a:lstStyle/>
                    <a:p>
                      <a:pPr algn="ctr" fontAlgn="b"/>
                      <a:endParaRPr lang="en-US" sz="8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mn-lt"/>
                        </a:rPr>
                        <a:t>System wide MCPCs for all Ancillary Services</a:t>
                      </a:r>
                    </a:p>
                  </a:txBody>
                  <a:tcPr marL="6371" marR="6371" marT="6371" marB="0" anchor="ctr">
                    <a:lnT w="3175" cap="flat" cmpd="sng" algn="ctr">
                      <a:solidFill>
                        <a:schemeClr val="tx2"/>
                      </a:solidFill>
                      <a:prstDash val="sysDot"/>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3570087421"/>
                  </a:ext>
                </a:extLst>
              </a:tr>
            </a:tbl>
          </a:graphicData>
        </a:graphic>
      </p:graphicFrame>
      <p:sp>
        <p:nvSpPr>
          <p:cNvPr id="11" name="TextBox 10"/>
          <p:cNvSpPr txBox="1"/>
          <p:nvPr/>
        </p:nvSpPr>
        <p:spPr>
          <a:xfrm>
            <a:off x="1715240" y="6512289"/>
            <a:ext cx="7103445" cy="338554"/>
          </a:xfrm>
          <a:prstGeom prst="rect">
            <a:avLst/>
          </a:prstGeom>
          <a:noFill/>
        </p:spPr>
        <p:txBody>
          <a:bodyPr wrap="square" rtlCol="0">
            <a:spAutoFit/>
          </a:bodyPr>
          <a:lstStyle/>
          <a:p>
            <a:r>
              <a:rPr lang="en-US" sz="800" dirty="0"/>
              <a:t>*Base telemetry list in this table has been created using </a:t>
            </a:r>
            <a:r>
              <a:rPr lang="en-US" sz="800" dirty="0">
                <a:hlinkClick r:id="rId2"/>
              </a:rPr>
              <a:t>ERCOT Nodal ICCP Communications Handbook</a:t>
            </a:r>
            <a:r>
              <a:rPr lang="en-US" sz="800" dirty="0"/>
              <a:t> </a:t>
            </a:r>
          </a:p>
          <a:p>
            <a:r>
              <a:rPr lang="en-US" sz="800" dirty="0"/>
              <a:t>**RTC related changes that are identified in this list (reflected in </a:t>
            </a:r>
            <a:r>
              <a:rPr lang="en-US" sz="800" dirty="0">
                <a:solidFill>
                  <a:schemeClr val="accent6"/>
                </a:solidFill>
              </a:rPr>
              <a:t>red</a:t>
            </a:r>
            <a:r>
              <a:rPr lang="en-US" sz="800" dirty="0"/>
              <a:t> color) are based on KP1.3, 1.4, 1.5. </a:t>
            </a:r>
          </a:p>
        </p:txBody>
      </p:sp>
      <p:graphicFrame>
        <p:nvGraphicFramePr>
          <p:cNvPr id="3" name="Table 2">
            <a:extLst>
              <a:ext uri="{FF2B5EF4-FFF2-40B4-BE49-F238E27FC236}">
                <a16:creationId xmlns:a16="http://schemas.microsoft.com/office/drawing/2014/main" id="{182105A4-C1CF-CF36-E137-4B0CBC93640B}"/>
              </a:ext>
            </a:extLst>
          </p:cNvPr>
          <p:cNvGraphicFramePr>
            <a:graphicFrameLocks noGrp="1"/>
          </p:cNvGraphicFramePr>
          <p:nvPr/>
        </p:nvGraphicFramePr>
        <p:xfrm>
          <a:off x="5410200" y="4458269"/>
          <a:ext cx="2743200" cy="2392574"/>
        </p:xfrm>
        <a:graphic>
          <a:graphicData uri="http://schemas.openxmlformats.org/drawingml/2006/table">
            <a:tbl>
              <a:tblPr/>
              <a:tblGrid>
                <a:gridCol w="2743200">
                  <a:extLst>
                    <a:ext uri="{9D8B030D-6E8A-4147-A177-3AD203B41FA5}">
                      <a16:colId xmlns:a16="http://schemas.microsoft.com/office/drawing/2014/main" val="1112250050"/>
                    </a:ext>
                  </a:extLst>
                </a:gridCol>
              </a:tblGrid>
              <a:tr h="205095">
                <a:tc>
                  <a:txBody>
                    <a:bodyPr/>
                    <a:lstStyle/>
                    <a:p>
                      <a:pPr algn="ctr" rtl="0" fontAlgn="b"/>
                      <a:r>
                        <a:rPr lang="en-US" sz="1200" b="1" i="0" u="none" strike="noStrike" dirty="0">
                          <a:solidFill>
                            <a:srgbClr val="000000"/>
                          </a:solidFill>
                          <a:effectLst/>
                          <a:latin typeface="Arial" panose="020B0604020202020204" pitchFamily="34" charset="0"/>
                        </a:rPr>
                        <a:t>QSE Specific To QSE</a:t>
                      </a:r>
                    </a:p>
                  </a:txBody>
                  <a:tcPr marL="9525" marR="9525" marT="9525"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extLst>
                  <a:ext uri="{0D108BD9-81ED-4DB2-BD59-A6C34878D82A}">
                    <a16:rowId xmlns:a16="http://schemas.microsoft.com/office/drawing/2014/main" val="3963139225"/>
                  </a:ext>
                </a:extLst>
              </a:tr>
              <a:tr h="150810">
                <a:tc>
                  <a:txBody>
                    <a:bodyPr/>
                    <a:lstStyle/>
                    <a:p>
                      <a:pPr algn="ctr" rtl="0" fontAlgn="b"/>
                      <a:r>
                        <a:rPr lang="en-US" sz="1000" b="1" i="0" u="none" strike="noStrike" dirty="0">
                          <a:solidFill>
                            <a:srgbClr val="000000"/>
                          </a:solidFill>
                          <a:effectLst/>
                          <a:latin typeface="Arial" panose="020B0604020202020204" pitchFamily="34" charset="0"/>
                        </a:rPr>
                        <a:t>A/S Related</a:t>
                      </a:r>
                    </a:p>
                  </a:txBody>
                  <a:tcPr marL="9525" marR="9525" marT="9525"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extLst>
                  <a:ext uri="{0D108BD9-81ED-4DB2-BD59-A6C34878D82A}">
                    <a16:rowId xmlns:a16="http://schemas.microsoft.com/office/drawing/2014/main" val="4017963093"/>
                  </a:ext>
                </a:extLst>
              </a:tr>
              <a:tr h="151212">
                <a:tc>
                  <a:txBody>
                    <a:bodyPr/>
                    <a:lstStyle/>
                    <a:p>
                      <a:pPr algn="ctr" rtl="0" fontAlgn="b"/>
                      <a:r>
                        <a:rPr lang="en-US" sz="800" b="0" i="0" u="none" strike="sngStrike" kern="1200" dirty="0">
                          <a:solidFill>
                            <a:srgbClr val="910258"/>
                          </a:solidFill>
                          <a:effectLst/>
                          <a:latin typeface="+mn-lt"/>
                          <a:ea typeface="+mn-ea"/>
                          <a:cs typeface="Times New Roman" panose="02020603050405020304" pitchFamily="18" charset="0"/>
                        </a:rPr>
                        <a:t>Regulation Up/Down MW (REGU, REDG)</a:t>
                      </a:r>
                    </a:p>
                  </a:txBody>
                  <a:tcPr marL="9525" marR="9525" marT="9525" marB="0" anchor="b">
                    <a:lnL>
                      <a:noFill/>
                    </a:lnL>
                    <a:lnR>
                      <a:noFill/>
                    </a:lnR>
                    <a:lnT w="12700" cap="flat" cmpd="sng" algn="ctr">
                      <a:solidFill>
                        <a:srgbClr val="00ACC8"/>
                      </a:solidFill>
                      <a:prstDash val="solid"/>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983299436"/>
                  </a:ext>
                </a:extLst>
              </a:tr>
              <a:tr h="122422">
                <a:tc>
                  <a:txBody>
                    <a:bodyPr/>
                    <a:lstStyle/>
                    <a:p>
                      <a:pPr algn="ctr" rtl="0" fontAlgn="b"/>
                      <a:r>
                        <a:rPr lang="en-US" sz="800" b="0" i="0" u="none" strike="sngStrike" kern="1200" dirty="0">
                          <a:solidFill>
                            <a:srgbClr val="910258"/>
                          </a:solidFill>
                          <a:effectLst/>
                          <a:latin typeface="+mn-lt"/>
                          <a:ea typeface="+mn-ea"/>
                          <a:cs typeface="Times New Roman" panose="02020603050405020304" pitchFamily="18" charset="0"/>
                        </a:rPr>
                        <a:t>FRRS Up/Down MW (FURQ, FDRQ)</a:t>
                      </a:r>
                    </a:p>
                  </a:txBody>
                  <a:tcPr marL="9525" marR="9525" marT="9525" marB="0" anchor="b">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316010459"/>
                  </a:ext>
                </a:extLst>
              </a:tr>
              <a:tr h="128277">
                <a:tc>
                  <a:txBody>
                    <a:bodyPr/>
                    <a:lstStyle/>
                    <a:p>
                      <a:pPr algn="ctr" rtl="0" fontAlgn="b"/>
                      <a:r>
                        <a:rPr lang="en-US" sz="800" b="0" i="0" u="none" strike="sngStrike" kern="1200" dirty="0">
                          <a:solidFill>
                            <a:srgbClr val="910258"/>
                          </a:solidFill>
                          <a:effectLst/>
                          <a:latin typeface="+mn-lt"/>
                          <a:ea typeface="+mn-ea"/>
                          <a:cs typeface="Times New Roman" panose="02020603050405020304" pitchFamily="18" charset="0"/>
                        </a:rPr>
                        <a:t>Responsive Reserve PFR/ONRR/FFR </a:t>
                      </a:r>
                    </a:p>
                  </a:txBody>
                  <a:tcPr marL="9525" marR="9525" marT="9525" marB="0" anchor="b">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1475060905"/>
                  </a:ext>
                </a:extLst>
              </a:tr>
              <a:tr h="192227">
                <a:tc>
                  <a:txBody>
                    <a:bodyPr/>
                    <a:lstStyle/>
                    <a:p>
                      <a:pPr algn="ctr" rtl="0" fontAlgn="b"/>
                      <a:r>
                        <a:rPr lang="en-US" sz="800" b="0" i="0" u="none" strike="sngStrike" kern="1200" dirty="0">
                          <a:solidFill>
                            <a:srgbClr val="910258"/>
                          </a:solidFill>
                          <a:effectLst/>
                          <a:latin typeface="+mn-lt"/>
                          <a:ea typeface="+mn-ea"/>
                          <a:cs typeface="Times New Roman" panose="02020603050405020304" pitchFamily="18" charset="0"/>
                        </a:rPr>
                        <a:t>ECRS Deployment (Gen, ONECRS)</a:t>
                      </a:r>
                    </a:p>
                  </a:txBody>
                  <a:tcPr marL="9525" marR="9525" marT="9525" marB="0" anchor="b">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FFFFF"/>
                    </a:solidFill>
                  </a:tcPr>
                </a:tc>
                <a:extLst>
                  <a:ext uri="{0D108BD9-81ED-4DB2-BD59-A6C34878D82A}">
                    <a16:rowId xmlns:a16="http://schemas.microsoft.com/office/drawing/2014/main" val="1228771374"/>
                  </a:ext>
                </a:extLst>
              </a:tr>
              <a:tr h="264362">
                <a:tc>
                  <a:txBody>
                    <a:bodyPr/>
                    <a:lstStyle/>
                    <a:p>
                      <a:pPr algn="ctr" fontAlgn="ctr"/>
                      <a:r>
                        <a:rPr lang="en-US" sz="18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75683781"/>
                  </a:ext>
                </a:extLst>
              </a:tr>
              <a:tr h="264362">
                <a:tc>
                  <a:txBody>
                    <a:bodyPr/>
                    <a:lstStyle/>
                    <a:p>
                      <a:pPr algn="ctr" fontAlgn="ctr"/>
                      <a:r>
                        <a:rPr lang="en-US" sz="1800" b="0" i="0" u="none" strike="noStrike" dirty="0">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320316388"/>
                  </a:ext>
                </a:extLst>
              </a:tr>
              <a:tr h="264362">
                <a:tc>
                  <a:txBody>
                    <a:bodyPr/>
                    <a:lstStyle/>
                    <a:p>
                      <a:pPr algn="ctr" fontAlgn="ctr"/>
                      <a:r>
                        <a:rPr lang="en-US" sz="18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283216265"/>
                  </a:ext>
                </a:extLst>
              </a:tr>
              <a:tr h="264362">
                <a:tc>
                  <a:txBody>
                    <a:bodyPr/>
                    <a:lstStyle/>
                    <a:p>
                      <a:pPr algn="ctr" fontAlgn="ctr"/>
                      <a:r>
                        <a:rPr lang="en-US" sz="18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2002748225"/>
                  </a:ext>
                </a:extLst>
              </a:tr>
              <a:tr h="264362">
                <a:tc>
                  <a:txBody>
                    <a:bodyPr/>
                    <a:lstStyle/>
                    <a:p>
                      <a:pPr algn="ctr" fontAlgn="ctr"/>
                      <a:r>
                        <a:rPr lang="en-US" sz="1800" b="0" i="0" u="none" strike="noStrike" dirty="0">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5B6770"/>
                      </a:solidFill>
                      <a:prstDash val="dot"/>
                      <a:round/>
                      <a:headEnd type="none" w="med" len="med"/>
                      <a:tailEnd type="none" w="med" len="med"/>
                    </a:lnT>
                    <a:lnB w="12700" cap="flat" cmpd="sng" algn="ctr">
                      <a:solidFill>
                        <a:srgbClr val="00ACC8"/>
                      </a:solidFill>
                      <a:prstDash val="solid"/>
                      <a:round/>
                      <a:headEnd type="none" w="med" len="med"/>
                      <a:tailEnd type="none" w="med" len="med"/>
                    </a:lnB>
                  </a:tcPr>
                </a:tc>
                <a:extLst>
                  <a:ext uri="{0D108BD9-81ED-4DB2-BD59-A6C34878D82A}">
                    <a16:rowId xmlns:a16="http://schemas.microsoft.com/office/drawing/2014/main" val="1219978157"/>
                  </a:ext>
                </a:extLst>
              </a:tr>
            </a:tbl>
          </a:graphicData>
        </a:graphic>
      </p:graphicFrame>
      <p:graphicFrame>
        <p:nvGraphicFramePr>
          <p:cNvPr id="9" name="Table 8">
            <a:extLst>
              <a:ext uri="{FF2B5EF4-FFF2-40B4-BE49-F238E27FC236}">
                <a16:creationId xmlns:a16="http://schemas.microsoft.com/office/drawing/2014/main" id="{FB668C64-A4C3-1753-1856-68ED5EDBF081}"/>
              </a:ext>
            </a:extLst>
          </p:cNvPr>
          <p:cNvGraphicFramePr>
            <a:graphicFrameLocks noGrp="1"/>
          </p:cNvGraphicFramePr>
          <p:nvPr/>
        </p:nvGraphicFramePr>
        <p:xfrm>
          <a:off x="304801" y="762000"/>
          <a:ext cx="8305799" cy="3608989"/>
        </p:xfrm>
        <a:graphic>
          <a:graphicData uri="http://schemas.openxmlformats.org/drawingml/2006/table">
            <a:tbl>
              <a:tblPr/>
              <a:tblGrid>
                <a:gridCol w="2307165">
                  <a:extLst>
                    <a:ext uri="{9D8B030D-6E8A-4147-A177-3AD203B41FA5}">
                      <a16:colId xmlns:a16="http://schemas.microsoft.com/office/drawing/2014/main" val="2677736222"/>
                    </a:ext>
                  </a:extLst>
                </a:gridCol>
                <a:gridCol w="2224767">
                  <a:extLst>
                    <a:ext uri="{9D8B030D-6E8A-4147-A177-3AD203B41FA5}">
                      <a16:colId xmlns:a16="http://schemas.microsoft.com/office/drawing/2014/main" val="1400253823"/>
                    </a:ext>
                  </a:extLst>
                </a:gridCol>
                <a:gridCol w="280157">
                  <a:extLst>
                    <a:ext uri="{9D8B030D-6E8A-4147-A177-3AD203B41FA5}">
                      <a16:colId xmlns:a16="http://schemas.microsoft.com/office/drawing/2014/main" val="196650552"/>
                    </a:ext>
                  </a:extLst>
                </a:gridCol>
                <a:gridCol w="3493710">
                  <a:extLst>
                    <a:ext uri="{9D8B030D-6E8A-4147-A177-3AD203B41FA5}">
                      <a16:colId xmlns:a16="http://schemas.microsoft.com/office/drawing/2014/main" val="3483314293"/>
                    </a:ext>
                  </a:extLst>
                </a:gridCol>
              </a:tblGrid>
              <a:tr h="126928">
                <a:tc gridSpan="4">
                  <a:txBody>
                    <a:bodyPr/>
                    <a:lstStyle/>
                    <a:p>
                      <a:pPr algn="ctr" rtl="0" fontAlgn="b"/>
                      <a:r>
                        <a:rPr lang="en-US" sz="800" b="1" i="0" u="none" strike="noStrike" dirty="0">
                          <a:solidFill>
                            <a:srgbClr val="000000"/>
                          </a:solidFill>
                          <a:effectLst/>
                          <a:latin typeface="+mn-lt"/>
                          <a:cs typeface="Times New Roman" panose="02020603050405020304" pitchFamily="18" charset="0"/>
                        </a:rPr>
                        <a:t>Resource Specific From QSE</a:t>
                      </a:r>
                    </a:p>
                  </a:txBody>
                  <a:tcPr marL="2770" marR="2770" marT="2770"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tc hMerge="1">
                  <a:txBody>
                    <a:bodyPr/>
                    <a:lstStyle/>
                    <a:p>
                      <a:endParaRPr lang="en-US"/>
                    </a:p>
                  </a:txBody>
                  <a:tcPr>
                    <a:lnL w="12700" cmpd="sng">
                      <a:noFill/>
                      <a:prstDash val="soli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49557101"/>
                  </a:ext>
                </a:extLst>
              </a:tr>
              <a:tr h="131089">
                <a:tc gridSpan="2">
                  <a:txBody>
                    <a:bodyPr/>
                    <a:lstStyle/>
                    <a:p>
                      <a:pPr algn="ctr" rtl="0" fontAlgn="b"/>
                      <a:r>
                        <a:rPr lang="en-US" sz="800" b="1" i="0" u="none" strike="noStrike" dirty="0">
                          <a:solidFill>
                            <a:srgbClr val="000000"/>
                          </a:solidFill>
                          <a:effectLst/>
                          <a:latin typeface="+mn-lt"/>
                          <a:cs typeface="Times New Roman" panose="02020603050405020304" pitchFamily="18" charset="0"/>
                        </a:rPr>
                        <a:t>Resource Related</a:t>
                      </a:r>
                    </a:p>
                  </a:txBody>
                  <a:tcPr marL="2770" marR="2770" marT="2770" marB="0" anchor="b">
                    <a:lnL>
                      <a:noFill/>
                    </a:lnL>
                    <a:lnR w="6350" cap="flat" cmpd="sng" algn="ctr">
                      <a:solidFill>
                        <a:srgbClr val="00ACC8"/>
                      </a:solidFill>
                      <a:prstDash val="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tc hMerge="1">
                  <a:txBody>
                    <a:bodyPr/>
                    <a:lstStyle/>
                    <a:p>
                      <a:endParaRPr lang="en-US"/>
                    </a:p>
                  </a:txBody>
                  <a:tcPr>
                    <a:lnL w="6350" cap="flat" cmpd="sng" algn="ctr">
                      <a:solidFill>
                        <a:srgbClr val="00ACC8"/>
                      </a:solidFill>
                      <a:prstDash val="dot"/>
                      <a:round/>
                      <a:headEnd type="none" w="med" len="med"/>
                      <a:tailEnd type="none" w="med" len="med"/>
                    </a:lnL>
                  </a:tcPr>
                </a:tc>
                <a:tc>
                  <a:txBody>
                    <a:bodyPr/>
                    <a:lstStyle/>
                    <a:p>
                      <a:pPr algn="ctr" fontAlgn="b"/>
                      <a:r>
                        <a:rPr lang="en-US" sz="800" b="0" i="0" u="none" strike="noStrike">
                          <a:solidFill>
                            <a:srgbClr val="000000"/>
                          </a:solidFill>
                          <a:effectLst/>
                          <a:latin typeface="+mn-lt"/>
                          <a:cs typeface="Times New Roman" panose="02020603050405020304" pitchFamily="18" charset="0"/>
                        </a:rPr>
                        <a:t> </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5B6770"/>
                    </a:solidFill>
                  </a:tcPr>
                </a:tc>
                <a:tc>
                  <a:txBody>
                    <a:bodyPr/>
                    <a:lstStyle/>
                    <a:p>
                      <a:pPr algn="ctr" rtl="0" fontAlgn="b"/>
                      <a:r>
                        <a:rPr lang="en-US" sz="800" b="1" i="0" u="none" strike="noStrike">
                          <a:solidFill>
                            <a:srgbClr val="000000"/>
                          </a:solidFill>
                          <a:effectLst/>
                          <a:latin typeface="+mn-lt"/>
                          <a:cs typeface="Times New Roman" panose="02020603050405020304" pitchFamily="18" charset="0"/>
                        </a:rPr>
                        <a:t>A/S Related</a:t>
                      </a:r>
                    </a:p>
                  </a:txBody>
                  <a:tcPr marL="2770" marR="2770" marT="2770" marB="0" anchor="b">
                    <a:lnL w="6350" cap="flat" cmpd="sng" algn="ctr">
                      <a:solidFill>
                        <a:srgbClr val="00ACC8"/>
                      </a:solidFill>
                      <a:prstDash val="dot"/>
                      <a:round/>
                      <a:headEnd type="none" w="med" len="med"/>
                      <a:tailEnd type="none" w="med" len="med"/>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extLst>
                  <a:ext uri="{0D108BD9-81ED-4DB2-BD59-A6C34878D82A}">
                    <a16:rowId xmlns:a16="http://schemas.microsoft.com/office/drawing/2014/main" val="1176060953"/>
                  </a:ext>
                </a:extLst>
              </a:tr>
              <a:tr h="126928">
                <a:tc>
                  <a:txBody>
                    <a:bodyPr/>
                    <a:lstStyle/>
                    <a:p>
                      <a:pPr algn="ctr" rtl="0" fontAlgn="b"/>
                      <a:r>
                        <a:rPr lang="en-US" sz="800" b="0" i="0" u="none" strike="noStrike" dirty="0">
                          <a:solidFill>
                            <a:srgbClr val="000000"/>
                          </a:solidFill>
                          <a:effectLst/>
                          <a:latin typeface="+mn-lt"/>
                          <a:cs typeface="Times New Roman" panose="02020603050405020304" pitchFamily="18" charset="0"/>
                        </a:rPr>
                        <a:t>High/Low Sustained Limits (HSL, LSL)</a:t>
                      </a:r>
                    </a:p>
                  </a:txBody>
                  <a:tcPr marL="2770" marR="2770" marT="2770" marB="0" anchor="b">
                    <a:lnL>
                      <a:noFill/>
                    </a:lnL>
                    <a:lnR w="6350" cap="flat" cmpd="sng" algn="ctr">
                      <a:solidFill>
                        <a:srgbClr val="00ACC8"/>
                      </a:solidFill>
                      <a:prstDash val="dot"/>
                      <a:round/>
                      <a:headEnd type="none" w="med" len="med"/>
                      <a:tailEnd type="none" w="med" len="med"/>
                    </a:lnR>
                    <a:lnT w="12700" cap="flat" cmpd="sng" algn="ctr">
                      <a:solidFill>
                        <a:srgbClr val="00ACC8"/>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dirty="0">
                          <a:solidFill>
                            <a:srgbClr val="000000"/>
                          </a:solidFill>
                          <a:effectLst/>
                          <a:latin typeface="+mn-lt"/>
                          <a:cs typeface="Times New Roman" panose="02020603050405020304" pitchFamily="18" charset="0"/>
                        </a:rPr>
                        <a:t>AVR Status (AVR)</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12700" cap="flat" cmpd="sng" algn="ctr">
                      <a:solidFill>
                        <a:srgbClr val="00ACC8"/>
                      </a:solidFill>
                      <a:prstDash val="solid"/>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sngStrike">
                          <a:solidFill>
                            <a:srgbClr val="910258"/>
                          </a:solidFill>
                          <a:effectLst/>
                          <a:latin typeface="+mn-lt"/>
                          <a:cs typeface="Times New Roman" panose="02020603050405020304" pitchFamily="18" charset="0"/>
                        </a:rPr>
                        <a:t>FRRS Up/Down Participation Factor (FUPF, FDPF)</a:t>
                      </a:r>
                      <a:endParaRPr lang="en-US" sz="800" b="0" i="0" u="none" strike="noStrike">
                        <a:solidFill>
                          <a:srgbClr val="910258"/>
                        </a:solidFill>
                        <a:effectLst/>
                        <a:latin typeface="+mn-lt"/>
                        <a:cs typeface="Times New Roman" panose="02020603050405020304" pitchFamily="18" charset="0"/>
                      </a:endParaRPr>
                    </a:p>
                  </a:txBody>
                  <a:tcPr marL="2770" marR="2770" marT="2770" marB="0" anchor="b">
                    <a:lnL w="6350" cap="flat" cmpd="sng" algn="ctr">
                      <a:solidFill>
                        <a:srgbClr val="00ACC8"/>
                      </a:solidFill>
                      <a:prstDash val="dot"/>
                      <a:round/>
                      <a:headEnd type="none" w="med" len="med"/>
                      <a:tailEnd type="none" w="med" len="med"/>
                    </a:lnL>
                    <a:lnR>
                      <a:noFill/>
                    </a:lnR>
                    <a:lnT w="12700" cap="flat" cmpd="sng" algn="ctr">
                      <a:solidFill>
                        <a:srgbClr val="00ACC8"/>
                      </a:solidFill>
                      <a:prstDash val="solid"/>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850915321"/>
                  </a:ext>
                </a:extLst>
              </a:tr>
              <a:tr h="251036">
                <a:tc>
                  <a:txBody>
                    <a:bodyPr/>
                    <a:lstStyle/>
                    <a:p>
                      <a:pPr algn="ctr" rtl="0" fontAlgn="b"/>
                      <a:r>
                        <a:rPr lang="en-US" sz="800" b="0" i="0" u="none" strike="noStrike" dirty="0">
                          <a:solidFill>
                            <a:srgbClr val="000000"/>
                          </a:solidFill>
                          <a:effectLst/>
                          <a:latin typeface="+mn-lt"/>
                          <a:cs typeface="Times New Roman" panose="02020603050405020304" pitchFamily="18" charset="0"/>
                        </a:rPr>
                        <a:t>High/Low Emergency Limit (HEL, LEL)</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Dynamically Scheduled Resource Schedule (DSRS)[Gen]</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sngStrike">
                          <a:solidFill>
                            <a:srgbClr val="910258"/>
                          </a:solidFill>
                          <a:effectLst/>
                          <a:latin typeface="+mn-lt"/>
                          <a:cs typeface="Times New Roman" panose="02020603050405020304" pitchFamily="18" charset="0"/>
                        </a:rPr>
                        <a:t>FRRS Up/Down Responsibility (FURS, FDRS)</a:t>
                      </a:r>
                      <a:endParaRPr lang="en-US" sz="800" b="0" i="0" u="none" strike="noStrike">
                        <a:solidFill>
                          <a:srgbClr val="910258"/>
                        </a:solidFill>
                        <a:effectLst/>
                        <a:latin typeface="+mn-lt"/>
                        <a:cs typeface="Times New Roman" panose="02020603050405020304" pitchFamily="18" charset="0"/>
                      </a:endParaRP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1031295193"/>
                  </a:ext>
                </a:extLst>
              </a:tr>
              <a:tr h="251036">
                <a:tc>
                  <a:txBody>
                    <a:bodyPr/>
                    <a:lstStyle/>
                    <a:p>
                      <a:pPr algn="ctr" rtl="0" fontAlgn="b"/>
                      <a:r>
                        <a:rPr lang="en-US" sz="800" b="1" i="0" u="none" strike="noStrike">
                          <a:solidFill>
                            <a:srgbClr val="910258"/>
                          </a:solidFill>
                          <a:effectLst/>
                          <a:latin typeface="+mn-lt"/>
                          <a:cs typeface="Times New Roman" panose="02020603050405020304" pitchFamily="18" charset="0"/>
                        </a:rPr>
                        <a:t>Energy</a:t>
                      </a:r>
                      <a:r>
                        <a:rPr lang="en-US" sz="800" b="1" i="0" u="none" strike="noStrike">
                          <a:solidFill>
                            <a:srgbClr val="000000"/>
                          </a:solidFill>
                          <a:effectLst/>
                          <a:latin typeface="+mn-lt"/>
                          <a:cs typeface="Times New Roman" panose="02020603050405020304" pitchFamily="18" charset="0"/>
                        </a:rPr>
                        <a:t> </a:t>
                      </a:r>
                      <a:r>
                        <a:rPr lang="en-US" sz="800" b="0" i="0" u="none" strike="noStrike">
                          <a:solidFill>
                            <a:srgbClr val="000000"/>
                          </a:solidFill>
                          <a:effectLst/>
                          <a:latin typeface="+mn-lt"/>
                          <a:cs typeface="Times New Roman" panose="02020603050405020304" pitchFamily="18" charset="0"/>
                        </a:rPr>
                        <a:t>(Normal) Up/Down Ramp Rate (NURR, NDRR)</a:t>
                      </a:r>
                      <a:endParaRPr lang="en-US" sz="800" b="1" i="0" u="none" strike="noStrike">
                        <a:solidFill>
                          <a:srgbClr val="910258"/>
                        </a:solidFill>
                        <a:effectLst/>
                        <a:latin typeface="+mn-lt"/>
                        <a:cs typeface="Times New Roman" panose="02020603050405020304" pitchFamily="18" charset="0"/>
                      </a:endParaRP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dirty="0">
                          <a:solidFill>
                            <a:srgbClr val="000000"/>
                          </a:solidFill>
                          <a:effectLst/>
                          <a:latin typeface="+mn-lt"/>
                          <a:cs typeface="Times New Roman" panose="02020603050405020304" pitchFamily="18" charset="0"/>
                        </a:rPr>
                        <a:t>Lower/Raise Block Status (LBST, RBST) [Gen]</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sngStrike">
                          <a:solidFill>
                            <a:srgbClr val="910258"/>
                          </a:solidFill>
                          <a:effectLst/>
                          <a:latin typeface="+mn-lt"/>
                          <a:cs typeface="Times New Roman" panose="02020603050405020304" pitchFamily="18" charset="0"/>
                        </a:rPr>
                        <a:t>Regulation Up/Down Participation Factor (RUPF, RDPF)</a:t>
                      </a:r>
                      <a:endParaRPr lang="en-US" sz="800" b="0" i="0" u="none" strike="noStrike">
                        <a:solidFill>
                          <a:srgbClr val="910258"/>
                        </a:solidFill>
                        <a:effectLst/>
                        <a:latin typeface="+mn-lt"/>
                        <a:cs typeface="Times New Roman" panose="02020603050405020304" pitchFamily="18" charset="0"/>
                      </a:endParaRP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738741276"/>
                  </a:ext>
                </a:extLst>
              </a:tr>
              <a:tr h="251036">
                <a:tc>
                  <a:txBody>
                    <a:bodyPr/>
                    <a:lstStyle/>
                    <a:p>
                      <a:pPr algn="ctr" rtl="0" fontAlgn="b"/>
                      <a:r>
                        <a:rPr lang="en-US" sz="800" b="0" i="0" u="none" strike="noStrike">
                          <a:solidFill>
                            <a:srgbClr val="000000"/>
                          </a:solidFill>
                          <a:effectLst/>
                          <a:latin typeface="+mn-lt"/>
                          <a:cs typeface="Times New Roman" panose="02020603050405020304" pitchFamily="18" charset="0"/>
                        </a:rPr>
                        <a:t>Emergency Up/Down Ramp Rates (EURR, EDRR)</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PSS Status (PSS)</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sngStrike" dirty="0">
                          <a:solidFill>
                            <a:srgbClr val="910258"/>
                          </a:solidFill>
                          <a:effectLst/>
                          <a:latin typeface="+mn-lt"/>
                          <a:cs typeface="Times New Roman" panose="02020603050405020304" pitchFamily="18" charset="0"/>
                        </a:rPr>
                        <a:t>Regulation Up/Down Responsibility (RURS, RDRS)</a:t>
                      </a:r>
                      <a:endParaRPr lang="en-US" sz="800" b="0" i="0" u="none" strike="noStrike" dirty="0">
                        <a:solidFill>
                          <a:srgbClr val="910258"/>
                        </a:solidFill>
                        <a:effectLst/>
                        <a:latin typeface="+mn-lt"/>
                        <a:cs typeface="Times New Roman" panose="02020603050405020304" pitchFamily="18" charset="0"/>
                      </a:endParaRP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1998356492"/>
                  </a:ext>
                </a:extLst>
              </a:tr>
              <a:tr h="161953">
                <a:tc>
                  <a:txBody>
                    <a:bodyPr/>
                    <a:lstStyle/>
                    <a:p>
                      <a:pPr algn="ctr" rtl="0" fontAlgn="b"/>
                      <a:r>
                        <a:rPr lang="en-US" sz="800" b="0" i="0" u="none" strike="noStrike">
                          <a:solidFill>
                            <a:srgbClr val="000000"/>
                          </a:solidFill>
                          <a:effectLst/>
                          <a:latin typeface="+mn-lt"/>
                          <a:cs typeface="Times New Roman" panose="02020603050405020304" pitchFamily="18" charset="0"/>
                        </a:rPr>
                        <a:t>Net MW/MVAR (MW (aka NPF for CCP), MVAR)</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POI kV Measurement/Target (KVM, KVT)</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sngStrike">
                          <a:solidFill>
                            <a:srgbClr val="910258"/>
                          </a:solidFill>
                          <a:effectLst/>
                          <a:latin typeface="+mn-lt"/>
                          <a:cs typeface="Times New Roman" panose="02020603050405020304" pitchFamily="18" charset="0"/>
                        </a:rPr>
                        <a:t>Responsive Reserve Responsibility/Schedule (RRRS, RRSC)</a:t>
                      </a:r>
                      <a:endParaRPr lang="en-US" sz="800" b="0" i="0" u="none" strike="noStrike">
                        <a:solidFill>
                          <a:srgbClr val="910258"/>
                        </a:solidFill>
                        <a:effectLst/>
                        <a:latin typeface="+mn-lt"/>
                        <a:cs typeface="Times New Roman" panose="02020603050405020304" pitchFamily="18" charset="0"/>
                      </a:endParaRP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2071736358"/>
                  </a:ext>
                </a:extLst>
              </a:tr>
              <a:tr h="251036">
                <a:tc>
                  <a:txBody>
                    <a:bodyPr/>
                    <a:lstStyle/>
                    <a:p>
                      <a:pPr algn="ctr" rtl="0" fontAlgn="b"/>
                      <a:r>
                        <a:rPr lang="en-US" sz="800" b="0" i="0" u="none" strike="noStrike">
                          <a:solidFill>
                            <a:srgbClr val="000000"/>
                          </a:solidFill>
                          <a:effectLst/>
                          <a:latin typeface="+mn-lt"/>
                          <a:cs typeface="Times New Roman" panose="02020603050405020304" pitchFamily="18" charset="0"/>
                        </a:rPr>
                        <a:t>Gross MW/MVAR (GMW, GMV)</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Scheduled Power Consumption (SPC, SPC2) [CLR]</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noStrike">
                          <a:solidFill>
                            <a:srgbClr val="000000"/>
                          </a:solidFill>
                          <a:effectLst/>
                          <a:latin typeface="+mn-lt"/>
                          <a:cs typeface="Times New Roman" panose="02020603050405020304" pitchFamily="18" charset="0"/>
                        </a:rPr>
                        <a:t>High Set Under Frequency Relay (HSUF) [NCLR]</a:t>
                      </a: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349650233"/>
                  </a:ext>
                </a:extLst>
              </a:tr>
              <a:tr h="251036">
                <a:tc>
                  <a:txBody>
                    <a:bodyPr/>
                    <a:lstStyle/>
                    <a:p>
                      <a:pPr algn="ctr" rtl="0" fontAlgn="b"/>
                      <a:r>
                        <a:rPr lang="en-US" sz="800" b="0" i="0" u="none" strike="noStrike">
                          <a:solidFill>
                            <a:srgbClr val="000000"/>
                          </a:solidFill>
                          <a:effectLst/>
                          <a:latin typeface="+mn-lt"/>
                          <a:cs typeface="Times New Roman" panose="02020603050405020304" pitchFamily="18" charset="0"/>
                        </a:rPr>
                        <a:t>Resource Status (RST)</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Storage Resource Charge/Discharge Data (MXCP, MXDP, MXOD, SOC)</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noStrike" dirty="0">
                          <a:solidFill>
                            <a:srgbClr val="000000"/>
                          </a:solidFill>
                          <a:effectLst/>
                          <a:latin typeface="+mn-lt"/>
                          <a:cs typeface="Times New Roman" panose="02020603050405020304" pitchFamily="18" charset="0"/>
                        </a:rPr>
                        <a:t> </a:t>
                      </a:r>
                      <a:r>
                        <a:rPr lang="en-US" sz="800" b="0" i="0" u="none" strike="sngStrike" dirty="0">
                          <a:solidFill>
                            <a:srgbClr val="910258"/>
                          </a:solidFill>
                          <a:effectLst/>
                          <a:latin typeface="+mn-lt"/>
                          <a:cs typeface="Times New Roman" panose="02020603050405020304" pitchFamily="18" charset="0"/>
                        </a:rPr>
                        <a:t>Non-Spin Responsibility/Schedule (NSRS, NSSC)</a:t>
                      </a:r>
                      <a:endParaRPr lang="en-US" sz="800" b="0" i="0" u="none" strike="noStrike" dirty="0">
                        <a:solidFill>
                          <a:srgbClr val="000000"/>
                        </a:solidFill>
                        <a:effectLst/>
                        <a:latin typeface="+mn-lt"/>
                        <a:cs typeface="Times New Roman" panose="02020603050405020304" pitchFamily="18" charset="0"/>
                      </a:endParaRP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1244945001"/>
                  </a:ext>
                </a:extLst>
              </a:tr>
              <a:tr h="251036">
                <a:tc>
                  <a:txBody>
                    <a:bodyPr/>
                    <a:lstStyle/>
                    <a:p>
                      <a:pPr algn="ctr" rtl="0" fontAlgn="b"/>
                      <a:r>
                        <a:rPr lang="en-US" sz="800" b="0" i="0" u="none" strike="noStrike">
                          <a:solidFill>
                            <a:srgbClr val="000000"/>
                          </a:solidFill>
                          <a:effectLst/>
                          <a:latin typeface="+mn-lt"/>
                          <a:cs typeface="Times New Roman" panose="02020603050405020304" pitchFamily="18" charset="0"/>
                        </a:rPr>
                        <a:t>CCP Config No (CCC)</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nb-NO" sz="800" b="0" i="0" u="none" strike="noStrike">
                          <a:solidFill>
                            <a:srgbClr val="000000"/>
                          </a:solidFill>
                          <a:effectLst/>
                          <a:latin typeface="+mn-lt"/>
                          <a:cs typeface="Times New Roman" panose="02020603050405020304" pitchFamily="18" charset="0"/>
                        </a:rPr>
                        <a:t>IRR MET Data (DEG, IRAD, MPH, PRES, PTMP, TEMP)</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1" i="0" u="none" strike="noStrike">
                          <a:solidFill>
                            <a:srgbClr val="000000"/>
                          </a:solidFill>
                          <a:effectLst/>
                          <a:latin typeface="+mn-lt"/>
                          <a:cs typeface="Times New Roman" panose="02020603050405020304" pitchFamily="18" charset="0"/>
                        </a:rPr>
                        <a:t>Regulation Up/Down Ramp Rate (based on 5-min blended)</a:t>
                      </a: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extLst>
                  <a:ext uri="{0D108BD9-81ED-4DB2-BD59-A6C34878D82A}">
                    <a16:rowId xmlns:a16="http://schemas.microsoft.com/office/drawing/2014/main" val="3721501842"/>
                  </a:ext>
                </a:extLst>
              </a:tr>
              <a:tr h="251036">
                <a:tc>
                  <a:txBody>
                    <a:bodyPr/>
                    <a:lstStyle/>
                    <a:p>
                      <a:pPr algn="ctr" rtl="0" fontAlgn="b"/>
                      <a:r>
                        <a:rPr lang="en-US" sz="800" b="0" i="0" u="none" strike="sngStrike">
                          <a:solidFill>
                            <a:srgbClr val="910258"/>
                          </a:solidFill>
                          <a:effectLst/>
                          <a:latin typeface="+mn-lt"/>
                          <a:cs typeface="Times New Roman" panose="02020603050405020304" pitchFamily="18" charset="0"/>
                        </a:rPr>
                        <a:t>Non Frequency Responsive Capacity (NFRC)</a:t>
                      </a:r>
                      <a:endParaRPr lang="en-US" sz="800" b="0" i="0" u="none" strike="noStrike">
                        <a:solidFill>
                          <a:srgbClr val="910258"/>
                        </a:solidFill>
                        <a:effectLst/>
                        <a:latin typeface="+mn-lt"/>
                        <a:cs typeface="Times New Roman" panose="02020603050405020304" pitchFamily="18" charset="0"/>
                      </a:endParaRP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IRR Turbine/Panel Availability (NTOF, NTON, NTUN)</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1" i="0" u="none" strike="noStrike">
                          <a:solidFill>
                            <a:srgbClr val="000000"/>
                          </a:solidFill>
                          <a:effectLst/>
                          <a:latin typeface="+mn-lt"/>
                          <a:cs typeface="Times New Roman" panose="02020603050405020304" pitchFamily="18" charset="0"/>
                        </a:rPr>
                        <a:t>RRS PFR/FFR/UFR Capability</a:t>
                      </a: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extLst>
                  <a:ext uri="{0D108BD9-81ED-4DB2-BD59-A6C34878D82A}">
                    <a16:rowId xmlns:a16="http://schemas.microsoft.com/office/drawing/2014/main" val="1987030548"/>
                  </a:ext>
                </a:extLst>
              </a:tr>
              <a:tr h="375144">
                <a:tc>
                  <a:txBody>
                    <a:bodyPr/>
                    <a:lstStyle/>
                    <a:p>
                      <a:pPr algn="ctr" rtl="0" fontAlgn="b"/>
                      <a:r>
                        <a:rPr lang="en-US" sz="800" b="0" i="0" u="none" strike="noStrike">
                          <a:solidFill>
                            <a:srgbClr val="000000"/>
                          </a:solidFill>
                          <a:effectLst/>
                          <a:latin typeface="+mn-lt"/>
                          <a:cs typeface="Times New Roman" panose="02020603050405020304" pitchFamily="18" charset="0"/>
                        </a:rPr>
                        <a:t>Load Resource Breaker Status (LRCB) [NCLR]</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1" i="0" u="none" strike="noStrike">
                          <a:solidFill>
                            <a:srgbClr val="000000"/>
                          </a:solidFill>
                          <a:effectLst/>
                          <a:latin typeface="+mn-lt"/>
                          <a:cs typeface="Times New Roman" panose="02020603050405020304" pitchFamily="18" charset="0"/>
                        </a:rPr>
                        <a:t>CCP Frequency Responsive Capacity High/Low Limit, Frequency Responsive Factor</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tc>
                  <a:txBody>
                    <a:bodyPr/>
                    <a:lstStyle/>
                    <a:p>
                      <a:pPr algn="l"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1" i="0" u="none" strike="noStrike">
                          <a:solidFill>
                            <a:srgbClr val="000000"/>
                          </a:solidFill>
                          <a:effectLst/>
                          <a:latin typeface="+mn-lt"/>
                          <a:cs typeface="Times New Roman" panose="02020603050405020304" pitchFamily="18" charset="0"/>
                        </a:rPr>
                        <a:t>Non-Spin Ramp Rate (based on 30-min blended)</a:t>
                      </a: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extLst>
                  <a:ext uri="{0D108BD9-81ED-4DB2-BD59-A6C34878D82A}">
                    <a16:rowId xmlns:a16="http://schemas.microsoft.com/office/drawing/2014/main" val="903486999"/>
                  </a:ext>
                </a:extLst>
              </a:tr>
              <a:tr h="251036">
                <a:tc>
                  <a:txBody>
                    <a:bodyPr/>
                    <a:lstStyle/>
                    <a:p>
                      <a:pPr algn="ctr" rtl="0" fontAlgn="b"/>
                      <a:r>
                        <a:rPr lang="en-US" sz="800" b="0" i="0" u="none" strike="noStrike">
                          <a:solidFill>
                            <a:srgbClr val="000000"/>
                          </a:solidFill>
                          <a:effectLst/>
                          <a:latin typeface="+mn-lt"/>
                          <a:cs typeface="Times New Roman" panose="02020603050405020304" pitchFamily="18" charset="0"/>
                        </a:rPr>
                        <a:t>Max/Low Power Consumption (MPC, LPC) [CLR, NCLR]</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1" i="0" u="none" strike="noStrike">
                          <a:solidFill>
                            <a:srgbClr val="000000"/>
                          </a:solidFill>
                          <a:effectLst/>
                          <a:latin typeface="+mn-lt"/>
                          <a:cs typeface="Times New Roman" panose="02020603050405020304" pitchFamily="18" charset="0"/>
                        </a:rPr>
                        <a:t>Inactive Power Augmentation Capacity</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tc>
                  <a:txBody>
                    <a:bodyPr/>
                    <a:lstStyle/>
                    <a:p>
                      <a:pPr algn="l"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ctr"/>
                      <a:r>
                        <a:rPr lang="en-US" sz="800" b="1" i="0" u="none" strike="noStrike">
                          <a:solidFill>
                            <a:srgbClr val="000000"/>
                          </a:solidFill>
                          <a:effectLst/>
                          <a:latin typeface="+mn-lt"/>
                          <a:cs typeface="Times New Roman" panose="02020603050405020304" pitchFamily="18" charset="0"/>
                        </a:rPr>
                        <a:t>ECRS Ramp Rate (based on 10-min blended)</a:t>
                      </a:r>
                    </a:p>
                  </a:txBody>
                  <a:tcPr marL="2770" marR="2770" marT="2770" marB="0" anchor="ctr">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extLst>
                  <a:ext uri="{0D108BD9-81ED-4DB2-BD59-A6C34878D82A}">
                    <a16:rowId xmlns:a16="http://schemas.microsoft.com/office/drawing/2014/main" val="2463755479"/>
                  </a:ext>
                </a:extLst>
              </a:tr>
              <a:tr h="251036">
                <a:tc>
                  <a:txBody>
                    <a:bodyPr/>
                    <a:lstStyle/>
                    <a:p>
                      <a:pPr algn="ctr" rtl="0" fontAlgn="b"/>
                      <a:r>
                        <a:rPr lang="en-US" sz="800" b="0" i="0" u="none" strike="noStrike">
                          <a:solidFill>
                            <a:srgbClr val="000000"/>
                          </a:solidFill>
                          <a:effectLst/>
                          <a:latin typeface="+mn-lt"/>
                          <a:cs typeface="Times New Roman" panose="02020603050405020304" pitchFamily="18" charset="0"/>
                        </a:rPr>
                        <a:t>Resource Breaker Status (Gen’s and ESRs)</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SoC, Max Soc, Min SoC, MXDP, MNDP(ESRs)</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l"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ctr"/>
                      <a:r>
                        <a:rPr lang="en-US" sz="800" b="1" i="0" u="none" strike="noStrike" dirty="0">
                          <a:solidFill>
                            <a:srgbClr val="000000"/>
                          </a:solidFill>
                          <a:effectLst/>
                          <a:latin typeface="+mn-lt"/>
                          <a:cs typeface="Times New Roman" panose="02020603050405020304" pitchFamily="18" charset="0"/>
                        </a:rPr>
                        <a:t>RRS-UFR/RRS-FFR/ECRS Self Provision (based on DAM Award and AS trades) [NCLR]</a:t>
                      </a:r>
                    </a:p>
                  </a:txBody>
                  <a:tcPr marL="2770" marR="2770" marT="2770" marB="0" anchor="ctr">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extLst>
                  <a:ext uri="{0D108BD9-81ED-4DB2-BD59-A6C34878D82A}">
                    <a16:rowId xmlns:a16="http://schemas.microsoft.com/office/drawing/2014/main" val="2914545777"/>
                  </a:ext>
                </a:extLst>
              </a:tr>
              <a:tr h="251036">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ctr"/>
                      <a:r>
                        <a:rPr lang="en-US" sz="800" b="1" i="0" u="none" strike="noStrike" dirty="0">
                          <a:solidFill>
                            <a:srgbClr val="000000"/>
                          </a:solidFill>
                          <a:effectLst/>
                          <a:latin typeface="+mn-lt"/>
                          <a:cs typeface="Times New Roman" panose="02020603050405020304" pitchFamily="18" charset="0"/>
                        </a:rPr>
                        <a:t>RRS-FFR deployment</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tc>
                  <a:txBody>
                    <a:bodyPr/>
                    <a:lstStyle/>
                    <a:p>
                      <a:pPr algn="l"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ctr"/>
                      <a:r>
                        <a:rPr lang="en-US" sz="800" b="0" i="0" u="none" strike="sngStrike" kern="1200" dirty="0">
                          <a:solidFill>
                            <a:srgbClr val="910258"/>
                          </a:solidFill>
                          <a:effectLst/>
                          <a:latin typeface="+mn-lt"/>
                          <a:ea typeface="+mn-ea"/>
                          <a:cs typeface="Times New Roman" panose="02020603050405020304" pitchFamily="18" charset="0"/>
                        </a:rPr>
                        <a:t>ECRS Responsibility, Schedule</a:t>
                      </a:r>
                    </a:p>
                  </a:txBody>
                  <a:tcPr marL="2770" marR="2770" marT="2770" marB="0" anchor="ctr">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4095702562"/>
                  </a:ext>
                </a:extLst>
              </a:tr>
              <a:tr h="176587">
                <a:tc>
                  <a:txBody>
                    <a:bodyPr/>
                    <a:lstStyle/>
                    <a:p>
                      <a:pPr algn="ctr" fontAlgn="ctr"/>
                      <a:endParaRPr lang="en-US" sz="800" b="0" i="0" u="none" strike="noStrike">
                        <a:solidFill>
                          <a:srgbClr val="000000"/>
                        </a:solidFill>
                        <a:effectLst/>
                        <a:latin typeface="+mn-lt"/>
                        <a:cs typeface="Times New Roman" panose="02020603050405020304" pitchFamily="18" charset="0"/>
                      </a:endParaRPr>
                    </a:p>
                  </a:txBody>
                  <a:tcPr marL="2770" marR="2770" marT="2770" marB="0" anchor="ctr">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ctr"/>
                      <a:r>
                        <a:rPr lang="en-US" sz="800" b="1" i="0" u="none" strike="noStrike" dirty="0">
                          <a:solidFill>
                            <a:srgbClr val="000000"/>
                          </a:solidFill>
                          <a:effectLst/>
                          <a:latin typeface="+mn-lt"/>
                          <a:cs typeface="Times New Roman" panose="02020603050405020304" pitchFamily="18" charset="0"/>
                        </a:rPr>
                        <a:t>ONSC RRS/ECRS deployment</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tc>
                  <a:txBody>
                    <a:bodyPr/>
                    <a:lstStyle/>
                    <a:p>
                      <a:pPr algn="l" fontAlgn="ctr"/>
                      <a:endParaRPr lang="en-US" sz="800" b="0" i="0" u="none" strike="noStrike">
                        <a:solidFill>
                          <a:srgbClr val="000000"/>
                        </a:solidFill>
                        <a:effectLst/>
                        <a:latin typeface="+mn-lt"/>
                        <a:cs typeface="Times New Roman" panose="02020603050405020304" pitchFamily="18" charset="0"/>
                      </a:endParaRP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ctr"/>
                      <a:endParaRPr lang="en-US" sz="800" b="1" i="0" u="none" strike="noStrike" dirty="0">
                        <a:solidFill>
                          <a:srgbClr val="000000"/>
                        </a:solidFill>
                        <a:effectLst/>
                        <a:latin typeface="+mn-lt"/>
                        <a:cs typeface="Times New Roman" panose="02020603050405020304" pitchFamily="18" charset="0"/>
                      </a:endParaRPr>
                    </a:p>
                  </a:txBody>
                  <a:tcPr marL="2770" marR="2770" marT="2770" marB="0" anchor="ctr">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1203217895"/>
                  </a:ext>
                </a:extLst>
              </a:tr>
            </a:tbl>
          </a:graphicData>
        </a:graphic>
      </p:graphicFrame>
    </p:spTree>
    <p:extLst>
      <p:ext uri="{BB962C8B-B14F-4D97-AF65-F5344CB8AC3E}">
        <p14:creationId xmlns:p14="http://schemas.microsoft.com/office/powerpoint/2010/main" val="26442444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1500"/>
          </a:xfrm>
        </p:spPr>
        <p:txBody>
          <a:bodyPr/>
          <a:lstStyle/>
          <a:p>
            <a:r>
              <a:rPr lang="en-US" dirty="0"/>
              <a:t>RTC: Generation Resource Statuses </a:t>
            </a:r>
            <a:r>
              <a:rPr lang="en-US" u="sng" dirty="0"/>
              <a:t>Not Used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33</a:t>
            </a:fld>
            <a:endParaRPr lang="en-US" dirty="0"/>
          </a:p>
        </p:txBody>
      </p:sp>
      <p:graphicFrame>
        <p:nvGraphicFramePr>
          <p:cNvPr id="7" name="Content Placeholder 5"/>
          <p:cNvGraphicFramePr>
            <a:graphicFrameLocks/>
          </p:cNvGraphicFramePr>
          <p:nvPr/>
        </p:nvGraphicFramePr>
        <p:xfrm>
          <a:off x="156029" y="1589759"/>
          <a:ext cx="8458200" cy="2164144"/>
        </p:xfrm>
        <a:graphic>
          <a:graphicData uri="http://schemas.openxmlformats.org/drawingml/2006/table">
            <a:tbl>
              <a:tblPr firstRow="1" firstCol="1" bandRow="1">
                <a:tableStyleId>{5C22544A-7EE6-4342-B048-85BDC9FD1C3A}</a:tableStyleId>
              </a:tblPr>
              <a:tblGrid>
                <a:gridCol w="1416257">
                  <a:extLst>
                    <a:ext uri="{9D8B030D-6E8A-4147-A177-3AD203B41FA5}">
                      <a16:colId xmlns:a16="http://schemas.microsoft.com/office/drawing/2014/main" val="20000"/>
                    </a:ext>
                  </a:extLst>
                </a:gridCol>
                <a:gridCol w="7041943">
                  <a:extLst>
                    <a:ext uri="{9D8B030D-6E8A-4147-A177-3AD203B41FA5}">
                      <a16:colId xmlns:a16="http://schemas.microsoft.com/office/drawing/2014/main" val="20001"/>
                    </a:ext>
                  </a:extLst>
                </a:gridCol>
              </a:tblGrid>
              <a:tr h="205625">
                <a:tc>
                  <a:txBody>
                    <a:bodyPr/>
                    <a:lstStyle/>
                    <a:p>
                      <a:pPr marL="0" marR="0">
                        <a:lnSpc>
                          <a:spcPct val="107000"/>
                        </a:lnSpc>
                        <a:spcBef>
                          <a:spcPts val="0"/>
                        </a:spcBef>
                        <a:spcAft>
                          <a:spcPts val="0"/>
                        </a:spcAft>
                      </a:pPr>
                      <a:r>
                        <a:rPr lang="en-US" sz="1400" dirty="0">
                          <a:effectLst/>
                        </a:rPr>
                        <a:t>Resource 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gn="l" defTabSz="914400" rtl="0" eaLnBrk="1" latinLnBrk="0" hangingPunct="1">
                        <a:lnSpc>
                          <a:spcPct val="107000"/>
                        </a:lnSpc>
                        <a:spcBef>
                          <a:spcPts val="0"/>
                        </a:spcBef>
                        <a:spcAft>
                          <a:spcPts val="0"/>
                        </a:spcAft>
                      </a:pPr>
                      <a:r>
                        <a:rPr lang="en-US" sz="1800" b="1" kern="1200" baseline="0" dirty="0">
                          <a:solidFill>
                            <a:srgbClr val="FFD100"/>
                          </a:solidFill>
                          <a:effectLst/>
                          <a:latin typeface="+mn-lt"/>
                          <a:ea typeface="+mn-ea"/>
                          <a:cs typeface="+mn-cs"/>
                        </a:rPr>
                        <a:t>Generation Resource Status </a:t>
                      </a:r>
                      <a:r>
                        <a:rPr lang="en-US" sz="1800" b="1" u="sng" kern="1200" baseline="0" dirty="0">
                          <a:solidFill>
                            <a:srgbClr val="FFD100"/>
                          </a:solidFill>
                          <a:effectLst/>
                          <a:latin typeface="+mn-lt"/>
                          <a:ea typeface="+mn-ea"/>
                          <a:cs typeface="+mn-cs"/>
                        </a:rPr>
                        <a:t>Not Used</a:t>
                      </a:r>
                      <a:r>
                        <a:rPr lang="en-US" sz="1800" b="1" u="none" kern="1200" baseline="0" dirty="0">
                          <a:solidFill>
                            <a:srgbClr val="FFD100"/>
                          </a:solidFill>
                          <a:effectLst/>
                          <a:latin typeface="+mn-lt"/>
                          <a:ea typeface="+mn-ea"/>
                          <a:cs typeface="+mn-cs"/>
                        </a:rPr>
                        <a:t> </a:t>
                      </a:r>
                      <a:r>
                        <a:rPr lang="en-US" sz="1800" b="1" kern="1200" baseline="0" dirty="0">
                          <a:solidFill>
                            <a:srgbClr val="FFD100"/>
                          </a:solidFill>
                          <a:effectLst/>
                          <a:latin typeface="+mn-lt"/>
                          <a:ea typeface="+mn-ea"/>
                          <a:cs typeface="+mn-cs"/>
                        </a:rPr>
                        <a:t>under RTC</a:t>
                      </a:r>
                    </a:p>
                  </a:txBody>
                  <a:tcPr marL="61359" marR="61359" marT="0" marB="0"/>
                </a:tc>
                <a:extLst>
                  <a:ext uri="{0D108BD9-81ED-4DB2-BD59-A6C34878D82A}">
                    <a16:rowId xmlns:a16="http://schemas.microsoft.com/office/drawing/2014/main" val="10000"/>
                  </a:ext>
                </a:extLst>
              </a:tr>
              <a:tr h="205625">
                <a:tc>
                  <a:txBody>
                    <a:bodyPr/>
                    <a:lstStyle/>
                    <a:p>
                      <a:pPr marL="0" marR="0">
                        <a:lnSpc>
                          <a:spcPct val="107000"/>
                        </a:lnSpc>
                        <a:spcBef>
                          <a:spcPts val="0"/>
                        </a:spcBef>
                        <a:spcAft>
                          <a:spcPts val="0"/>
                        </a:spcAft>
                      </a:pPr>
                      <a:r>
                        <a:rPr lang="en-US" sz="1400" dirty="0">
                          <a:effectLst/>
                        </a:rPr>
                        <a:t>ONREG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dirty="0">
                          <a:effectLst/>
                        </a:rPr>
                        <a:t>Status no longer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1"/>
                  </a:ext>
                </a:extLst>
              </a:tr>
              <a:tr h="205625">
                <a:tc>
                  <a:txBody>
                    <a:bodyPr/>
                    <a:lstStyle/>
                    <a:p>
                      <a:pPr marL="0" marR="0">
                        <a:lnSpc>
                          <a:spcPct val="107000"/>
                        </a:lnSpc>
                        <a:spcBef>
                          <a:spcPts val="0"/>
                        </a:spcBef>
                        <a:spcAft>
                          <a:spcPts val="0"/>
                        </a:spcAft>
                      </a:pPr>
                      <a:r>
                        <a:rPr lang="en-US" sz="1400" dirty="0">
                          <a:effectLst/>
                        </a:rPr>
                        <a:t>FRRSUP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a:effectLst/>
                        </a:rPr>
                        <a:t>Status no longer needed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2"/>
                  </a:ext>
                </a:extLst>
              </a:tr>
              <a:tr h="205625">
                <a:tc>
                  <a:txBody>
                    <a:bodyPr/>
                    <a:lstStyle/>
                    <a:p>
                      <a:pPr marL="0" marR="0">
                        <a:lnSpc>
                          <a:spcPct val="107000"/>
                        </a:lnSpc>
                        <a:spcBef>
                          <a:spcPts val="0"/>
                        </a:spcBef>
                        <a:spcAft>
                          <a:spcPts val="0"/>
                        </a:spcAft>
                      </a:pPr>
                      <a:r>
                        <a:rPr lang="en-US" sz="1400" dirty="0">
                          <a:effectLst/>
                        </a:rPr>
                        <a:t>ONOSREG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dirty="0">
                          <a:effectLst/>
                        </a:rPr>
                        <a:t>Status no longer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3"/>
                  </a:ext>
                </a:extLst>
              </a:tr>
              <a:tr h="205625">
                <a:tc>
                  <a:txBody>
                    <a:bodyPr/>
                    <a:lstStyle/>
                    <a:p>
                      <a:pPr marL="0" marR="0">
                        <a:lnSpc>
                          <a:spcPct val="107000"/>
                        </a:lnSpc>
                        <a:spcBef>
                          <a:spcPts val="0"/>
                        </a:spcBef>
                        <a:spcAft>
                          <a:spcPts val="0"/>
                        </a:spcAft>
                      </a:pPr>
                      <a:r>
                        <a:rPr lang="en-US" sz="1400" dirty="0">
                          <a:effectLst/>
                        </a:rPr>
                        <a:t>ONDSRREG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dirty="0">
                          <a:effectLst/>
                        </a:rPr>
                        <a:t>Status no longer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4"/>
                  </a:ext>
                </a:extLst>
              </a:tr>
              <a:tr h="20562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kern="1200" dirty="0">
                          <a:solidFill>
                            <a:schemeClr val="lt1"/>
                          </a:solidFill>
                          <a:effectLst/>
                          <a:latin typeface="+mn-lt"/>
                          <a:ea typeface="+mn-ea"/>
                          <a:cs typeface="+mn-cs"/>
                        </a:rPr>
                        <a:t>ONRR</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mn-lt"/>
                          <a:ea typeface="+mn-ea"/>
                          <a:cs typeface="+mn-cs"/>
                        </a:rPr>
                        <a:t>Status no longer needed</a:t>
                      </a:r>
                    </a:p>
                  </a:txBody>
                  <a:tcPr marL="61359" marR="61359" marT="0" marB="0"/>
                </a:tc>
                <a:extLst>
                  <a:ext uri="{0D108BD9-81ED-4DB2-BD59-A6C34878D82A}">
                    <a16:rowId xmlns:a16="http://schemas.microsoft.com/office/drawing/2014/main" val="10005"/>
                  </a:ext>
                </a:extLst>
              </a:tr>
              <a:tr h="20562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kern="1200" dirty="0">
                          <a:solidFill>
                            <a:schemeClr val="lt1"/>
                          </a:solidFill>
                          <a:effectLst/>
                          <a:latin typeface="+mn-lt"/>
                          <a:ea typeface="+mn-ea"/>
                          <a:cs typeface="+mn-cs"/>
                        </a:rPr>
                        <a:t>ONECRS</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mn-lt"/>
                          <a:ea typeface="+mn-ea"/>
                          <a:cs typeface="+mn-cs"/>
                        </a:rPr>
                        <a:t>Status no longer needed</a:t>
                      </a:r>
                    </a:p>
                  </a:txBody>
                  <a:tcPr marL="61359" marR="61359" marT="0" marB="0"/>
                </a:tc>
                <a:extLst>
                  <a:ext uri="{0D108BD9-81ED-4DB2-BD59-A6C34878D82A}">
                    <a16:rowId xmlns:a16="http://schemas.microsoft.com/office/drawing/2014/main" val="10006"/>
                  </a:ext>
                </a:extLst>
              </a:tr>
              <a:tr h="20562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kern="1200" dirty="0">
                          <a:solidFill>
                            <a:schemeClr val="lt1"/>
                          </a:solidFill>
                          <a:effectLst/>
                          <a:latin typeface="+mn-lt"/>
                          <a:ea typeface="+mn-ea"/>
                          <a:cs typeface="+mn-cs"/>
                        </a:rPr>
                        <a:t>ONFFRRRS</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mn-lt"/>
                          <a:ea typeface="+mn-ea"/>
                          <a:cs typeface="+mn-cs"/>
                        </a:rPr>
                        <a:t>Status no longer needed</a:t>
                      </a:r>
                    </a:p>
                  </a:txBody>
                  <a:tcPr marL="61359" marR="61359" marT="0" marB="0"/>
                </a:tc>
                <a:extLst>
                  <a:ext uri="{0D108BD9-81ED-4DB2-BD59-A6C34878D82A}">
                    <a16:rowId xmlns:a16="http://schemas.microsoft.com/office/drawing/2014/main" val="10007"/>
                  </a:ext>
                </a:extLst>
              </a:tr>
              <a:tr h="205625">
                <a:tc>
                  <a:txBody>
                    <a:bodyPr/>
                    <a:lstStyle/>
                    <a:p>
                      <a:pPr marL="0" marR="0">
                        <a:lnSpc>
                          <a:spcPct val="107000"/>
                        </a:lnSpc>
                        <a:spcBef>
                          <a:spcPts val="0"/>
                        </a:spcBef>
                        <a:spcAft>
                          <a:spcPts val="0"/>
                        </a:spcAft>
                      </a:pPr>
                      <a:r>
                        <a:rPr lang="en-US" sz="1400">
                          <a:effectLst/>
                        </a:rPr>
                        <a:t>OFFNS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dirty="0">
                          <a:effectLst/>
                        </a:rPr>
                        <a:t>Status no longer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2015037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RTC: Generation Resource Statuses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34</a:t>
            </a:fld>
            <a:endParaRPr lang="en-US"/>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3968772928"/>
              </p:ext>
            </p:extLst>
          </p:nvPr>
        </p:nvGraphicFramePr>
        <p:xfrm>
          <a:off x="278159" y="717323"/>
          <a:ext cx="8587681" cy="5962140"/>
        </p:xfrm>
        <a:graphic>
          <a:graphicData uri="http://schemas.openxmlformats.org/drawingml/2006/table">
            <a:tbl>
              <a:tblPr firstRow="1" firstCol="1" bandRow="1">
                <a:tableStyleId>{5C22544A-7EE6-4342-B048-85BDC9FD1C3A}</a:tableStyleId>
              </a:tblPr>
              <a:tblGrid>
                <a:gridCol w="1273096">
                  <a:extLst>
                    <a:ext uri="{9D8B030D-6E8A-4147-A177-3AD203B41FA5}">
                      <a16:colId xmlns:a16="http://schemas.microsoft.com/office/drawing/2014/main" val="20000"/>
                    </a:ext>
                  </a:extLst>
                </a:gridCol>
                <a:gridCol w="587583">
                  <a:extLst>
                    <a:ext uri="{9D8B030D-6E8A-4147-A177-3AD203B41FA5}">
                      <a16:colId xmlns:a16="http://schemas.microsoft.com/office/drawing/2014/main" val="20001"/>
                    </a:ext>
                  </a:extLst>
                </a:gridCol>
                <a:gridCol w="1077235">
                  <a:extLst>
                    <a:ext uri="{9D8B030D-6E8A-4147-A177-3AD203B41FA5}">
                      <a16:colId xmlns:a16="http://schemas.microsoft.com/office/drawing/2014/main" val="20002"/>
                    </a:ext>
                  </a:extLst>
                </a:gridCol>
                <a:gridCol w="5649767">
                  <a:extLst>
                    <a:ext uri="{9D8B030D-6E8A-4147-A177-3AD203B41FA5}">
                      <a16:colId xmlns:a16="http://schemas.microsoft.com/office/drawing/2014/main" val="20003"/>
                    </a:ext>
                  </a:extLst>
                </a:gridCol>
              </a:tblGrid>
              <a:tr h="205625">
                <a:tc>
                  <a:txBody>
                    <a:bodyPr/>
                    <a:lstStyle/>
                    <a:p>
                      <a:pPr marL="0" marR="0">
                        <a:lnSpc>
                          <a:spcPct val="107000"/>
                        </a:lnSpc>
                        <a:spcBef>
                          <a:spcPts val="0"/>
                        </a:spcBef>
                        <a:spcAft>
                          <a:spcPts val="0"/>
                        </a:spcAft>
                      </a:pPr>
                      <a:r>
                        <a:rPr lang="en-US" sz="1400" dirty="0">
                          <a:effectLst/>
                        </a:rPr>
                        <a:t>Resource 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COP</a:t>
                      </a:r>
                    </a:p>
                  </a:txBody>
                  <a:tcPr marL="61359" marR="61359" marT="0" marB="0"/>
                </a:tc>
                <a:tc>
                  <a:txBody>
                    <a:bodyPr/>
                    <a:lstStyle/>
                    <a:p>
                      <a:pPr marL="0" marR="0">
                        <a:lnSpc>
                          <a:spcPct val="107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Telemetry</a:t>
                      </a:r>
                    </a:p>
                  </a:txBody>
                  <a:tcPr marL="61359" marR="61359" marT="0" marB="0"/>
                </a:tc>
                <a:tc>
                  <a:txBody>
                    <a:bodyPr/>
                    <a:lstStyle/>
                    <a:p>
                      <a:pPr marL="0" marR="0">
                        <a:lnSpc>
                          <a:spcPct val="107000"/>
                        </a:lnSpc>
                        <a:spcBef>
                          <a:spcPts val="0"/>
                        </a:spcBef>
                        <a:spcAft>
                          <a:spcPts val="0"/>
                        </a:spcAft>
                      </a:pPr>
                      <a:r>
                        <a:rPr lang="en-US" sz="1800" baseline="0" dirty="0">
                          <a:solidFill>
                            <a:srgbClr val="FFFFFF"/>
                          </a:solidFill>
                          <a:effectLst/>
                          <a:latin typeface="+mn-lt"/>
                          <a:ea typeface="+mn-ea"/>
                          <a:cs typeface="+mn-cs"/>
                        </a:rPr>
                        <a:t>Use of Generation Resource Status under RTC</a:t>
                      </a:r>
                      <a:endParaRPr lang="en-US" sz="14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0"/>
                  </a:ext>
                </a:extLst>
              </a:tr>
              <a:tr h="246023">
                <a:tc>
                  <a:txBody>
                    <a:bodyPr/>
                    <a:lstStyle/>
                    <a:p>
                      <a:pPr marL="0" marR="0">
                        <a:lnSpc>
                          <a:spcPct val="107000"/>
                        </a:lnSpc>
                        <a:spcBef>
                          <a:spcPts val="0"/>
                        </a:spcBef>
                        <a:spcAft>
                          <a:spcPts val="0"/>
                        </a:spcAft>
                      </a:pPr>
                      <a:r>
                        <a:rPr lang="en-US" sz="900" dirty="0">
                          <a:effectLst/>
                        </a:rPr>
                        <a:t>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indent="0">
                        <a:lnSpc>
                          <a:spcPct val="107000"/>
                        </a:lnSpc>
                        <a:spcBef>
                          <a:spcPts val="0"/>
                        </a:spcBef>
                        <a:spcAft>
                          <a:spcPts val="0"/>
                        </a:spcAft>
                        <a:buFont typeface="Wingdings" panose="05000000000000000000" pitchFamily="2" charset="2"/>
                        <a:buNone/>
                      </a:pPr>
                      <a:r>
                        <a:rPr lang="en-US" sz="9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a:lnSpc>
                          <a:spcPct val="107000"/>
                        </a:lnSpc>
                        <a:spcBef>
                          <a:spcPts val="0"/>
                        </a:spcBef>
                        <a:spcAft>
                          <a:spcPts val="0"/>
                        </a:spcAft>
                      </a:pPr>
                      <a:r>
                        <a:rPr lang="en-US" sz="9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a:lnSpc>
                          <a:spcPct val="107000"/>
                        </a:lnSpc>
                        <a:spcBef>
                          <a:spcPts val="0"/>
                        </a:spcBef>
                        <a:spcAft>
                          <a:spcPts val="0"/>
                        </a:spcAft>
                      </a:pPr>
                      <a:r>
                        <a:rPr lang="en-US" sz="900" dirty="0">
                          <a:effectLst/>
                        </a:rPr>
                        <a:t>Available for energy and AS awards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1"/>
                  </a:ext>
                </a:extLst>
              </a:tr>
              <a:tr h="308596">
                <a:tc>
                  <a:txBody>
                    <a:bodyPr/>
                    <a:lstStyle/>
                    <a:p>
                      <a:pPr marL="0" marR="0">
                        <a:lnSpc>
                          <a:spcPct val="107000"/>
                        </a:lnSpc>
                        <a:spcBef>
                          <a:spcPts val="0"/>
                        </a:spcBef>
                        <a:spcAft>
                          <a:spcPts val="0"/>
                        </a:spcAft>
                      </a:pPr>
                      <a:r>
                        <a:rPr lang="en-US" sz="900" dirty="0">
                          <a:effectLst/>
                        </a:rPr>
                        <a:t>ONOPTOUT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9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9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a:lnSpc>
                          <a:spcPct val="107000"/>
                        </a:lnSpc>
                        <a:spcBef>
                          <a:spcPts val="0"/>
                        </a:spcBef>
                        <a:spcAft>
                          <a:spcPts val="0"/>
                        </a:spcAft>
                      </a:pPr>
                      <a:r>
                        <a:rPr lang="en-US" sz="900" dirty="0">
                          <a:effectLst/>
                        </a:rPr>
                        <a:t>Considered to be same as 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2"/>
                  </a:ext>
                </a:extLst>
              </a:tr>
              <a:tr h="308596">
                <a:tc>
                  <a:txBody>
                    <a:bodyPr/>
                    <a:lstStyle/>
                    <a:p>
                      <a:pPr marL="0" marR="0">
                        <a:lnSpc>
                          <a:spcPct val="107000"/>
                        </a:lnSpc>
                        <a:spcBef>
                          <a:spcPts val="0"/>
                        </a:spcBef>
                        <a:spcAft>
                          <a:spcPts val="0"/>
                        </a:spcAft>
                      </a:pPr>
                      <a:r>
                        <a:rPr lang="en-US" sz="900" dirty="0">
                          <a:effectLst/>
                        </a:rPr>
                        <a:t>ONRUC</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9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9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a:lnSpc>
                          <a:spcPct val="107000"/>
                        </a:lnSpc>
                        <a:spcBef>
                          <a:spcPts val="0"/>
                        </a:spcBef>
                        <a:spcAft>
                          <a:spcPts val="0"/>
                        </a:spcAft>
                      </a:pPr>
                      <a:r>
                        <a:rPr lang="en-US" sz="900" dirty="0">
                          <a:effectLst/>
                        </a:rPr>
                        <a:t>Considered to be same as ON (specific rules for EOC and AS Offer)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3"/>
                  </a:ext>
                </a:extLst>
              </a:tr>
              <a:tr h="308596">
                <a:tc>
                  <a:txBody>
                    <a:bodyPr/>
                    <a:lstStyle/>
                    <a:p>
                      <a:pPr marL="0" marR="0">
                        <a:lnSpc>
                          <a:spcPct val="107000"/>
                        </a:lnSpc>
                        <a:spcBef>
                          <a:spcPts val="0"/>
                        </a:spcBef>
                        <a:spcAft>
                          <a:spcPts val="0"/>
                        </a:spcAft>
                      </a:pPr>
                      <a:r>
                        <a:rPr lang="en-US" sz="900" b="1" kern="1200" dirty="0">
                          <a:solidFill>
                            <a:schemeClr val="lt1"/>
                          </a:solidFill>
                          <a:effectLst/>
                          <a:latin typeface="+mn-lt"/>
                          <a:ea typeface="+mn-ea"/>
                          <a:cs typeface="+mn-cs"/>
                        </a:rPr>
                        <a:t>ONOS</a:t>
                      </a:r>
                    </a:p>
                  </a:txBody>
                  <a:tcPr marL="61359" marR="61359" marT="0" marB="0"/>
                </a:tc>
                <a:tc>
                  <a:txBody>
                    <a:bodyPr/>
                    <a:lstStyle/>
                    <a:p>
                      <a:pPr marL="0" marR="0">
                        <a:lnSpc>
                          <a:spcPct val="107000"/>
                        </a:lnSpc>
                        <a:spcBef>
                          <a:spcPts val="0"/>
                        </a:spcBef>
                        <a:spcAft>
                          <a:spcPts val="0"/>
                        </a:spcAft>
                      </a:pPr>
                      <a:r>
                        <a:rPr lang="en-US" sz="9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9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900" kern="1200" dirty="0">
                          <a:solidFill>
                            <a:schemeClr val="dk1"/>
                          </a:solidFill>
                          <a:effectLst/>
                          <a:latin typeface="+mn-lt"/>
                          <a:ea typeface="+mn-ea"/>
                          <a:cs typeface="+mn-cs"/>
                        </a:rPr>
                        <a:t>Applying current rules for</a:t>
                      </a:r>
                      <a:r>
                        <a:rPr lang="en-US" sz="900" kern="1200" baseline="0" dirty="0">
                          <a:solidFill>
                            <a:schemeClr val="dk1"/>
                          </a:solidFill>
                          <a:effectLst/>
                          <a:latin typeface="+mn-lt"/>
                          <a:ea typeface="+mn-ea"/>
                          <a:cs typeface="+mn-cs"/>
                        </a:rPr>
                        <a:t> output schedules, a</a:t>
                      </a:r>
                      <a:r>
                        <a:rPr lang="en-US" sz="900" kern="1200" dirty="0">
                          <a:solidFill>
                            <a:schemeClr val="dk1"/>
                          </a:solidFill>
                          <a:effectLst/>
                          <a:latin typeface="+mn-lt"/>
                          <a:ea typeface="+mn-ea"/>
                          <a:cs typeface="+mn-cs"/>
                        </a:rPr>
                        <a:t>vailable for energy and AS awards</a:t>
                      </a:r>
                    </a:p>
                  </a:txBody>
                  <a:tcPr marL="61359" marR="61359" marT="0" marB="0"/>
                </a:tc>
                <a:extLst>
                  <a:ext uri="{0D108BD9-81ED-4DB2-BD59-A6C34878D82A}">
                    <a16:rowId xmlns:a16="http://schemas.microsoft.com/office/drawing/2014/main" val="10004"/>
                  </a:ext>
                </a:extLst>
              </a:tr>
              <a:tr h="411248">
                <a:tc>
                  <a:txBody>
                    <a:bodyPr/>
                    <a:lstStyle/>
                    <a:p>
                      <a:pPr marL="0" marR="0">
                        <a:lnSpc>
                          <a:spcPct val="107000"/>
                        </a:lnSpc>
                        <a:spcBef>
                          <a:spcPts val="0"/>
                        </a:spcBef>
                        <a:spcAft>
                          <a:spcPts val="0"/>
                        </a:spcAft>
                      </a:pPr>
                      <a:r>
                        <a:rPr lang="en-US" sz="900" dirty="0">
                          <a:effectLst/>
                        </a:rPr>
                        <a:t>OFFQS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9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9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a:lnSpc>
                          <a:spcPct val="107000"/>
                        </a:lnSpc>
                        <a:spcBef>
                          <a:spcPts val="0"/>
                        </a:spcBef>
                        <a:spcAft>
                          <a:spcPts val="0"/>
                        </a:spcAft>
                      </a:pPr>
                      <a:r>
                        <a:rPr lang="en-US" sz="900" dirty="0">
                          <a:effectLst/>
                        </a:rPr>
                        <a:t>Considered to be same as ON for energy, ECRS and NSPIN. </a:t>
                      </a:r>
                    </a:p>
                    <a:p>
                      <a:pPr marL="0" marR="0">
                        <a:lnSpc>
                          <a:spcPct val="107000"/>
                        </a:lnSpc>
                        <a:spcBef>
                          <a:spcPts val="0"/>
                        </a:spcBef>
                        <a:spcAft>
                          <a:spcPts val="0"/>
                        </a:spcAft>
                      </a:pPr>
                      <a:r>
                        <a:rPr lang="en-US" sz="900" dirty="0">
                          <a:effectLst/>
                        </a:rPr>
                        <a:t>Cannot be awarded Regulation or Responsive Reserve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6"/>
                  </a:ext>
                </a:extLst>
              </a:tr>
              <a:tr h="483349">
                <a:tc>
                  <a:txBody>
                    <a:bodyPr/>
                    <a:lstStyle/>
                    <a:p>
                      <a:pPr marL="0" marR="0">
                        <a:lnSpc>
                          <a:spcPct val="107000"/>
                        </a:lnSpc>
                        <a:spcBef>
                          <a:spcPts val="0"/>
                        </a:spcBef>
                        <a:spcAft>
                          <a:spcPts val="0"/>
                        </a:spcAft>
                      </a:pPr>
                      <a:r>
                        <a:rPr lang="en-US" sz="900" dirty="0">
                          <a:effectLst/>
                        </a:rPr>
                        <a:t>OFF</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9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9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a:lnSpc>
                          <a:spcPct val="107000"/>
                        </a:lnSpc>
                        <a:spcBef>
                          <a:spcPts val="0"/>
                        </a:spcBef>
                        <a:spcAft>
                          <a:spcPts val="0"/>
                        </a:spcAft>
                      </a:pPr>
                      <a:r>
                        <a:rPr lang="en-US" sz="900" dirty="0">
                          <a:effectLst/>
                        </a:rPr>
                        <a:t>Not available to for energy, RegUp, </a:t>
                      </a:r>
                      <a:r>
                        <a:rPr lang="en-US" sz="900" dirty="0" err="1">
                          <a:effectLst/>
                        </a:rPr>
                        <a:t>RegDn</a:t>
                      </a:r>
                      <a:r>
                        <a:rPr lang="en-US" sz="900" dirty="0">
                          <a:effectLst/>
                        </a:rPr>
                        <a:t>, RRS, or ECRS awards</a:t>
                      </a:r>
                    </a:p>
                    <a:p>
                      <a:pPr marL="0" marR="0">
                        <a:lnSpc>
                          <a:spcPct val="107000"/>
                        </a:lnSpc>
                        <a:spcBef>
                          <a:spcPts val="0"/>
                        </a:spcBef>
                        <a:spcAft>
                          <a:spcPts val="0"/>
                        </a:spcAft>
                      </a:pPr>
                      <a:r>
                        <a:rPr lang="en-US" sz="900" dirty="0">
                          <a:effectLst/>
                        </a:rPr>
                        <a:t>Available for NSPIN if qualified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7"/>
                  </a:ext>
                </a:extLst>
              </a:tr>
              <a:tr h="318524">
                <a:tc>
                  <a:txBody>
                    <a:bodyPr/>
                    <a:lstStyle/>
                    <a:p>
                      <a:pPr marL="0" marR="0">
                        <a:lnSpc>
                          <a:spcPct val="107000"/>
                        </a:lnSpc>
                        <a:spcBef>
                          <a:spcPts val="0"/>
                        </a:spcBef>
                        <a:spcAft>
                          <a:spcPts val="0"/>
                        </a:spcAft>
                      </a:pPr>
                      <a:r>
                        <a:rPr lang="en-US" sz="900" dirty="0">
                          <a:effectLst/>
                        </a:rPr>
                        <a:t>ONTEST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9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9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a:lnSpc>
                          <a:spcPct val="107000"/>
                        </a:lnSpc>
                        <a:spcBef>
                          <a:spcPts val="0"/>
                        </a:spcBef>
                        <a:spcAft>
                          <a:spcPts val="0"/>
                        </a:spcAft>
                      </a:pPr>
                      <a:r>
                        <a:rPr lang="en-US" sz="900" dirty="0">
                          <a:effectLst/>
                        </a:rPr>
                        <a:t>Energy participation same as today(BP = </a:t>
                      </a:r>
                      <a:r>
                        <a:rPr lang="en-US" sz="900" dirty="0" err="1">
                          <a:effectLst/>
                        </a:rPr>
                        <a:t>Telem</a:t>
                      </a:r>
                      <a:r>
                        <a:rPr lang="en-US" sz="900" dirty="0">
                          <a:effectLst/>
                        </a:rPr>
                        <a:t> MW). Not eligible for AS award</a:t>
                      </a:r>
                    </a:p>
                  </a:txBody>
                  <a:tcPr marL="61359" marR="61359" marT="0" marB="0"/>
                </a:tc>
                <a:extLst>
                  <a:ext uri="{0D108BD9-81ED-4DB2-BD59-A6C34878D82A}">
                    <a16:rowId xmlns:a16="http://schemas.microsoft.com/office/drawing/2014/main" val="10008"/>
                  </a:ext>
                </a:extLst>
              </a:tr>
              <a:tr h="205625">
                <a:tc>
                  <a:txBody>
                    <a:bodyPr/>
                    <a:lstStyle/>
                    <a:p>
                      <a:pPr marL="0" marR="0">
                        <a:lnSpc>
                          <a:spcPct val="107000"/>
                        </a:lnSpc>
                        <a:spcBef>
                          <a:spcPts val="0"/>
                        </a:spcBef>
                        <a:spcAft>
                          <a:spcPts val="0"/>
                        </a:spcAft>
                      </a:pPr>
                      <a:r>
                        <a:rPr lang="en-US" sz="900" dirty="0">
                          <a:effectLst/>
                        </a:rPr>
                        <a:t>ONEMR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9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9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a:lnSpc>
                          <a:spcPct val="107000"/>
                        </a:lnSpc>
                        <a:spcBef>
                          <a:spcPts val="0"/>
                        </a:spcBef>
                        <a:spcAft>
                          <a:spcPts val="0"/>
                        </a:spcAft>
                      </a:pPr>
                      <a:r>
                        <a:rPr lang="en-US" sz="900" dirty="0">
                          <a:effectLst/>
                        </a:rPr>
                        <a:t>Considered to be same as ON, Not eligible for AS award</a:t>
                      </a:r>
                    </a:p>
                    <a:p>
                      <a:pPr marL="0" marR="0">
                        <a:lnSpc>
                          <a:spcPct val="107000"/>
                        </a:lnSpc>
                        <a:spcBef>
                          <a:spcPts val="0"/>
                        </a:spcBef>
                        <a:spcAft>
                          <a:spcPts val="0"/>
                        </a:spcAft>
                      </a:pPr>
                      <a:r>
                        <a:rPr lang="en-US" sz="900" kern="1200" dirty="0">
                          <a:solidFill>
                            <a:schemeClr val="dk1"/>
                          </a:solidFill>
                          <a:effectLst/>
                          <a:latin typeface="+mn-lt"/>
                          <a:ea typeface="+mn-ea"/>
                          <a:cs typeface="+mn-cs"/>
                        </a:rPr>
                        <a:t>QSE may appropriately set LSL and HSL to reflect operating limits</a:t>
                      </a:r>
                    </a:p>
                  </a:txBody>
                  <a:tcPr marL="61359" marR="61359" marT="0" marB="0"/>
                </a:tc>
                <a:extLst>
                  <a:ext uri="{0D108BD9-81ED-4DB2-BD59-A6C34878D82A}">
                    <a16:rowId xmlns:a16="http://schemas.microsoft.com/office/drawing/2014/main" val="10009"/>
                  </a:ext>
                </a:extLst>
              </a:tr>
              <a:tr h="205625">
                <a:tc>
                  <a:txBody>
                    <a:bodyPr/>
                    <a:lstStyle/>
                    <a:p>
                      <a:pPr marL="0" marR="0">
                        <a:lnSpc>
                          <a:spcPct val="107000"/>
                        </a:lnSpc>
                        <a:spcBef>
                          <a:spcPts val="0"/>
                        </a:spcBef>
                        <a:spcAft>
                          <a:spcPts val="0"/>
                        </a:spcAft>
                      </a:pPr>
                      <a:r>
                        <a:rPr lang="en-US" sz="900" dirty="0">
                          <a:effectLst/>
                        </a:rPr>
                        <a:t>STARTUP</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9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a:lnSpc>
                          <a:spcPct val="107000"/>
                        </a:lnSpc>
                        <a:spcBef>
                          <a:spcPts val="0"/>
                        </a:spcBef>
                        <a:spcAft>
                          <a:spcPts val="0"/>
                        </a:spcAft>
                      </a:pPr>
                      <a:r>
                        <a:rPr lang="en-US" sz="900" dirty="0">
                          <a:effectLst/>
                        </a:rPr>
                        <a:t>Energy participation same as today.  Cannot be awarded AS (BP=telMW+5*</a:t>
                      </a:r>
                      <a:r>
                        <a:rPr lang="en-US" sz="900" dirty="0" err="1">
                          <a:effectLst/>
                        </a:rPr>
                        <a:t>RRup</a:t>
                      </a:r>
                      <a:r>
                        <a:rPr lang="en-US" sz="900" dirty="0">
                          <a:effectLst/>
                        </a:rPr>
                        <a:t>)</a:t>
                      </a:r>
                    </a:p>
                    <a:p>
                      <a:pPr marL="0" marR="0">
                        <a:lnSpc>
                          <a:spcPct val="107000"/>
                        </a:lnSpc>
                        <a:spcBef>
                          <a:spcPts val="0"/>
                        </a:spcBef>
                        <a:spcAft>
                          <a:spcPts val="0"/>
                        </a:spcAft>
                      </a:pPr>
                      <a:r>
                        <a:rPr lang="en-US" sz="900" dirty="0">
                          <a:effectLst/>
                          <a:latin typeface="+mn-lt"/>
                          <a:ea typeface="Calibri" panose="020F0502020204030204" pitchFamily="34" charset="0"/>
                          <a:cs typeface="Times New Roman" panose="02020603050405020304" pitchFamily="18" charset="0"/>
                        </a:rPr>
                        <a:t>Exception is when OFF Resource deployed for Non-Spin and OFFQS awarded BP&gt;0</a:t>
                      </a:r>
                    </a:p>
                  </a:txBody>
                  <a:tcPr marL="61359" marR="61359" marT="0" marB="0"/>
                </a:tc>
                <a:extLst>
                  <a:ext uri="{0D108BD9-81ED-4DB2-BD59-A6C34878D82A}">
                    <a16:rowId xmlns:a16="http://schemas.microsoft.com/office/drawing/2014/main" val="10010"/>
                  </a:ext>
                </a:extLst>
              </a:tr>
              <a:tr h="230415">
                <a:tc>
                  <a:txBody>
                    <a:bodyPr/>
                    <a:lstStyle/>
                    <a:p>
                      <a:pPr marL="0" marR="0">
                        <a:lnSpc>
                          <a:spcPct val="107000"/>
                        </a:lnSpc>
                        <a:spcBef>
                          <a:spcPts val="0"/>
                        </a:spcBef>
                        <a:spcAft>
                          <a:spcPts val="0"/>
                        </a:spcAft>
                      </a:pPr>
                      <a:r>
                        <a:rPr lang="en-US" sz="900" dirty="0">
                          <a:effectLst/>
                        </a:rPr>
                        <a:t>SHUTDOWN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9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900" dirty="0">
                          <a:effectLst/>
                          <a:latin typeface="+mn-lt"/>
                        </a:rPr>
                        <a:t>Energy participation same as today.  Cannot be awarded AS (BP=telMW-5*</a:t>
                      </a:r>
                      <a:r>
                        <a:rPr lang="en-US" sz="900" dirty="0" err="1">
                          <a:effectLst/>
                          <a:latin typeface="+mn-lt"/>
                        </a:rPr>
                        <a:t>RRdn</a:t>
                      </a:r>
                      <a:r>
                        <a:rPr lang="en-US" sz="900" dirty="0">
                          <a:effectLst/>
                          <a:latin typeface="+mn-lt"/>
                        </a:rPr>
                        <a:t>)</a:t>
                      </a:r>
                      <a:endParaRPr lang="en-US" sz="900" dirty="0">
                        <a:effectLst/>
                        <a:latin typeface="+mn-lt"/>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11"/>
                  </a:ext>
                </a:extLst>
              </a:tr>
              <a:tr h="351293">
                <a:tc>
                  <a:txBody>
                    <a:bodyPr/>
                    <a:lstStyle/>
                    <a:p>
                      <a:pPr marL="0" marR="0" algn="l" defTabSz="914400" rtl="0" eaLnBrk="1" latinLnBrk="0" hangingPunct="1">
                        <a:lnSpc>
                          <a:spcPct val="107000"/>
                        </a:lnSpc>
                        <a:spcBef>
                          <a:spcPts val="0"/>
                        </a:spcBef>
                        <a:spcAft>
                          <a:spcPts val="0"/>
                        </a:spcAft>
                      </a:pPr>
                      <a:r>
                        <a:rPr lang="en-US" sz="900" b="1" kern="1200" dirty="0">
                          <a:solidFill>
                            <a:schemeClr val="lt1"/>
                          </a:solidFill>
                          <a:effectLst/>
                          <a:latin typeface="+mn-lt"/>
                          <a:ea typeface="+mn-ea"/>
                          <a:cs typeface="+mn-cs"/>
                        </a:rPr>
                        <a:t>ONSC</a:t>
                      </a:r>
                    </a:p>
                  </a:txBody>
                  <a:tcPr marL="61359" marR="61359" marT="0" marB="0"/>
                </a:tc>
                <a:tc>
                  <a:txBody>
                    <a:bodyPr/>
                    <a:lstStyle/>
                    <a:p>
                      <a:pPr marL="0" marR="0">
                        <a:lnSpc>
                          <a:spcPct val="107000"/>
                        </a:lnSpc>
                        <a:spcBef>
                          <a:spcPts val="0"/>
                        </a:spcBef>
                        <a:spcAft>
                          <a:spcPts val="0"/>
                        </a:spcAft>
                      </a:pPr>
                      <a:r>
                        <a:rPr lang="en-US" sz="1000" kern="1200" dirty="0">
                          <a:solidFill>
                            <a:srgbClr val="C00000"/>
                          </a:solidFill>
                          <a:effectLst/>
                          <a:latin typeface="+mn-lt"/>
                          <a:ea typeface="+mn-ea"/>
                          <a:cs typeface="+mn-cs"/>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kern="1200" dirty="0">
                          <a:solidFill>
                            <a:srgbClr val="C00000"/>
                          </a:solidFill>
                          <a:effectLst/>
                          <a:latin typeface="+mn-lt"/>
                          <a:ea typeface="+mn-ea"/>
                          <a:cs typeface="+mn-cs"/>
                        </a:rPr>
                        <a:t>Y</a:t>
                      </a:r>
                    </a:p>
                  </a:txBody>
                  <a:tcPr marL="61359" marR="61359" marT="0" marB="0"/>
                </a:tc>
                <a:tc>
                  <a:txBody>
                    <a:bodyPr/>
                    <a:lstStyle/>
                    <a:p>
                      <a:pPr marL="0" marR="0">
                        <a:lnSpc>
                          <a:spcPct val="107000"/>
                        </a:lnSpc>
                        <a:spcBef>
                          <a:spcPts val="0"/>
                        </a:spcBef>
                        <a:spcAft>
                          <a:spcPts val="0"/>
                        </a:spcAft>
                      </a:pPr>
                      <a:r>
                        <a:rPr lang="en-US" sz="1000" kern="1200" dirty="0">
                          <a:solidFill>
                            <a:schemeClr val="tx1"/>
                          </a:solidFill>
                          <a:effectLst/>
                          <a:latin typeface="+mn-lt"/>
                          <a:ea typeface="+mn-ea"/>
                          <a:cs typeface="+mn-cs"/>
                        </a:rPr>
                        <a:t>(New Resource</a:t>
                      </a:r>
                      <a:r>
                        <a:rPr lang="en-US" sz="1000" kern="1200" baseline="0" dirty="0">
                          <a:solidFill>
                            <a:schemeClr val="tx1"/>
                          </a:solidFill>
                          <a:effectLst/>
                          <a:latin typeface="+mn-lt"/>
                          <a:ea typeface="+mn-ea"/>
                          <a:cs typeface="+mn-cs"/>
                        </a:rPr>
                        <a:t> Status to replace ONRR, ONECRS)</a:t>
                      </a:r>
                    </a:p>
                    <a:p>
                      <a:pPr marL="285750" marR="0" indent="-285750">
                        <a:lnSpc>
                          <a:spcPct val="107000"/>
                        </a:lnSpc>
                        <a:spcBef>
                          <a:spcPts val="0"/>
                        </a:spcBef>
                        <a:spcAft>
                          <a:spcPts val="0"/>
                        </a:spcAft>
                        <a:buFont typeface="Arial" panose="020B0604020202020204" pitchFamily="34" charset="0"/>
                        <a:buChar char="•"/>
                      </a:pPr>
                      <a:r>
                        <a:rPr lang="en-US" sz="1000" kern="1200" dirty="0">
                          <a:solidFill>
                            <a:schemeClr val="tx1"/>
                          </a:solidFill>
                          <a:effectLst/>
                          <a:latin typeface="+mn-lt"/>
                          <a:ea typeface="+mn-ea"/>
                          <a:cs typeface="+mn-cs"/>
                        </a:rPr>
                        <a:t>Hydro in Synchronous Condenser mode. </a:t>
                      </a:r>
                    </a:p>
                    <a:p>
                      <a:pPr marL="285750" marR="0" indent="-285750">
                        <a:lnSpc>
                          <a:spcPct val="107000"/>
                        </a:lnSpc>
                        <a:spcBef>
                          <a:spcPts val="0"/>
                        </a:spcBef>
                        <a:spcAft>
                          <a:spcPts val="0"/>
                        </a:spcAft>
                        <a:buFont typeface="Arial" panose="020B0604020202020204" pitchFamily="34" charset="0"/>
                        <a:buChar char="•"/>
                      </a:pPr>
                      <a:r>
                        <a:rPr lang="en-US" sz="1000" kern="1200" dirty="0">
                          <a:solidFill>
                            <a:schemeClr val="tx1"/>
                          </a:solidFill>
                          <a:effectLst/>
                          <a:latin typeface="+mn-lt"/>
                          <a:ea typeface="+mn-ea"/>
                          <a:cs typeface="+mn-cs"/>
                        </a:rPr>
                        <a:t>BP=</a:t>
                      </a:r>
                      <a:r>
                        <a:rPr lang="en-US" sz="1000" kern="1200" dirty="0" err="1">
                          <a:solidFill>
                            <a:schemeClr val="tx1"/>
                          </a:solidFill>
                          <a:effectLst/>
                          <a:latin typeface="+mn-lt"/>
                          <a:ea typeface="+mn-ea"/>
                          <a:cs typeface="+mn-cs"/>
                        </a:rPr>
                        <a:t>TelMW</a:t>
                      </a:r>
                      <a:r>
                        <a:rPr lang="en-US" sz="1000" kern="1200" dirty="0">
                          <a:solidFill>
                            <a:schemeClr val="tx1"/>
                          </a:solidFill>
                          <a:effectLst/>
                          <a:latin typeface="+mn-lt"/>
                          <a:ea typeface="+mn-ea"/>
                          <a:cs typeface="+mn-cs"/>
                        </a:rPr>
                        <a:t>. </a:t>
                      </a:r>
                    </a:p>
                    <a:p>
                      <a:pPr marL="285750" marR="0" indent="-285750">
                        <a:lnSpc>
                          <a:spcPct val="107000"/>
                        </a:lnSpc>
                        <a:spcBef>
                          <a:spcPts val="0"/>
                        </a:spcBef>
                        <a:spcAft>
                          <a:spcPts val="0"/>
                        </a:spcAft>
                        <a:buFont typeface="Arial" panose="020B0604020202020204" pitchFamily="34" charset="0"/>
                        <a:buChar char="•"/>
                      </a:pPr>
                      <a:r>
                        <a:rPr lang="en-US" sz="1000" kern="1200" dirty="0">
                          <a:solidFill>
                            <a:schemeClr val="tx1"/>
                          </a:solidFill>
                          <a:effectLst/>
                          <a:latin typeface="+mn-lt"/>
                          <a:ea typeface="+mn-ea"/>
                          <a:cs typeface="+mn-cs"/>
                        </a:rPr>
                        <a:t>Available for RRS and ECRS </a:t>
                      </a:r>
                    </a:p>
                    <a:p>
                      <a:pPr marL="285750" marR="0" indent="-285750">
                        <a:lnSpc>
                          <a:spcPct val="107000"/>
                        </a:lnSpc>
                        <a:spcBef>
                          <a:spcPts val="0"/>
                        </a:spcBef>
                        <a:spcAft>
                          <a:spcPts val="0"/>
                        </a:spcAft>
                        <a:buFont typeface="Arial" panose="020B0604020202020204" pitchFamily="34" charset="0"/>
                        <a:buChar char="•"/>
                      </a:pPr>
                      <a:r>
                        <a:rPr lang="en-US" sz="1000" kern="1200" dirty="0">
                          <a:solidFill>
                            <a:schemeClr val="tx1"/>
                          </a:solidFill>
                          <a:effectLst/>
                          <a:latin typeface="+mn-lt"/>
                          <a:ea typeface="+mn-ea"/>
                          <a:cs typeface="+mn-cs"/>
                        </a:rPr>
                        <a:t>AS deployed by frequency trigger or ERCOT Manual deployment</a:t>
                      </a:r>
                    </a:p>
                  </a:txBody>
                  <a:tcPr marL="61359" marR="61359" marT="0" marB="0"/>
                </a:tc>
                <a:extLst>
                  <a:ext uri="{0D108BD9-81ED-4DB2-BD59-A6C34878D82A}">
                    <a16:rowId xmlns:a16="http://schemas.microsoft.com/office/drawing/2014/main" val="3929485675"/>
                  </a:ext>
                </a:extLst>
              </a:tr>
              <a:tr h="20562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900" b="1" kern="1200" dirty="0">
                          <a:solidFill>
                            <a:schemeClr val="lt1"/>
                          </a:solidFill>
                          <a:effectLst/>
                          <a:latin typeface="+mn-lt"/>
                          <a:ea typeface="+mn-ea"/>
                          <a:cs typeface="+mn-cs"/>
                        </a:rPr>
                        <a:t>ONHOLD</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000" b="1" kern="1200" dirty="0">
                        <a:solidFill>
                          <a:srgbClr val="FFFF00"/>
                        </a:solidFill>
                        <a:effectLst/>
                        <a:latin typeface="+mn-lt"/>
                        <a:ea typeface="+mn-ea"/>
                        <a:cs typeface="+mn-cs"/>
                      </a:endParaRP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kern="1200" dirty="0">
                          <a:solidFill>
                            <a:srgbClr val="C00000"/>
                          </a:solidFill>
                          <a:effectLst/>
                          <a:latin typeface="+mn-lt"/>
                          <a:ea typeface="+mn-ea"/>
                          <a:cs typeface="+mn-cs"/>
                        </a:rPr>
                        <a:t>Y</a:t>
                      </a:r>
                    </a:p>
                  </a:txBody>
                  <a:tcPr marL="61359" marR="61359" marT="0" marB="0"/>
                </a:tc>
                <a:tc>
                  <a:txBody>
                    <a:bodyPr/>
                    <a:lstStyle/>
                    <a:p>
                      <a:pPr marL="0" marR="0" indent="0">
                        <a:lnSpc>
                          <a:spcPct val="107000"/>
                        </a:lnSpc>
                        <a:spcBef>
                          <a:spcPts val="0"/>
                        </a:spcBef>
                        <a:spcAft>
                          <a:spcPts val="0"/>
                        </a:spcAft>
                        <a:buFont typeface="Arial" panose="020B0604020202020204" pitchFamily="34" charset="0"/>
                        <a:buNone/>
                      </a:pPr>
                      <a:endParaRPr lang="en-US" sz="1000" kern="1200" baseline="0" dirty="0">
                        <a:solidFill>
                          <a:schemeClr val="tx1"/>
                        </a:solidFill>
                        <a:effectLst/>
                        <a:latin typeface="+mn-lt"/>
                        <a:ea typeface="+mn-ea"/>
                        <a:cs typeface="+mn-cs"/>
                      </a:endParaRPr>
                    </a:p>
                    <a:p>
                      <a:pPr marL="285750" marR="0" indent="-285750">
                        <a:lnSpc>
                          <a:spcPct val="107000"/>
                        </a:lnSpc>
                        <a:spcBef>
                          <a:spcPts val="0"/>
                        </a:spcBef>
                        <a:spcAft>
                          <a:spcPts val="0"/>
                        </a:spcAft>
                        <a:buFont typeface="Arial" panose="020B0604020202020204" pitchFamily="34" charset="0"/>
                        <a:buChar char="•"/>
                      </a:pPr>
                      <a:r>
                        <a:rPr lang="en-US" sz="1000" kern="1200" baseline="0" dirty="0">
                          <a:solidFill>
                            <a:schemeClr val="tx1"/>
                          </a:solidFill>
                          <a:effectLst/>
                          <a:latin typeface="+mn-lt"/>
                          <a:ea typeface="+mn-ea"/>
                          <a:cs typeface="+mn-cs"/>
                        </a:rPr>
                        <a:t>Indicates unavailability to be moved up or down. </a:t>
                      </a: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kern="1200" baseline="0" dirty="0">
                          <a:solidFill>
                            <a:schemeClr val="tx1"/>
                          </a:solidFill>
                          <a:effectLst/>
                          <a:latin typeface="+mn-lt"/>
                          <a:ea typeface="+mn-ea"/>
                          <a:cs typeface="+mn-cs"/>
                        </a:rPr>
                        <a:t>BP=</a:t>
                      </a:r>
                      <a:r>
                        <a:rPr lang="en-US" sz="1000" kern="1200" baseline="0" dirty="0" err="1">
                          <a:solidFill>
                            <a:schemeClr val="tx1"/>
                          </a:solidFill>
                          <a:effectLst/>
                          <a:latin typeface="+mn-lt"/>
                          <a:ea typeface="+mn-ea"/>
                          <a:cs typeface="+mn-cs"/>
                        </a:rPr>
                        <a:t>telMW</a:t>
                      </a:r>
                      <a:endParaRPr lang="en-US" sz="1000" kern="1200" baseline="0" dirty="0">
                        <a:solidFill>
                          <a:schemeClr val="tx1"/>
                        </a:solidFill>
                        <a:effectLst/>
                        <a:latin typeface="+mn-lt"/>
                        <a:ea typeface="+mn-ea"/>
                        <a:cs typeface="+mn-cs"/>
                      </a:endParaRP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dirty="0">
                          <a:solidFill>
                            <a:schemeClr val="tx1"/>
                          </a:solidFill>
                          <a:effectLst/>
                        </a:rPr>
                        <a:t>Not eligible for AS award</a:t>
                      </a: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dirty="0">
                          <a:solidFill>
                            <a:schemeClr val="tx1"/>
                          </a:solidFill>
                          <a:effectLst/>
                        </a:rPr>
                        <a:t>Example</a:t>
                      </a:r>
                      <a:r>
                        <a:rPr lang="en-US" sz="1000" baseline="0" dirty="0">
                          <a:solidFill>
                            <a:schemeClr val="tx1"/>
                          </a:solidFill>
                          <a:effectLst/>
                        </a:rPr>
                        <a:t> usage scenario: Combined Cycle Configuration transition, Boiler feed pump start, etc.</a:t>
                      </a:r>
                      <a:endParaRPr lang="en-US" sz="1000" dirty="0">
                        <a:solidFill>
                          <a:schemeClr val="tx1"/>
                        </a:solidFill>
                        <a:effectLst/>
                      </a:endParaRPr>
                    </a:p>
                  </a:txBody>
                  <a:tcPr marL="61359" marR="61359" marT="0" marB="0"/>
                </a:tc>
                <a:extLst>
                  <a:ext uri="{0D108BD9-81ED-4DB2-BD59-A6C34878D82A}">
                    <a16:rowId xmlns:a16="http://schemas.microsoft.com/office/drawing/2014/main" val="4195151668"/>
                  </a:ext>
                </a:extLst>
              </a:tr>
              <a:tr h="205625">
                <a:tc>
                  <a:txBody>
                    <a:bodyPr/>
                    <a:lstStyle/>
                    <a:p>
                      <a:pPr marL="0" marR="0">
                        <a:lnSpc>
                          <a:spcPct val="107000"/>
                        </a:lnSpc>
                        <a:spcBef>
                          <a:spcPts val="0"/>
                        </a:spcBef>
                        <a:spcAft>
                          <a:spcPts val="0"/>
                        </a:spcAft>
                      </a:pPr>
                      <a:r>
                        <a:rPr lang="en-US" sz="1000" dirty="0">
                          <a:effectLst/>
                        </a:rPr>
                        <a:t>OUT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kern="1200" dirty="0">
                          <a:solidFill>
                            <a:schemeClr val="tx1"/>
                          </a:solidFill>
                          <a:effectLst/>
                          <a:latin typeface="+mn-lt"/>
                          <a:ea typeface="+mn-ea"/>
                          <a:cs typeface="+mn-cs"/>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kern="1200" dirty="0">
                          <a:solidFill>
                            <a:schemeClr val="tx1"/>
                          </a:solidFill>
                          <a:effectLst/>
                          <a:latin typeface="+mn-lt"/>
                          <a:ea typeface="+mn-ea"/>
                          <a:cs typeface="+mn-cs"/>
                        </a:rPr>
                        <a:t>Y</a:t>
                      </a:r>
                    </a:p>
                  </a:txBody>
                  <a:tcPr marL="61359" marR="61359" marT="0" marB="0"/>
                </a:tc>
                <a:tc>
                  <a:txBody>
                    <a:bodyPr/>
                    <a:lstStyle/>
                    <a:p>
                      <a:pPr marL="0" marR="0">
                        <a:lnSpc>
                          <a:spcPct val="107000"/>
                        </a:lnSpc>
                        <a:spcBef>
                          <a:spcPts val="0"/>
                        </a:spcBef>
                        <a:spcAft>
                          <a:spcPts val="0"/>
                        </a:spcAft>
                      </a:pPr>
                      <a:r>
                        <a:rPr lang="en-US" sz="1000" dirty="0">
                          <a:effectLst/>
                        </a:rPr>
                        <a:t>Not available for energy or AS awards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2468394229"/>
                  </a:ext>
                </a:extLst>
              </a:tr>
              <a:tr h="205625">
                <a:tc>
                  <a:txBody>
                    <a:bodyPr/>
                    <a:lstStyle/>
                    <a:p>
                      <a:pPr marL="0" marR="0">
                        <a:lnSpc>
                          <a:spcPct val="107000"/>
                        </a:lnSpc>
                        <a:spcBef>
                          <a:spcPts val="0"/>
                        </a:spcBef>
                        <a:spcAft>
                          <a:spcPts val="0"/>
                        </a:spcAft>
                      </a:pPr>
                      <a:r>
                        <a:rPr lang="en-US" sz="1000">
                          <a:effectLst/>
                        </a:rPr>
                        <a:t>EMR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kern="1200" dirty="0">
                          <a:solidFill>
                            <a:schemeClr val="tx1"/>
                          </a:solidFill>
                          <a:effectLst/>
                          <a:latin typeface="+mn-lt"/>
                          <a:ea typeface="+mn-ea"/>
                          <a:cs typeface="+mn-cs"/>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kern="1200" dirty="0">
                          <a:solidFill>
                            <a:schemeClr val="tx1"/>
                          </a:solidFill>
                          <a:effectLst/>
                          <a:latin typeface="+mn-lt"/>
                          <a:ea typeface="+mn-ea"/>
                          <a:cs typeface="+mn-cs"/>
                        </a:rPr>
                        <a:t>Y</a:t>
                      </a:r>
                    </a:p>
                  </a:txBody>
                  <a:tcPr marL="61359" marR="61359" marT="0" marB="0"/>
                </a:tc>
                <a:tc>
                  <a:txBody>
                    <a:bodyPr/>
                    <a:lstStyle/>
                    <a:p>
                      <a:pPr marL="0" marR="0">
                        <a:lnSpc>
                          <a:spcPct val="107000"/>
                        </a:lnSpc>
                        <a:spcBef>
                          <a:spcPts val="0"/>
                        </a:spcBef>
                        <a:spcAft>
                          <a:spcPts val="0"/>
                        </a:spcAft>
                      </a:pPr>
                      <a:r>
                        <a:rPr lang="en-US" sz="1000" dirty="0">
                          <a:effectLst/>
                        </a:rPr>
                        <a:t>Not available for energy or AS awards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541091842"/>
                  </a:ext>
                </a:extLst>
              </a:tr>
              <a:tr h="29859">
                <a:tc>
                  <a:txBody>
                    <a:bodyPr/>
                    <a:lstStyle/>
                    <a:p>
                      <a:pPr marL="0" marR="0">
                        <a:lnSpc>
                          <a:spcPct val="107000"/>
                        </a:lnSpc>
                        <a:spcBef>
                          <a:spcPts val="0"/>
                        </a:spcBef>
                        <a:spcAft>
                          <a:spcPts val="0"/>
                        </a:spcAft>
                      </a:pPr>
                      <a:r>
                        <a:rPr lang="en-US" sz="1000" dirty="0">
                          <a:effectLst/>
                        </a:rPr>
                        <a:t>EMRSWGR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kern="1200" dirty="0">
                          <a:solidFill>
                            <a:schemeClr val="tx1"/>
                          </a:solidFill>
                          <a:effectLst/>
                          <a:latin typeface="+mn-lt"/>
                          <a:ea typeface="+mn-ea"/>
                          <a:cs typeface="+mn-cs"/>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kern="1200" dirty="0">
                          <a:solidFill>
                            <a:schemeClr val="tx1"/>
                          </a:solidFill>
                          <a:effectLst/>
                          <a:latin typeface="+mn-lt"/>
                          <a:ea typeface="+mn-ea"/>
                          <a:cs typeface="+mn-cs"/>
                        </a:rPr>
                        <a:t>Y</a:t>
                      </a:r>
                    </a:p>
                  </a:txBody>
                  <a:tcPr marL="61359" marR="61359" marT="0" marB="0"/>
                </a:tc>
                <a:tc>
                  <a:txBody>
                    <a:bodyPr/>
                    <a:lstStyle/>
                    <a:p>
                      <a:pPr marL="0" marR="0">
                        <a:lnSpc>
                          <a:spcPct val="107000"/>
                        </a:lnSpc>
                        <a:spcBef>
                          <a:spcPts val="0"/>
                        </a:spcBef>
                        <a:spcAft>
                          <a:spcPts val="0"/>
                        </a:spcAft>
                      </a:pPr>
                      <a:r>
                        <a:rPr lang="en-US" sz="1000" dirty="0">
                          <a:effectLst/>
                        </a:rPr>
                        <a:t>Not available for energy or AS awards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4294657755"/>
                  </a:ext>
                </a:extLst>
              </a:tr>
            </a:tbl>
          </a:graphicData>
        </a:graphic>
      </p:graphicFrame>
    </p:spTree>
    <p:extLst>
      <p:ext uri="{BB962C8B-B14F-4D97-AF65-F5344CB8AC3E}">
        <p14:creationId xmlns:p14="http://schemas.microsoft.com/office/powerpoint/2010/main" val="8212219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RTC: Load Resource Statuses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35</a:t>
            </a:fld>
            <a:endParaRPr lang="en-US"/>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3571614480"/>
              </p:ext>
            </p:extLst>
          </p:nvPr>
        </p:nvGraphicFramePr>
        <p:xfrm>
          <a:off x="251520" y="1088740"/>
          <a:ext cx="8458200" cy="1101853"/>
        </p:xfrm>
        <a:graphic>
          <a:graphicData uri="http://schemas.openxmlformats.org/drawingml/2006/table">
            <a:tbl>
              <a:tblPr firstRow="1" firstCol="1" bandRow="1">
                <a:tableStyleId>{5C22544A-7EE6-4342-B048-85BDC9FD1C3A}</a:tableStyleId>
              </a:tblPr>
              <a:tblGrid>
                <a:gridCol w="1060959">
                  <a:extLst>
                    <a:ext uri="{9D8B030D-6E8A-4147-A177-3AD203B41FA5}">
                      <a16:colId xmlns:a16="http://schemas.microsoft.com/office/drawing/2014/main" val="20000"/>
                    </a:ext>
                  </a:extLst>
                </a:gridCol>
                <a:gridCol w="1060959">
                  <a:extLst>
                    <a:ext uri="{9D8B030D-6E8A-4147-A177-3AD203B41FA5}">
                      <a16:colId xmlns:a16="http://schemas.microsoft.com/office/drawing/2014/main" val="20001"/>
                    </a:ext>
                  </a:extLst>
                </a:gridCol>
                <a:gridCol w="1060959">
                  <a:extLst>
                    <a:ext uri="{9D8B030D-6E8A-4147-A177-3AD203B41FA5}">
                      <a16:colId xmlns:a16="http://schemas.microsoft.com/office/drawing/2014/main" val="20002"/>
                    </a:ext>
                  </a:extLst>
                </a:gridCol>
                <a:gridCol w="5275323">
                  <a:extLst>
                    <a:ext uri="{9D8B030D-6E8A-4147-A177-3AD203B41FA5}">
                      <a16:colId xmlns:a16="http://schemas.microsoft.com/office/drawing/2014/main" val="20003"/>
                    </a:ext>
                  </a:extLst>
                </a:gridCol>
              </a:tblGrid>
              <a:tr h="205625">
                <a:tc>
                  <a:txBody>
                    <a:bodyPr/>
                    <a:lstStyle/>
                    <a:p>
                      <a:pPr marL="0" marR="0">
                        <a:lnSpc>
                          <a:spcPct val="107000"/>
                        </a:lnSpc>
                        <a:spcBef>
                          <a:spcPts val="0"/>
                        </a:spcBef>
                        <a:spcAft>
                          <a:spcPts val="0"/>
                        </a:spcAft>
                      </a:pPr>
                      <a:r>
                        <a:rPr lang="en-US" sz="1400" dirty="0">
                          <a:effectLst/>
                        </a:rPr>
                        <a:t>Resource 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COP</a:t>
                      </a:r>
                    </a:p>
                  </a:txBody>
                  <a:tcPr marL="61359" marR="61359" marT="0" marB="0"/>
                </a:tc>
                <a:tc>
                  <a:txBody>
                    <a:bodyPr/>
                    <a:lstStyle/>
                    <a:p>
                      <a:pPr marL="0" marR="0">
                        <a:lnSpc>
                          <a:spcPct val="107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Telemetry</a:t>
                      </a:r>
                    </a:p>
                  </a:txBody>
                  <a:tcPr marL="61359" marR="61359" marT="0" marB="0"/>
                </a:tc>
                <a:tc>
                  <a:txBody>
                    <a:bodyPr/>
                    <a:lstStyle/>
                    <a:p>
                      <a:pPr marL="0" marR="0" algn="l" defTabSz="914400" rtl="0" eaLnBrk="1" latinLnBrk="0" hangingPunct="1">
                        <a:lnSpc>
                          <a:spcPct val="107000"/>
                        </a:lnSpc>
                        <a:spcBef>
                          <a:spcPts val="0"/>
                        </a:spcBef>
                        <a:spcAft>
                          <a:spcPts val="0"/>
                        </a:spcAft>
                      </a:pPr>
                      <a:r>
                        <a:rPr lang="en-US" sz="1800" b="1" kern="1200" dirty="0">
                          <a:solidFill>
                            <a:srgbClr val="FFFFFF"/>
                          </a:solidFill>
                          <a:effectLst/>
                          <a:latin typeface="+mn-lt"/>
                          <a:ea typeface="+mn-ea"/>
                          <a:cs typeface="+mn-cs"/>
                        </a:rPr>
                        <a:t>Use of Load Resource Status under RTC</a:t>
                      </a:r>
                    </a:p>
                  </a:txBody>
                  <a:tcPr marL="61359" marR="61359" marT="0" marB="0"/>
                </a:tc>
                <a:extLst>
                  <a:ext uri="{0D108BD9-81ED-4DB2-BD59-A6C34878D82A}">
                    <a16:rowId xmlns:a16="http://schemas.microsoft.com/office/drawing/2014/main" val="10000"/>
                  </a:ext>
                </a:extLst>
              </a:tr>
              <a:tr h="20562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kern="1200" dirty="0">
                          <a:solidFill>
                            <a:schemeClr val="lt1"/>
                          </a:solidFill>
                          <a:effectLst/>
                          <a:latin typeface="+mn-lt"/>
                          <a:ea typeface="+mn-ea"/>
                          <a:cs typeface="+mn-cs"/>
                        </a:rPr>
                        <a:t>ONL</a:t>
                      </a:r>
                    </a:p>
                  </a:txBody>
                  <a:tcPr marL="61359" marR="61359" marT="0" marB="0"/>
                </a:tc>
                <a:tc>
                  <a:txBody>
                    <a:bodyPr/>
                    <a:lstStyle/>
                    <a:p>
                      <a:pPr marL="0" marR="0">
                        <a:lnSpc>
                          <a:spcPct val="107000"/>
                        </a:lnSpc>
                        <a:spcBef>
                          <a:spcPts val="0"/>
                        </a:spcBef>
                        <a:spcAft>
                          <a:spcPts val="0"/>
                        </a:spcAft>
                      </a:pPr>
                      <a:r>
                        <a:rPr lang="en-US" sz="1400" kern="1200" dirty="0">
                          <a:solidFill>
                            <a:srgbClr val="C00000"/>
                          </a:solidFill>
                          <a:effectLst/>
                          <a:latin typeface="+mn-lt"/>
                          <a:ea typeface="+mn-ea"/>
                          <a:cs typeface="+mn-cs"/>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rgbClr val="C00000"/>
                          </a:solidFill>
                          <a:effectLst/>
                          <a:latin typeface="+mn-lt"/>
                          <a:ea typeface="+mn-ea"/>
                          <a:cs typeface="+mn-cs"/>
                        </a:rPr>
                        <a:t>Y</a:t>
                      </a:r>
                    </a:p>
                  </a:txBody>
                  <a:tcPr marL="61359" marR="61359" marT="0" marB="0"/>
                </a:tc>
                <a:tc>
                  <a:txBody>
                    <a:bodyPr/>
                    <a:lstStyle/>
                    <a:p>
                      <a:pPr marL="0" marR="0">
                        <a:lnSpc>
                          <a:spcPct val="107000"/>
                        </a:lnSpc>
                        <a:spcBef>
                          <a:spcPts val="0"/>
                        </a:spcBef>
                        <a:spcAft>
                          <a:spcPts val="0"/>
                        </a:spcAft>
                      </a:pPr>
                      <a:r>
                        <a:rPr lang="en-US" sz="1400" kern="1200" dirty="0">
                          <a:solidFill>
                            <a:schemeClr val="tx1"/>
                          </a:solidFill>
                          <a:effectLst/>
                          <a:latin typeface="+mn-lt"/>
                          <a:ea typeface="+mn-ea"/>
                          <a:cs typeface="+mn-cs"/>
                        </a:rPr>
                        <a:t>(New Resource</a:t>
                      </a:r>
                      <a:r>
                        <a:rPr lang="en-US" sz="1400" kern="1200" baseline="0" dirty="0">
                          <a:solidFill>
                            <a:schemeClr val="tx1"/>
                          </a:solidFill>
                          <a:effectLst/>
                          <a:latin typeface="+mn-lt"/>
                          <a:ea typeface="+mn-ea"/>
                          <a:cs typeface="+mn-cs"/>
                        </a:rPr>
                        <a:t> Status to replace ONRGL, ONCLR, ONRL,ONECL,ONFRRSL,FRRSDN,FRRSUP)</a:t>
                      </a:r>
                    </a:p>
                  </a:txBody>
                  <a:tcPr marL="61359" marR="61359" marT="0" marB="0"/>
                </a:tc>
                <a:extLst>
                  <a:ext uri="{0D108BD9-81ED-4DB2-BD59-A6C34878D82A}">
                    <a16:rowId xmlns:a16="http://schemas.microsoft.com/office/drawing/2014/main" val="10001"/>
                  </a:ext>
                </a:extLst>
              </a:tr>
              <a:tr h="205625">
                <a:tc>
                  <a:txBody>
                    <a:bodyPr/>
                    <a:lstStyle/>
                    <a:p>
                      <a:pPr marL="0" marR="0">
                        <a:lnSpc>
                          <a:spcPct val="107000"/>
                        </a:lnSpc>
                        <a:spcBef>
                          <a:spcPts val="0"/>
                        </a:spcBef>
                        <a:spcAft>
                          <a:spcPts val="0"/>
                        </a:spcAft>
                      </a:pPr>
                      <a:r>
                        <a:rPr lang="en-US" sz="1400" dirty="0">
                          <a:effectLst/>
                        </a:rPr>
                        <a:t>OUTL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n-lt"/>
                          <a:ea typeface="+mn-ea"/>
                          <a:cs typeface="+mn-cs"/>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tx1"/>
                          </a:solidFill>
                          <a:effectLst/>
                          <a:latin typeface="+mn-lt"/>
                          <a:ea typeface="+mn-ea"/>
                          <a:cs typeface="+mn-cs"/>
                        </a:rPr>
                        <a:t>Y</a:t>
                      </a:r>
                    </a:p>
                  </a:txBody>
                  <a:tcPr marL="61359" marR="61359" marT="0" marB="0"/>
                </a:tc>
                <a:tc>
                  <a:txBody>
                    <a:bodyPr/>
                    <a:lstStyle/>
                    <a:p>
                      <a:pPr marL="0" marR="0">
                        <a:lnSpc>
                          <a:spcPct val="107000"/>
                        </a:lnSpc>
                        <a:spcBef>
                          <a:spcPts val="0"/>
                        </a:spcBef>
                        <a:spcAft>
                          <a:spcPts val="0"/>
                        </a:spcAft>
                      </a:pPr>
                      <a:r>
                        <a:rPr lang="en-US" sz="1400" dirty="0">
                          <a:effectLst/>
                        </a:rPr>
                        <a:t>Not available for energy or AS awards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2"/>
                  </a:ext>
                </a:extLst>
              </a:tr>
            </a:tbl>
          </a:graphicData>
        </a:graphic>
      </p:graphicFrame>
      <p:graphicFrame>
        <p:nvGraphicFramePr>
          <p:cNvPr id="6" name="Content Placeholder 5"/>
          <p:cNvGraphicFramePr>
            <a:graphicFrameLocks/>
          </p:cNvGraphicFramePr>
          <p:nvPr/>
        </p:nvGraphicFramePr>
        <p:xfrm>
          <a:off x="252498" y="3032956"/>
          <a:ext cx="8458200" cy="1947355"/>
        </p:xfrm>
        <a:graphic>
          <a:graphicData uri="http://schemas.openxmlformats.org/drawingml/2006/table">
            <a:tbl>
              <a:tblPr firstRow="1" firstCol="1" bandRow="1">
                <a:tableStyleId>{5C22544A-7EE6-4342-B048-85BDC9FD1C3A}</a:tableStyleId>
              </a:tblPr>
              <a:tblGrid>
                <a:gridCol w="1416257">
                  <a:extLst>
                    <a:ext uri="{9D8B030D-6E8A-4147-A177-3AD203B41FA5}">
                      <a16:colId xmlns:a16="http://schemas.microsoft.com/office/drawing/2014/main" val="20000"/>
                    </a:ext>
                  </a:extLst>
                </a:gridCol>
                <a:gridCol w="7041943">
                  <a:extLst>
                    <a:ext uri="{9D8B030D-6E8A-4147-A177-3AD203B41FA5}">
                      <a16:colId xmlns:a16="http://schemas.microsoft.com/office/drawing/2014/main" val="20001"/>
                    </a:ext>
                  </a:extLst>
                </a:gridCol>
              </a:tblGrid>
              <a:tr h="205625">
                <a:tc>
                  <a:txBody>
                    <a:bodyPr/>
                    <a:lstStyle/>
                    <a:p>
                      <a:pPr marL="0" marR="0">
                        <a:lnSpc>
                          <a:spcPct val="107000"/>
                        </a:lnSpc>
                        <a:spcBef>
                          <a:spcPts val="0"/>
                        </a:spcBef>
                        <a:spcAft>
                          <a:spcPts val="0"/>
                        </a:spcAft>
                      </a:pPr>
                      <a:r>
                        <a:rPr lang="en-US" sz="1400" dirty="0">
                          <a:effectLst/>
                        </a:rPr>
                        <a:t>Resource 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800" baseline="0" dirty="0">
                          <a:solidFill>
                            <a:srgbClr val="FFD100"/>
                          </a:solidFill>
                          <a:effectLst/>
                        </a:rPr>
                        <a:t>Load Resource Status </a:t>
                      </a:r>
                      <a:r>
                        <a:rPr lang="en-US" sz="1800" u="sng" baseline="0" dirty="0">
                          <a:solidFill>
                            <a:srgbClr val="FFD100"/>
                          </a:solidFill>
                          <a:effectLst/>
                        </a:rPr>
                        <a:t>Not Used</a:t>
                      </a:r>
                      <a:r>
                        <a:rPr lang="en-US" sz="1800" u="none" baseline="0" dirty="0">
                          <a:solidFill>
                            <a:srgbClr val="FFD100"/>
                          </a:solidFill>
                          <a:effectLst/>
                        </a:rPr>
                        <a:t> </a:t>
                      </a:r>
                      <a:r>
                        <a:rPr lang="en-US" sz="1800" baseline="0" dirty="0">
                          <a:solidFill>
                            <a:srgbClr val="FFD100"/>
                          </a:solidFill>
                          <a:effectLst/>
                        </a:rPr>
                        <a:t>under RTC</a:t>
                      </a:r>
                      <a:endParaRPr lang="en-US" sz="1400" dirty="0">
                        <a:solidFill>
                          <a:srgbClr val="FFD1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0"/>
                  </a:ext>
                </a:extLst>
              </a:tr>
              <a:tr h="205625">
                <a:tc>
                  <a:txBody>
                    <a:bodyPr/>
                    <a:lstStyle/>
                    <a:p>
                      <a:pPr marL="0" marR="0">
                        <a:lnSpc>
                          <a:spcPct val="107000"/>
                        </a:lnSpc>
                        <a:spcBef>
                          <a:spcPts val="0"/>
                        </a:spcBef>
                        <a:spcAft>
                          <a:spcPts val="0"/>
                        </a:spcAft>
                      </a:pPr>
                      <a:r>
                        <a:rPr lang="en-US" sz="1400" dirty="0">
                          <a:effectLst/>
                        </a:rPr>
                        <a:t>ONRGL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dirty="0">
                          <a:effectLst/>
                        </a:rPr>
                        <a:t>Status no longer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1"/>
                  </a:ext>
                </a:extLst>
              </a:tr>
              <a:tr h="205625">
                <a:tc>
                  <a:txBody>
                    <a:bodyPr/>
                    <a:lstStyle/>
                    <a:p>
                      <a:pPr marL="0" marR="0">
                        <a:lnSpc>
                          <a:spcPct val="107000"/>
                        </a:lnSpc>
                        <a:spcBef>
                          <a:spcPts val="0"/>
                        </a:spcBef>
                        <a:spcAft>
                          <a:spcPts val="0"/>
                        </a:spcAft>
                      </a:pPr>
                      <a:r>
                        <a:rPr lang="en-US" sz="1400" dirty="0">
                          <a:effectLst/>
                        </a:rPr>
                        <a:t>FRRSUP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a:effectLst/>
                        </a:rPr>
                        <a:t>Status no longer needed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2"/>
                  </a:ext>
                </a:extLst>
              </a:tr>
              <a:tr h="205625">
                <a:tc>
                  <a:txBody>
                    <a:bodyPr/>
                    <a:lstStyle/>
                    <a:p>
                      <a:pPr marL="0" marR="0">
                        <a:lnSpc>
                          <a:spcPct val="107000"/>
                        </a:lnSpc>
                        <a:spcBef>
                          <a:spcPts val="0"/>
                        </a:spcBef>
                        <a:spcAft>
                          <a:spcPts val="0"/>
                        </a:spcAft>
                      </a:pPr>
                      <a:r>
                        <a:rPr lang="en-US" sz="1400" dirty="0">
                          <a:effectLst/>
                        </a:rPr>
                        <a:t>FRRSDN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dirty="0">
                          <a:effectLst/>
                        </a:rPr>
                        <a:t>Status no longer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3"/>
                  </a:ext>
                </a:extLst>
              </a:tr>
              <a:tr h="205625">
                <a:tc>
                  <a:txBody>
                    <a:bodyPr/>
                    <a:lstStyle/>
                    <a:p>
                      <a:pPr marL="0" marR="0">
                        <a:lnSpc>
                          <a:spcPct val="107000"/>
                        </a:lnSpc>
                        <a:spcBef>
                          <a:spcPts val="0"/>
                        </a:spcBef>
                        <a:spcAft>
                          <a:spcPts val="0"/>
                        </a:spcAft>
                      </a:pPr>
                      <a:r>
                        <a:rPr lang="en-US" sz="1400" dirty="0">
                          <a:effectLst/>
                        </a:rPr>
                        <a:t>ONCLR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dirty="0">
                          <a:effectLst/>
                        </a:rPr>
                        <a:t>Status no longer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4"/>
                  </a:ext>
                </a:extLst>
              </a:tr>
              <a:tr h="20562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kern="1200" dirty="0">
                          <a:solidFill>
                            <a:schemeClr val="lt1"/>
                          </a:solidFill>
                          <a:effectLst/>
                          <a:latin typeface="+mn-lt"/>
                          <a:ea typeface="+mn-ea"/>
                          <a:cs typeface="+mn-cs"/>
                        </a:rPr>
                        <a:t>ONRL</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mn-lt"/>
                          <a:ea typeface="+mn-ea"/>
                          <a:cs typeface="+mn-cs"/>
                        </a:rPr>
                        <a:t>Status no longer needed</a:t>
                      </a:r>
                    </a:p>
                  </a:txBody>
                  <a:tcPr marL="61359" marR="61359" marT="0" marB="0"/>
                </a:tc>
                <a:extLst>
                  <a:ext uri="{0D108BD9-81ED-4DB2-BD59-A6C34878D82A}">
                    <a16:rowId xmlns:a16="http://schemas.microsoft.com/office/drawing/2014/main" val="10005"/>
                  </a:ext>
                </a:extLst>
              </a:tr>
              <a:tr h="20562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kern="1200" dirty="0">
                          <a:solidFill>
                            <a:schemeClr val="lt1"/>
                          </a:solidFill>
                          <a:effectLst/>
                          <a:latin typeface="+mn-lt"/>
                          <a:ea typeface="+mn-ea"/>
                          <a:cs typeface="+mn-cs"/>
                        </a:rPr>
                        <a:t>ONECL</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mn-lt"/>
                          <a:ea typeface="+mn-ea"/>
                          <a:cs typeface="+mn-cs"/>
                        </a:rPr>
                        <a:t>Status no longer needed</a:t>
                      </a:r>
                    </a:p>
                  </a:txBody>
                  <a:tcPr marL="61359" marR="61359" marT="0" marB="0"/>
                </a:tc>
                <a:extLst>
                  <a:ext uri="{0D108BD9-81ED-4DB2-BD59-A6C34878D82A}">
                    <a16:rowId xmlns:a16="http://schemas.microsoft.com/office/drawing/2014/main" val="10006"/>
                  </a:ext>
                </a:extLst>
              </a:tr>
              <a:tr h="20562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kern="1200" dirty="0">
                          <a:solidFill>
                            <a:schemeClr val="lt1"/>
                          </a:solidFill>
                          <a:effectLst/>
                          <a:latin typeface="+mn-lt"/>
                          <a:ea typeface="+mn-ea"/>
                          <a:cs typeface="+mn-cs"/>
                        </a:rPr>
                        <a:t>ONFFRRRSL</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mn-lt"/>
                          <a:ea typeface="+mn-ea"/>
                          <a:cs typeface="+mn-cs"/>
                        </a:rPr>
                        <a:t>Status no longer needed</a:t>
                      </a:r>
                    </a:p>
                  </a:txBody>
                  <a:tcPr marL="61359" marR="61359"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6092408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RTC+B ICCP Handbook Updates</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36</a:t>
            </a:fld>
            <a:endParaRPr lang="en-US"/>
          </a:p>
        </p:txBody>
      </p:sp>
      <p:sp>
        <p:nvSpPr>
          <p:cNvPr id="9" name="Content Placeholder 4">
            <a:extLst>
              <a:ext uri="{FF2B5EF4-FFF2-40B4-BE49-F238E27FC236}">
                <a16:creationId xmlns:a16="http://schemas.microsoft.com/office/drawing/2014/main" id="{21911F68-9EC0-FC3B-EFD9-577619089E92}"/>
              </a:ext>
            </a:extLst>
          </p:cNvPr>
          <p:cNvSpPr>
            <a:spLocks noGrp="1"/>
          </p:cNvSpPr>
          <p:nvPr>
            <p:ph idx="1"/>
          </p:nvPr>
        </p:nvSpPr>
        <p:spPr>
          <a:xfrm>
            <a:off x="228600" y="814633"/>
            <a:ext cx="8610600" cy="3200400"/>
          </a:xfrm>
        </p:spPr>
        <p:txBody>
          <a:bodyPr/>
          <a:lstStyle/>
          <a:p>
            <a:r>
              <a:rPr lang="en-US" sz="2000" dirty="0">
                <a:solidFill>
                  <a:schemeClr val="tx2"/>
                </a:solidFill>
              </a:rPr>
              <a:t>ICCP Handbook draft version with RTC+B ICCP Telemetry points modeling was published to ERCOT website in 2024, updated 1/28/2025 </a:t>
            </a:r>
            <a:r>
              <a:rPr lang="en-US" sz="1600" dirty="0"/>
              <a:t>(</a:t>
            </a:r>
            <a:r>
              <a:rPr lang="en-US" sz="1600" dirty="0">
                <a:hlinkClick r:id="rId2"/>
              </a:rPr>
              <a:t>https://www.ercot.com/services/mdt/userguides</a:t>
            </a:r>
            <a:r>
              <a:rPr lang="en-US" sz="1600" dirty="0"/>
              <a:t>)</a:t>
            </a:r>
            <a:endParaRPr lang="en-US" sz="2000" dirty="0"/>
          </a:p>
          <a:p>
            <a:pPr marL="0" indent="0">
              <a:buNone/>
            </a:pPr>
            <a:endParaRPr lang="en-US" sz="2000" dirty="0"/>
          </a:p>
          <a:p>
            <a:pPr marL="0" indent="0">
              <a:buNone/>
            </a:pPr>
            <a:endParaRPr lang="en-US" sz="2800" dirty="0"/>
          </a:p>
          <a:p>
            <a:pPr marL="0" indent="0">
              <a:buNone/>
            </a:pPr>
            <a:endParaRPr lang="en-US" sz="2800" dirty="0"/>
          </a:p>
          <a:p>
            <a:endParaRPr lang="en-US" sz="2000" dirty="0"/>
          </a:p>
          <a:p>
            <a:pPr marL="0" indent="0">
              <a:buNone/>
            </a:pPr>
            <a:endParaRPr lang="en-US" sz="2000" dirty="0"/>
          </a:p>
          <a:p>
            <a:endParaRPr lang="en-US" sz="2000" dirty="0"/>
          </a:p>
          <a:p>
            <a:endParaRPr lang="en-US" sz="2000" dirty="0"/>
          </a:p>
          <a:p>
            <a:endParaRPr lang="en-US" sz="2000" dirty="0"/>
          </a:p>
          <a:p>
            <a:pPr marL="0" indent="0">
              <a:buNone/>
            </a:pPr>
            <a:endParaRPr lang="en-US" sz="2400" dirty="0"/>
          </a:p>
          <a:p>
            <a:pPr marL="0" indent="0">
              <a:buNone/>
            </a:pPr>
            <a:endParaRPr lang="en-US" sz="2800" dirty="0"/>
          </a:p>
          <a:p>
            <a:pPr marL="0" indent="0">
              <a:buNone/>
            </a:pPr>
            <a:endParaRPr lang="en-US" sz="2800" dirty="0"/>
          </a:p>
          <a:p>
            <a:pPr>
              <a:buFont typeface="Courier New" panose="02070309020205020404" pitchFamily="49" charset="0"/>
              <a:buChar char="o"/>
            </a:pPr>
            <a:endParaRPr lang="en-US" sz="2600" i="1" dirty="0"/>
          </a:p>
          <a:p>
            <a:pPr>
              <a:buFont typeface="Courier New" panose="02070309020205020404" pitchFamily="49" charset="0"/>
              <a:buChar char="o"/>
            </a:pPr>
            <a:endParaRPr lang="en-US" sz="2600" i="1" dirty="0"/>
          </a:p>
          <a:p>
            <a:pPr>
              <a:buFont typeface="Courier New" panose="02070309020205020404" pitchFamily="49" charset="0"/>
              <a:buChar char="o"/>
            </a:pPr>
            <a:endParaRPr lang="en-US" sz="2600" i="1" dirty="0"/>
          </a:p>
          <a:p>
            <a:pPr marL="0" indent="0">
              <a:buNone/>
            </a:pPr>
            <a:endParaRPr lang="en-US" dirty="0"/>
          </a:p>
        </p:txBody>
      </p:sp>
      <p:pic>
        <p:nvPicPr>
          <p:cNvPr id="6" name="Picture 5">
            <a:extLst>
              <a:ext uri="{FF2B5EF4-FFF2-40B4-BE49-F238E27FC236}">
                <a16:creationId xmlns:a16="http://schemas.microsoft.com/office/drawing/2014/main" id="{CCC14500-A58D-FE63-248E-EDB5CD7BD3FA}"/>
              </a:ext>
            </a:extLst>
          </p:cNvPr>
          <p:cNvPicPr>
            <a:picLocks noChangeAspect="1"/>
          </p:cNvPicPr>
          <p:nvPr/>
        </p:nvPicPr>
        <p:blipFill>
          <a:blip r:embed="rId3"/>
          <a:stretch>
            <a:fillRect/>
          </a:stretch>
        </p:blipFill>
        <p:spPr>
          <a:xfrm>
            <a:off x="381000" y="1916033"/>
            <a:ext cx="8077200" cy="4545496"/>
          </a:xfrm>
          <a:prstGeom prst="rect">
            <a:avLst/>
          </a:prstGeom>
        </p:spPr>
      </p:pic>
    </p:spTree>
    <p:extLst>
      <p:ext uri="{BB962C8B-B14F-4D97-AF65-F5344CB8AC3E}">
        <p14:creationId xmlns:p14="http://schemas.microsoft.com/office/powerpoint/2010/main" val="21369364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4E94-E4B6-455D-A574-49751A17A42E}"/>
              </a:ext>
            </a:extLst>
          </p:cNvPr>
          <p:cNvSpPr>
            <a:spLocks noGrp="1"/>
          </p:cNvSpPr>
          <p:nvPr>
            <p:ph type="title"/>
          </p:nvPr>
        </p:nvSpPr>
        <p:spPr/>
        <p:txBody>
          <a:bodyPr/>
          <a:lstStyle/>
          <a:p>
            <a:r>
              <a:rPr lang="en-US" dirty="0"/>
              <a:t>RTC AS Summary of Changes	</a:t>
            </a:r>
          </a:p>
        </p:txBody>
      </p:sp>
      <p:sp>
        <p:nvSpPr>
          <p:cNvPr id="4" name="Slide Number Placeholder 3">
            <a:extLst>
              <a:ext uri="{FF2B5EF4-FFF2-40B4-BE49-F238E27FC236}">
                <a16:creationId xmlns:a16="http://schemas.microsoft.com/office/drawing/2014/main" id="{79965E05-46CC-CB44-C1BB-52D1DFF77A75}"/>
              </a:ext>
            </a:extLst>
          </p:cNvPr>
          <p:cNvSpPr>
            <a:spLocks noGrp="1"/>
          </p:cNvSpPr>
          <p:nvPr>
            <p:ph type="sldNum" sz="quarter" idx="4"/>
          </p:nvPr>
        </p:nvSpPr>
        <p:spPr/>
        <p:txBody>
          <a:bodyPr/>
          <a:lstStyle/>
          <a:p>
            <a:fld id="{1D93BD3E-1E9A-4970-A6F7-E7AC52762E0C}" type="slidenum">
              <a:rPr lang="en-US" smtClean="0"/>
              <a:pPr/>
              <a:t>37</a:t>
            </a:fld>
            <a:endParaRPr lang="en-US"/>
          </a:p>
        </p:txBody>
      </p:sp>
      <p:sp>
        <p:nvSpPr>
          <p:cNvPr id="5" name="Rectangle 4">
            <a:extLst>
              <a:ext uri="{FF2B5EF4-FFF2-40B4-BE49-F238E27FC236}">
                <a16:creationId xmlns:a16="http://schemas.microsoft.com/office/drawing/2014/main" id="{49468E3E-2279-4497-B0C2-291023863AD1}"/>
              </a:ext>
            </a:extLst>
          </p:cNvPr>
          <p:cNvSpPr/>
          <p:nvPr/>
        </p:nvSpPr>
        <p:spPr>
          <a:xfrm>
            <a:off x="609600" y="1089452"/>
            <a:ext cx="2133600" cy="6858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Current Operating Plan</a:t>
            </a:r>
          </a:p>
        </p:txBody>
      </p:sp>
      <p:sp>
        <p:nvSpPr>
          <p:cNvPr id="6" name="Rectangle 5">
            <a:extLst>
              <a:ext uri="{FF2B5EF4-FFF2-40B4-BE49-F238E27FC236}">
                <a16:creationId xmlns:a16="http://schemas.microsoft.com/office/drawing/2014/main" id="{5C293C02-29BB-BED2-6B43-1FFD8146607E}"/>
              </a:ext>
            </a:extLst>
          </p:cNvPr>
          <p:cNvSpPr/>
          <p:nvPr/>
        </p:nvSpPr>
        <p:spPr>
          <a:xfrm>
            <a:off x="606458" y="2213402"/>
            <a:ext cx="2133600" cy="6858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SCED</a:t>
            </a:r>
          </a:p>
        </p:txBody>
      </p:sp>
      <p:sp>
        <p:nvSpPr>
          <p:cNvPr id="7" name="Rectangle 6">
            <a:extLst>
              <a:ext uri="{FF2B5EF4-FFF2-40B4-BE49-F238E27FC236}">
                <a16:creationId xmlns:a16="http://schemas.microsoft.com/office/drawing/2014/main" id="{AF49E362-C7E4-BCF0-458B-64FFDA3BCDDE}"/>
              </a:ext>
            </a:extLst>
          </p:cNvPr>
          <p:cNvSpPr/>
          <p:nvPr/>
        </p:nvSpPr>
        <p:spPr>
          <a:xfrm>
            <a:off x="606458" y="4728002"/>
            <a:ext cx="2133600" cy="6858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AS Manager Dispatch</a:t>
            </a:r>
          </a:p>
        </p:txBody>
      </p:sp>
      <p:sp>
        <p:nvSpPr>
          <p:cNvPr id="8" name="Rectangle 7">
            <a:extLst>
              <a:ext uri="{FF2B5EF4-FFF2-40B4-BE49-F238E27FC236}">
                <a16:creationId xmlns:a16="http://schemas.microsoft.com/office/drawing/2014/main" id="{6D99DC94-67E9-28E8-60D9-FB3FC9F7E980}"/>
              </a:ext>
            </a:extLst>
          </p:cNvPr>
          <p:cNvSpPr/>
          <p:nvPr/>
        </p:nvSpPr>
        <p:spPr>
          <a:xfrm>
            <a:off x="606458" y="3432602"/>
            <a:ext cx="2133600" cy="6858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AS Dispatch in Telemetry</a:t>
            </a:r>
          </a:p>
        </p:txBody>
      </p:sp>
      <p:sp>
        <p:nvSpPr>
          <p:cNvPr id="9" name="TextBox 8">
            <a:extLst>
              <a:ext uri="{FF2B5EF4-FFF2-40B4-BE49-F238E27FC236}">
                <a16:creationId xmlns:a16="http://schemas.microsoft.com/office/drawing/2014/main" id="{8F447589-95AD-61E6-A5AC-C06621DEDB57}"/>
              </a:ext>
            </a:extLst>
          </p:cNvPr>
          <p:cNvSpPr txBox="1"/>
          <p:nvPr/>
        </p:nvSpPr>
        <p:spPr>
          <a:xfrm>
            <a:off x="3124200" y="942083"/>
            <a:ext cx="5562600" cy="1077218"/>
          </a:xfrm>
          <a:prstGeom prst="rect">
            <a:avLst/>
          </a:prstGeom>
          <a:noFill/>
        </p:spPr>
        <p:txBody>
          <a:bodyPr wrap="square" rtlCol="0">
            <a:spAutoFit/>
          </a:bodyPr>
          <a:lstStyle/>
          <a:p>
            <a:r>
              <a:rPr lang="en-US" sz="1600" dirty="0">
                <a:solidFill>
                  <a:schemeClr val="tx2"/>
                </a:solidFill>
              </a:rPr>
              <a:t>QSE will no longer reserve AS on each Resource, rather the QSE COP provides the Resource Status (ON, OFF, OUT) and the AS Capabilities for what “up to amount” it is qualified to provide.</a:t>
            </a:r>
          </a:p>
        </p:txBody>
      </p:sp>
      <p:sp>
        <p:nvSpPr>
          <p:cNvPr id="10" name="TextBox 9">
            <a:extLst>
              <a:ext uri="{FF2B5EF4-FFF2-40B4-BE49-F238E27FC236}">
                <a16:creationId xmlns:a16="http://schemas.microsoft.com/office/drawing/2014/main" id="{19E3B28B-E61C-061F-59F6-6ACFE82F0C09}"/>
              </a:ext>
            </a:extLst>
          </p:cNvPr>
          <p:cNvSpPr txBox="1"/>
          <p:nvPr/>
        </p:nvSpPr>
        <p:spPr>
          <a:xfrm>
            <a:off x="3124200" y="2137202"/>
            <a:ext cx="5562600" cy="830997"/>
          </a:xfrm>
          <a:prstGeom prst="rect">
            <a:avLst/>
          </a:prstGeom>
          <a:noFill/>
        </p:spPr>
        <p:txBody>
          <a:bodyPr wrap="square" rtlCol="0">
            <a:spAutoFit/>
          </a:bodyPr>
          <a:lstStyle/>
          <a:p>
            <a:r>
              <a:rPr lang="en-US" sz="1600" dirty="0">
                <a:solidFill>
                  <a:schemeClr val="tx2"/>
                </a:solidFill>
              </a:rPr>
              <a:t>SCED will use QSE economic offer and current telemetry (current MW and AS ramp capabilities) to determine amount of Energy and AS Awards to each Resource.</a:t>
            </a:r>
          </a:p>
        </p:txBody>
      </p:sp>
      <p:sp>
        <p:nvSpPr>
          <p:cNvPr id="11" name="TextBox 10">
            <a:extLst>
              <a:ext uri="{FF2B5EF4-FFF2-40B4-BE49-F238E27FC236}">
                <a16:creationId xmlns:a16="http://schemas.microsoft.com/office/drawing/2014/main" id="{8BEF7F28-C7E0-CF06-EB9B-AE8B666D9BCC}"/>
              </a:ext>
            </a:extLst>
          </p:cNvPr>
          <p:cNvSpPr txBox="1"/>
          <p:nvPr/>
        </p:nvSpPr>
        <p:spPr>
          <a:xfrm>
            <a:off x="3124200" y="4731603"/>
            <a:ext cx="5638800" cy="830997"/>
          </a:xfrm>
          <a:prstGeom prst="rect">
            <a:avLst/>
          </a:prstGeom>
          <a:noFill/>
        </p:spPr>
        <p:txBody>
          <a:bodyPr wrap="square" rtlCol="0">
            <a:spAutoFit/>
          </a:bodyPr>
          <a:lstStyle/>
          <a:p>
            <a:r>
              <a:rPr lang="en-US" sz="1600" dirty="0">
                <a:solidFill>
                  <a:schemeClr val="tx2"/>
                </a:solidFill>
              </a:rPr>
              <a:t>In RTC+B, ERCOT will continue to use AS Manager with XML message for operational dispatch, such as manual dispatch of NCLR for RRS during scarcity.</a:t>
            </a:r>
          </a:p>
        </p:txBody>
      </p:sp>
      <p:sp>
        <p:nvSpPr>
          <p:cNvPr id="12" name="TextBox 11">
            <a:extLst>
              <a:ext uri="{FF2B5EF4-FFF2-40B4-BE49-F238E27FC236}">
                <a16:creationId xmlns:a16="http://schemas.microsoft.com/office/drawing/2014/main" id="{0E6677BB-5CC0-C7A8-56DE-20542AB4EEAD}"/>
              </a:ext>
            </a:extLst>
          </p:cNvPr>
          <p:cNvSpPr txBox="1"/>
          <p:nvPr/>
        </p:nvSpPr>
        <p:spPr>
          <a:xfrm>
            <a:off x="3124200" y="3127802"/>
            <a:ext cx="5562600" cy="1323439"/>
          </a:xfrm>
          <a:prstGeom prst="rect">
            <a:avLst/>
          </a:prstGeom>
          <a:noFill/>
        </p:spPr>
        <p:txBody>
          <a:bodyPr wrap="square" rtlCol="0">
            <a:spAutoFit/>
          </a:bodyPr>
          <a:lstStyle/>
          <a:p>
            <a:r>
              <a:rPr lang="en-US" sz="1600" dirty="0">
                <a:solidFill>
                  <a:schemeClr val="tx2"/>
                </a:solidFill>
              </a:rPr>
              <a:t>QSE simply follows UDSP as single signal for energy and AS deployment (instructions are Resources specific and QSE no longer needs to track AS Schedule and AS Responsibility).  Note- Frequency responsive services still respond to frequency trigger levels.</a:t>
            </a:r>
          </a:p>
        </p:txBody>
      </p:sp>
    </p:spTree>
    <p:extLst>
      <p:ext uri="{BB962C8B-B14F-4D97-AF65-F5344CB8AC3E}">
        <p14:creationId xmlns:p14="http://schemas.microsoft.com/office/powerpoint/2010/main" val="36518470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6B892-42C2-DF43-EFC5-C83E034AA188}"/>
              </a:ext>
            </a:extLst>
          </p:cNvPr>
          <p:cNvSpPr>
            <a:spLocks noGrp="1"/>
          </p:cNvSpPr>
          <p:nvPr>
            <p:ph type="title"/>
          </p:nvPr>
        </p:nvSpPr>
        <p:spPr/>
        <p:txBody>
          <a:bodyPr/>
          <a:lstStyle/>
          <a:p>
            <a:r>
              <a:rPr lang="en-US" dirty="0"/>
              <a:t>RTC+B Training videos</a:t>
            </a:r>
          </a:p>
        </p:txBody>
      </p:sp>
      <p:sp>
        <p:nvSpPr>
          <p:cNvPr id="4" name="Slide Number Placeholder 3">
            <a:extLst>
              <a:ext uri="{FF2B5EF4-FFF2-40B4-BE49-F238E27FC236}">
                <a16:creationId xmlns:a16="http://schemas.microsoft.com/office/drawing/2014/main" id="{A8ADEC20-8C60-1FAB-D904-FACE9FD5283E}"/>
              </a:ext>
            </a:extLst>
          </p:cNvPr>
          <p:cNvSpPr>
            <a:spLocks noGrp="1"/>
          </p:cNvSpPr>
          <p:nvPr>
            <p:ph type="sldNum" sz="quarter" idx="4"/>
          </p:nvPr>
        </p:nvSpPr>
        <p:spPr/>
        <p:txBody>
          <a:bodyPr/>
          <a:lstStyle/>
          <a:p>
            <a:fld id="{1D93BD3E-1E9A-4970-A6F7-E7AC52762E0C}" type="slidenum">
              <a:rPr lang="en-US" smtClean="0"/>
              <a:pPr/>
              <a:t>38</a:t>
            </a:fld>
            <a:endParaRPr lang="en-US" dirty="0"/>
          </a:p>
        </p:txBody>
      </p:sp>
      <p:pic>
        <p:nvPicPr>
          <p:cNvPr id="6" name="Picture 5" descr="Graphical user interface, application&#10;&#10;AI-generated content may be incorrect.">
            <a:extLst>
              <a:ext uri="{FF2B5EF4-FFF2-40B4-BE49-F238E27FC236}">
                <a16:creationId xmlns:a16="http://schemas.microsoft.com/office/drawing/2014/main" id="{C7BC55FE-AB7F-5163-D6D4-4F16371BBC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082107"/>
            <a:ext cx="7772400" cy="4693786"/>
          </a:xfrm>
          <a:prstGeom prst="rect">
            <a:avLst/>
          </a:prstGeom>
        </p:spPr>
      </p:pic>
    </p:spTree>
    <p:extLst>
      <p:ext uri="{BB962C8B-B14F-4D97-AF65-F5344CB8AC3E}">
        <p14:creationId xmlns:p14="http://schemas.microsoft.com/office/powerpoint/2010/main" val="897236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4E94-E4B6-455D-A574-49751A17A42E}"/>
              </a:ext>
            </a:extLst>
          </p:cNvPr>
          <p:cNvSpPr>
            <a:spLocks noGrp="1"/>
          </p:cNvSpPr>
          <p:nvPr>
            <p:ph type="title"/>
          </p:nvPr>
        </p:nvSpPr>
        <p:spPr/>
        <p:txBody>
          <a:bodyPr/>
          <a:lstStyle/>
          <a:p>
            <a:r>
              <a:rPr lang="en-US" dirty="0"/>
              <a:t>Wrap-Up</a:t>
            </a:r>
          </a:p>
        </p:txBody>
      </p:sp>
      <p:sp>
        <p:nvSpPr>
          <p:cNvPr id="4" name="Slide Number Placeholder 3">
            <a:extLst>
              <a:ext uri="{FF2B5EF4-FFF2-40B4-BE49-F238E27FC236}">
                <a16:creationId xmlns:a16="http://schemas.microsoft.com/office/drawing/2014/main" id="{79965E05-46CC-CB44-C1BB-52D1DFF77A75}"/>
              </a:ext>
            </a:extLst>
          </p:cNvPr>
          <p:cNvSpPr>
            <a:spLocks noGrp="1"/>
          </p:cNvSpPr>
          <p:nvPr>
            <p:ph type="sldNum" sz="quarter" idx="4"/>
          </p:nvPr>
        </p:nvSpPr>
        <p:spPr/>
        <p:txBody>
          <a:bodyPr/>
          <a:lstStyle/>
          <a:p>
            <a:fld id="{1D93BD3E-1E9A-4970-A6F7-E7AC52762E0C}" type="slidenum">
              <a:rPr lang="en-US" smtClean="0"/>
              <a:pPr/>
              <a:t>39</a:t>
            </a:fld>
            <a:endParaRPr lang="en-US"/>
          </a:p>
        </p:txBody>
      </p:sp>
      <p:sp>
        <p:nvSpPr>
          <p:cNvPr id="3" name="Content Placeholder 7">
            <a:extLst>
              <a:ext uri="{FF2B5EF4-FFF2-40B4-BE49-F238E27FC236}">
                <a16:creationId xmlns:a16="http://schemas.microsoft.com/office/drawing/2014/main" id="{1379FC33-C79D-42B0-C7DB-7D17514D3D17}"/>
              </a:ext>
            </a:extLst>
          </p:cNvPr>
          <p:cNvSpPr>
            <a:spLocks noGrp="1"/>
          </p:cNvSpPr>
          <p:nvPr>
            <p:ph idx="1"/>
          </p:nvPr>
        </p:nvSpPr>
        <p:spPr>
          <a:xfrm>
            <a:off x="381000" y="868758"/>
            <a:ext cx="8001000" cy="5120483"/>
          </a:xfrm>
        </p:spPr>
        <p:txBody>
          <a:bodyPr/>
          <a:lstStyle/>
          <a:p>
            <a:endParaRPr lang="en-US" sz="1800" dirty="0">
              <a:solidFill>
                <a:schemeClr val="tx2"/>
              </a:solidFill>
            </a:endParaRPr>
          </a:p>
          <a:p>
            <a:r>
              <a:rPr lang="en-US" sz="1800" i="1" dirty="0">
                <a:solidFill>
                  <a:schemeClr val="tx2"/>
                </a:solidFill>
              </a:rPr>
              <a:t>Thank you for your time and support!</a:t>
            </a:r>
          </a:p>
          <a:p>
            <a:r>
              <a:rPr lang="en-US" sz="1800" i="1" dirty="0">
                <a:solidFill>
                  <a:schemeClr val="tx2"/>
                </a:solidFill>
              </a:rPr>
              <a:t>Any questions?</a:t>
            </a:r>
          </a:p>
          <a:p>
            <a:r>
              <a:rPr lang="en-US" sz="1800" i="1" dirty="0">
                <a:solidFill>
                  <a:schemeClr val="tx2"/>
                </a:solidFill>
              </a:rPr>
              <a:t>Future questions: email </a:t>
            </a:r>
            <a:r>
              <a:rPr lang="en-US" sz="1800" i="1" dirty="0">
                <a:solidFill>
                  <a:schemeClr val="tx2"/>
                </a:solidFill>
                <a:hlinkClick r:id="rId2"/>
              </a:rPr>
              <a:t>RTCB@ercot.com</a:t>
            </a:r>
            <a:r>
              <a:rPr lang="en-US" sz="1800" i="1" dirty="0">
                <a:solidFill>
                  <a:schemeClr val="tx2"/>
                </a:solidFill>
              </a:rPr>
              <a:t> </a:t>
            </a:r>
          </a:p>
          <a:p>
            <a:endParaRPr lang="en-US" sz="1800" dirty="0"/>
          </a:p>
          <a:p>
            <a:endParaRPr lang="en-US" sz="1800" dirty="0"/>
          </a:p>
          <a:p>
            <a:pPr marL="457200" lvl="1" indent="0">
              <a:buNone/>
            </a:pPr>
            <a:endParaRPr lang="en-US" sz="2000" dirty="0"/>
          </a:p>
          <a:p>
            <a:endParaRPr lang="en-US" sz="2400" dirty="0"/>
          </a:p>
          <a:p>
            <a:endParaRPr lang="en-US" sz="2000" dirty="0"/>
          </a:p>
        </p:txBody>
      </p:sp>
    </p:spTree>
    <p:extLst>
      <p:ext uri="{BB962C8B-B14F-4D97-AF65-F5344CB8AC3E}">
        <p14:creationId xmlns:p14="http://schemas.microsoft.com/office/powerpoint/2010/main" val="2993850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97842-C7B0-3AA3-A8F8-DD07F7A52433}"/>
              </a:ext>
            </a:extLst>
          </p:cNvPr>
          <p:cNvSpPr>
            <a:spLocks noGrp="1"/>
          </p:cNvSpPr>
          <p:nvPr>
            <p:ph type="ctrTitle"/>
          </p:nvPr>
        </p:nvSpPr>
        <p:spPr/>
        <p:txBody>
          <a:bodyPr/>
          <a:lstStyle/>
          <a:p>
            <a:r>
              <a:rPr lang="en-US" sz="3600" dirty="0">
                <a:solidFill>
                  <a:schemeClr val="tx2"/>
                </a:solidFill>
              </a:rPr>
              <a:t>Ancillary Services </a:t>
            </a:r>
            <a:br>
              <a:rPr lang="en-US" sz="3600" dirty="0">
                <a:solidFill>
                  <a:schemeClr val="tx2"/>
                </a:solidFill>
              </a:rPr>
            </a:br>
            <a:r>
              <a:rPr lang="en-US" sz="3600" dirty="0">
                <a:solidFill>
                  <a:schemeClr val="tx2"/>
                </a:solidFill>
              </a:rPr>
              <a:t>Procurement Today</a:t>
            </a:r>
          </a:p>
        </p:txBody>
      </p:sp>
    </p:spTree>
    <p:extLst>
      <p:ext uri="{BB962C8B-B14F-4D97-AF65-F5344CB8AC3E}">
        <p14:creationId xmlns:p14="http://schemas.microsoft.com/office/powerpoint/2010/main" val="2537698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32175-9F0E-992F-BA3E-CFA92C3F9D8A}"/>
              </a:ext>
            </a:extLst>
          </p:cNvPr>
          <p:cNvSpPr>
            <a:spLocks noGrp="1"/>
          </p:cNvSpPr>
          <p:nvPr>
            <p:ph type="title"/>
          </p:nvPr>
        </p:nvSpPr>
        <p:spPr/>
        <p:txBody>
          <a:bodyPr/>
          <a:lstStyle/>
          <a:p>
            <a:r>
              <a:rPr lang="en-US" dirty="0"/>
              <a:t>AS Procurement Today (Reminder)</a:t>
            </a:r>
          </a:p>
        </p:txBody>
      </p:sp>
      <p:sp>
        <p:nvSpPr>
          <p:cNvPr id="3" name="Content Placeholder 2">
            <a:extLst>
              <a:ext uri="{FF2B5EF4-FFF2-40B4-BE49-F238E27FC236}">
                <a16:creationId xmlns:a16="http://schemas.microsoft.com/office/drawing/2014/main" id="{90C1C8D2-ED5C-0FD5-3C87-B9EC31C0CC80}"/>
              </a:ext>
            </a:extLst>
          </p:cNvPr>
          <p:cNvSpPr>
            <a:spLocks noGrp="1"/>
          </p:cNvSpPr>
          <p:nvPr>
            <p:ph idx="1"/>
          </p:nvPr>
        </p:nvSpPr>
        <p:spPr>
          <a:xfrm>
            <a:off x="304800" y="914400"/>
            <a:ext cx="6831116" cy="4853233"/>
          </a:xfrm>
        </p:spPr>
        <p:txBody>
          <a:bodyPr/>
          <a:lstStyle/>
          <a:p>
            <a:r>
              <a:rPr lang="en-US" sz="2000" dirty="0">
                <a:solidFill>
                  <a:schemeClr val="accent2"/>
                </a:solidFill>
              </a:rPr>
              <a:t>The Day-Ahead Market (DAM) is voluntary… except for the Ancillary Services that are procured in DAM.</a:t>
            </a:r>
          </a:p>
          <a:p>
            <a:r>
              <a:rPr lang="en-US" sz="2000" dirty="0">
                <a:solidFill>
                  <a:schemeClr val="accent2"/>
                </a:solidFill>
              </a:rPr>
              <a:t>After DAM publishes, QSEs update their Current Operating Plans (COPs) to reflect online resources and specify AS responsibilities on resources prior to DRUC. </a:t>
            </a:r>
          </a:p>
          <a:p>
            <a:r>
              <a:rPr lang="en-US" sz="2000" dirty="0">
                <a:solidFill>
                  <a:schemeClr val="accent2"/>
                </a:solidFill>
              </a:rPr>
              <a:t>Awarded QSEs can manage/move AS responsibilities across their fleet (reserve AS capability on Resources) </a:t>
            </a:r>
          </a:p>
          <a:p>
            <a:pPr lvl="1">
              <a:buFont typeface="Courier New" panose="02070309020205020404" pitchFamily="49" charset="0"/>
              <a:buChar char="o"/>
            </a:pPr>
            <a:r>
              <a:rPr lang="en-US" sz="1600" dirty="0">
                <a:solidFill>
                  <a:schemeClr val="accent2"/>
                </a:solidFill>
              </a:rPr>
              <a:t>HSL   = High Sustained Limit (</a:t>
            </a:r>
            <a:r>
              <a:rPr lang="en-US" sz="1600" dirty="0" err="1">
                <a:solidFill>
                  <a:schemeClr val="accent2"/>
                </a:solidFill>
              </a:rPr>
              <a:t>eg</a:t>
            </a:r>
            <a:r>
              <a:rPr lang="en-US" sz="1600" dirty="0">
                <a:solidFill>
                  <a:schemeClr val="accent2"/>
                </a:solidFill>
              </a:rPr>
              <a:t> 100MW unit)</a:t>
            </a:r>
          </a:p>
          <a:p>
            <a:pPr lvl="1">
              <a:buFont typeface="Courier New" panose="02070309020205020404" pitchFamily="49" charset="0"/>
              <a:buChar char="o"/>
            </a:pPr>
            <a:r>
              <a:rPr lang="en-US" sz="1600" dirty="0">
                <a:solidFill>
                  <a:schemeClr val="accent2"/>
                </a:solidFill>
              </a:rPr>
              <a:t>HASL = HSL – AS (if carrying 10MW AS, then HASL = 90)</a:t>
            </a:r>
          </a:p>
          <a:p>
            <a:r>
              <a:rPr lang="en-US" sz="1800" dirty="0">
                <a:solidFill>
                  <a:schemeClr val="accent2"/>
                </a:solidFill>
              </a:rPr>
              <a:t>If QSE fails to provide AS, ERCOT Supplemental AS Market (SASM) can be run</a:t>
            </a:r>
          </a:p>
          <a:p>
            <a:pPr marL="742950" marR="0" lvl="1" indent="-28575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r>
              <a:rPr kumimoji="0" lang="en-US" sz="1600" b="0" i="0" u="none" strike="noStrike" kern="1200" cap="none" spc="0" normalizeH="0" baseline="0" noProof="0" dirty="0">
                <a:ln>
                  <a:noFill/>
                </a:ln>
                <a:solidFill>
                  <a:schemeClr val="accent2"/>
                </a:solidFill>
                <a:effectLst/>
                <a:uLnTx/>
                <a:uFillTx/>
                <a:latin typeface="Arial" panose="020B0604020202020204"/>
                <a:ea typeface="+mn-ea"/>
                <a:cs typeface="+mn-cs"/>
              </a:rPr>
              <a:t>ERCOT Operator </a:t>
            </a:r>
            <a:r>
              <a:rPr lang="en-US" sz="1600" dirty="0">
                <a:solidFill>
                  <a:schemeClr val="accent2"/>
                </a:solidFill>
                <a:latin typeface="Arial" panose="020B0604020202020204"/>
              </a:rPr>
              <a:t>initiates Supplemental AS Market (SASM) to replace missing AS</a:t>
            </a:r>
          </a:p>
          <a:p>
            <a:pPr marL="742950" marR="0" lvl="1" indent="-28575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r>
              <a:rPr kumimoji="0" lang="en-US" sz="1600" b="0" i="0" u="none" strike="noStrike" kern="1200" cap="none" spc="0" normalizeH="0" baseline="0" noProof="0" dirty="0">
                <a:ln>
                  <a:noFill/>
                </a:ln>
                <a:solidFill>
                  <a:schemeClr val="accent2"/>
                </a:solidFill>
                <a:effectLst/>
                <a:uLnTx/>
                <a:uFillTx/>
                <a:latin typeface="Arial" panose="020B0604020202020204"/>
                <a:ea typeface="+mn-ea"/>
                <a:cs typeface="+mn-cs"/>
              </a:rPr>
              <a:t>Takes up to two hours to announce </a:t>
            </a:r>
            <a:r>
              <a:rPr lang="en-US" sz="1600" dirty="0">
                <a:solidFill>
                  <a:schemeClr val="accent2"/>
                </a:solidFill>
                <a:latin typeface="Arial" panose="020B0604020202020204"/>
              </a:rPr>
              <a:t>and execute SASM</a:t>
            </a:r>
          </a:p>
          <a:p>
            <a:pPr marL="742950" marR="0" lvl="1" indent="-28575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r>
              <a:rPr lang="en-US" sz="1600" dirty="0">
                <a:solidFill>
                  <a:schemeClr val="accent2"/>
                </a:solidFill>
                <a:latin typeface="Arial" panose="020B0604020202020204"/>
              </a:rPr>
              <a:t>Not efficient replacement market (slow and usually expensive)</a:t>
            </a:r>
          </a:p>
          <a:p>
            <a:endParaRPr lang="en-US" dirty="0"/>
          </a:p>
        </p:txBody>
      </p:sp>
      <p:sp>
        <p:nvSpPr>
          <p:cNvPr id="4" name="Slide Number Placeholder 3">
            <a:extLst>
              <a:ext uri="{FF2B5EF4-FFF2-40B4-BE49-F238E27FC236}">
                <a16:creationId xmlns:a16="http://schemas.microsoft.com/office/drawing/2014/main" id="{99F6E9A6-1BD0-9DB7-E4E6-3C7D3888DE97}"/>
              </a:ext>
            </a:extLst>
          </p:cNvPr>
          <p:cNvSpPr>
            <a:spLocks noGrp="1"/>
          </p:cNvSpPr>
          <p:nvPr>
            <p:ph type="sldNum" sz="quarter" idx="4"/>
          </p:nvPr>
        </p:nvSpPr>
        <p:spPr>
          <a:xfrm>
            <a:off x="8499894" y="6465887"/>
            <a:ext cx="609600" cy="296862"/>
          </a:xfrm>
        </p:spPr>
        <p:txBody>
          <a:bodyPr/>
          <a:lstStyle/>
          <a:p>
            <a:fld id="{1D93BD3E-1E9A-4970-A6F7-E7AC52762E0C}" type="slidenum">
              <a:rPr lang="en-US" smtClean="0"/>
              <a:pPr/>
              <a:t>5</a:t>
            </a:fld>
            <a:endParaRPr lang="en-US" dirty="0"/>
          </a:p>
        </p:txBody>
      </p:sp>
      <p:sp>
        <p:nvSpPr>
          <p:cNvPr id="5" name="TextBox 4">
            <a:extLst>
              <a:ext uri="{FF2B5EF4-FFF2-40B4-BE49-F238E27FC236}">
                <a16:creationId xmlns:a16="http://schemas.microsoft.com/office/drawing/2014/main" id="{907FE3E1-077A-0ED8-B966-5F8BC1F320EA}"/>
              </a:ext>
            </a:extLst>
          </p:cNvPr>
          <p:cNvSpPr txBox="1"/>
          <p:nvPr/>
        </p:nvSpPr>
        <p:spPr>
          <a:xfrm>
            <a:off x="7135916" y="2667000"/>
            <a:ext cx="658916" cy="276999"/>
          </a:xfrm>
          <a:prstGeom prst="rect">
            <a:avLst/>
          </a:prstGeom>
          <a:noFill/>
        </p:spPr>
        <p:txBody>
          <a:bodyPr wrap="square" rtlCol="0">
            <a:spAutoFit/>
          </a:bodyPr>
          <a:lstStyle/>
          <a:p>
            <a:r>
              <a:rPr lang="en-US" sz="1200" dirty="0"/>
              <a:t>HSL</a:t>
            </a:r>
          </a:p>
        </p:txBody>
      </p:sp>
      <p:cxnSp>
        <p:nvCxnSpPr>
          <p:cNvPr id="8" name="Straight Arrow Connector 7">
            <a:extLst>
              <a:ext uri="{FF2B5EF4-FFF2-40B4-BE49-F238E27FC236}">
                <a16:creationId xmlns:a16="http://schemas.microsoft.com/office/drawing/2014/main" id="{5D677531-3729-466C-80C1-D5DF0C9AC458}"/>
              </a:ext>
            </a:extLst>
          </p:cNvPr>
          <p:cNvCxnSpPr/>
          <p:nvPr/>
        </p:nvCxnSpPr>
        <p:spPr>
          <a:xfrm>
            <a:off x="7543800" y="2819400"/>
            <a:ext cx="381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356423F-8006-6FB2-5BDC-94C1355B86B0}"/>
              </a:ext>
            </a:extLst>
          </p:cNvPr>
          <p:cNvSpPr txBox="1"/>
          <p:nvPr/>
        </p:nvSpPr>
        <p:spPr>
          <a:xfrm>
            <a:off x="7086600" y="3200400"/>
            <a:ext cx="658916" cy="276999"/>
          </a:xfrm>
          <a:prstGeom prst="rect">
            <a:avLst/>
          </a:prstGeom>
          <a:noFill/>
        </p:spPr>
        <p:txBody>
          <a:bodyPr wrap="square" rtlCol="0">
            <a:spAutoFit/>
          </a:bodyPr>
          <a:lstStyle/>
          <a:p>
            <a:r>
              <a:rPr lang="en-US" sz="1200" dirty="0"/>
              <a:t>HASL</a:t>
            </a:r>
          </a:p>
        </p:txBody>
      </p:sp>
      <p:cxnSp>
        <p:nvCxnSpPr>
          <p:cNvPr id="10" name="Straight Arrow Connector 9">
            <a:extLst>
              <a:ext uri="{FF2B5EF4-FFF2-40B4-BE49-F238E27FC236}">
                <a16:creationId xmlns:a16="http://schemas.microsoft.com/office/drawing/2014/main" id="{06CF41A6-D1B4-0BAA-77D2-DC1AE14FA209}"/>
              </a:ext>
            </a:extLst>
          </p:cNvPr>
          <p:cNvCxnSpPr/>
          <p:nvPr/>
        </p:nvCxnSpPr>
        <p:spPr>
          <a:xfrm>
            <a:off x="7543800" y="3352800"/>
            <a:ext cx="381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A4E46548-9A9A-D7C5-45D1-6CBDF3915AA3}"/>
              </a:ext>
            </a:extLst>
          </p:cNvPr>
          <p:cNvGrpSpPr/>
          <p:nvPr/>
        </p:nvGrpSpPr>
        <p:grpSpPr>
          <a:xfrm>
            <a:off x="7871032" y="2743200"/>
            <a:ext cx="815768" cy="2566592"/>
            <a:chOff x="7386948" y="1585356"/>
            <a:chExt cx="815768" cy="2566592"/>
          </a:xfrm>
        </p:grpSpPr>
        <p:pic>
          <p:nvPicPr>
            <p:cNvPr id="6" name="Picture 5">
              <a:extLst>
                <a:ext uri="{FF2B5EF4-FFF2-40B4-BE49-F238E27FC236}">
                  <a16:creationId xmlns:a16="http://schemas.microsoft.com/office/drawing/2014/main" id="{90ED7614-A64D-7661-DDC5-C6338A62D354}"/>
                </a:ext>
              </a:extLst>
            </p:cNvPr>
            <p:cNvPicPr>
              <a:picLocks noChangeAspect="1"/>
            </p:cNvPicPr>
            <p:nvPr/>
          </p:nvPicPr>
          <p:blipFill>
            <a:blip r:embed="rId2"/>
            <a:stretch>
              <a:fillRect/>
            </a:stretch>
          </p:blipFill>
          <p:spPr>
            <a:xfrm>
              <a:off x="7386948" y="1585356"/>
              <a:ext cx="815768" cy="2566592"/>
            </a:xfrm>
            <a:prstGeom prst="rect">
              <a:avLst/>
            </a:prstGeom>
          </p:spPr>
        </p:pic>
        <p:sp>
          <p:nvSpPr>
            <p:cNvPr id="11" name="Rectangle 10">
              <a:extLst>
                <a:ext uri="{FF2B5EF4-FFF2-40B4-BE49-F238E27FC236}">
                  <a16:creationId xmlns:a16="http://schemas.microsoft.com/office/drawing/2014/main" id="{B8BC84BC-2696-34C1-7091-83D890AF8155}"/>
                </a:ext>
              </a:extLst>
            </p:cNvPr>
            <p:cNvSpPr/>
            <p:nvPr/>
          </p:nvSpPr>
          <p:spPr>
            <a:xfrm>
              <a:off x="7416058" y="3733800"/>
              <a:ext cx="786658" cy="304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87091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97842-C7B0-3AA3-A8F8-DD07F7A52433}"/>
              </a:ext>
            </a:extLst>
          </p:cNvPr>
          <p:cNvSpPr>
            <a:spLocks noGrp="1"/>
          </p:cNvSpPr>
          <p:nvPr>
            <p:ph type="ctrTitle"/>
          </p:nvPr>
        </p:nvSpPr>
        <p:spPr>
          <a:xfrm>
            <a:off x="685800" y="2743200"/>
            <a:ext cx="7772400" cy="1371600"/>
          </a:xfrm>
        </p:spPr>
        <p:txBody>
          <a:bodyPr/>
          <a:lstStyle/>
          <a:p>
            <a:r>
              <a:rPr lang="en-US" sz="3600" dirty="0">
                <a:solidFill>
                  <a:schemeClr val="tx2"/>
                </a:solidFill>
              </a:rPr>
              <a:t>AS Procurement </a:t>
            </a:r>
            <a:br>
              <a:rPr lang="en-US" sz="3600" dirty="0">
                <a:solidFill>
                  <a:schemeClr val="tx2"/>
                </a:solidFill>
              </a:rPr>
            </a:br>
            <a:r>
              <a:rPr lang="en-US" sz="3600" dirty="0">
                <a:solidFill>
                  <a:schemeClr val="tx2"/>
                </a:solidFill>
              </a:rPr>
              <a:t>in Real-Time Co-optimization</a:t>
            </a:r>
          </a:p>
        </p:txBody>
      </p:sp>
    </p:spTree>
    <p:extLst>
      <p:ext uri="{BB962C8B-B14F-4D97-AF65-F5344CB8AC3E}">
        <p14:creationId xmlns:p14="http://schemas.microsoft.com/office/powerpoint/2010/main" val="3865966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32175-9F0E-992F-BA3E-CFA92C3F9D8A}"/>
              </a:ext>
            </a:extLst>
          </p:cNvPr>
          <p:cNvSpPr>
            <a:spLocks noGrp="1"/>
          </p:cNvSpPr>
          <p:nvPr>
            <p:ph type="title"/>
          </p:nvPr>
        </p:nvSpPr>
        <p:spPr/>
        <p:txBody>
          <a:bodyPr/>
          <a:lstStyle/>
          <a:p>
            <a:r>
              <a:rPr lang="en-US" dirty="0"/>
              <a:t>AS Procurement in RTC</a:t>
            </a:r>
          </a:p>
        </p:txBody>
      </p:sp>
      <p:sp>
        <p:nvSpPr>
          <p:cNvPr id="3" name="Content Placeholder 2">
            <a:extLst>
              <a:ext uri="{FF2B5EF4-FFF2-40B4-BE49-F238E27FC236}">
                <a16:creationId xmlns:a16="http://schemas.microsoft.com/office/drawing/2014/main" id="{90C1C8D2-ED5C-0FD5-3C87-B9EC31C0CC80}"/>
              </a:ext>
            </a:extLst>
          </p:cNvPr>
          <p:cNvSpPr>
            <a:spLocks noGrp="1"/>
          </p:cNvSpPr>
          <p:nvPr>
            <p:ph idx="1"/>
          </p:nvPr>
        </p:nvSpPr>
        <p:spPr>
          <a:xfrm>
            <a:off x="304170" y="831007"/>
            <a:ext cx="8534400" cy="5188793"/>
          </a:xfrm>
        </p:spPr>
        <p:txBody>
          <a:bodyPr/>
          <a:lstStyle/>
          <a:p>
            <a:r>
              <a:rPr lang="en-US" sz="2400" dirty="0">
                <a:solidFill>
                  <a:schemeClr val="accent2"/>
                </a:solidFill>
              </a:rPr>
              <a:t>In RTC:</a:t>
            </a:r>
          </a:p>
          <a:p>
            <a:pPr lvl="1"/>
            <a:r>
              <a:rPr lang="en-US" sz="2000" dirty="0">
                <a:solidFill>
                  <a:schemeClr val="accent2"/>
                </a:solidFill>
              </a:rPr>
              <a:t>DAM still clears </a:t>
            </a:r>
            <a:r>
              <a:rPr lang="en-US" sz="2000" u="sng" dirty="0">
                <a:solidFill>
                  <a:schemeClr val="accent2"/>
                </a:solidFill>
              </a:rPr>
              <a:t>Energy and AS</a:t>
            </a:r>
            <a:r>
              <a:rPr lang="en-US" sz="2000" dirty="0">
                <a:solidFill>
                  <a:schemeClr val="accent2"/>
                </a:solidFill>
              </a:rPr>
              <a:t> </a:t>
            </a:r>
          </a:p>
          <a:p>
            <a:pPr lvl="1"/>
            <a:r>
              <a:rPr lang="en-US" sz="2000" dirty="0">
                <a:solidFill>
                  <a:schemeClr val="accent2"/>
                </a:solidFill>
              </a:rPr>
              <a:t>However….. DAM awards are </a:t>
            </a:r>
            <a:r>
              <a:rPr lang="en-US" sz="2000" u="sng" dirty="0">
                <a:solidFill>
                  <a:schemeClr val="accent2"/>
                </a:solidFill>
              </a:rPr>
              <a:t>only financially binding</a:t>
            </a:r>
            <a:r>
              <a:rPr lang="en-US" sz="2000" dirty="0">
                <a:solidFill>
                  <a:schemeClr val="accent2"/>
                </a:solidFill>
              </a:rPr>
              <a:t>, and based on the DAM results the QSE chooses how to update their Resource COPs to be online or not be online.</a:t>
            </a:r>
          </a:p>
          <a:p>
            <a:pPr lvl="2"/>
            <a:r>
              <a:rPr lang="en-US" sz="1600" dirty="0">
                <a:solidFill>
                  <a:schemeClr val="accent2"/>
                </a:solidFill>
              </a:rPr>
              <a:t>QSE management of AS responsibility across their portfolio no longer exists.</a:t>
            </a:r>
          </a:p>
          <a:p>
            <a:pPr lvl="1"/>
            <a:r>
              <a:rPr lang="en-US" sz="2000" dirty="0">
                <a:solidFill>
                  <a:schemeClr val="accent2"/>
                </a:solidFill>
              </a:rPr>
              <a:t>DRUC/HRUC become the tools to assess if enough capacity is available to ensure RTC SCED will have enough capacity to solve for energy and AS capacity.  </a:t>
            </a:r>
            <a:endParaRPr lang="en-US" sz="1600" dirty="0">
              <a:solidFill>
                <a:schemeClr val="accent2"/>
              </a:solidFill>
            </a:endParaRPr>
          </a:p>
          <a:p>
            <a:pPr lvl="1"/>
            <a:r>
              <a:rPr lang="en-US" sz="2000" dirty="0">
                <a:solidFill>
                  <a:schemeClr val="accent2"/>
                </a:solidFill>
              </a:rPr>
              <a:t>In real-time SCED co-optimizes and clears </a:t>
            </a:r>
            <a:r>
              <a:rPr lang="en-US" sz="2000" u="sng" dirty="0">
                <a:solidFill>
                  <a:schemeClr val="accent2"/>
                </a:solidFill>
              </a:rPr>
              <a:t>Energy and AS</a:t>
            </a:r>
          </a:p>
          <a:p>
            <a:pPr lvl="2"/>
            <a:r>
              <a:rPr lang="en-US" sz="1600" dirty="0">
                <a:solidFill>
                  <a:schemeClr val="accent2"/>
                </a:solidFill>
              </a:rPr>
              <a:t>Co-optimization is clearing multiple products at same time for optimal solution</a:t>
            </a:r>
          </a:p>
        </p:txBody>
      </p:sp>
      <p:sp>
        <p:nvSpPr>
          <p:cNvPr id="4" name="Slide Number Placeholder 3">
            <a:extLst>
              <a:ext uri="{FF2B5EF4-FFF2-40B4-BE49-F238E27FC236}">
                <a16:creationId xmlns:a16="http://schemas.microsoft.com/office/drawing/2014/main" id="{99F6E9A6-1BD0-9DB7-E4E6-3C7D3888DE97}"/>
              </a:ext>
            </a:extLst>
          </p:cNvPr>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4151742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97842-C7B0-3AA3-A8F8-DD07F7A52433}"/>
              </a:ext>
            </a:extLst>
          </p:cNvPr>
          <p:cNvSpPr>
            <a:spLocks noGrp="1"/>
          </p:cNvSpPr>
          <p:nvPr>
            <p:ph type="ctrTitle"/>
          </p:nvPr>
        </p:nvSpPr>
        <p:spPr>
          <a:xfrm>
            <a:off x="685800" y="2743200"/>
            <a:ext cx="7772400" cy="1143000"/>
          </a:xfrm>
        </p:spPr>
        <p:txBody>
          <a:bodyPr/>
          <a:lstStyle/>
          <a:p>
            <a:r>
              <a:rPr lang="en-US" sz="3600" dirty="0">
                <a:solidFill>
                  <a:schemeClr val="tx2"/>
                </a:solidFill>
              </a:rPr>
              <a:t>What components of the market are changing with RTC</a:t>
            </a:r>
            <a:r>
              <a:rPr lang="en-US" dirty="0"/>
              <a:t>+B project</a:t>
            </a:r>
            <a:r>
              <a:rPr lang="en-US" sz="3600" dirty="0">
                <a:solidFill>
                  <a:schemeClr val="tx2"/>
                </a:solidFill>
              </a:rPr>
              <a:t>?</a:t>
            </a:r>
          </a:p>
        </p:txBody>
      </p:sp>
    </p:spTree>
    <p:extLst>
      <p:ext uri="{BB962C8B-B14F-4D97-AF65-F5344CB8AC3E}">
        <p14:creationId xmlns:p14="http://schemas.microsoft.com/office/powerpoint/2010/main" val="3537474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651F5-100F-D3EC-E178-A1A7DD23EA42}"/>
              </a:ext>
            </a:extLst>
          </p:cNvPr>
          <p:cNvSpPr>
            <a:spLocks noGrp="1"/>
          </p:cNvSpPr>
          <p:nvPr>
            <p:ph type="title"/>
          </p:nvPr>
        </p:nvSpPr>
        <p:spPr>
          <a:xfrm>
            <a:off x="381000" y="381000"/>
            <a:ext cx="8458200" cy="518318"/>
          </a:xfrm>
        </p:spPr>
        <p:txBody>
          <a:bodyPr/>
          <a:lstStyle/>
          <a:p>
            <a:r>
              <a:rPr lang="en-US" dirty="0"/>
              <a:t>Today’s Real-Time Market is designed to reflect scarcity through a process that is outside of the optimization</a:t>
            </a:r>
          </a:p>
        </p:txBody>
      </p:sp>
      <p:sp>
        <p:nvSpPr>
          <p:cNvPr id="3" name="Slide Number Placeholder 2">
            <a:extLst>
              <a:ext uri="{FF2B5EF4-FFF2-40B4-BE49-F238E27FC236}">
                <a16:creationId xmlns:a16="http://schemas.microsoft.com/office/drawing/2014/main" id="{4E6E01D7-69CE-0C75-D1AA-DC55252AA9AD}"/>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4" name="Down Arrow 4">
            <a:extLst>
              <a:ext uri="{FF2B5EF4-FFF2-40B4-BE49-F238E27FC236}">
                <a16:creationId xmlns:a16="http://schemas.microsoft.com/office/drawing/2014/main" id="{4C578374-53D8-C64A-8638-74B186A04155}"/>
              </a:ext>
            </a:extLst>
          </p:cNvPr>
          <p:cNvSpPr>
            <a:spLocks noChangeArrowheads="1"/>
          </p:cNvSpPr>
          <p:nvPr/>
        </p:nvSpPr>
        <p:spPr bwMode="auto">
          <a:xfrm rot="16200000">
            <a:off x="2290334" y="4045066"/>
            <a:ext cx="361796" cy="514473"/>
          </a:xfrm>
          <a:prstGeom prst="downArrow">
            <a:avLst>
              <a:gd name="adj1" fmla="val 40361"/>
              <a:gd name="adj2" fmla="val 61059"/>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2000" dirty="0"/>
          </a:p>
        </p:txBody>
      </p:sp>
      <p:sp>
        <p:nvSpPr>
          <p:cNvPr id="5" name="Down Arrow 39">
            <a:extLst>
              <a:ext uri="{FF2B5EF4-FFF2-40B4-BE49-F238E27FC236}">
                <a16:creationId xmlns:a16="http://schemas.microsoft.com/office/drawing/2014/main" id="{440739A3-0FDA-E1C8-82BA-4900FB37AEF0}"/>
              </a:ext>
            </a:extLst>
          </p:cNvPr>
          <p:cNvSpPr>
            <a:spLocks noChangeArrowheads="1"/>
          </p:cNvSpPr>
          <p:nvPr/>
        </p:nvSpPr>
        <p:spPr bwMode="auto">
          <a:xfrm rot="5400000" flipV="1">
            <a:off x="2295566" y="1931350"/>
            <a:ext cx="361796" cy="524936"/>
          </a:xfrm>
          <a:prstGeom prst="downArrow">
            <a:avLst>
              <a:gd name="adj1" fmla="val 40361"/>
              <a:gd name="adj2" fmla="val 61059"/>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2000" dirty="0"/>
          </a:p>
        </p:txBody>
      </p:sp>
      <p:sp>
        <p:nvSpPr>
          <p:cNvPr id="6" name="Down Arrow 44">
            <a:extLst>
              <a:ext uri="{FF2B5EF4-FFF2-40B4-BE49-F238E27FC236}">
                <a16:creationId xmlns:a16="http://schemas.microsoft.com/office/drawing/2014/main" id="{633ED842-8BEB-0102-4559-C6EA36E74820}"/>
              </a:ext>
            </a:extLst>
          </p:cNvPr>
          <p:cNvSpPr>
            <a:spLocks noChangeArrowheads="1"/>
          </p:cNvSpPr>
          <p:nvPr/>
        </p:nvSpPr>
        <p:spPr bwMode="auto">
          <a:xfrm rot="5400000" flipV="1">
            <a:off x="2295531" y="2992667"/>
            <a:ext cx="361796" cy="524862"/>
          </a:xfrm>
          <a:prstGeom prst="downArrow">
            <a:avLst>
              <a:gd name="adj1" fmla="val 40361"/>
              <a:gd name="adj2" fmla="val 61135"/>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2000" dirty="0"/>
          </a:p>
        </p:txBody>
      </p:sp>
      <p:sp>
        <p:nvSpPr>
          <p:cNvPr id="7" name="Down Arrow 45">
            <a:extLst>
              <a:ext uri="{FF2B5EF4-FFF2-40B4-BE49-F238E27FC236}">
                <a16:creationId xmlns:a16="http://schemas.microsoft.com/office/drawing/2014/main" id="{30332DD7-3209-A833-BD57-3E90A66E9D42}"/>
              </a:ext>
            </a:extLst>
          </p:cNvPr>
          <p:cNvSpPr>
            <a:spLocks noChangeArrowheads="1"/>
          </p:cNvSpPr>
          <p:nvPr/>
        </p:nvSpPr>
        <p:spPr bwMode="auto">
          <a:xfrm rot="16200000">
            <a:off x="5130410" y="3603892"/>
            <a:ext cx="361796" cy="521208"/>
          </a:xfrm>
          <a:prstGeom prst="downArrow">
            <a:avLst>
              <a:gd name="adj1" fmla="val 40361"/>
              <a:gd name="adj2" fmla="val 61089"/>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lstStyle/>
          <a:p>
            <a:endParaRPr lang="en-US" sz="2000" dirty="0"/>
          </a:p>
        </p:txBody>
      </p:sp>
      <p:sp>
        <p:nvSpPr>
          <p:cNvPr id="8" name="Down Arrow 44">
            <a:extLst>
              <a:ext uri="{FF2B5EF4-FFF2-40B4-BE49-F238E27FC236}">
                <a16:creationId xmlns:a16="http://schemas.microsoft.com/office/drawing/2014/main" id="{386C7D0F-138A-5FA9-FDD7-2DEB4B98B0F0}"/>
              </a:ext>
            </a:extLst>
          </p:cNvPr>
          <p:cNvSpPr>
            <a:spLocks noChangeArrowheads="1"/>
          </p:cNvSpPr>
          <p:nvPr/>
        </p:nvSpPr>
        <p:spPr bwMode="auto">
          <a:xfrm rot="5400000" flipV="1">
            <a:off x="5130410" y="2372328"/>
            <a:ext cx="361796" cy="521208"/>
          </a:xfrm>
          <a:prstGeom prst="downArrow">
            <a:avLst>
              <a:gd name="adj1" fmla="val 40361"/>
              <a:gd name="adj2" fmla="val 61089"/>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lstStyle/>
          <a:p>
            <a:endParaRPr lang="en-US" sz="2000" dirty="0"/>
          </a:p>
        </p:txBody>
      </p:sp>
      <p:sp>
        <p:nvSpPr>
          <p:cNvPr id="9" name="Rounded Rectangle 30">
            <a:extLst>
              <a:ext uri="{FF2B5EF4-FFF2-40B4-BE49-F238E27FC236}">
                <a16:creationId xmlns:a16="http://schemas.microsoft.com/office/drawing/2014/main" id="{C53FADCA-0218-9020-AB09-79A73B18F587}"/>
              </a:ext>
            </a:extLst>
          </p:cNvPr>
          <p:cNvSpPr>
            <a:spLocks noChangeArrowheads="1"/>
          </p:cNvSpPr>
          <p:nvPr/>
        </p:nvSpPr>
        <p:spPr bwMode="auto">
          <a:xfrm>
            <a:off x="671401" y="1768964"/>
            <a:ext cx="1676399" cy="822960"/>
          </a:xfrm>
          <a:prstGeom prst="roundRect">
            <a:avLst>
              <a:gd name="adj" fmla="val 10282"/>
            </a:avLst>
          </a:prstGeom>
          <a:ln>
            <a:headEnd/>
            <a:tailEnd/>
          </a:ln>
        </p:spPr>
        <p:style>
          <a:lnRef idx="2">
            <a:schemeClr val="accent1">
              <a:shade val="15000"/>
            </a:schemeClr>
          </a:lnRef>
          <a:fillRef idx="1">
            <a:schemeClr val="accent1"/>
          </a:fillRef>
          <a:effectRef idx="0">
            <a:schemeClr val="accent1"/>
          </a:effectRef>
          <a:fontRef idx="minor">
            <a:schemeClr val="lt1"/>
          </a:fontRef>
        </p:style>
        <p:txBody>
          <a:bodyPr anchor="ctr"/>
          <a:lstStyle/>
          <a:p>
            <a:pPr lvl="0" algn="ctr">
              <a:defRPr/>
            </a:pPr>
            <a:r>
              <a:rPr lang="en-US" b="1" dirty="0">
                <a:solidFill>
                  <a:schemeClr val="bg1"/>
                </a:solidFill>
              </a:rPr>
              <a:t>Energy Offers</a:t>
            </a:r>
          </a:p>
        </p:txBody>
      </p:sp>
      <p:sp>
        <p:nvSpPr>
          <p:cNvPr id="10" name="Rounded Rectangle 31">
            <a:extLst>
              <a:ext uri="{FF2B5EF4-FFF2-40B4-BE49-F238E27FC236}">
                <a16:creationId xmlns:a16="http://schemas.microsoft.com/office/drawing/2014/main" id="{79D4C7C1-9420-5929-FEB6-F71086CA7B31}"/>
              </a:ext>
            </a:extLst>
          </p:cNvPr>
          <p:cNvSpPr>
            <a:spLocks noChangeArrowheads="1"/>
          </p:cNvSpPr>
          <p:nvPr/>
        </p:nvSpPr>
        <p:spPr bwMode="auto">
          <a:xfrm>
            <a:off x="671401" y="2837089"/>
            <a:ext cx="1676399" cy="822960"/>
          </a:xfrm>
          <a:prstGeom prst="roundRect">
            <a:avLst>
              <a:gd name="adj" fmla="val 10282"/>
            </a:avLst>
          </a:prstGeom>
          <a:ln>
            <a:headEnd/>
            <a:tailEnd/>
          </a:ln>
        </p:spPr>
        <p:style>
          <a:lnRef idx="2">
            <a:schemeClr val="accent1">
              <a:shade val="15000"/>
            </a:schemeClr>
          </a:lnRef>
          <a:fillRef idx="1">
            <a:schemeClr val="accent1"/>
          </a:fillRef>
          <a:effectRef idx="0">
            <a:schemeClr val="accent1"/>
          </a:effectRef>
          <a:fontRef idx="minor">
            <a:schemeClr val="lt1"/>
          </a:fontRef>
        </p:style>
        <p:txBody>
          <a:bodyPr anchor="ctr"/>
          <a:lstStyle/>
          <a:p>
            <a:pPr lvl="0" algn="ctr">
              <a:defRPr/>
            </a:pPr>
            <a:r>
              <a:rPr lang="en-US" b="1" dirty="0">
                <a:solidFill>
                  <a:schemeClr val="bg1"/>
                </a:solidFill>
              </a:rPr>
              <a:t>Telemetry</a:t>
            </a:r>
          </a:p>
        </p:txBody>
      </p:sp>
      <p:sp>
        <p:nvSpPr>
          <p:cNvPr id="11" name="Rounded Rectangle 32">
            <a:extLst>
              <a:ext uri="{FF2B5EF4-FFF2-40B4-BE49-F238E27FC236}">
                <a16:creationId xmlns:a16="http://schemas.microsoft.com/office/drawing/2014/main" id="{0E441409-9871-99C5-9A96-53969961076D}"/>
              </a:ext>
            </a:extLst>
          </p:cNvPr>
          <p:cNvSpPr>
            <a:spLocks noChangeArrowheads="1"/>
          </p:cNvSpPr>
          <p:nvPr/>
        </p:nvSpPr>
        <p:spPr bwMode="auto">
          <a:xfrm>
            <a:off x="671401" y="3890823"/>
            <a:ext cx="1676399" cy="822960"/>
          </a:xfrm>
          <a:prstGeom prst="roundRect">
            <a:avLst>
              <a:gd name="adj" fmla="val 10282"/>
            </a:avLst>
          </a:prstGeom>
          <a:ln>
            <a:headEnd/>
            <a:tailEnd/>
          </a:ln>
        </p:spPr>
        <p:style>
          <a:lnRef idx="2">
            <a:schemeClr val="accent1">
              <a:shade val="15000"/>
            </a:schemeClr>
          </a:lnRef>
          <a:fillRef idx="1">
            <a:schemeClr val="accent1"/>
          </a:fillRef>
          <a:effectRef idx="0">
            <a:schemeClr val="accent1"/>
          </a:effectRef>
          <a:fontRef idx="minor">
            <a:schemeClr val="lt1"/>
          </a:fontRef>
        </p:style>
        <p:txBody>
          <a:bodyPr anchor="ctr"/>
          <a:lstStyle/>
          <a:p>
            <a:pPr lvl="0" algn="ctr">
              <a:defRPr/>
            </a:pPr>
            <a:r>
              <a:rPr lang="en-US" b="1" dirty="0">
                <a:solidFill>
                  <a:schemeClr val="bg1"/>
                </a:solidFill>
              </a:rPr>
              <a:t>Constraints</a:t>
            </a:r>
          </a:p>
        </p:txBody>
      </p:sp>
      <p:sp>
        <p:nvSpPr>
          <p:cNvPr id="12" name="Rounded Rectangle 13">
            <a:extLst>
              <a:ext uri="{FF2B5EF4-FFF2-40B4-BE49-F238E27FC236}">
                <a16:creationId xmlns:a16="http://schemas.microsoft.com/office/drawing/2014/main" id="{B4A194B7-2080-69CE-C145-D52E595C30CC}"/>
              </a:ext>
            </a:extLst>
          </p:cNvPr>
          <p:cNvSpPr>
            <a:spLocks noChangeArrowheads="1"/>
          </p:cNvSpPr>
          <p:nvPr/>
        </p:nvSpPr>
        <p:spPr bwMode="auto">
          <a:xfrm>
            <a:off x="5622633" y="2249551"/>
            <a:ext cx="1545268" cy="766762"/>
          </a:xfrm>
          <a:prstGeom prst="roundRect">
            <a:avLst>
              <a:gd name="adj" fmla="val 10282"/>
            </a:avLst>
          </a:prstGeom>
          <a:ln>
            <a:headEnd/>
            <a:tailEnd/>
          </a:ln>
        </p:spPr>
        <p:style>
          <a:lnRef idx="2">
            <a:schemeClr val="accent3">
              <a:shade val="15000"/>
            </a:schemeClr>
          </a:lnRef>
          <a:fillRef idx="1">
            <a:schemeClr val="accent3"/>
          </a:fillRef>
          <a:effectRef idx="0">
            <a:schemeClr val="accent3"/>
          </a:effectRef>
          <a:fontRef idx="minor">
            <a:schemeClr val="lt1"/>
          </a:fontRef>
        </p:style>
        <p:txBody>
          <a:bodyPr anchor="ctr"/>
          <a:lstStyle/>
          <a:p>
            <a:pPr lvl="0" algn="ctr">
              <a:defRPr/>
            </a:pPr>
            <a:r>
              <a:rPr lang="en-US" b="1" dirty="0">
                <a:solidFill>
                  <a:schemeClr val="bg1"/>
                </a:solidFill>
              </a:rPr>
              <a:t>Base</a:t>
            </a:r>
            <a:br>
              <a:rPr lang="en-US" b="1" dirty="0">
                <a:solidFill>
                  <a:schemeClr val="bg1"/>
                </a:solidFill>
              </a:rPr>
            </a:br>
            <a:r>
              <a:rPr lang="en-US" b="1" dirty="0">
                <a:solidFill>
                  <a:schemeClr val="bg1"/>
                </a:solidFill>
              </a:rPr>
              <a:t>Points</a:t>
            </a:r>
          </a:p>
        </p:txBody>
      </p:sp>
      <p:sp>
        <p:nvSpPr>
          <p:cNvPr id="13" name="Rounded Rectangle 14">
            <a:extLst>
              <a:ext uri="{FF2B5EF4-FFF2-40B4-BE49-F238E27FC236}">
                <a16:creationId xmlns:a16="http://schemas.microsoft.com/office/drawing/2014/main" id="{A884A445-D103-0D20-BEDF-18FF8A9BC853}"/>
              </a:ext>
            </a:extLst>
          </p:cNvPr>
          <p:cNvSpPr>
            <a:spLocks noChangeArrowheads="1"/>
          </p:cNvSpPr>
          <p:nvPr/>
        </p:nvSpPr>
        <p:spPr bwMode="auto">
          <a:xfrm>
            <a:off x="5622633" y="3481115"/>
            <a:ext cx="1543846" cy="766763"/>
          </a:xfrm>
          <a:prstGeom prst="roundRect">
            <a:avLst>
              <a:gd name="adj" fmla="val 10282"/>
            </a:avLst>
          </a:prstGeom>
          <a:ln>
            <a:headEnd/>
            <a:tailEnd/>
          </a:ln>
        </p:spPr>
        <p:style>
          <a:lnRef idx="2">
            <a:schemeClr val="accent3">
              <a:shade val="15000"/>
            </a:schemeClr>
          </a:lnRef>
          <a:fillRef idx="1">
            <a:schemeClr val="accent3"/>
          </a:fillRef>
          <a:effectRef idx="0">
            <a:schemeClr val="accent3"/>
          </a:effectRef>
          <a:fontRef idx="minor">
            <a:schemeClr val="lt1"/>
          </a:fontRef>
        </p:style>
        <p:txBody>
          <a:bodyPr anchor="ctr"/>
          <a:lstStyle/>
          <a:p>
            <a:pPr algn="ctr"/>
            <a:r>
              <a:rPr lang="en-US" sz="1400" b="1" dirty="0">
                <a:solidFill>
                  <a:schemeClr val="bg1"/>
                </a:solidFill>
              </a:rPr>
              <a:t>Locational Marginal Prices (LMPs)</a:t>
            </a:r>
          </a:p>
        </p:txBody>
      </p:sp>
      <p:sp>
        <p:nvSpPr>
          <p:cNvPr id="14" name="Rounded Rectangle 29">
            <a:extLst>
              <a:ext uri="{FF2B5EF4-FFF2-40B4-BE49-F238E27FC236}">
                <a16:creationId xmlns:a16="http://schemas.microsoft.com/office/drawing/2014/main" id="{35807C8B-32EE-1CC1-64A3-4F63F67C98D1}"/>
              </a:ext>
            </a:extLst>
          </p:cNvPr>
          <p:cNvSpPr>
            <a:spLocks noChangeArrowheads="1"/>
          </p:cNvSpPr>
          <p:nvPr/>
        </p:nvSpPr>
        <p:spPr bwMode="auto">
          <a:xfrm>
            <a:off x="2785924" y="1645920"/>
            <a:ext cx="2264780" cy="3205146"/>
          </a:xfrm>
          <a:prstGeom prst="roundRect">
            <a:avLst>
              <a:gd name="adj" fmla="val 4463"/>
            </a:avLst>
          </a:prstGeom>
          <a:solidFill>
            <a:schemeClr val="tx2"/>
          </a:solidFill>
          <a:ln w="9525" algn="ctr">
            <a:noFill/>
            <a:round/>
            <a:headEnd/>
            <a:tailEnd/>
          </a:ln>
        </p:spPr>
        <p:txBody>
          <a:bodyPr anchor="ctr"/>
          <a:lstStyle/>
          <a:p>
            <a:pPr algn="ctr"/>
            <a:endParaRPr lang="en-US" sz="2000" dirty="0">
              <a:solidFill>
                <a:schemeClr val="bg1"/>
              </a:solidFill>
            </a:endParaRPr>
          </a:p>
          <a:p>
            <a:pPr algn="ctr"/>
            <a:r>
              <a:rPr lang="en-US" sz="2000" dirty="0">
                <a:solidFill>
                  <a:schemeClr val="bg1"/>
                </a:solidFill>
              </a:rPr>
              <a:t>Security- Constrained Economic Dispatch </a:t>
            </a:r>
            <a:br>
              <a:rPr lang="en-US" sz="2000" dirty="0">
                <a:solidFill>
                  <a:schemeClr val="bg1"/>
                </a:solidFill>
              </a:rPr>
            </a:br>
            <a:r>
              <a:rPr lang="en-US" sz="2000" dirty="0">
                <a:solidFill>
                  <a:schemeClr val="bg1"/>
                </a:solidFill>
              </a:rPr>
              <a:t>(SCED)</a:t>
            </a:r>
          </a:p>
          <a:p>
            <a:pPr algn="ctr"/>
            <a:endParaRPr lang="en-US" sz="2000" dirty="0">
              <a:solidFill>
                <a:schemeClr val="bg1"/>
              </a:solidFill>
            </a:endParaRPr>
          </a:p>
          <a:p>
            <a:pPr algn="ctr"/>
            <a:endParaRPr lang="en-US" sz="2000" dirty="0">
              <a:solidFill>
                <a:schemeClr val="bg1"/>
              </a:solidFill>
            </a:endParaRPr>
          </a:p>
          <a:p>
            <a:pPr algn="ctr"/>
            <a:r>
              <a:rPr lang="en-US" sz="1600" i="1" dirty="0">
                <a:solidFill>
                  <a:schemeClr val="accent6">
                    <a:lumMod val="40000"/>
                    <a:lumOff val="60000"/>
                  </a:schemeClr>
                </a:solidFill>
              </a:rPr>
              <a:t>(Amount of Energy limited by QSE HASL)</a:t>
            </a:r>
          </a:p>
        </p:txBody>
      </p:sp>
      <p:sp>
        <p:nvSpPr>
          <p:cNvPr id="16" name="Down Arrow 39">
            <a:extLst>
              <a:ext uri="{FF2B5EF4-FFF2-40B4-BE49-F238E27FC236}">
                <a16:creationId xmlns:a16="http://schemas.microsoft.com/office/drawing/2014/main" id="{05835883-F225-4FB8-5C63-5A9601EE0A22}"/>
              </a:ext>
            </a:extLst>
          </p:cNvPr>
          <p:cNvSpPr>
            <a:spLocks noChangeArrowheads="1"/>
          </p:cNvSpPr>
          <p:nvPr/>
        </p:nvSpPr>
        <p:spPr bwMode="auto">
          <a:xfrm rot="5400000" flipV="1">
            <a:off x="2295566" y="5096350"/>
            <a:ext cx="361796" cy="524936"/>
          </a:xfrm>
          <a:prstGeom prst="downArrow">
            <a:avLst>
              <a:gd name="adj1" fmla="val 40361"/>
              <a:gd name="adj2" fmla="val 61059"/>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2000" dirty="0"/>
          </a:p>
        </p:txBody>
      </p:sp>
      <p:sp>
        <p:nvSpPr>
          <p:cNvPr id="17" name="Rounded Rectangle 22">
            <a:extLst>
              <a:ext uri="{FF2B5EF4-FFF2-40B4-BE49-F238E27FC236}">
                <a16:creationId xmlns:a16="http://schemas.microsoft.com/office/drawing/2014/main" id="{810A2F61-EC6A-512B-445F-990B9675BCDB}"/>
              </a:ext>
            </a:extLst>
          </p:cNvPr>
          <p:cNvSpPr/>
          <p:nvPr/>
        </p:nvSpPr>
        <p:spPr>
          <a:xfrm>
            <a:off x="2785925" y="5051487"/>
            <a:ext cx="2264779" cy="609328"/>
          </a:xfrm>
          <a:prstGeom prst="roundRect">
            <a:avLst/>
          </a:prstGeom>
          <a:solidFill>
            <a:schemeClr val="tx2"/>
          </a:solidFill>
          <a:ln w="9525" algn="ctr">
            <a:noFill/>
            <a:round/>
            <a:headEnd/>
            <a:tailEnd/>
          </a:ln>
        </p:spPr>
        <p:txBody>
          <a:bodyPr anchor="ctr"/>
          <a:lstStyle/>
          <a:p>
            <a:pPr algn="ctr"/>
            <a:r>
              <a:rPr lang="en-US" sz="2000" dirty="0">
                <a:solidFill>
                  <a:schemeClr val="bg1"/>
                </a:solidFill>
              </a:rPr>
              <a:t>Reserve Pricing</a:t>
            </a:r>
          </a:p>
        </p:txBody>
      </p:sp>
      <p:sp>
        <p:nvSpPr>
          <p:cNvPr id="18" name="Down Arrow 45">
            <a:extLst>
              <a:ext uri="{FF2B5EF4-FFF2-40B4-BE49-F238E27FC236}">
                <a16:creationId xmlns:a16="http://schemas.microsoft.com/office/drawing/2014/main" id="{74C52559-39AA-2E42-86BB-865453907FD4}"/>
              </a:ext>
            </a:extLst>
          </p:cNvPr>
          <p:cNvSpPr>
            <a:spLocks noChangeArrowheads="1"/>
          </p:cNvSpPr>
          <p:nvPr/>
        </p:nvSpPr>
        <p:spPr bwMode="auto">
          <a:xfrm rot="16200000">
            <a:off x="5130410" y="5094753"/>
            <a:ext cx="361796" cy="521208"/>
          </a:xfrm>
          <a:prstGeom prst="downArrow">
            <a:avLst>
              <a:gd name="adj1" fmla="val 40361"/>
              <a:gd name="adj2" fmla="val 61089"/>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lstStyle/>
          <a:p>
            <a:endParaRPr lang="en-US" sz="2000" dirty="0"/>
          </a:p>
        </p:txBody>
      </p:sp>
      <p:sp>
        <p:nvSpPr>
          <p:cNvPr id="19" name="Rounded Rectangle 24">
            <a:extLst>
              <a:ext uri="{FF2B5EF4-FFF2-40B4-BE49-F238E27FC236}">
                <a16:creationId xmlns:a16="http://schemas.microsoft.com/office/drawing/2014/main" id="{80FED895-F2EA-67E5-E11B-E84CFBE9E108}"/>
              </a:ext>
            </a:extLst>
          </p:cNvPr>
          <p:cNvSpPr>
            <a:spLocks noChangeArrowheads="1"/>
          </p:cNvSpPr>
          <p:nvPr/>
        </p:nvSpPr>
        <p:spPr bwMode="auto">
          <a:xfrm>
            <a:off x="5622632" y="4965826"/>
            <a:ext cx="1543846" cy="766762"/>
          </a:xfrm>
          <a:prstGeom prst="roundRect">
            <a:avLst>
              <a:gd name="adj" fmla="val 10282"/>
            </a:avLst>
          </a:prstGeom>
          <a:ln>
            <a:headEnd/>
            <a:tailEnd/>
          </a:ln>
        </p:spPr>
        <p:style>
          <a:lnRef idx="2">
            <a:schemeClr val="accent3">
              <a:shade val="15000"/>
            </a:schemeClr>
          </a:lnRef>
          <a:fillRef idx="1">
            <a:schemeClr val="accent3"/>
          </a:fillRef>
          <a:effectRef idx="0">
            <a:schemeClr val="accent3"/>
          </a:effectRef>
          <a:fontRef idx="minor">
            <a:schemeClr val="lt1"/>
          </a:fontRef>
        </p:style>
        <p:txBody>
          <a:bodyPr anchor="ctr"/>
          <a:lstStyle/>
          <a:p>
            <a:pPr lvl="0" algn="ctr">
              <a:defRPr/>
            </a:pPr>
            <a:r>
              <a:rPr lang="en-US" b="1" dirty="0">
                <a:solidFill>
                  <a:schemeClr val="bg1"/>
                </a:solidFill>
              </a:rPr>
              <a:t>Price Adders</a:t>
            </a:r>
          </a:p>
        </p:txBody>
      </p:sp>
      <p:sp>
        <p:nvSpPr>
          <p:cNvPr id="20" name="Right Brace 19">
            <a:extLst>
              <a:ext uri="{FF2B5EF4-FFF2-40B4-BE49-F238E27FC236}">
                <a16:creationId xmlns:a16="http://schemas.microsoft.com/office/drawing/2014/main" id="{E0BEA4B8-FC89-FA55-60C7-C4A5D3AE75AE}"/>
              </a:ext>
            </a:extLst>
          </p:cNvPr>
          <p:cNvSpPr/>
          <p:nvPr/>
        </p:nvSpPr>
        <p:spPr>
          <a:xfrm>
            <a:off x="7272156" y="3435996"/>
            <a:ext cx="365760" cy="2335150"/>
          </a:xfrm>
          <a:prstGeom prst="rightBrace">
            <a:avLst>
              <a:gd name="adj1" fmla="val 30762"/>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5B6770"/>
              </a:solidFill>
            </a:endParaRPr>
          </a:p>
        </p:txBody>
      </p:sp>
      <p:sp>
        <p:nvSpPr>
          <p:cNvPr id="21" name="Cross 20">
            <a:extLst>
              <a:ext uri="{FF2B5EF4-FFF2-40B4-BE49-F238E27FC236}">
                <a16:creationId xmlns:a16="http://schemas.microsoft.com/office/drawing/2014/main" id="{A38DC53B-159B-A168-0DD0-E2ABB400A1DD}"/>
              </a:ext>
            </a:extLst>
          </p:cNvPr>
          <p:cNvSpPr/>
          <p:nvPr/>
        </p:nvSpPr>
        <p:spPr>
          <a:xfrm>
            <a:off x="6271669" y="4483201"/>
            <a:ext cx="245771" cy="245771"/>
          </a:xfrm>
          <a:prstGeom prst="plus">
            <a:avLst>
              <a:gd name="adj" fmla="val 40301"/>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C79903C9-50A8-5482-32C1-1C7D200A1D06}"/>
              </a:ext>
            </a:extLst>
          </p:cNvPr>
          <p:cNvSpPr txBox="1"/>
          <p:nvPr/>
        </p:nvSpPr>
        <p:spPr>
          <a:xfrm>
            <a:off x="7707086" y="3878823"/>
            <a:ext cx="1360714" cy="1477328"/>
          </a:xfrm>
          <a:prstGeom prst="rect">
            <a:avLst/>
          </a:prstGeom>
          <a:noFill/>
        </p:spPr>
        <p:txBody>
          <a:bodyPr wrap="square" rtlCol="0">
            <a:spAutoFit/>
          </a:bodyPr>
          <a:lstStyle/>
          <a:p>
            <a:pPr algn="ctr"/>
            <a:r>
              <a:rPr lang="en-US" b="1" dirty="0">
                <a:solidFill>
                  <a:schemeClr val="tx2"/>
                </a:solidFill>
              </a:rPr>
              <a:t>Combined to form Settlement Point Prices</a:t>
            </a:r>
          </a:p>
        </p:txBody>
      </p:sp>
      <p:sp>
        <p:nvSpPr>
          <p:cNvPr id="23" name="TextBox 22">
            <a:extLst>
              <a:ext uri="{FF2B5EF4-FFF2-40B4-BE49-F238E27FC236}">
                <a16:creationId xmlns:a16="http://schemas.microsoft.com/office/drawing/2014/main" id="{1115B5B9-1E1D-01DD-588B-561A318B9254}"/>
              </a:ext>
            </a:extLst>
          </p:cNvPr>
          <p:cNvSpPr txBox="1"/>
          <p:nvPr/>
        </p:nvSpPr>
        <p:spPr>
          <a:xfrm>
            <a:off x="3627914" y="1070480"/>
            <a:ext cx="1782860" cy="523220"/>
          </a:xfrm>
          <a:prstGeom prst="rect">
            <a:avLst/>
          </a:prstGeom>
          <a:noFill/>
        </p:spPr>
        <p:txBody>
          <a:bodyPr wrap="none" rtlCol="0">
            <a:spAutoFit/>
          </a:bodyPr>
          <a:lstStyle/>
          <a:p>
            <a:r>
              <a:rPr lang="en-US" sz="2800" b="1" dirty="0">
                <a:solidFill>
                  <a:schemeClr val="tx2"/>
                </a:solidFill>
              </a:rPr>
              <a:t>Currently</a:t>
            </a:r>
          </a:p>
        </p:txBody>
      </p:sp>
      <p:sp>
        <p:nvSpPr>
          <p:cNvPr id="15" name="Rounded Rectangle 30">
            <a:extLst>
              <a:ext uri="{FF2B5EF4-FFF2-40B4-BE49-F238E27FC236}">
                <a16:creationId xmlns:a16="http://schemas.microsoft.com/office/drawing/2014/main" id="{BAE20D23-B246-7C72-591A-683ADA47A280}"/>
              </a:ext>
            </a:extLst>
          </p:cNvPr>
          <p:cNvSpPr>
            <a:spLocks noChangeArrowheads="1"/>
          </p:cNvSpPr>
          <p:nvPr/>
        </p:nvSpPr>
        <p:spPr bwMode="auto">
          <a:xfrm>
            <a:off x="671400" y="4953000"/>
            <a:ext cx="1676400" cy="822960"/>
          </a:xfrm>
          <a:prstGeom prst="roundRect">
            <a:avLst>
              <a:gd name="adj" fmla="val 10282"/>
            </a:avLst>
          </a:prstGeom>
          <a:ln>
            <a:headEnd/>
            <a:tailEnd/>
          </a:ln>
        </p:spPr>
        <p:style>
          <a:lnRef idx="2">
            <a:schemeClr val="accent1">
              <a:shade val="15000"/>
            </a:schemeClr>
          </a:lnRef>
          <a:fillRef idx="1">
            <a:schemeClr val="accent1"/>
          </a:fillRef>
          <a:effectRef idx="0">
            <a:schemeClr val="accent1"/>
          </a:effectRef>
          <a:fontRef idx="minor">
            <a:schemeClr val="lt1"/>
          </a:fontRef>
        </p:style>
        <p:txBody>
          <a:bodyPr anchor="ctr"/>
          <a:lstStyle/>
          <a:p>
            <a:pPr lvl="0" algn="ctr">
              <a:defRPr/>
            </a:pPr>
            <a:r>
              <a:rPr lang="en-US" sz="1400" b="1" dirty="0">
                <a:solidFill>
                  <a:schemeClr val="bg1"/>
                </a:solidFill>
              </a:rPr>
              <a:t>Operating Reserve Demand Curve (ORDC)</a:t>
            </a:r>
          </a:p>
        </p:txBody>
      </p:sp>
    </p:spTree>
    <p:extLst>
      <p:ext uri="{BB962C8B-B14F-4D97-AF65-F5344CB8AC3E}">
        <p14:creationId xmlns:p14="http://schemas.microsoft.com/office/powerpoint/2010/main" val="193830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p:bldP spid="1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themeOverride>
</file>

<file path=ppt/theme/themeOverride2.xml><?xml version="1.0" encoding="utf-8"?>
<a:themeOverride xmlns:a="http://schemas.openxmlformats.org/drawingml/2006/main">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63D459-1C05-483F-85D1-C9E478EC32CC}">
  <ds:schemaRefs>
    <ds:schemaRef ds:uri="http://purl.org/dc/elements/1.1/"/>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c34af464-7aa1-4edd-9be4-83dffc1cb926"/>
    <ds:schemaRef ds:uri="http://schemas.microsoft.com/office/2006/metadata/properties"/>
    <ds:schemaRef ds:uri="http://purl.org/dc/dcmitype/"/>
    <ds:schemaRef ds:uri="http://purl.org/dc/terms/"/>
  </ds:schemaRefs>
</ds:datastoreItem>
</file>

<file path=customXml/itemProps2.xml><?xml version="1.0" encoding="utf-8"?>
<ds:datastoreItem xmlns:ds="http://schemas.openxmlformats.org/officeDocument/2006/customXml" ds:itemID="{ABA6DCC4-601B-4ED5-9065-ADE652E943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10115</TotalTime>
  <Words>3915</Words>
  <Application>Microsoft Office PowerPoint</Application>
  <PresentationFormat>On-screen Show (4:3)</PresentationFormat>
  <Paragraphs>705</Paragraphs>
  <Slides>39</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39</vt:i4>
      </vt:variant>
    </vt:vector>
  </HeadingPairs>
  <TitlesOfParts>
    <vt:vector size="45" baseType="lpstr">
      <vt:lpstr>Arial</vt:lpstr>
      <vt:lpstr>Calibri</vt:lpstr>
      <vt:lpstr>Courier New</vt:lpstr>
      <vt:lpstr>Wingdings</vt:lpstr>
      <vt:lpstr>1_Custom Design</vt:lpstr>
      <vt:lpstr>Inside pages</vt:lpstr>
      <vt:lpstr>PowerPoint Presentation</vt:lpstr>
      <vt:lpstr>Agenda Outline</vt:lpstr>
      <vt:lpstr>Acronyms </vt:lpstr>
      <vt:lpstr>Ancillary Services  Procurement Today</vt:lpstr>
      <vt:lpstr>AS Procurement Today (Reminder)</vt:lpstr>
      <vt:lpstr>AS Procurement  in Real-Time Co-optimization</vt:lpstr>
      <vt:lpstr>AS Procurement in RTC</vt:lpstr>
      <vt:lpstr>What components of the market are changing with RTC+B project?</vt:lpstr>
      <vt:lpstr>Today’s Real-Time Market is designed to reflect scarcity through a process that is outside of the optimization</vt:lpstr>
      <vt:lpstr>RTC is also designed to reflect scarcity, but now it occurs within the optimization</vt:lpstr>
      <vt:lpstr>While the primary focus is the Real-Time Market, changes to other parts of the wholesale market are also part of RTC</vt:lpstr>
      <vt:lpstr>Reliability Unit Commitment (RUC), like Real-Time, currently takes Ancillary Service assignment to individual Resources as a known input</vt:lpstr>
      <vt:lpstr>To better reflect and plan for Real-Time grid conditions with RTC, RUC will also be modified to co-optimize energy and Ancillary Services</vt:lpstr>
      <vt:lpstr>The current Day-Ahead Market (DAM) fundamentally stays the same with the implementation of RTC</vt:lpstr>
      <vt:lpstr>The current Supplemental Ancillary Services Market (SASM) process will be eliminated with the implementation of RTC</vt:lpstr>
      <vt:lpstr>Detailed AS Changes</vt:lpstr>
      <vt:lpstr>With RTC, there will be several changes in the communications of data between ERCOT QSEs</vt:lpstr>
      <vt:lpstr>RTC A/S Dispatch Summary </vt:lpstr>
      <vt:lpstr>RTC Dispatch of Ancillary Services by Resource Type </vt:lpstr>
      <vt:lpstr>Operating Hour: Energy and AS Awards</vt:lpstr>
      <vt:lpstr>Real-Time Market Timeline – Today</vt:lpstr>
      <vt:lpstr>Real-Time Market Timeline – No Change Under RTC</vt:lpstr>
      <vt:lpstr>LFC Changes : UDBP to UDSP</vt:lpstr>
      <vt:lpstr>Regulation</vt:lpstr>
      <vt:lpstr>Reg-Up Award Change and its Deployment Under RTC</vt:lpstr>
      <vt:lpstr>Reg-Up Award Change and its Deployment Under RTC</vt:lpstr>
      <vt:lpstr>ECRS</vt:lpstr>
      <vt:lpstr>ECRS Example of Dispatch</vt:lpstr>
      <vt:lpstr>RRS</vt:lpstr>
      <vt:lpstr>Non-Spin</vt:lpstr>
      <vt:lpstr>Example of Non-Spin Dispatch</vt:lpstr>
      <vt:lpstr>High-level overview of Telemetry From/To QSE in RTC  (Updated 2/19/2024)</vt:lpstr>
      <vt:lpstr>RTC: Generation Resource Statuses Not Used</vt:lpstr>
      <vt:lpstr>RTC: Generation Resource Statuses</vt:lpstr>
      <vt:lpstr>RTC: Load Resource Statuses</vt:lpstr>
      <vt:lpstr>RTC+B ICCP Handbook Updates</vt:lpstr>
      <vt:lpstr>RTC AS Summary of Changes </vt:lpstr>
      <vt:lpstr>RTC+B Training videos</vt:lpstr>
      <vt:lpstr>Wrap-Up</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257</cp:revision>
  <cp:lastPrinted>2025-02-17T14:47:56Z</cp:lastPrinted>
  <dcterms:created xsi:type="dcterms:W3CDTF">2016-01-21T15:20:31Z</dcterms:created>
  <dcterms:modified xsi:type="dcterms:W3CDTF">2025-03-25T12:05:09Z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y fmtid="{D5CDD505-2E9C-101B-9397-08002B2CF9AE}" pid="3" name="MSIP_Label_7084cbda-52b8-46fb-a7b7-cb5bd465ed85_Enabled">
    <vt:lpwstr>true</vt:lpwstr>
  </property>
  <property fmtid="{D5CDD505-2E9C-101B-9397-08002B2CF9AE}" pid="4" name="MSIP_Label_7084cbda-52b8-46fb-a7b7-cb5bd465ed85_SetDate">
    <vt:lpwstr>2024-09-23T18:43:39Z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53a774b4-a624-4b7a-9ca4-dbbe509a229f</vt:lpwstr>
  </property>
  <property fmtid="{D5CDD505-2E9C-101B-9397-08002B2CF9AE}" pid="9" name="MSIP_Label_7084cbda-52b8-46fb-a7b7-cb5bd465ed85_ContentBits">
    <vt:lpwstr>0</vt:lpwstr>
  </property>
</Properties>
</file>