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45"/>
  </p:notesMasterIdLst>
  <p:handoutMasterIdLst>
    <p:handoutMasterId r:id="rId46"/>
  </p:handoutMasterIdLst>
  <p:sldIdLst>
    <p:sldId id="260" r:id="rId6"/>
    <p:sldId id="348" r:id="rId7"/>
    <p:sldId id="2945" r:id="rId8"/>
    <p:sldId id="2930" r:id="rId9"/>
    <p:sldId id="2932" r:id="rId10"/>
    <p:sldId id="2933" r:id="rId11"/>
    <p:sldId id="2934" r:id="rId12"/>
    <p:sldId id="323" r:id="rId13"/>
    <p:sldId id="320" r:id="rId14"/>
    <p:sldId id="324" r:id="rId15"/>
    <p:sldId id="334" r:id="rId16"/>
    <p:sldId id="335" r:id="rId17"/>
    <p:sldId id="336" r:id="rId18"/>
    <p:sldId id="338" r:id="rId19"/>
    <p:sldId id="337" r:id="rId20"/>
    <p:sldId id="2936" r:id="rId21"/>
    <p:sldId id="2937" r:id="rId22"/>
    <p:sldId id="2943" r:id="rId23"/>
    <p:sldId id="2940" r:id="rId24"/>
    <p:sldId id="288" r:id="rId25"/>
    <p:sldId id="666" r:id="rId26"/>
    <p:sldId id="678" r:id="rId27"/>
    <p:sldId id="308" r:id="rId28"/>
    <p:sldId id="306" r:id="rId29"/>
    <p:sldId id="677" r:id="rId30"/>
    <p:sldId id="2950" r:id="rId31"/>
    <p:sldId id="680" r:id="rId32"/>
    <p:sldId id="2941" r:id="rId33"/>
    <p:sldId id="681" r:id="rId34"/>
    <p:sldId id="682" r:id="rId35"/>
    <p:sldId id="2942" r:id="rId36"/>
    <p:sldId id="2939" r:id="rId37"/>
    <p:sldId id="699" r:id="rId38"/>
    <p:sldId id="698" r:id="rId39"/>
    <p:sldId id="716" r:id="rId40"/>
    <p:sldId id="2938" r:id="rId41"/>
    <p:sldId id="2948" r:id="rId42"/>
    <p:sldId id="589" r:id="rId43"/>
    <p:sldId id="2944" r:id="rId44"/>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831BD2-3014-FC08-390A-9936949E1516}" name="Maggio, Dave" initials="DM" userId="S::David.Maggio@ercot.com::ac169136-3d92-4093-a1ee-cd2fa0ab6301" providerId="AD"/>
  <p188:author id="{BEE87AFB-7967-69CF-734C-6E6CC07B8BF7}" name="Ragsdale, Kenneth" initials="KR" userId="S::Kenneth.Ragsdale@ercot.com::d1bf57d2-decc-44c5-8949-ae28e3ed5ea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illiard, Marie" initials="HM" lastIdx="5" clrIdx="0">
    <p:extLst>
      <p:ext uri="{19B8F6BF-5375-455C-9EA6-DF929625EA0E}">
        <p15:presenceInfo xmlns:p15="http://schemas.microsoft.com/office/powerpoint/2012/main" userId="S-1-5-21-639947351-343809578-3807592339-59900" providerId="AD"/>
      </p:ext>
    </p:extLst>
  </p:cmAuthor>
  <p:cmAuthor id="2" name="Juliana Morehead" initials="JM(1)" lastIdx="8" clrIdx="1">
    <p:extLst>
      <p:ext uri="{19B8F6BF-5375-455C-9EA6-DF929625EA0E}">
        <p15:presenceInfo xmlns:p15="http://schemas.microsoft.com/office/powerpoint/2012/main" userId="Juliana Morehead" providerId="None"/>
      </p:ext>
    </p:extLst>
  </p:cmAuthor>
  <p:cmAuthor id="3" name="Maggio, Dave" initials="MD" lastIdx="4" clrIdx="2">
    <p:extLst>
      <p:ext uri="{19B8F6BF-5375-455C-9EA6-DF929625EA0E}">
        <p15:presenceInfo xmlns:p15="http://schemas.microsoft.com/office/powerpoint/2012/main" userId="S-1-5-21-639947351-343809578-3807592339-4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4" autoAdjust="0"/>
    <p:restoredTop sz="90158" autoAdjust="0"/>
  </p:normalViewPr>
  <p:slideViewPr>
    <p:cSldViewPr showGuides="1">
      <p:cViewPr varScale="1">
        <p:scale>
          <a:sx n="82" d="100"/>
          <a:sy n="82" d="100"/>
        </p:scale>
        <p:origin x="1411" y="72"/>
      </p:cViewPr>
      <p:guideLst>
        <p:guide orient="horz" pos="2160"/>
        <p:guide pos="2880"/>
      </p:guideLst>
    </p:cSldViewPr>
  </p:slideViewPr>
  <p:notesTextViewPr>
    <p:cViewPr>
      <p:scale>
        <a:sx n="3" d="2"/>
        <a:sy n="3" d="2"/>
      </p:scale>
      <p:origin x="0" y="0"/>
    </p:cViewPr>
  </p:notesTextViewPr>
  <p:notesViewPr>
    <p:cSldViewPr showGuides="1">
      <p:cViewPr varScale="1">
        <p:scale>
          <a:sx n="97" d="100"/>
          <a:sy n="97" d="100"/>
        </p:scale>
        <p:origin x="3570"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3" Type="http://schemas.microsoft.com/office/2018/10/relationships/authors" Target="authors.xml"/><Relationship Id="rId5" Type="http://schemas.openxmlformats.org/officeDocument/2006/relationships/slideMaster" Target="slideMasters/slideMaster2.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na Gari, Abhi" userId="574f73dd-89c7-4e5e-92e9-5cd2150b236a" providerId="ADAL" clId="{0C84AF7A-142C-4DC4-8944-40A399D8B1E6}"/>
    <pc:docChg chg="undo custSel modSld">
      <pc:chgData name="Masanna Gari, Abhi" userId="574f73dd-89c7-4e5e-92e9-5cd2150b236a" providerId="ADAL" clId="{0C84AF7A-142C-4DC4-8944-40A399D8B1E6}" dt="2025-03-14T14:28:00.779" v="67"/>
      <pc:docMkLst>
        <pc:docMk/>
      </pc:docMkLst>
      <pc:sldChg chg="modSp modTransition setBg modAnim">
        <pc:chgData name="Masanna Gari, Abhi" userId="574f73dd-89c7-4e5e-92e9-5cd2150b236a" providerId="ADAL" clId="{0C84AF7A-142C-4DC4-8944-40A399D8B1E6}" dt="2025-03-14T14:17:40.454" v="26"/>
        <pc:sldMkLst>
          <pc:docMk/>
          <pc:sldMk cId="876999211" sldId="288"/>
        </pc:sldMkLst>
        <pc:spChg chg="mod">
          <ac:chgData name="Masanna Gari, Abhi" userId="574f73dd-89c7-4e5e-92e9-5cd2150b236a" providerId="ADAL" clId="{0C84AF7A-142C-4DC4-8944-40A399D8B1E6}" dt="2025-03-13T16:38:46.100" v="0"/>
          <ac:spMkLst>
            <pc:docMk/>
            <pc:sldMk cId="876999211" sldId="288"/>
            <ac:spMk id="2" creationId="{00000000-0000-0000-0000-000000000000}"/>
          </ac:spMkLst>
        </pc:spChg>
        <pc:spChg chg="mod">
          <ac:chgData name="Masanna Gari, Abhi" userId="574f73dd-89c7-4e5e-92e9-5cd2150b236a" providerId="ADAL" clId="{0C84AF7A-142C-4DC4-8944-40A399D8B1E6}" dt="2025-03-13T16:38:46.100" v="0"/>
          <ac:spMkLst>
            <pc:docMk/>
            <pc:sldMk cId="876999211" sldId="288"/>
            <ac:spMk id="4" creationId="{00000000-0000-0000-0000-000000000000}"/>
          </ac:spMkLst>
        </pc:spChg>
        <pc:spChg chg="mod">
          <ac:chgData name="Masanna Gari, Abhi" userId="574f73dd-89c7-4e5e-92e9-5cd2150b236a" providerId="ADAL" clId="{0C84AF7A-142C-4DC4-8944-40A399D8B1E6}" dt="2025-03-14T14:14:55.539" v="18" actId="207"/>
          <ac:spMkLst>
            <pc:docMk/>
            <pc:sldMk cId="876999211" sldId="288"/>
            <ac:spMk id="8" creationId="{00000000-0000-0000-0000-000000000000}"/>
          </ac:spMkLst>
        </pc:spChg>
      </pc:sldChg>
      <pc:sldChg chg="modSp mod modAnim">
        <pc:chgData name="Masanna Gari, Abhi" userId="574f73dd-89c7-4e5e-92e9-5cd2150b236a" providerId="ADAL" clId="{0C84AF7A-142C-4DC4-8944-40A399D8B1E6}" dt="2025-03-14T14:26:39.293" v="58"/>
        <pc:sldMkLst>
          <pc:docMk/>
          <pc:sldMk cId="217173643" sldId="306"/>
        </pc:sldMkLst>
        <pc:spChg chg="mod">
          <ac:chgData name="Masanna Gari, Abhi" userId="574f73dd-89c7-4e5e-92e9-5cd2150b236a" providerId="ADAL" clId="{0C84AF7A-142C-4DC4-8944-40A399D8B1E6}" dt="2025-03-14T14:26:26.142" v="55" actId="1076"/>
          <ac:spMkLst>
            <pc:docMk/>
            <pc:sldMk cId="217173643" sldId="306"/>
            <ac:spMk id="5" creationId="{29202F5D-E49F-2254-E053-A015BFD97D8E}"/>
          </ac:spMkLst>
        </pc:spChg>
      </pc:sldChg>
      <pc:sldChg chg="modSp mod setBg modAnim">
        <pc:chgData name="Masanna Gari, Abhi" userId="574f73dd-89c7-4e5e-92e9-5cd2150b236a" providerId="ADAL" clId="{0C84AF7A-142C-4DC4-8944-40A399D8B1E6}" dt="2025-03-14T14:25:47.408" v="48"/>
        <pc:sldMkLst>
          <pc:docMk/>
          <pc:sldMk cId="2008352038" sldId="308"/>
        </pc:sldMkLst>
        <pc:spChg chg="mod">
          <ac:chgData name="Masanna Gari, Abhi" userId="574f73dd-89c7-4e5e-92e9-5cd2150b236a" providerId="ADAL" clId="{0C84AF7A-142C-4DC4-8944-40A399D8B1E6}" dt="2025-03-14T14:15:29.735" v="19"/>
          <ac:spMkLst>
            <pc:docMk/>
            <pc:sldMk cId="2008352038" sldId="308"/>
            <ac:spMk id="2" creationId="{00000000-0000-0000-0000-000000000000}"/>
          </ac:spMkLst>
        </pc:spChg>
        <pc:spChg chg="mod">
          <ac:chgData name="Masanna Gari, Abhi" userId="574f73dd-89c7-4e5e-92e9-5cd2150b236a" providerId="ADAL" clId="{0C84AF7A-142C-4DC4-8944-40A399D8B1E6}" dt="2025-03-14T14:15:29.735" v="19"/>
          <ac:spMkLst>
            <pc:docMk/>
            <pc:sldMk cId="2008352038" sldId="308"/>
            <ac:spMk id="4" creationId="{00000000-0000-0000-0000-000000000000}"/>
          </ac:spMkLst>
        </pc:spChg>
        <pc:spChg chg="mod">
          <ac:chgData name="Masanna Gari, Abhi" userId="574f73dd-89c7-4e5e-92e9-5cd2150b236a" providerId="ADAL" clId="{0C84AF7A-142C-4DC4-8944-40A399D8B1E6}" dt="2025-03-14T14:20:32.641" v="35" actId="14100"/>
          <ac:spMkLst>
            <pc:docMk/>
            <pc:sldMk cId="2008352038" sldId="308"/>
            <ac:spMk id="8" creationId="{00000000-0000-0000-0000-000000000000}"/>
          </ac:spMkLst>
        </pc:spChg>
        <pc:spChg chg="mod">
          <ac:chgData name="Masanna Gari, Abhi" userId="574f73dd-89c7-4e5e-92e9-5cd2150b236a" providerId="ADAL" clId="{0C84AF7A-142C-4DC4-8944-40A399D8B1E6}" dt="2025-03-14T14:20:19.148" v="33" actId="1076"/>
          <ac:spMkLst>
            <pc:docMk/>
            <pc:sldMk cId="2008352038" sldId="308"/>
            <ac:spMk id="22" creationId="{86A9E7B5-FEE6-5D3F-B772-DEAA33437495}"/>
          </ac:spMkLst>
        </pc:spChg>
        <pc:picChg chg="mod ord">
          <ac:chgData name="Masanna Gari, Abhi" userId="574f73dd-89c7-4e5e-92e9-5cd2150b236a" providerId="ADAL" clId="{0C84AF7A-142C-4DC4-8944-40A399D8B1E6}" dt="2025-03-14T14:21:58.910" v="39" actId="166"/>
          <ac:picMkLst>
            <pc:docMk/>
            <pc:sldMk cId="2008352038" sldId="308"/>
            <ac:picMk id="3" creationId="{B226B001-07CE-6637-D071-4868DE976003}"/>
          </ac:picMkLst>
        </pc:picChg>
      </pc:sldChg>
      <pc:sldChg chg="modSp mod">
        <pc:chgData name="Masanna Gari, Abhi" userId="574f73dd-89c7-4e5e-92e9-5cd2150b236a" providerId="ADAL" clId="{0C84AF7A-142C-4DC4-8944-40A399D8B1E6}" dt="2025-03-14T14:23:00.889" v="41" actId="1076"/>
        <pc:sldMkLst>
          <pc:docMk/>
          <pc:sldMk cId="3448973883" sldId="677"/>
        </pc:sldMkLst>
        <pc:spChg chg="mod">
          <ac:chgData name="Masanna Gari, Abhi" userId="574f73dd-89c7-4e5e-92e9-5cd2150b236a" providerId="ADAL" clId="{0C84AF7A-142C-4DC4-8944-40A399D8B1E6}" dt="2025-03-14T14:23:00.889" v="41" actId="1076"/>
          <ac:spMkLst>
            <pc:docMk/>
            <pc:sldMk cId="3448973883" sldId="677"/>
            <ac:spMk id="40" creationId="{00000000-0000-0000-0000-000000000000}"/>
          </ac:spMkLst>
        </pc:spChg>
        <pc:cxnChg chg="mod">
          <ac:chgData name="Masanna Gari, Abhi" userId="574f73dd-89c7-4e5e-92e9-5cd2150b236a" providerId="ADAL" clId="{0C84AF7A-142C-4DC4-8944-40A399D8B1E6}" dt="2025-03-14T14:23:00.889" v="41" actId="1076"/>
          <ac:cxnSpMkLst>
            <pc:docMk/>
            <pc:sldMk cId="3448973883" sldId="677"/>
            <ac:cxnSpMk id="85" creationId="{00000000-0000-0000-0000-000000000000}"/>
          </ac:cxnSpMkLst>
        </pc:cxnChg>
      </pc:sldChg>
      <pc:sldChg chg="modAnim">
        <pc:chgData name="Masanna Gari, Abhi" userId="574f73dd-89c7-4e5e-92e9-5cd2150b236a" providerId="ADAL" clId="{0C84AF7A-142C-4DC4-8944-40A399D8B1E6}" dt="2025-03-14T14:27:16.125" v="61"/>
        <pc:sldMkLst>
          <pc:docMk/>
          <pc:sldMk cId="3557612451" sldId="680"/>
        </pc:sldMkLst>
      </pc:sldChg>
      <pc:sldChg chg="modAnim">
        <pc:chgData name="Masanna Gari, Abhi" userId="574f73dd-89c7-4e5e-92e9-5cd2150b236a" providerId="ADAL" clId="{0C84AF7A-142C-4DC4-8944-40A399D8B1E6}" dt="2025-03-14T14:28:00.779" v="67"/>
        <pc:sldMkLst>
          <pc:docMk/>
          <pc:sldMk cId="2385778127" sldId="681"/>
        </pc:sldMkLst>
      </pc:sldChg>
    </pc:docChg>
  </pc:docChgLst>
  <pc:docChgLst>
    <pc:chgData name="Masanna Gari, Abhi" userId="574f73dd-89c7-4e5e-92e9-5cd2150b236a" providerId="ADAL" clId="{37B77ACE-6455-4397-96A9-AAF1FFE34C5C}"/>
    <pc:docChg chg="modSld">
      <pc:chgData name="Masanna Gari, Abhi" userId="574f73dd-89c7-4e5e-92e9-5cd2150b236a" providerId="ADAL" clId="{37B77ACE-6455-4397-96A9-AAF1FFE34C5C}" dt="2025-03-17T14:36:34.089" v="6" actId="207"/>
      <pc:docMkLst>
        <pc:docMk/>
      </pc:docMkLst>
      <pc:sldChg chg="modSp">
        <pc:chgData name="Masanna Gari, Abhi" userId="574f73dd-89c7-4e5e-92e9-5cd2150b236a" providerId="ADAL" clId="{37B77ACE-6455-4397-96A9-AAF1FFE34C5C}" dt="2025-03-17T14:36:34.089" v="6" actId="207"/>
        <pc:sldMkLst>
          <pc:docMk/>
          <pc:sldMk cId="876999211" sldId="288"/>
        </pc:sldMkLst>
        <pc:spChg chg="mod">
          <ac:chgData name="Masanna Gari, Abhi" userId="574f73dd-89c7-4e5e-92e9-5cd2150b236a" providerId="ADAL" clId="{37B77ACE-6455-4397-96A9-AAF1FFE34C5C}" dt="2025-03-17T14:36:34.089" v="6" actId="207"/>
          <ac:spMkLst>
            <pc:docMk/>
            <pc:sldMk cId="876999211" sldId="288"/>
            <ac:spMk id="12" creationId="{00000000-0000-0000-0000-000000000000}"/>
          </ac:spMkLst>
        </pc:spChg>
      </pc:sldChg>
    </pc:docChg>
  </pc:docChgLst>
  <pc:docChgLst>
    <pc:chgData name="Masanna Gari, Abhi" userId="574f73dd-89c7-4e5e-92e9-5cd2150b236a" providerId="ADAL" clId="{4AEACA31-7543-4918-9A4D-6F586043FFAB}"/>
    <pc:docChg chg="undo custSel addSld delSld modSld delMainMaster">
      <pc:chgData name="Masanna Gari, Abhi" userId="574f73dd-89c7-4e5e-92e9-5cd2150b236a" providerId="ADAL" clId="{4AEACA31-7543-4918-9A4D-6F586043FFAB}" dt="2025-03-25T03:01:36.450" v="110" actId="6549"/>
      <pc:docMkLst>
        <pc:docMk/>
      </pc:docMkLst>
      <pc:sldChg chg="modSp mod">
        <pc:chgData name="Masanna Gari, Abhi" userId="574f73dd-89c7-4e5e-92e9-5cd2150b236a" providerId="ADAL" clId="{4AEACA31-7543-4918-9A4D-6F586043FFAB}" dt="2025-03-24T14:53:12.587" v="105" actId="20577"/>
        <pc:sldMkLst>
          <pc:docMk/>
          <pc:sldMk cId="730603795" sldId="260"/>
        </pc:sldMkLst>
        <pc:spChg chg="mod">
          <ac:chgData name="Masanna Gari, Abhi" userId="574f73dd-89c7-4e5e-92e9-5cd2150b236a" providerId="ADAL" clId="{4AEACA31-7543-4918-9A4D-6F586043FFAB}" dt="2025-03-24T14:53:12.587" v="105" actId="20577"/>
          <ac:spMkLst>
            <pc:docMk/>
            <pc:sldMk cId="730603795" sldId="260"/>
            <ac:spMk id="7" creationId="{00000000-0000-0000-0000-000000000000}"/>
          </ac:spMkLst>
        </pc:spChg>
      </pc:sldChg>
      <pc:sldChg chg="del">
        <pc:chgData name="Masanna Gari, Abhi" userId="574f73dd-89c7-4e5e-92e9-5cd2150b236a" providerId="ADAL" clId="{4AEACA31-7543-4918-9A4D-6F586043FFAB}" dt="2025-03-24T14:43:28.584" v="63" actId="47"/>
        <pc:sldMkLst>
          <pc:docMk/>
          <pc:sldMk cId="4135995005" sldId="318"/>
        </pc:sldMkLst>
      </pc:sldChg>
      <pc:sldChg chg="del">
        <pc:chgData name="Masanna Gari, Abhi" userId="574f73dd-89c7-4e5e-92e9-5cd2150b236a" providerId="ADAL" clId="{4AEACA31-7543-4918-9A4D-6F586043FFAB}" dt="2025-03-24T14:43:29.682" v="64" actId="47"/>
        <pc:sldMkLst>
          <pc:docMk/>
          <pc:sldMk cId="1855212544" sldId="319"/>
        </pc:sldMkLst>
      </pc:sldChg>
      <pc:sldChg chg="del">
        <pc:chgData name="Masanna Gari, Abhi" userId="574f73dd-89c7-4e5e-92e9-5cd2150b236a" providerId="ADAL" clId="{4AEACA31-7543-4918-9A4D-6F586043FFAB}" dt="2025-03-22T18:51:42.629" v="9" actId="47"/>
        <pc:sldMkLst>
          <pc:docMk/>
          <pc:sldMk cId="2165696604" sldId="325"/>
        </pc:sldMkLst>
      </pc:sldChg>
      <pc:sldChg chg="del">
        <pc:chgData name="Masanna Gari, Abhi" userId="574f73dd-89c7-4e5e-92e9-5cd2150b236a" providerId="ADAL" clId="{4AEACA31-7543-4918-9A4D-6F586043FFAB}" dt="2025-03-22T18:56:23.251" v="14" actId="47"/>
        <pc:sldMkLst>
          <pc:docMk/>
          <pc:sldMk cId="3762117898" sldId="327"/>
        </pc:sldMkLst>
      </pc:sldChg>
      <pc:sldChg chg="del">
        <pc:chgData name="Masanna Gari, Abhi" userId="574f73dd-89c7-4e5e-92e9-5cd2150b236a" providerId="ADAL" clId="{4AEACA31-7543-4918-9A4D-6F586043FFAB}" dt="2025-03-22T18:52:03.376" v="12" actId="47"/>
        <pc:sldMkLst>
          <pc:docMk/>
          <pc:sldMk cId="1629388217" sldId="332"/>
        </pc:sldMkLst>
      </pc:sldChg>
      <pc:sldChg chg="del">
        <pc:chgData name="Masanna Gari, Abhi" userId="574f73dd-89c7-4e5e-92e9-5cd2150b236a" providerId="ADAL" clId="{4AEACA31-7543-4918-9A4D-6F586043FFAB}" dt="2025-03-22T18:51:58.682" v="11" actId="47"/>
        <pc:sldMkLst>
          <pc:docMk/>
          <pc:sldMk cId="62103314" sldId="333"/>
        </pc:sldMkLst>
      </pc:sldChg>
      <pc:sldChg chg="add del">
        <pc:chgData name="Masanna Gari, Abhi" userId="574f73dd-89c7-4e5e-92e9-5cd2150b236a" providerId="ADAL" clId="{4AEACA31-7543-4918-9A4D-6F586043FFAB}" dt="2025-03-24T14:45:40.567" v="74" actId="47"/>
        <pc:sldMkLst>
          <pc:docMk/>
          <pc:sldMk cId="2203448568" sldId="335"/>
        </pc:sldMkLst>
      </pc:sldChg>
      <pc:sldChg chg="del">
        <pc:chgData name="Masanna Gari, Abhi" userId="574f73dd-89c7-4e5e-92e9-5cd2150b236a" providerId="ADAL" clId="{4AEACA31-7543-4918-9A4D-6F586043FFAB}" dt="2025-03-22T18:56:19.699" v="13" actId="47"/>
        <pc:sldMkLst>
          <pc:docMk/>
          <pc:sldMk cId="736408195" sldId="341"/>
        </pc:sldMkLst>
      </pc:sldChg>
      <pc:sldChg chg="del">
        <pc:chgData name="Masanna Gari, Abhi" userId="574f73dd-89c7-4e5e-92e9-5cd2150b236a" providerId="ADAL" clId="{4AEACA31-7543-4918-9A4D-6F586043FFAB}" dt="2025-03-24T14:43:27.546" v="62" actId="47"/>
        <pc:sldMkLst>
          <pc:docMk/>
          <pc:sldMk cId="477092761" sldId="342"/>
        </pc:sldMkLst>
      </pc:sldChg>
      <pc:sldChg chg="add del">
        <pc:chgData name="Masanna Gari, Abhi" userId="574f73dd-89c7-4e5e-92e9-5cd2150b236a" providerId="ADAL" clId="{4AEACA31-7543-4918-9A4D-6F586043FFAB}" dt="2025-03-24T14:45:51.375" v="78" actId="47"/>
        <pc:sldMkLst>
          <pc:docMk/>
          <pc:sldMk cId="1482535334" sldId="346"/>
        </pc:sldMkLst>
      </pc:sldChg>
      <pc:sldChg chg="modSp mod">
        <pc:chgData name="Masanna Gari, Abhi" userId="574f73dd-89c7-4e5e-92e9-5cd2150b236a" providerId="ADAL" clId="{4AEACA31-7543-4918-9A4D-6F586043FFAB}" dt="2025-03-24T14:43:15.819" v="61" actId="6549"/>
        <pc:sldMkLst>
          <pc:docMk/>
          <pc:sldMk cId="3643263700" sldId="348"/>
        </pc:sldMkLst>
        <pc:spChg chg="mod">
          <ac:chgData name="Masanna Gari, Abhi" userId="574f73dd-89c7-4e5e-92e9-5cd2150b236a" providerId="ADAL" clId="{4AEACA31-7543-4918-9A4D-6F586043FFAB}" dt="2025-03-24T14:43:15.819" v="61" actId="6549"/>
          <ac:spMkLst>
            <pc:docMk/>
            <pc:sldMk cId="3643263700" sldId="348"/>
            <ac:spMk id="3" creationId="{00000000-0000-0000-0000-000000000000}"/>
          </ac:spMkLst>
        </pc:spChg>
      </pc:sldChg>
      <pc:sldChg chg="del">
        <pc:chgData name="Masanna Gari, Abhi" userId="574f73dd-89c7-4e5e-92e9-5cd2150b236a" providerId="ADAL" clId="{4AEACA31-7543-4918-9A4D-6F586043FFAB}" dt="2025-03-22T18:49:06.057" v="0" actId="47"/>
        <pc:sldMkLst>
          <pc:docMk/>
          <pc:sldMk cId="4047384482" sldId="350"/>
        </pc:sldMkLst>
      </pc:sldChg>
      <pc:sldChg chg="del">
        <pc:chgData name="Masanna Gari, Abhi" userId="574f73dd-89c7-4e5e-92e9-5cd2150b236a" providerId="ADAL" clId="{4AEACA31-7543-4918-9A4D-6F586043FFAB}" dt="2025-03-22T18:49:10.175" v="1" actId="47"/>
        <pc:sldMkLst>
          <pc:docMk/>
          <pc:sldMk cId="1302254282" sldId="571"/>
        </pc:sldMkLst>
      </pc:sldChg>
      <pc:sldChg chg="del">
        <pc:chgData name="Masanna Gari, Abhi" userId="574f73dd-89c7-4e5e-92e9-5cd2150b236a" providerId="ADAL" clId="{4AEACA31-7543-4918-9A4D-6F586043FFAB}" dt="2025-03-22T18:56:26.288" v="15" actId="47"/>
        <pc:sldMkLst>
          <pc:docMk/>
          <pc:sldMk cId="2306347914" sldId="588"/>
        </pc:sldMkLst>
      </pc:sldChg>
      <pc:sldChg chg="modSp mod">
        <pc:chgData name="Masanna Gari, Abhi" userId="574f73dd-89c7-4e5e-92e9-5cd2150b236a" providerId="ADAL" clId="{4AEACA31-7543-4918-9A4D-6F586043FFAB}" dt="2025-03-24T14:48:20.496" v="103" actId="20577"/>
        <pc:sldMkLst>
          <pc:docMk/>
          <pc:sldMk cId="821221913" sldId="698"/>
        </pc:sldMkLst>
        <pc:graphicFrameChg chg="modGraphic">
          <ac:chgData name="Masanna Gari, Abhi" userId="574f73dd-89c7-4e5e-92e9-5cd2150b236a" providerId="ADAL" clId="{4AEACA31-7543-4918-9A4D-6F586043FFAB}" dt="2025-03-24T14:48:20.496" v="103" actId="20577"/>
          <ac:graphicFrameMkLst>
            <pc:docMk/>
            <pc:sldMk cId="821221913" sldId="698"/>
            <ac:graphicFrameMk id="5" creationId="{00000000-0000-0000-0000-000000000000}"/>
          </ac:graphicFrameMkLst>
        </pc:graphicFrameChg>
      </pc:sldChg>
      <pc:sldChg chg="add del">
        <pc:chgData name="Masanna Gari, Abhi" userId="574f73dd-89c7-4e5e-92e9-5cd2150b236a" providerId="ADAL" clId="{4AEACA31-7543-4918-9A4D-6F586043FFAB}" dt="2025-03-24T14:45:47.505" v="75" actId="47"/>
        <pc:sldMkLst>
          <pc:docMk/>
          <pc:sldMk cId="2551438944" sldId="867"/>
        </pc:sldMkLst>
      </pc:sldChg>
      <pc:sldChg chg="add del">
        <pc:chgData name="Masanna Gari, Abhi" userId="574f73dd-89c7-4e5e-92e9-5cd2150b236a" providerId="ADAL" clId="{4AEACA31-7543-4918-9A4D-6F586043FFAB}" dt="2025-03-24T14:45:48.934" v="76" actId="47"/>
        <pc:sldMkLst>
          <pc:docMk/>
          <pc:sldMk cId="4234369539" sldId="909"/>
        </pc:sldMkLst>
      </pc:sldChg>
      <pc:sldChg chg="add del">
        <pc:chgData name="Masanna Gari, Abhi" userId="574f73dd-89c7-4e5e-92e9-5cd2150b236a" providerId="ADAL" clId="{4AEACA31-7543-4918-9A4D-6F586043FFAB}" dt="2025-03-24T14:45:50.162" v="77" actId="47"/>
        <pc:sldMkLst>
          <pc:docMk/>
          <pc:sldMk cId="3525337191" sldId="910"/>
        </pc:sldMkLst>
      </pc:sldChg>
      <pc:sldChg chg="del">
        <pc:chgData name="Masanna Gari, Abhi" userId="574f73dd-89c7-4e5e-92e9-5cd2150b236a" providerId="ADAL" clId="{4AEACA31-7543-4918-9A4D-6F586043FFAB}" dt="2025-03-22T18:49:23.938" v="5" actId="47"/>
        <pc:sldMkLst>
          <pc:docMk/>
          <pc:sldMk cId="331002687" sldId="2680"/>
        </pc:sldMkLst>
      </pc:sldChg>
      <pc:sldChg chg="del">
        <pc:chgData name="Masanna Gari, Abhi" userId="574f73dd-89c7-4e5e-92e9-5cd2150b236a" providerId="ADAL" clId="{4AEACA31-7543-4918-9A4D-6F586043FFAB}" dt="2025-03-22T18:49:15.139" v="3" actId="47"/>
        <pc:sldMkLst>
          <pc:docMk/>
          <pc:sldMk cId="3407333595" sldId="2706"/>
        </pc:sldMkLst>
      </pc:sldChg>
      <pc:sldChg chg="del">
        <pc:chgData name="Masanna Gari, Abhi" userId="574f73dd-89c7-4e5e-92e9-5cd2150b236a" providerId="ADAL" clId="{4AEACA31-7543-4918-9A4D-6F586043FFAB}" dt="2025-03-22T18:49:12.075" v="2" actId="47"/>
        <pc:sldMkLst>
          <pc:docMk/>
          <pc:sldMk cId="1640828873" sldId="2707"/>
        </pc:sldMkLst>
      </pc:sldChg>
      <pc:sldChg chg="del">
        <pc:chgData name="Masanna Gari, Abhi" userId="574f73dd-89c7-4e5e-92e9-5cd2150b236a" providerId="ADAL" clId="{4AEACA31-7543-4918-9A4D-6F586043FFAB}" dt="2025-03-22T18:49:19.440" v="4" actId="47"/>
        <pc:sldMkLst>
          <pc:docMk/>
          <pc:sldMk cId="1995563708" sldId="2710"/>
        </pc:sldMkLst>
      </pc:sldChg>
      <pc:sldChg chg="del">
        <pc:chgData name="Masanna Gari, Abhi" userId="574f73dd-89c7-4e5e-92e9-5cd2150b236a" providerId="ADAL" clId="{4AEACA31-7543-4918-9A4D-6F586043FFAB}" dt="2025-03-22T18:49:33.231" v="8" actId="47"/>
        <pc:sldMkLst>
          <pc:docMk/>
          <pc:sldMk cId="2185565413" sldId="2931"/>
        </pc:sldMkLst>
      </pc:sldChg>
      <pc:sldChg chg="modSp mod">
        <pc:chgData name="Masanna Gari, Abhi" userId="574f73dd-89c7-4e5e-92e9-5cd2150b236a" providerId="ADAL" clId="{4AEACA31-7543-4918-9A4D-6F586043FFAB}" dt="2025-03-25T03:00:53.422" v="108" actId="20577"/>
        <pc:sldMkLst>
          <pc:docMk/>
          <pc:sldMk cId="4151742609" sldId="2934"/>
        </pc:sldMkLst>
        <pc:spChg chg="mod">
          <ac:chgData name="Masanna Gari, Abhi" userId="574f73dd-89c7-4e5e-92e9-5cd2150b236a" providerId="ADAL" clId="{4AEACA31-7543-4918-9A4D-6F586043FFAB}" dt="2025-03-25T03:00:53.422" v="108" actId="20577"/>
          <ac:spMkLst>
            <pc:docMk/>
            <pc:sldMk cId="4151742609" sldId="2934"/>
            <ac:spMk id="3" creationId="{90C1C8D2-ED5C-0FD5-3C87-B9EC31C0CC80}"/>
          </ac:spMkLst>
        </pc:spChg>
      </pc:sldChg>
      <pc:sldChg chg="modSp mod">
        <pc:chgData name="Masanna Gari, Abhi" userId="574f73dd-89c7-4e5e-92e9-5cd2150b236a" providerId="ADAL" clId="{4AEACA31-7543-4918-9A4D-6F586043FFAB}" dt="2025-03-22T18:56:59.545" v="16" actId="6549"/>
        <pc:sldMkLst>
          <pc:docMk/>
          <pc:sldMk cId="2993850562" sldId="2944"/>
        </pc:sldMkLst>
        <pc:spChg chg="mod">
          <ac:chgData name="Masanna Gari, Abhi" userId="574f73dd-89c7-4e5e-92e9-5cd2150b236a" providerId="ADAL" clId="{4AEACA31-7543-4918-9A4D-6F586043FFAB}" dt="2025-03-22T18:56:59.545" v="16" actId="6549"/>
          <ac:spMkLst>
            <pc:docMk/>
            <pc:sldMk cId="2993850562" sldId="2944"/>
            <ac:spMk id="3" creationId="{1379FC33-C79D-42B0-C7DB-7D17514D3D17}"/>
          </ac:spMkLst>
        </pc:spChg>
      </pc:sldChg>
      <pc:sldChg chg="modSp mod">
        <pc:chgData name="Masanna Gari, Abhi" userId="574f73dd-89c7-4e5e-92e9-5cd2150b236a" providerId="ADAL" clId="{4AEACA31-7543-4918-9A4D-6F586043FFAB}" dt="2025-03-25T03:01:36.450" v="110" actId="6549"/>
        <pc:sldMkLst>
          <pc:docMk/>
          <pc:sldMk cId="3057234559" sldId="2945"/>
        </pc:sldMkLst>
        <pc:spChg chg="mod">
          <ac:chgData name="Masanna Gari, Abhi" userId="574f73dd-89c7-4e5e-92e9-5cd2150b236a" providerId="ADAL" clId="{4AEACA31-7543-4918-9A4D-6F586043FFAB}" dt="2025-03-25T03:01:36.450" v="110" actId="6549"/>
          <ac:spMkLst>
            <pc:docMk/>
            <pc:sldMk cId="3057234559" sldId="2945"/>
            <ac:spMk id="4" creationId="{00000000-0000-0000-0000-000000000000}"/>
          </ac:spMkLst>
        </pc:spChg>
      </pc:sldChg>
      <pc:sldChg chg="del">
        <pc:chgData name="Masanna Gari, Abhi" userId="574f73dd-89c7-4e5e-92e9-5cd2150b236a" providerId="ADAL" clId="{4AEACA31-7543-4918-9A4D-6F586043FFAB}" dt="2025-03-22T18:49:26.531" v="6" actId="47"/>
        <pc:sldMkLst>
          <pc:docMk/>
          <pc:sldMk cId="4018072446" sldId="2946"/>
        </pc:sldMkLst>
      </pc:sldChg>
      <pc:sldChg chg="del">
        <pc:chgData name="Masanna Gari, Abhi" userId="574f73dd-89c7-4e5e-92e9-5cd2150b236a" providerId="ADAL" clId="{4AEACA31-7543-4918-9A4D-6F586043FFAB}" dt="2025-03-22T18:49:29.767" v="7" actId="47"/>
        <pc:sldMkLst>
          <pc:docMk/>
          <pc:sldMk cId="3797527704" sldId="2947"/>
        </pc:sldMkLst>
      </pc:sldChg>
      <pc:sldChg chg="del">
        <pc:chgData name="Masanna Gari, Abhi" userId="574f73dd-89c7-4e5e-92e9-5cd2150b236a" providerId="ADAL" clId="{4AEACA31-7543-4918-9A4D-6F586043FFAB}" dt="2025-03-22T18:51:56.939" v="10" actId="47"/>
        <pc:sldMkLst>
          <pc:docMk/>
          <pc:sldMk cId="2033118398" sldId="2949"/>
        </pc:sldMkLst>
      </pc:sldChg>
      <pc:sldMasterChg chg="del delSldLayout">
        <pc:chgData name="Masanna Gari, Abhi" userId="574f73dd-89c7-4e5e-92e9-5cd2150b236a" providerId="ADAL" clId="{4AEACA31-7543-4918-9A4D-6F586043FFAB}" dt="2025-03-22T18:49:23.938" v="5" actId="47"/>
        <pc:sldMasterMkLst>
          <pc:docMk/>
          <pc:sldMasterMk cId="2235636856" sldId="2147483663"/>
        </pc:sldMasterMkLst>
        <pc:sldLayoutChg chg="del">
          <pc:chgData name="Masanna Gari, Abhi" userId="574f73dd-89c7-4e5e-92e9-5cd2150b236a" providerId="ADAL" clId="{4AEACA31-7543-4918-9A4D-6F586043FFAB}" dt="2025-03-22T18:49:23.938" v="5" actId="47"/>
          <pc:sldLayoutMkLst>
            <pc:docMk/>
            <pc:sldMasterMk cId="2235636856" sldId="2147483663"/>
            <pc:sldLayoutMk cId="264510043" sldId="2147483664"/>
          </pc:sldLayoutMkLst>
        </pc:sldLayoutChg>
        <pc:sldLayoutChg chg="del">
          <pc:chgData name="Masanna Gari, Abhi" userId="574f73dd-89c7-4e5e-92e9-5cd2150b236a" providerId="ADAL" clId="{4AEACA31-7543-4918-9A4D-6F586043FFAB}" dt="2025-03-22T18:49:23.938" v="5" actId="47"/>
          <pc:sldLayoutMkLst>
            <pc:docMk/>
            <pc:sldMasterMk cId="2235636856" sldId="2147483663"/>
            <pc:sldLayoutMk cId="3569433281" sldId="2147483665"/>
          </pc:sldLayoutMkLst>
        </pc:sldLayoutChg>
        <pc:sldLayoutChg chg="del">
          <pc:chgData name="Masanna Gari, Abhi" userId="574f73dd-89c7-4e5e-92e9-5cd2150b236a" providerId="ADAL" clId="{4AEACA31-7543-4918-9A4D-6F586043FFAB}" dt="2025-03-22T18:49:23.938" v="5" actId="47"/>
          <pc:sldLayoutMkLst>
            <pc:docMk/>
            <pc:sldMasterMk cId="2235636856" sldId="2147483663"/>
            <pc:sldLayoutMk cId="159011406" sldId="2147483666"/>
          </pc:sldLayoutMkLst>
        </pc:sldLayoutChg>
        <pc:sldLayoutChg chg="del">
          <pc:chgData name="Masanna Gari, Abhi" userId="574f73dd-89c7-4e5e-92e9-5cd2150b236a" providerId="ADAL" clId="{4AEACA31-7543-4918-9A4D-6F586043FFAB}" dt="2025-03-22T18:49:23.938" v="5" actId="47"/>
          <pc:sldLayoutMkLst>
            <pc:docMk/>
            <pc:sldMasterMk cId="2235636856" sldId="2147483663"/>
            <pc:sldLayoutMk cId="3901859140" sldId="2147483667"/>
          </pc:sldLayoutMkLst>
        </pc:sldLayoutChg>
        <pc:sldLayoutChg chg="del">
          <pc:chgData name="Masanna Gari, Abhi" userId="574f73dd-89c7-4e5e-92e9-5cd2150b236a" providerId="ADAL" clId="{4AEACA31-7543-4918-9A4D-6F586043FFAB}" dt="2025-03-22T18:49:23.938" v="5" actId="47"/>
          <pc:sldLayoutMkLst>
            <pc:docMk/>
            <pc:sldMasterMk cId="2235636856" sldId="2147483663"/>
            <pc:sldLayoutMk cId="2036222559" sldId="2147483668"/>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7466" cy="466087"/>
          </a:xfrm>
          <a:prstGeom prst="rect">
            <a:avLst/>
          </a:prstGeom>
        </p:spPr>
        <p:txBody>
          <a:bodyPr vert="horz" lIns="91221" tIns="45610" rIns="91221" bIns="45610" rtlCol="0"/>
          <a:lstStyle>
            <a:lvl1pPr algn="l">
              <a:defRPr sz="1200"/>
            </a:lvl1pPr>
          </a:lstStyle>
          <a:p>
            <a:endParaRPr lang="en-US" dirty="0"/>
          </a:p>
        </p:txBody>
      </p:sp>
      <p:sp>
        <p:nvSpPr>
          <p:cNvPr id="3" name="Date Placeholder 2"/>
          <p:cNvSpPr>
            <a:spLocks noGrp="1"/>
          </p:cNvSpPr>
          <p:nvPr>
            <p:ph type="dt" sz="quarter" idx="1"/>
          </p:nvPr>
        </p:nvSpPr>
        <p:spPr>
          <a:xfrm>
            <a:off x="3955953" y="1"/>
            <a:ext cx="3027466" cy="466087"/>
          </a:xfrm>
          <a:prstGeom prst="rect">
            <a:avLst/>
          </a:prstGeom>
        </p:spPr>
        <p:txBody>
          <a:bodyPr vert="horz" lIns="91221" tIns="45610" rIns="91221" bIns="45610" rtlCol="0"/>
          <a:lstStyle>
            <a:lvl1pPr algn="r">
              <a:defRPr sz="1200"/>
            </a:lvl1pPr>
          </a:lstStyle>
          <a:p>
            <a:fld id="{F750BF31-E9A8-4E88-81E7-44C5092290FC}" type="datetimeFigureOut">
              <a:rPr lang="en-US" smtClean="0"/>
              <a:t>3/25/2025</a:t>
            </a:fld>
            <a:endParaRPr lang="en-US" dirty="0"/>
          </a:p>
        </p:txBody>
      </p:sp>
      <p:sp>
        <p:nvSpPr>
          <p:cNvPr id="4" name="Footer Placeholder 3"/>
          <p:cNvSpPr>
            <a:spLocks noGrp="1"/>
          </p:cNvSpPr>
          <p:nvPr>
            <p:ph type="ftr" sz="quarter" idx="2"/>
          </p:nvPr>
        </p:nvSpPr>
        <p:spPr>
          <a:xfrm>
            <a:off x="1" y="8817613"/>
            <a:ext cx="3027466" cy="466087"/>
          </a:xfrm>
          <a:prstGeom prst="rect">
            <a:avLst/>
          </a:prstGeom>
        </p:spPr>
        <p:txBody>
          <a:bodyPr vert="horz" lIns="91221" tIns="45610" rIns="91221" bIns="4561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5953" y="8817613"/>
            <a:ext cx="3027466" cy="466087"/>
          </a:xfrm>
          <a:prstGeom prst="rect">
            <a:avLst/>
          </a:prstGeom>
        </p:spPr>
        <p:txBody>
          <a:bodyPr vert="horz" lIns="91221" tIns="45610" rIns="91221" bIns="4561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dirty="0"/>
          </a:p>
        </p:txBody>
      </p:sp>
      <p:sp>
        <p:nvSpPr>
          <p:cNvPr id="3" name="Date Placeholder 2"/>
          <p:cNvSpPr>
            <a:spLocks noGrp="1"/>
          </p:cNvSpPr>
          <p:nvPr>
            <p:ph type="dt" idx="1"/>
          </p:nvPr>
        </p:nvSpPr>
        <p:spPr>
          <a:xfrm>
            <a:off x="3956551" y="0"/>
            <a:ext cx="3026833" cy="464185"/>
          </a:xfrm>
          <a:prstGeom prst="rect">
            <a:avLst/>
          </a:prstGeom>
        </p:spPr>
        <p:txBody>
          <a:bodyPr vert="horz" lIns="92953" tIns="46477" rIns="92953" bIns="46477" rtlCol="0"/>
          <a:lstStyle>
            <a:lvl1pPr algn="r">
              <a:defRPr sz="1200"/>
            </a:lvl1pPr>
          </a:lstStyle>
          <a:p>
            <a:fld id="{67EFB637-CCC9-4803-8851-F6915048CBB4}" type="datetimeFigureOut">
              <a:rPr lang="en-US" smtClean="0"/>
              <a:t>3/25/2025</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3" tIns="46477" rIns="92953" bIns="464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53" tIns="46477" rIns="92953" bIns="46477"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1481054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218410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3334007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1558189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1000250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34</a:t>
            </a:fld>
            <a:endParaRPr lang="en-US"/>
          </a:p>
        </p:txBody>
      </p:sp>
    </p:spTree>
    <p:extLst>
      <p:ext uri="{BB962C8B-B14F-4D97-AF65-F5344CB8AC3E}">
        <p14:creationId xmlns:p14="http://schemas.microsoft.com/office/powerpoint/2010/main" val="3105760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35</a:t>
            </a:fld>
            <a:endParaRPr lang="en-US"/>
          </a:p>
        </p:txBody>
      </p:sp>
    </p:spTree>
    <p:extLst>
      <p:ext uri="{BB962C8B-B14F-4D97-AF65-F5344CB8AC3E}">
        <p14:creationId xmlns:p14="http://schemas.microsoft.com/office/powerpoint/2010/main" val="61875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772400" cy="857250"/>
          </a:xfrm>
          <a:prstGeom prst="rect">
            <a:avLst/>
          </a:prstGeom>
        </p:spPr>
        <p:txBody>
          <a:bodyPr/>
          <a:lstStyle>
            <a:lvl1pPr>
              <a:defRPr sz="3600">
                <a:solidFill>
                  <a:schemeClr val="tx2"/>
                </a:solidFill>
              </a:defRPr>
            </a:lvl1pPr>
          </a:lstStyle>
          <a:p>
            <a:r>
              <a:rPr lang="en-US" dirty="0"/>
              <a:t>Click to edit Master title style</a:t>
            </a:r>
          </a:p>
        </p:txBody>
      </p:sp>
      <p:sp>
        <p:nvSpPr>
          <p:cNvPr id="6" name="Slide Number Placeholder 5"/>
          <p:cNvSpPr>
            <a:spLocks noGrp="1"/>
          </p:cNvSpPr>
          <p:nvPr>
            <p:ph type="sldNum" sz="quarter" idx="4"/>
          </p:nvPr>
        </p:nvSpPr>
        <p:spPr>
          <a:xfrm>
            <a:off x="84582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2</a:t>
            </a:r>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nchor="ctr"/>
          <a:lstStyle>
            <a:lvl1pPr algn="l">
              <a:defRPr sz="2400" b="1">
                <a:solidFill>
                  <a:schemeClr val="accent1"/>
                </a:solidFill>
              </a:defRPr>
            </a:lvl1pPr>
          </a:lstStyle>
          <a:p>
            <a:r>
              <a:rPr lang="en-US" dirty="0"/>
              <a:t>Click to edit Master title style</a:t>
            </a:r>
          </a:p>
        </p:txBody>
      </p:sp>
      <p:sp>
        <p:nvSpPr>
          <p:cNvPr id="7" name="Rectangle 6"/>
          <p:cNvSpPr/>
          <p:nvPr/>
        </p:nvSpPr>
        <p:spPr>
          <a:xfrm>
            <a:off x="304800" y="243682"/>
            <a:ext cx="76200" cy="51831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a:prstGeom prst="rect">
            <a:avLst/>
          </a:prstGeom>
        </p:spPr>
        <p:txBody>
          <a:bodyPr/>
          <a:lstStyle>
            <a:lvl1pPr>
              <a:defRPr>
                <a:solidFill>
                  <a:schemeClr val="tx1"/>
                </a:solidFill>
              </a:defRPr>
            </a:lvl1pPr>
          </a:lstStyle>
          <a:p>
            <a:r>
              <a:rPr lang="en-US" dirty="0"/>
              <a:t>Footer text goes here.</a:t>
            </a:r>
          </a:p>
        </p:txBody>
      </p:sp>
      <p:cxnSp>
        <p:nvCxnSpPr>
          <p:cNvPr id="5" name="Straight Connector 4"/>
          <p:cNvCxnSpPr/>
          <p:nvPr/>
        </p:nvCxnSpPr>
        <p:spPr>
          <a:xfrm>
            <a:off x="304800" y="243682"/>
            <a:ext cx="99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84582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custDataLst>
      <p:tags r:id="rId1"/>
    </p:custDataLst>
    <p:extLst>
      <p:ext uri="{BB962C8B-B14F-4D97-AF65-F5344CB8AC3E}">
        <p14:creationId xmlns:p14="http://schemas.microsoft.com/office/powerpoint/2010/main" val="1219096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18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18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11131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304800" y="6415801"/>
            <a:ext cx="2840925" cy="246221"/>
          </a:xfrm>
          <a:prstGeom prst="rect">
            <a:avLst/>
          </a:prstGeom>
          <a:noFill/>
        </p:spPr>
        <p:txBody>
          <a:bodyPr wrap="square" rtlCol="0">
            <a:spAutoFit/>
          </a:bodyPr>
          <a:lstStyle/>
          <a:p>
            <a:pPr algn="l"/>
            <a:r>
              <a:rPr lang="en-US" sz="1000" b="1" baseline="0" dirty="0">
                <a:solidFill>
                  <a:schemeClr val="tx2"/>
                </a:solidFill>
              </a:rPr>
              <a:t>ERCOT Public</a:t>
            </a:r>
            <a:endParaRPr lang="en-US" sz="1000" b="1" dirty="0">
              <a:solidFill>
                <a:schemeClr val="tx2"/>
              </a:solidFill>
            </a:endParaRPr>
          </a:p>
        </p:txBody>
      </p:sp>
      <p:sp>
        <p:nvSpPr>
          <p:cNvPr id="2" name="Slide Number Placeholder 1"/>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2</a:t>
            </a: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ercot.com/services/mdt/userguides" TargetMode="Externa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mailto:RTCB@ercot.com"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52800" y="1447800"/>
            <a:ext cx="5553740" cy="4001095"/>
          </a:xfrm>
          <a:prstGeom prst="rect">
            <a:avLst/>
          </a:prstGeom>
          <a:noFill/>
        </p:spPr>
        <p:txBody>
          <a:bodyPr wrap="square" rtlCol="0">
            <a:spAutoFit/>
          </a:bodyPr>
          <a:lstStyle/>
          <a:p>
            <a:endParaRPr lang="en-US" sz="2000" b="1" dirty="0">
              <a:solidFill>
                <a:schemeClr val="tx2"/>
              </a:solidFill>
            </a:endParaRPr>
          </a:p>
          <a:p>
            <a:r>
              <a:rPr lang="en-US" sz="2000" b="1" dirty="0">
                <a:solidFill>
                  <a:schemeClr val="tx2"/>
                </a:solidFill>
              </a:rPr>
              <a:t>RTCB Operations Training</a:t>
            </a:r>
          </a:p>
          <a:p>
            <a:endParaRPr lang="en-US" i="1" dirty="0">
              <a:solidFill>
                <a:schemeClr val="tx2"/>
              </a:solidFill>
            </a:endParaRPr>
          </a:p>
          <a:p>
            <a:endParaRPr lang="en-US" i="1" dirty="0">
              <a:solidFill>
                <a:schemeClr val="tx2"/>
              </a:solidFill>
            </a:endParaRPr>
          </a:p>
          <a:p>
            <a:endParaRPr lang="en-US" i="1" dirty="0">
              <a:solidFill>
                <a:schemeClr val="tx2"/>
              </a:solidFill>
            </a:endParaRPr>
          </a:p>
          <a:p>
            <a:r>
              <a:rPr lang="en-US" sz="2000" i="1" dirty="0">
                <a:solidFill>
                  <a:schemeClr val="tx2"/>
                </a:solidFill>
              </a:rPr>
              <a:t>ERCOT Staff</a:t>
            </a:r>
            <a:endParaRPr lang="en-US" sz="2000" dirty="0">
              <a:solidFill>
                <a:schemeClr val="tx2"/>
              </a:solidFill>
            </a:endParaRPr>
          </a:p>
          <a:p>
            <a:r>
              <a:rPr lang="en-US" sz="2000">
                <a:solidFill>
                  <a:schemeClr val="tx2"/>
                </a:solidFill>
              </a:rPr>
              <a:t>RTCBTF</a:t>
            </a:r>
            <a:endParaRPr lang="en-US" sz="2000" dirty="0">
              <a:solidFill>
                <a:schemeClr val="tx2"/>
              </a:solidFill>
            </a:endParaRPr>
          </a:p>
          <a:p>
            <a:r>
              <a:rPr lang="en-US" sz="2000" dirty="0">
                <a:solidFill>
                  <a:schemeClr val="tx2"/>
                </a:solidFill>
              </a:rPr>
              <a:t>3/25/25</a:t>
            </a:r>
          </a:p>
          <a:p>
            <a:endParaRPr lang="en-US" sz="2000" dirty="0">
              <a:solidFill>
                <a:schemeClr val="tx2"/>
              </a:solidFill>
            </a:endParaRPr>
          </a:p>
          <a:p>
            <a:endParaRPr lang="en-US" sz="2000" dirty="0">
              <a:solidFill>
                <a:schemeClr val="tx2"/>
              </a:solidFill>
            </a:endParaRPr>
          </a:p>
          <a:p>
            <a:r>
              <a:rPr lang="en-US" sz="2000" dirty="0">
                <a:solidFill>
                  <a:schemeClr val="tx2"/>
                </a:solidFill>
              </a:rPr>
              <a:t>ERCOT Public</a:t>
            </a:r>
          </a:p>
          <a:p>
            <a:endParaRPr lang="en-US" sz="2000" dirty="0">
              <a:solidFill>
                <a:schemeClr val="tx2"/>
              </a:solidFill>
            </a:endParaRPr>
          </a:p>
          <a:p>
            <a:endParaRPr lang="en-US" sz="2000"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651F5-100F-D3EC-E178-A1A7DD23EA42}"/>
              </a:ext>
            </a:extLst>
          </p:cNvPr>
          <p:cNvSpPr>
            <a:spLocks noGrp="1"/>
          </p:cNvSpPr>
          <p:nvPr>
            <p:ph type="title"/>
          </p:nvPr>
        </p:nvSpPr>
        <p:spPr>
          <a:xfrm>
            <a:off x="381000" y="381000"/>
            <a:ext cx="8458200" cy="518318"/>
          </a:xfrm>
        </p:spPr>
        <p:txBody>
          <a:bodyPr/>
          <a:lstStyle/>
          <a:p>
            <a:r>
              <a:rPr lang="en-US" dirty="0"/>
              <a:t>RTC is also designed to reflect scarcity, but now it occurs within the optimization</a:t>
            </a:r>
          </a:p>
        </p:txBody>
      </p:sp>
      <p:sp>
        <p:nvSpPr>
          <p:cNvPr id="3" name="Slide Number Placeholder 2">
            <a:extLst>
              <a:ext uri="{FF2B5EF4-FFF2-40B4-BE49-F238E27FC236}">
                <a16:creationId xmlns:a16="http://schemas.microsoft.com/office/drawing/2014/main" id="{4E6E01D7-69CE-0C75-D1AA-DC55252AA9AD}"/>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23" name="TextBox 22">
            <a:extLst>
              <a:ext uri="{FF2B5EF4-FFF2-40B4-BE49-F238E27FC236}">
                <a16:creationId xmlns:a16="http://schemas.microsoft.com/office/drawing/2014/main" id="{1115B5B9-1E1D-01DD-588B-561A318B9254}"/>
              </a:ext>
            </a:extLst>
          </p:cNvPr>
          <p:cNvSpPr txBox="1"/>
          <p:nvPr/>
        </p:nvSpPr>
        <p:spPr>
          <a:xfrm>
            <a:off x="3627914" y="1070480"/>
            <a:ext cx="2061783" cy="523220"/>
          </a:xfrm>
          <a:prstGeom prst="rect">
            <a:avLst/>
          </a:prstGeom>
          <a:noFill/>
        </p:spPr>
        <p:txBody>
          <a:bodyPr wrap="none" rtlCol="0">
            <a:spAutoFit/>
          </a:bodyPr>
          <a:lstStyle/>
          <a:p>
            <a:r>
              <a:rPr lang="en-US" sz="2800" b="1" dirty="0">
                <a:solidFill>
                  <a:schemeClr val="tx2"/>
                </a:solidFill>
              </a:rPr>
              <a:t>Under RTC</a:t>
            </a:r>
          </a:p>
        </p:txBody>
      </p:sp>
      <p:sp>
        <p:nvSpPr>
          <p:cNvPr id="24" name="Down Arrow 4">
            <a:extLst>
              <a:ext uri="{FF2B5EF4-FFF2-40B4-BE49-F238E27FC236}">
                <a16:creationId xmlns:a16="http://schemas.microsoft.com/office/drawing/2014/main" id="{49AA4904-95D9-7B57-72B7-281B7A9A930F}"/>
              </a:ext>
            </a:extLst>
          </p:cNvPr>
          <p:cNvSpPr>
            <a:spLocks noChangeArrowheads="1"/>
          </p:cNvSpPr>
          <p:nvPr/>
        </p:nvSpPr>
        <p:spPr bwMode="auto">
          <a:xfrm rot="16200000">
            <a:off x="2304734" y="4075546"/>
            <a:ext cx="361796" cy="514473"/>
          </a:xfrm>
          <a:prstGeom prst="downArrow">
            <a:avLst>
              <a:gd name="adj1" fmla="val 40361"/>
              <a:gd name="adj2" fmla="val 61059"/>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25" name="Down Arrow 39">
            <a:extLst>
              <a:ext uri="{FF2B5EF4-FFF2-40B4-BE49-F238E27FC236}">
                <a16:creationId xmlns:a16="http://schemas.microsoft.com/office/drawing/2014/main" id="{FBF95303-DA89-9F70-4FBA-4B16084F19F7}"/>
              </a:ext>
            </a:extLst>
          </p:cNvPr>
          <p:cNvSpPr>
            <a:spLocks noChangeArrowheads="1"/>
          </p:cNvSpPr>
          <p:nvPr/>
        </p:nvSpPr>
        <p:spPr bwMode="auto">
          <a:xfrm rot="5400000" flipV="1">
            <a:off x="2309966" y="1961830"/>
            <a:ext cx="361796" cy="524936"/>
          </a:xfrm>
          <a:prstGeom prst="downArrow">
            <a:avLst>
              <a:gd name="adj1" fmla="val 40361"/>
              <a:gd name="adj2" fmla="val 61059"/>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26" name="Down Arrow 44">
            <a:extLst>
              <a:ext uri="{FF2B5EF4-FFF2-40B4-BE49-F238E27FC236}">
                <a16:creationId xmlns:a16="http://schemas.microsoft.com/office/drawing/2014/main" id="{419B29CE-3C59-CF63-4771-AC1C687152B9}"/>
              </a:ext>
            </a:extLst>
          </p:cNvPr>
          <p:cNvSpPr>
            <a:spLocks noChangeArrowheads="1"/>
          </p:cNvSpPr>
          <p:nvPr/>
        </p:nvSpPr>
        <p:spPr bwMode="auto">
          <a:xfrm rot="5400000" flipV="1">
            <a:off x="2309931" y="3023147"/>
            <a:ext cx="361796" cy="524862"/>
          </a:xfrm>
          <a:prstGeom prst="downArrow">
            <a:avLst>
              <a:gd name="adj1" fmla="val 40361"/>
              <a:gd name="adj2" fmla="val 61135"/>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27" name="Down Arrow 45">
            <a:extLst>
              <a:ext uri="{FF2B5EF4-FFF2-40B4-BE49-F238E27FC236}">
                <a16:creationId xmlns:a16="http://schemas.microsoft.com/office/drawing/2014/main" id="{82738D96-6844-B1A3-DBA6-9E1A328D185C}"/>
              </a:ext>
            </a:extLst>
          </p:cNvPr>
          <p:cNvSpPr>
            <a:spLocks noChangeArrowheads="1"/>
          </p:cNvSpPr>
          <p:nvPr/>
        </p:nvSpPr>
        <p:spPr bwMode="auto">
          <a:xfrm rot="16200000">
            <a:off x="5144810" y="2967894"/>
            <a:ext cx="361796" cy="521208"/>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28" name="Down Arrow 44">
            <a:extLst>
              <a:ext uri="{FF2B5EF4-FFF2-40B4-BE49-F238E27FC236}">
                <a16:creationId xmlns:a16="http://schemas.microsoft.com/office/drawing/2014/main" id="{5D333652-F034-D6B5-69C4-B4A556EA855D}"/>
              </a:ext>
            </a:extLst>
          </p:cNvPr>
          <p:cNvSpPr>
            <a:spLocks noChangeArrowheads="1"/>
          </p:cNvSpPr>
          <p:nvPr/>
        </p:nvSpPr>
        <p:spPr bwMode="auto">
          <a:xfrm rot="5400000" flipV="1">
            <a:off x="5144810" y="1982057"/>
            <a:ext cx="361796" cy="521208"/>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29" name="Rounded Rectangle 30">
            <a:extLst>
              <a:ext uri="{FF2B5EF4-FFF2-40B4-BE49-F238E27FC236}">
                <a16:creationId xmlns:a16="http://schemas.microsoft.com/office/drawing/2014/main" id="{A1997F69-7A91-978D-C804-418E191B557E}"/>
              </a:ext>
            </a:extLst>
          </p:cNvPr>
          <p:cNvSpPr>
            <a:spLocks noChangeArrowheads="1"/>
          </p:cNvSpPr>
          <p:nvPr/>
        </p:nvSpPr>
        <p:spPr bwMode="auto">
          <a:xfrm>
            <a:off x="685801" y="1799444"/>
            <a:ext cx="1676399" cy="822960"/>
          </a:xfrm>
          <a:prstGeom prst="roundRect">
            <a:avLst>
              <a:gd name="adj" fmla="val 10282"/>
            </a:avLst>
          </a:prstGeom>
          <a:solidFill>
            <a:schemeClr val="accent1">
              <a:lumMod val="75000"/>
            </a:schemeClr>
          </a:solidFill>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sz="1400" b="1" dirty="0">
                <a:solidFill>
                  <a:schemeClr val="bg2"/>
                </a:solidFill>
              </a:rPr>
              <a:t>Energy </a:t>
            </a:r>
            <a:r>
              <a:rPr lang="en-US" sz="1400" b="1" i="1" dirty="0">
                <a:solidFill>
                  <a:schemeClr val="bg2"/>
                </a:solidFill>
              </a:rPr>
              <a:t>&amp;</a:t>
            </a:r>
            <a:r>
              <a:rPr lang="en-US" sz="1400" b="1" i="1" u="sng" dirty="0">
                <a:solidFill>
                  <a:schemeClr val="bg2"/>
                </a:solidFill>
              </a:rPr>
              <a:t> Ancillary Service </a:t>
            </a:r>
            <a:r>
              <a:rPr lang="en-US" sz="1400" b="1" dirty="0">
                <a:solidFill>
                  <a:schemeClr val="bg2"/>
                </a:solidFill>
              </a:rPr>
              <a:t>Offers</a:t>
            </a:r>
          </a:p>
        </p:txBody>
      </p:sp>
      <p:sp>
        <p:nvSpPr>
          <p:cNvPr id="30" name="Rounded Rectangle 31">
            <a:extLst>
              <a:ext uri="{FF2B5EF4-FFF2-40B4-BE49-F238E27FC236}">
                <a16:creationId xmlns:a16="http://schemas.microsoft.com/office/drawing/2014/main" id="{4D5C9E6B-4EC6-CFBF-5DF1-B5572D6AD695}"/>
              </a:ext>
            </a:extLst>
          </p:cNvPr>
          <p:cNvSpPr>
            <a:spLocks noChangeArrowheads="1"/>
          </p:cNvSpPr>
          <p:nvPr/>
        </p:nvSpPr>
        <p:spPr bwMode="auto">
          <a:xfrm>
            <a:off x="685801" y="2867569"/>
            <a:ext cx="1676399" cy="822960"/>
          </a:xfrm>
          <a:prstGeom prst="roundRect">
            <a:avLst>
              <a:gd name="adj" fmla="val 10282"/>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b="1" dirty="0">
                <a:solidFill>
                  <a:schemeClr val="bg2"/>
                </a:solidFill>
              </a:rPr>
              <a:t>Telemetry</a:t>
            </a:r>
          </a:p>
        </p:txBody>
      </p:sp>
      <p:sp>
        <p:nvSpPr>
          <p:cNvPr id="31" name="Rounded Rectangle 32">
            <a:extLst>
              <a:ext uri="{FF2B5EF4-FFF2-40B4-BE49-F238E27FC236}">
                <a16:creationId xmlns:a16="http://schemas.microsoft.com/office/drawing/2014/main" id="{D4DD51CF-F9EB-F92C-E325-3CBD15133D3A}"/>
              </a:ext>
            </a:extLst>
          </p:cNvPr>
          <p:cNvSpPr>
            <a:spLocks noChangeArrowheads="1"/>
          </p:cNvSpPr>
          <p:nvPr/>
        </p:nvSpPr>
        <p:spPr bwMode="auto">
          <a:xfrm>
            <a:off x="685801" y="3921303"/>
            <a:ext cx="1676399" cy="822960"/>
          </a:xfrm>
          <a:prstGeom prst="roundRect">
            <a:avLst>
              <a:gd name="adj" fmla="val 10282"/>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b="1" dirty="0">
                <a:solidFill>
                  <a:schemeClr val="bg2"/>
                </a:solidFill>
              </a:rPr>
              <a:t>Constraints</a:t>
            </a:r>
          </a:p>
        </p:txBody>
      </p:sp>
      <p:sp>
        <p:nvSpPr>
          <p:cNvPr id="32" name="Rounded Rectangle 13">
            <a:extLst>
              <a:ext uri="{FF2B5EF4-FFF2-40B4-BE49-F238E27FC236}">
                <a16:creationId xmlns:a16="http://schemas.microsoft.com/office/drawing/2014/main" id="{A57E47CE-95C1-18B3-C2A0-CAE3757015C0}"/>
              </a:ext>
            </a:extLst>
          </p:cNvPr>
          <p:cNvSpPr>
            <a:spLocks noChangeArrowheads="1"/>
          </p:cNvSpPr>
          <p:nvPr/>
        </p:nvSpPr>
        <p:spPr bwMode="auto">
          <a:xfrm>
            <a:off x="5637033" y="1859280"/>
            <a:ext cx="1545268" cy="766762"/>
          </a:xfrm>
          <a:prstGeom prst="roundRect">
            <a:avLst>
              <a:gd name="adj" fmla="val 10282"/>
            </a:avLst>
          </a:prstGeom>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lvl="0" algn="ctr">
              <a:defRPr/>
            </a:pPr>
            <a:r>
              <a:rPr lang="en-US" b="1" dirty="0">
                <a:solidFill>
                  <a:schemeClr val="bg2"/>
                </a:solidFill>
              </a:rPr>
              <a:t>Base</a:t>
            </a:r>
            <a:br>
              <a:rPr lang="en-US" b="1" dirty="0">
                <a:solidFill>
                  <a:schemeClr val="bg2"/>
                </a:solidFill>
              </a:rPr>
            </a:br>
            <a:r>
              <a:rPr lang="en-US" b="1" dirty="0">
                <a:solidFill>
                  <a:schemeClr val="bg2"/>
                </a:solidFill>
              </a:rPr>
              <a:t>Points</a:t>
            </a:r>
          </a:p>
        </p:txBody>
      </p:sp>
      <p:sp>
        <p:nvSpPr>
          <p:cNvPr id="33" name="Rounded Rectangle 14">
            <a:extLst>
              <a:ext uri="{FF2B5EF4-FFF2-40B4-BE49-F238E27FC236}">
                <a16:creationId xmlns:a16="http://schemas.microsoft.com/office/drawing/2014/main" id="{2DD2BEFE-7EE6-DF44-3601-24510971B89D}"/>
              </a:ext>
            </a:extLst>
          </p:cNvPr>
          <p:cNvSpPr>
            <a:spLocks noChangeArrowheads="1"/>
          </p:cNvSpPr>
          <p:nvPr/>
        </p:nvSpPr>
        <p:spPr bwMode="auto">
          <a:xfrm>
            <a:off x="5637033" y="2845117"/>
            <a:ext cx="1543846" cy="766763"/>
          </a:xfrm>
          <a:prstGeom prst="roundRect">
            <a:avLst>
              <a:gd name="adj" fmla="val 10282"/>
            </a:avLst>
          </a:prstGeom>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algn="ctr"/>
            <a:r>
              <a:rPr lang="en-US" b="1" dirty="0">
                <a:solidFill>
                  <a:schemeClr val="bg2"/>
                </a:solidFill>
              </a:rPr>
              <a:t>LMPs</a:t>
            </a:r>
          </a:p>
        </p:txBody>
      </p:sp>
      <p:sp>
        <p:nvSpPr>
          <p:cNvPr id="34" name="Rounded Rectangle 29">
            <a:extLst>
              <a:ext uri="{FF2B5EF4-FFF2-40B4-BE49-F238E27FC236}">
                <a16:creationId xmlns:a16="http://schemas.microsoft.com/office/drawing/2014/main" id="{4B9B09AD-C928-522B-4E67-39DEC59CDF35}"/>
              </a:ext>
            </a:extLst>
          </p:cNvPr>
          <p:cNvSpPr>
            <a:spLocks noChangeArrowheads="1"/>
          </p:cNvSpPr>
          <p:nvPr/>
        </p:nvSpPr>
        <p:spPr bwMode="auto">
          <a:xfrm>
            <a:off x="2800324" y="1676400"/>
            <a:ext cx="2264780" cy="4221480"/>
          </a:xfrm>
          <a:prstGeom prst="roundRect">
            <a:avLst>
              <a:gd name="adj" fmla="val 4463"/>
            </a:avLst>
          </a:prstGeom>
          <a:solidFill>
            <a:schemeClr val="tx2"/>
          </a:solidFill>
          <a:ln w="9525" algn="ctr">
            <a:noFill/>
            <a:round/>
            <a:headEnd/>
            <a:tailEnd/>
          </a:ln>
        </p:spPr>
        <p:txBody>
          <a:bodyPr anchor="ctr"/>
          <a:lstStyle/>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pPr algn="ctr"/>
            <a:r>
              <a:rPr lang="en-US" sz="2000" dirty="0">
                <a:solidFill>
                  <a:schemeClr val="bg1"/>
                </a:solidFill>
              </a:rPr>
              <a:t>SCED</a:t>
            </a:r>
          </a:p>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pPr algn="ctr"/>
            <a:r>
              <a:rPr lang="en-US" sz="1600" i="1" dirty="0">
                <a:solidFill>
                  <a:schemeClr val="accent6">
                    <a:lumMod val="40000"/>
                    <a:lumOff val="60000"/>
                  </a:schemeClr>
                </a:solidFill>
              </a:rPr>
              <a:t>(Amount of Energy &amp; AS up to QSE HSL)</a:t>
            </a:r>
          </a:p>
          <a:p>
            <a:pPr algn="ctr"/>
            <a:endParaRPr lang="en-US" sz="2000" dirty="0">
              <a:solidFill>
                <a:schemeClr val="bg1"/>
              </a:solidFill>
            </a:endParaRPr>
          </a:p>
        </p:txBody>
      </p:sp>
      <p:sp>
        <p:nvSpPr>
          <p:cNvPr id="36" name="Down Arrow 39">
            <a:extLst>
              <a:ext uri="{FF2B5EF4-FFF2-40B4-BE49-F238E27FC236}">
                <a16:creationId xmlns:a16="http://schemas.microsoft.com/office/drawing/2014/main" id="{8AF79C27-8B46-144F-D050-F5FB0AE3242F}"/>
              </a:ext>
            </a:extLst>
          </p:cNvPr>
          <p:cNvSpPr>
            <a:spLocks noChangeArrowheads="1"/>
          </p:cNvSpPr>
          <p:nvPr/>
        </p:nvSpPr>
        <p:spPr bwMode="auto">
          <a:xfrm rot="5400000" flipV="1">
            <a:off x="2309966" y="5126830"/>
            <a:ext cx="361796" cy="524936"/>
          </a:xfrm>
          <a:prstGeom prst="downArrow">
            <a:avLst>
              <a:gd name="adj1" fmla="val 40361"/>
              <a:gd name="adj2" fmla="val 61059"/>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35" name="Rounded Rectangle 30">
            <a:extLst>
              <a:ext uri="{FF2B5EF4-FFF2-40B4-BE49-F238E27FC236}">
                <a16:creationId xmlns:a16="http://schemas.microsoft.com/office/drawing/2014/main" id="{291F315C-EA0C-73EB-1593-C481EAE986FC}"/>
              </a:ext>
            </a:extLst>
          </p:cNvPr>
          <p:cNvSpPr>
            <a:spLocks noChangeArrowheads="1"/>
          </p:cNvSpPr>
          <p:nvPr/>
        </p:nvSpPr>
        <p:spPr bwMode="auto">
          <a:xfrm>
            <a:off x="685800" y="4978666"/>
            <a:ext cx="1676400" cy="822960"/>
          </a:xfrm>
          <a:prstGeom prst="roundRect">
            <a:avLst>
              <a:gd name="adj" fmla="val 10282"/>
            </a:avLst>
          </a:prstGeom>
          <a:solidFill>
            <a:schemeClr val="accent1">
              <a:lumMod val="75000"/>
            </a:schemeClr>
          </a:solidFill>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sz="1400" b="1" i="1" u="sng" dirty="0">
                <a:solidFill>
                  <a:schemeClr val="bg2"/>
                </a:solidFill>
              </a:rPr>
              <a:t>Ancillary Service Demand Curves (ASDCs)</a:t>
            </a:r>
          </a:p>
        </p:txBody>
      </p:sp>
      <p:sp>
        <p:nvSpPr>
          <p:cNvPr id="37" name="Down Arrow 45">
            <a:extLst>
              <a:ext uri="{FF2B5EF4-FFF2-40B4-BE49-F238E27FC236}">
                <a16:creationId xmlns:a16="http://schemas.microsoft.com/office/drawing/2014/main" id="{A8E3293B-702B-7A15-EDA5-5696AF4FD37B}"/>
              </a:ext>
            </a:extLst>
          </p:cNvPr>
          <p:cNvSpPr>
            <a:spLocks noChangeArrowheads="1"/>
          </p:cNvSpPr>
          <p:nvPr/>
        </p:nvSpPr>
        <p:spPr bwMode="auto">
          <a:xfrm rot="16200000">
            <a:off x="5144810" y="5125233"/>
            <a:ext cx="361796" cy="521208"/>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38" name="Rounded Rectangle 24">
            <a:extLst>
              <a:ext uri="{FF2B5EF4-FFF2-40B4-BE49-F238E27FC236}">
                <a16:creationId xmlns:a16="http://schemas.microsoft.com/office/drawing/2014/main" id="{A258906C-0C5E-F352-45C5-458CED6FC045}"/>
              </a:ext>
            </a:extLst>
          </p:cNvPr>
          <p:cNvSpPr>
            <a:spLocks noChangeArrowheads="1"/>
          </p:cNvSpPr>
          <p:nvPr/>
        </p:nvSpPr>
        <p:spPr bwMode="auto">
          <a:xfrm>
            <a:off x="5637032" y="4996306"/>
            <a:ext cx="1543846" cy="766762"/>
          </a:xfrm>
          <a:prstGeom prst="roundRect">
            <a:avLst>
              <a:gd name="adj" fmla="val 10282"/>
            </a:avLst>
          </a:prstGeom>
          <a:solidFill>
            <a:schemeClr val="accent3">
              <a:lumMod val="75000"/>
            </a:schemeClr>
          </a:solidFill>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lvl="0" algn="ctr">
              <a:defRPr/>
            </a:pPr>
            <a:r>
              <a:rPr lang="en-US" sz="1400" b="1" i="1" u="sng" dirty="0">
                <a:solidFill>
                  <a:schemeClr val="bg2"/>
                </a:solidFill>
              </a:rPr>
              <a:t>Ancillary Service Prices</a:t>
            </a:r>
          </a:p>
        </p:txBody>
      </p:sp>
      <p:sp>
        <p:nvSpPr>
          <p:cNvPr id="39" name="Right Brace 38">
            <a:extLst>
              <a:ext uri="{FF2B5EF4-FFF2-40B4-BE49-F238E27FC236}">
                <a16:creationId xmlns:a16="http://schemas.microsoft.com/office/drawing/2014/main" id="{C8318BC4-5B2E-0D05-DE92-2D48887D5103}"/>
              </a:ext>
            </a:extLst>
          </p:cNvPr>
          <p:cNvSpPr/>
          <p:nvPr/>
        </p:nvSpPr>
        <p:spPr>
          <a:xfrm>
            <a:off x="7286556" y="2867569"/>
            <a:ext cx="365760" cy="744311"/>
          </a:xfrm>
          <a:prstGeom prst="rightBrace">
            <a:avLst>
              <a:gd name="adj1" fmla="val 30762"/>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5B6770"/>
              </a:solidFill>
            </a:endParaRPr>
          </a:p>
        </p:txBody>
      </p:sp>
      <p:sp>
        <p:nvSpPr>
          <p:cNvPr id="40" name="TextBox 39">
            <a:extLst>
              <a:ext uri="{FF2B5EF4-FFF2-40B4-BE49-F238E27FC236}">
                <a16:creationId xmlns:a16="http://schemas.microsoft.com/office/drawing/2014/main" id="{1BAAAEE2-54C4-E3FE-174E-E0D6D3E3E481}"/>
              </a:ext>
            </a:extLst>
          </p:cNvPr>
          <p:cNvSpPr txBox="1"/>
          <p:nvPr/>
        </p:nvSpPr>
        <p:spPr>
          <a:xfrm>
            <a:off x="7721486" y="2621280"/>
            <a:ext cx="1360714" cy="1200329"/>
          </a:xfrm>
          <a:prstGeom prst="rect">
            <a:avLst/>
          </a:prstGeom>
          <a:noFill/>
        </p:spPr>
        <p:txBody>
          <a:bodyPr wrap="square" rtlCol="0">
            <a:spAutoFit/>
          </a:bodyPr>
          <a:lstStyle/>
          <a:p>
            <a:pPr algn="ctr"/>
            <a:r>
              <a:rPr lang="en-US" b="1" dirty="0">
                <a:solidFill>
                  <a:schemeClr val="tx2"/>
                </a:solidFill>
              </a:rPr>
              <a:t>Form Settlement Point Prices</a:t>
            </a:r>
          </a:p>
        </p:txBody>
      </p:sp>
      <p:sp>
        <p:nvSpPr>
          <p:cNvPr id="41" name="Down Arrow 45">
            <a:extLst>
              <a:ext uri="{FF2B5EF4-FFF2-40B4-BE49-F238E27FC236}">
                <a16:creationId xmlns:a16="http://schemas.microsoft.com/office/drawing/2014/main" id="{1595E8D7-B8FB-4E04-3917-223F5A797C2E}"/>
              </a:ext>
            </a:extLst>
          </p:cNvPr>
          <p:cNvSpPr>
            <a:spLocks noChangeArrowheads="1"/>
          </p:cNvSpPr>
          <p:nvPr/>
        </p:nvSpPr>
        <p:spPr bwMode="auto">
          <a:xfrm rot="16200000">
            <a:off x="5144810" y="4045607"/>
            <a:ext cx="361796" cy="521208"/>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42" name="Rounded Rectangle 27">
            <a:extLst>
              <a:ext uri="{FF2B5EF4-FFF2-40B4-BE49-F238E27FC236}">
                <a16:creationId xmlns:a16="http://schemas.microsoft.com/office/drawing/2014/main" id="{6A3B40C3-D890-854B-EEA4-4C4C9AE29D88}"/>
              </a:ext>
            </a:extLst>
          </p:cNvPr>
          <p:cNvSpPr>
            <a:spLocks noChangeArrowheads="1"/>
          </p:cNvSpPr>
          <p:nvPr/>
        </p:nvSpPr>
        <p:spPr bwMode="auto">
          <a:xfrm>
            <a:off x="5637032" y="3916680"/>
            <a:ext cx="1543846" cy="766762"/>
          </a:xfrm>
          <a:prstGeom prst="roundRect">
            <a:avLst>
              <a:gd name="adj" fmla="val 10282"/>
            </a:avLst>
          </a:prstGeom>
          <a:solidFill>
            <a:schemeClr val="accent3">
              <a:lumMod val="75000"/>
            </a:schemeClr>
          </a:solidFill>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lvl="0" algn="ctr">
              <a:defRPr/>
            </a:pPr>
            <a:r>
              <a:rPr lang="en-US" sz="1400" b="1" i="1" u="sng" dirty="0">
                <a:solidFill>
                  <a:schemeClr val="bg2"/>
                </a:solidFill>
              </a:rPr>
              <a:t>Ancillary Service Awards</a:t>
            </a:r>
          </a:p>
        </p:txBody>
      </p:sp>
    </p:spTree>
    <p:extLst>
      <p:ext uri="{BB962C8B-B14F-4D97-AF65-F5344CB8AC3E}">
        <p14:creationId xmlns:p14="http://schemas.microsoft.com/office/powerpoint/2010/main" val="3119304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99318"/>
          </a:xfrm>
        </p:spPr>
        <p:txBody>
          <a:bodyPr/>
          <a:lstStyle/>
          <a:p>
            <a:r>
              <a:rPr lang="en-US" dirty="0"/>
              <a:t>While the primary focus is the Real-Time Market, changes to other parts of the wholesale market are also part of RTC</a:t>
            </a:r>
          </a:p>
        </p:txBody>
      </p:sp>
      <p:sp>
        <p:nvSpPr>
          <p:cNvPr id="5" name="Right Arrow 4"/>
          <p:cNvSpPr/>
          <p:nvPr/>
        </p:nvSpPr>
        <p:spPr>
          <a:xfrm>
            <a:off x="228600" y="1371600"/>
            <a:ext cx="8839200" cy="4572000"/>
          </a:xfrm>
          <a:prstGeom prst="rightArrow">
            <a:avLst>
              <a:gd name="adj1" fmla="val 64167"/>
              <a:gd name="adj2" fmla="val 41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ounded Rectangle 5"/>
          <p:cNvSpPr/>
          <p:nvPr/>
        </p:nvSpPr>
        <p:spPr>
          <a:xfrm>
            <a:off x="304800" y="4101737"/>
            <a:ext cx="1752600" cy="8382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Day-Ahead Operations</a:t>
            </a:r>
          </a:p>
        </p:txBody>
      </p:sp>
      <p:sp>
        <p:nvSpPr>
          <p:cNvPr id="7" name="Rounded Rectangle 6"/>
          <p:cNvSpPr/>
          <p:nvPr/>
        </p:nvSpPr>
        <p:spPr>
          <a:xfrm>
            <a:off x="2152650" y="4101737"/>
            <a:ext cx="1752600" cy="8382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t>Adjustment Period</a:t>
            </a:r>
          </a:p>
        </p:txBody>
      </p:sp>
      <p:sp>
        <p:nvSpPr>
          <p:cNvPr id="8" name="Rounded Rectangle 7"/>
          <p:cNvSpPr/>
          <p:nvPr/>
        </p:nvSpPr>
        <p:spPr>
          <a:xfrm>
            <a:off x="4000500" y="4101737"/>
            <a:ext cx="1752600" cy="8382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dirty="0"/>
              <a:t>Operating Period</a:t>
            </a:r>
          </a:p>
        </p:txBody>
      </p:sp>
      <p:sp>
        <p:nvSpPr>
          <p:cNvPr id="9" name="Rounded Rectangle 8"/>
          <p:cNvSpPr/>
          <p:nvPr/>
        </p:nvSpPr>
        <p:spPr>
          <a:xfrm>
            <a:off x="5848349" y="4101737"/>
            <a:ext cx="1771651" cy="8382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dirty="0"/>
              <a:t>Post Real-Time</a:t>
            </a:r>
          </a:p>
        </p:txBody>
      </p:sp>
      <p:sp>
        <p:nvSpPr>
          <p:cNvPr id="10" name="Rounded Rectangle 9"/>
          <p:cNvSpPr/>
          <p:nvPr/>
        </p:nvSpPr>
        <p:spPr>
          <a:xfrm>
            <a:off x="304800" y="2196737"/>
            <a:ext cx="838200" cy="18288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vert="vert270" rtlCol="0" anchor="ctr"/>
          <a:lstStyle/>
          <a:p>
            <a:pPr algn="ctr"/>
            <a:r>
              <a:rPr lang="en-US" sz="1400" dirty="0"/>
              <a:t>DAM</a:t>
            </a:r>
          </a:p>
        </p:txBody>
      </p:sp>
      <p:sp>
        <p:nvSpPr>
          <p:cNvPr id="11" name="Rounded Rectangle 10"/>
          <p:cNvSpPr/>
          <p:nvPr/>
        </p:nvSpPr>
        <p:spPr>
          <a:xfrm>
            <a:off x="1219200" y="2196737"/>
            <a:ext cx="838200" cy="18288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vert="vert270" rtlCol="0" anchor="ctr"/>
          <a:lstStyle/>
          <a:p>
            <a:pPr algn="ctr"/>
            <a:r>
              <a:rPr lang="en-US" sz="1400" dirty="0"/>
              <a:t>RUC</a:t>
            </a:r>
          </a:p>
        </p:txBody>
      </p:sp>
      <p:sp>
        <p:nvSpPr>
          <p:cNvPr id="12" name="Rounded Rectangle 11"/>
          <p:cNvSpPr/>
          <p:nvPr/>
        </p:nvSpPr>
        <p:spPr>
          <a:xfrm>
            <a:off x="2152650" y="2196737"/>
            <a:ext cx="838200" cy="18288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vert="vert270" rtlCol="0" anchor="ctr"/>
          <a:lstStyle/>
          <a:p>
            <a:pPr algn="ctr"/>
            <a:r>
              <a:rPr lang="en-US" sz="1400" dirty="0"/>
              <a:t>RUC</a:t>
            </a:r>
          </a:p>
        </p:txBody>
      </p:sp>
      <p:sp>
        <p:nvSpPr>
          <p:cNvPr id="13" name="Rounded Rectangle 12"/>
          <p:cNvSpPr/>
          <p:nvPr/>
        </p:nvSpPr>
        <p:spPr>
          <a:xfrm>
            <a:off x="3067050" y="2196737"/>
            <a:ext cx="838200" cy="18288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vert="vert270" rtlCol="0" anchor="ctr"/>
          <a:lstStyle/>
          <a:p>
            <a:pPr algn="ctr"/>
            <a:r>
              <a:rPr lang="en-US" sz="1400" dirty="0"/>
              <a:t>SASM</a:t>
            </a:r>
          </a:p>
        </p:txBody>
      </p:sp>
      <p:sp>
        <p:nvSpPr>
          <p:cNvPr id="14" name="Rounded Rectangle 13"/>
          <p:cNvSpPr/>
          <p:nvPr/>
        </p:nvSpPr>
        <p:spPr>
          <a:xfrm>
            <a:off x="4000500" y="2196737"/>
            <a:ext cx="838200" cy="18288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vert="vert270" rtlCol="0" anchor="ctr"/>
          <a:lstStyle/>
          <a:p>
            <a:pPr algn="ctr"/>
            <a:r>
              <a:rPr lang="en-US" sz="1400" dirty="0"/>
              <a:t>Hour-Ahead</a:t>
            </a:r>
          </a:p>
        </p:txBody>
      </p:sp>
      <p:sp>
        <p:nvSpPr>
          <p:cNvPr id="15" name="Rounded Rectangle 14"/>
          <p:cNvSpPr/>
          <p:nvPr/>
        </p:nvSpPr>
        <p:spPr>
          <a:xfrm>
            <a:off x="4914900" y="2196737"/>
            <a:ext cx="838200" cy="18288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vert="vert270" rtlCol="0" anchor="ctr"/>
          <a:lstStyle/>
          <a:p>
            <a:pPr algn="ctr"/>
            <a:r>
              <a:rPr lang="en-US" sz="1400" dirty="0"/>
              <a:t>Operating Hour</a:t>
            </a:r>
          </a:p>
        </p:txBody>
      </p:sp>
      <p:sp>
        <p:nvSpPr>
          <p:cNvPr id="16" name="Rounded Rectangle 15"/>
          <p:cNvSpPr/>
          <p:nvPr/>
        </p:nvSpPr>
        <p:spPr>
          <a:xfrm>
            <a:off x="7115175" y="2206262"/>
            <a:ext cx="504825" cy="18288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vert="vert270" rtlCol="0" anchor="ctr"/>
          <a:lstStyle/>
          <a:p>
            <a:pPr algn="ctr"/>
            <a:r>
              <a:rPr lang="en-US" sz="1400" dirty="0"/>
              <a:t>Settlement</a:t>
            </a:r>
          </a:p>
        </p:txBody>
      </p:sp>
      <p:sp>
        <p:nvSpPr>
          <p:cNvPr id="17" name="Rounded Rectangle 16"/>
          <p:cNvSpPr/>
          <p:nvPr/>
        </p:nvSpPr>
        <p:spPr>
          <a:xfrm>
            <a:off x="5876925" y="2196737"/>
            <a:ext cx="514350" cy="18288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vert="vert270" rtlCol="0" anchor="ctr"/>
          <a:lstStyle/>
          <a:p>
            <a:pPr algn="ctr"/>
            <a:r>
              <a:rPr lang="en-US" sz="1400" dirty="0"/>
              <a:t>Reporting</a:t>
            </a:r>
          </a:p>
        </p:txBody>
      </p:sp>
      <p:sp>
        <p:nvSpPr>
          <p:cNvPr id="18" name="Rounded Rectangle 17"/>
          <p:cNvSpPr/>
          <p:nvPr/>
        </p:nvSpPr>
        <p:spPr>
          <a:xfrm>
            <a:off x="6486525" y="2196737"/>
            <a:ext cx="514350" cy="18288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vert="vert270" rtlCol="0" anchor="ctr"/>
          <a:lstStyle/>
          <a:p>
            <a:pPr algn="ctr"/>
            <a:r>
              <a:rPr lang="en-US" sz="1400" dirty="0"/>
              <a:t>Performance Monitoring</a:t>
            </a:r>
          </a:p>
        </p:txBody>
      </p:sp>
    </p:spTree>
    <p:extLst>
      <p:ext uri="{BB962C8B-B14F-4D97-AF65-F5344CB8AC3E}">
        <p14:creationId xmlns:p14="http://schemas.microsoft.com/office/powerpoint/2010/main" val="1872172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204118"/>
          </a:xfrm>
        </p:spPr>
        <p:txBody>
          <a:bodyPr anchor="t"/>
          <a:lstStyle/>
          <a:p>
            <a:r>
              <a:rPr lang="en-US" dirty="0"/>
              <a:t>Reliability Unit Commitment (RUC), like Real-Time, currently takes Ancillary Service assignment to individual Resources as a known input</a:t>
            </a:r>
          </a:p>
        </p:txBody>
      </p:sp>
      <p:sp>
        <p:nvSpPr>
          <p:cNvPr id="4" name="Content Placeholder 3"/>
          <p:cNvSpPr txBox="1">
            <a:spLocks/>
          </p:cNvSpPr>
          <p:nvPr/>
        </p:nvSpPr>
        <p:spPr>
          <a:xfrm>
            <a:off x="2563058" y="3304961"/>
            <a:ext cx="4980742" cy="18811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2400"/>
              </a:spcBef>
              <a:buNone/>
            </a:pPr>
            <a:r>
              <a:rPr lang="en-US" sz="2000" dirty="0">
                <a:solidFill>
                  <a:schemeClr val="tx2"/>
                </a:solidFill>
              </a:rPr>
              <a:t>RUC attempts to meet forecasted demand and solve transmission congestion with remaining capacity, not reserved for AS</a:t>
            </a:r>
          </a:p>
        </p:txBody>
      </p:sp>
      <p:sp>
        <p:nvSpPr>
          <p:cNvPr id="5" name="Rectangle 4"/>
          <p:cNvSpPr/>
          <p:nvPr/>
        </p:nvSpPr>
        <p:spPr>
          <a:xfrm>
            <a:off x="761999" y="1840434"/>
            <a:ext cx="1089237" cy="850082"/>
          </a:xfrm>
          <a:prstGeom prst="rect">
            <a:avLst/>
          </a:prstGeom>
          <a:solidFill>
            <a:schemeClr val="tx2"/>
          </a:solidFill>
          <a:ln w="19050" algn="ctr">
            <a:noFill/>
            <a:round/>
            <a:headEnd/>
            <a:tailEnd/>
          </a:ln>
        </p:spPr>
        <p:txBody>
          <a:bodyPr wrap="none" rtlCol="0" anchor="ctr" anchorCtr="1"/>
          <a:lstStyle/>
          <a:p>
            <a:pPr algn="ctr" fontAlgn="auto">
              <a:lnSpc>
                <a:spcPts val="2000"/>
              </a:lnSpc>
              <a:spcBef>
                <a:spcPts val="0"/>
              </a:spcBef>
              <a:spcAft>
                <a:spcPts val="0"/>
              </a:spcAft>
            </a:pPr>
            <a:r>
              <a:rPr lang="en-US" sz="2000" b="1" i="0" kern="0" baseline="0" dirty="0">
                <a:solidFill>
                  <a:schemeClr val="bg1"/>
                </a:solidFill>
                <a:latin typeface="Calibri" panose="020F0502020204030204" pitchFamily="34" charset="0"/>
              </a:rPr>
              <a:t>Ancillary</a:t>
            </a:r>
          </a:p>
          <a:p>
            <a:pPr algn="ctr" fontAlgn="auto">
              <a:lnSpc>
                <a:spcPts val="2000"/>
              </a:lnSpc>
              <a:spcBef>
                <a:spcPts val="0"/>
              </a:spcBef>
              <a:spcAft>
                <a:spcPts val="0"/>
              </a:spcAft>
            </a:pPr>
            <a:r>
              <a:rPr lang="en-US" sz="2000" b="1" i="0" kern="0" baseline="0" dirty="0">
                <a:solidFill>
                  <a:schemeClr val="bg1"/>
                </a:solidFill>
                <a:latin typeface="Calibri" panose="020F0502020204030204" pitchFamily="34" charset="0"/>
              </a:rPr>
              <a:t>Service </a:t>
            </a:r>
            <a:br>
              <a:rPr lang="en-US" sz="2000" b="1" i="0" kern="0" baseline="0" dirty="0">
                <a:solidFill>
                  <a:schemeClr val="bg1"/>
                </a:solidFill>
                <a:latin typeface="Calibri" panose="020F0502020204030204" pitchFamily="34" charset="0"/>
              </a:rPr>
            </a:br>
            <a:r>
              <a:rPr lang="en-US" sz="2000" b="1" i="0" kern="0" baseline="0" dirty="0">
                <a:solidFill>
                  <a:schemeClr val="bg1"/>
                </a:solidFill>
                <a:latin typeface="Calibri" panose="020F0502020204030204" pitchFamily="34" charset="0"/>
              </a:rPr>
              <a:t>Capacity</a:t>
            </a:r>
          </a:p>
        </p:txBody>
      </p:sp>
      <p:sp>
        <p:nvSpPr>
          <p:cNvPr id="6" name="Rectangle 5"/>
          <p:cNvSpPr/>
          <p:nvPr/>
        </p:nvSpPr>
        <p:spPr>
          <a:xfrm>
            <a:off x="762001" y="2690516"/>
            <a:ext cx="1089237" cy="2375449"/>
          </a:xfrm>
          <a:prstGeom prst="rect">
            <a:avLst/>
          </a:prstGeom>
          <a:solidFill>
            <a:schemeClr val="accent1"/>
          </a:solidFill>
          <a:ln w="19050" algn="ctr">
            <a:noFill/>
            <a:round/>
            <a:headEnd/>
            <a:tailEnd/>
          </a:ln>
        </p:spPr>
        <p:txBody>
          <a:bodyPr wrap="none" rtlCol="0" anchor="ctr" anchorCtr="1"/>
          <a:lstStyle/>
          <a:p>
            <a:pPr algn="ctr" fontAlgn="auto">
              <a:lnSpc>
                <a:spcPts val="2000"/>
              </a:lnSpc>
              <a:spcBef>
                <a:spcPts val="0"/>
              </a:spcBef>
              <a:spcAft>
                <a:spcPts val="0"/>
              </a:spcAft>
            </a:pPr>
            <a:r>
              <a:rPr lang="en-US" sz="2000" b="1" i="0" kern="0" baseline="0" dirty="0">
                <a:solidFill>
                  <a:schemeClr val="bg1"/>
                </a:solidFill>
                <a:latin typeface="Calibri" panose="020F0502020204030204" pitchFamily="34" charset="0"/>
              </a:rPr>
              <a:t>Available</a:t>
            </a:r>
            <a:br>
              <a:rPr lang="en-US" sz="2000" b="1" i="0" kern="0" baseline="0" dirty="0">
                <a:solidFill>
                  <a:schemeClr val="bg1"/>
                </a:solidFill>
                <a:latin typeface="Calibri" panose="020F0502020204030204" pitchFamily="34" charset="0"/>
              </a:rPr>
            </a:br>
            <a:r>
              <a:rPr lang="en-US" sz="2000" b="1" i="0" kern="0" baseline="0" dirty="0">
                <a:solidFill>
                  <a:schemeClr val="bg1"/>
                </a:solidFill>
                <a:latin typeface="Calibri" panose="020F0502020204030204" pitchFamily="34" charset="0"/>
              </a:rPr>
              <a:t>for</a:t>
            </a:r>
            <a:br>
              <a:rPr lang="en-US" sz="2000" b="1" i="0" kern="0" baseline="0" dirty="0">
                <a:solidFill>
                  <a:schemeClr val="bg1"/>
                </a:solidFill>
                <a:latin typeface="Calibri" panose="020F0502020204030204" pitchFamily="34" charset="0"/>
              </a:rPr>
            </a:br>
            <a:r>
              <a:rPr lang="en-US" sz="2000" b="1" i="0" kern="0" baseline="0" dirty="0">
                <a:solidFill>
                  <a:schemeClr val="bg1"/>
                </a:solidFill>
                <a:latin typeface="Calibri" panose="020F0502020204030204" pitchFamily="34" charset="0"/>
              </a:rPr>
              <a:t>Energy</a:t>
            </a:r>
            <a:br>
              <a:rPr lang="en-US" sz="2000" b="1" i="0" kern="0" baseline="0" dirty="0">
                <a:solidFill>
                  <a:schemeClr val="bg1"/>
                </a:solidFill>
                <a:latin typeface="Calibri" panose="020F0502020204030204" pitchFamily="34" charset="0"/>
              </a:rPr>
            </a:br>
            <a:r>
              <a:rPr lang="en-US" sz="2000" b="1" i="0" kern="0" baseline="0" dirty="0">
                <a:solidFill>
                  <a:schemeClr val="bg1"/>
                </a:solidFill>
                <a:latin typeface="Calibri" panose="020F0502020204030204" pitchFamily="34" charset="0"/>
              </a:rPr>
              <a:t>Dispatch</a:t>
            </a:r>
          </a:p>
        </p:txBody>
      </p:sp>
      <p:sp>
        <p:nvSpPr>
          <p:cNvPr id="7" name="Rectangle 6"/>
          <p:cNvSpPr/>
          <p:nvPr/>
        </p:nvSpPr>
        <p:spPr>
          <a:xfrm>
            <a:off x="762000" y="1840434"/>
            <a:ext cx="1089237" cy="3225531"/>
          </a:xfrm>
          <a:prstGeom prst="rect">
            <a:avLst/>
          </a:prstGeom>
          <a:noFill/>
          <a:ln w="19050" algn="ctr">
            <a:solidFill>
              <a:schemeClr val="tx1"/>
            </a:solidFill>
            <a:round/>
            <a:headEnd/>
            <a:tailEnd/>
          </a:ln>
        </p:spPr>
        <p:txBody>
          <a:bodyPr wrap="none" rtlCol="0" anchor="ctr" anchorCtr="1"/>
          <a:lstStyle/>
          <a:p>
            <a:pPr algn="ctr" fontAlgn="auto">
              <a:spcBef>
                <a:spcPts val="0"/>
              </a:spcBef>
              <a:spcAft>
                <a:spcPts val="0"/>
              </a:spcAft>
            </a:pPr>
            <a:endParaRPr lang="en-US" sz="1400" b="1" i="0" kern="0" baseline="0" dirty="0">
              <a:solidFill>
                <a:prstClr val="black"/>
              </a:solidFill>
              <a:latin typeface="+mj-lt"/>
            </a:endParaRPr>
          </a:p>
        </p:txBody>
      </p:sp>
      <p:sp>
        <p:nvSpPr>
          <p:cNvPr id="8" name="TextBox 7"/>
          <p:cNvSpPr txBox="1"/>
          <p:nvPr/>
        </p:nvSpPr>
        <p:spPr>
          <a:xfrm>
            <a:off x="762001" y="5109706"/>
            <a:ext cx="1089237" cy="605294"/>
          </a:xfrm>
          <a:prstGeom prst="rect">
            <a:avLst/>
          </a:prstGeom>
          <a:noFill/>
        </p:spPr>
        <p:txBody>
          <a:bodyPr wrap="square" rtlCol="0" anchor="ctr">
            <a:spAutoFit/>
          </a:bodyPr>
          <a:lstStyle/>
          <a:p>
            <a:pPr algn="ctr">
              <a:lnSpc>
                <a:spcPts val="2000"/>
              </a:lnSpc>
            </a:pPr>
            <a:r>
              <a:rPr lang="en-US" sz="2000" b="1" i="0" baseline="0" dirty="0">
                <a:solidFill>
                  <a:schemeClr val="tx2"/>
                </a:solidFill>
                <a:latin typeface="Calibri" panose="020F0502020204030204" pitchFamily="34" charset="0"/>
                <a:cs typeface="Arial" panose="020B0604020202020204" pitchFamily="34" charset="0"/>
              </a:rPr>
              <a:t>System Capacity</a:t>
            </a:r>
          </a:p>
        </p:txBody>
      </p:sp>
      <p:sp>
        <p:nvSpPr>
          <p:cNvPr id="9" name="Right Brace 8"/>
          <p:cNvSpPr/>
          <p:nvPr/>
        </p:nvSpPr>
        <p:spPr>
          <a:xfrm>
            <a:off x="2024268" y="2555970"/>
            <a:ext cx="365760" cy="2509995"/>
          </a:xfrm>
          <a:prstGeom prst="rightBrace">
            <a:avLst>
              <a:gd name="adj1" fmla="val 30762"/>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5B6770"/>
              </a:solidFill>
            </a:endParaRPr>
          </a:p>
        </p:txBody>
      </p:sp>
      <p:sp>
        <p:nvSpPr>
          <p:cNvPr id="10" name="Right Brace 9"/>
          <p:cNvSpPr/>
          <p:nvPr/>
        </p:nvSpPr>
        <p:spPr>
          <a:xfrm>
            <a:off x="2024268" y="1840488"/>
            <a:ext cx="365760" cy="663496"/>
          </a:xfrm>
          <a:prstGeom prst="rightBrace">
            <a:avLst>
              <a:gd name="adj1" fmla="val 30762"/>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5B6770"/>
              </a:solidFill>
            </a:endParaRPr>
          </a:p>
        </p:txBody>
      </p:sp>
      <p:sp>
        <p:nvSpPr>
          <p:cNvPr id="11" name="Content Placeholder 3"/>
          <p:cNvSpPr txBox="1">
            <a:spLocks/>
          </p:cNvSpPr>
          <p:nvPr/>
        </p:nvSpPr>
        <p:spPr>
          <a:xfrm>
            <a:off x="2563058" y="1790984"/>
            <a:ext cx="4980742" cy="89953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2400"/>
              </a:spcBef>
              <a:buFont typeface="Arial" panose="020B0604020202020204" pitchFamily="34" charset="0"/>
              <a:buNone/>
            </a:pPr>
            <a:r>
              <a:rPr lang="en-US" sz="2000" dirty="0">
                <a:solidFill>
                  <a:schemeClr val="tx2"/>
                </a:solidFill>
              </a:rPr>
              <a:t>Ancillary Service capacity is assigned to Resources by Market Participants to fulfill Ancillary Service Supply Responsibilities</a:t>
            </a:r>
          </a:p>
        </p:txBody>
      </p:sp>
      <p:sp>
        <p:nvSpPr>
          <p:cNvPr id="13" name="Slide Number Placeholder 12"/>
          <p:cNvSpPr>
            <a:spLocks noGrp="1"/>
          </p:cNvSpPr>
          <p:nvPr>
            <p:ph type="sldNum" sz="quarter" idx="4"/>
          </p:nvPr>
        </p:nvSpPr>
        <p:spPr/>
        <p:txBody>
          <a:bodyPr/>
          <a:lstStyle/>
          <a:p>
            <a:fld id="{1D93BD3E-1E9A-4970-A6F7-E7AC52762E0C}" type="slidenum">
              <a:rPr lang="en-US" smtClean="0"/>
              <a:pPr/>
              <a:t>12</a:t>
            </a:fld>
            <a:endParaRPr lang="en-US" dirty="0"/>
          </a:p>
        </p:txBody>
      </p:sp>
      <p:sp>
        <p:nvSpPr>
          <p:cNvPr id="3" name="TextBox 2">
            <a:extLst>
              <a:ext uri="{FF2B5EF4-FFF2-40B4-BE49-F238E27FC236}">
                <a16:creationId xmlns:a16="http://schemas.microsoft.com/office/drawing/2014/main" id="{947B15A6-E22C-2547-040C-AB5E82088EA7}"/>
              </a:ext>
            </a:extLst>
          </p:cNvPr>
          <p:cNvSpPr txBox="1"/>
          <p:nvPr/>
        </p:nvSpPr>
        <p:spPr>
          <a:xfrm>
            <a:off x="3718670" y="5099546"/>
            <a:ext cx="1782860" cy="523220"/>
          </a:xfrm>
          <a:prstGeom prst="rect">
            <a:avLst/>
          </a:prstGeom>
          <a:noFill/>
        </p:spPr>
        <p:txBody>
          <a:bodyPr wrap="none" rtlCol="0">
            <a:spAutoFit/>
          </a:bodyPr>
          <a:lstStyle/>
          <a:p>
            <a:r>
              <a:rPr lang="en-US" sz="2800" b="1" dirty="0">
                <a:solidFill>
                  <a:schemeClr val="tx2"/>
                </a:solidFill>
              </a:rPr>
              <a:t>Currently</a:t>
            </a:r>
          </a:p>
        </p:txBody>
      </p:sp>
    </p:spTree>
    <p:custDataLst>
      <p:tags r:id="rId1"/>
    </p:custDataLst>
    <p:extLst>
      <p:ext uri="{BB962C8B-B14F-4D97-AF65-F5344CB8AC3E}">
        <p14:creationId xmlns:p14="http://schemas.microsoft.com/office/powerpoint/2010/main" val="2203448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204118"/>
          </a:xfrm>
        </p:spPr>
        <p:txBody>
          <a:bodyPr anchor="t"/>
          <a:lstStyle/>
          <a:p>
            <a:r>
              <a:rPr lang="en-US" dirty="0"/>
              <a:t>To better reflect and plan for Real-Time grid conditions with RTC, RUC will also be modified to co-optimize energy and Ancillary Services</a:t>
            </a:r>
          </a:p>
        </p:txBody>
      </p:sp>
      <p:sp>
        <p:nvSpPr>
          <p:cNvPr id="4" name="Content Placeholder 3"/>
          <p:cNvSpPr txBox="1">
            <a:spLocks/>
          </p:cNvSpPr>
          <p:nvPr/>
        </p:nvSpPr>
        <p:spPr>
          <a:xfrm>
            <a:off x="2563058" y="2590800"/>
            <a:ext cx="4980742" cy="188118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2400"/>
              </a:spcBef>
              <a:buNone/>
            </a:pPr>
            <a:r>
              <a:rPr lang="en-US" sz="2000" dirty="0">
                <a:solidFill>
                  <a:schemeClr val="tx2"/>
                </a:solidFill>
              </a:rPr>
              <a:t>RUC attempts to meet forecasted demand, solve transmission congestion, and meet system Ancillary Service needs using the full capability of Resources planned to be available</a:t>
            </a:r>
          </a:p>
        </p:txBody>
      </p:sp>
      <p:sp>
        <p:nvSpPr>
          <p:cNvPr id="6" name="Rectangle 5"/>
          <p:cNvSpPr/>
          <p:nvPr/>
        </p:nvSpPr>
        <p:spPr>
          <a:xfrm>
            <a:off x="762001" y="1840434"/>
            <a:ext cx="1089237" cy="3225532"/>
          </a:xfrm>
          <a:prstGeom prst="rect">
            <a:avLst/>
          </a:prstGeom>
          <a:solidFill>
            <a:schemeClr val="accent1"/>
          </a:solidFill>
          <a:ln w="19050" algn="ctr">
            <a:noFill/>
            <a:round/>
            <a:headEnd/>
            <a:tailEnd/>
          </a:ln>
        </p:spPr>
        <p:txBody>
          <a:bodyPr wrap="none" rtlCol="0" anchor="ctr" anchorCtr="1"/>
          <a:lstStyle/>
          <a:p>
            <a:pPr algn="ctr" fontAlgn="auto">
              <a:lnSpc>
                <a:spcPts val="2000"/>
              </a:lnSpc>
              <a:spcBef>
                <a:spcPts val="0"/>
              </a:spcBef>
              <a:spcAft>
                <a:spcPts val="0"/>
              </a:spcAft>
            </a:pPr>
            <a:r>
              <a:rPr lang="en-US" sz="2000" b="1" i="0" kern="0" baseline="0" dirty="0">
                <a:solidFill>
                  <a:schemeClr val="bg1"/>
                </a:solidFill>
                <a:latin typeface="Calibri" panose="020F0502020204030204" pitchFamily="34" charset="0"/>
              </a:rPr>
              <a:t>Available</a:t>
            </a:r>
            <a:br>
              <a:rPr lang="en-US" sz="2000" b="1" i="0" kern="0" baseline="0" dirty="0">
                <a:solidFill>
                  <a:schemeClr val="bg1"/>
                </a:solidFill>
                <a:latin typeface="Calibri" panose="020F0502020204030204" pitchFamily="34" charset="0"/>
              </a:rPr>
            </a:br>
            <a:r>
              <a:rPr lang="en-US" sz="2000" b="1" i="0" kern="0" baseline="0" dirty="0">
                <a:solidFill>
                  <a:schemeClr val="bg1"/>
                </a:solidFill>
                <a:latin typeface="Calibri" panose="020F0502020204030204" pitchFamily="34" charset="0"/>
              </a:rPr>
              <a:t>for</a:t>
            </a:r>
            <a:br>
              <a:rPr lang="en-US" sz="2000" b="1" i="0" kern="0" baseline="0" dirty="0">
                <a:solidFill>
                  <a:schemeClr val="bg1"/>
                </a:solidFill>
                <a:latin typeface="Calibri" panose="020F0502020204030204" pitchFamily="34" charset="0"/>
              </a:rPr>
            </a:br>
            <a:r>
              <a:rPr lang="en-US" sz="2000" b="1" i="0" kern="0" baseline="0" dirty="0">
                <a:solidFill>
                  <a:schemeClr val="bg1"/>
                </a:solidFill>
                <a:latin typeface="Calibri" panose="020F0502020204030204" pitchFamily="34" charset="0"/>
              </a:rPr>
              <a:t>Energy</a:t>
            </a:r>
            <a:br>
              <a:rPr lang="en-US" sz="2000" b="1" i="0" kern="0" baseline="0" dirty="0">
                <a:solidFill>
                  <a:schemeClr val="bg1"/>
                </a:solidFill>
                <a:latin typeface="Calibri" panose="020F0502020204030204" pitchFamily="34" charset="0"/>
              </a:rPr>
            </a:br>
            <a:r>
              <a:rPr lang="en-US" sz="2000" b="1" i="0" kern="0" baseline="0" dirty="0">
                <a:solidFill>
                  <a:schemeClr val="bg1"/>
                </a:solidFill>
                <a:latin typeface="Calibri" panose="020F0502020204030204" pitchFamily="34" charset="0"/>
              </a:rPr>
              <a:t>Dispatch</a:t>
            </a:r>
          </a:p>
          <a:p>
            <a:pPr algn="ctr" fontAlgn="auto">
              <a:lnSpc>
                <a:spcPts val="2000"/>
              </a:lnSpc>
              <a:spcBef>
                <a:spcPts val="0"/>
              </a:spcBef>
              <a:spcAft>
                <a:spcPts val="0"/>
              </a:spcAft>
            </a:pPr>
            <a:r>
              <a:rPr lang="en-US" sz="2000" b="1" i="0" kern="0" baseline="0" dirty="0">
                <a:solidFill>
                  <a:schemeClr val="bg1"/>
                </a:solidFill>
                <a:latin typeface="Calibri" panose="020F0502020204030204" pitchFamily="34" charset="0"/>
              </a:rPr>
              <a:t> or</a:t>
            </a:r>
            <a:endParaRPr lang="en-US" sz="2000" b="1" kern="0" baseline="0" dirty="0">
              <a:solidFill>
                <a:schemeClr val="bg1"/>
              </a:solidFill>
              <a:latin typeface="Calibri" panose="020F0502020204030204" pitchFamily="34" charset="0"/>
            </a:endParaRPr>
          </a:p>
          <a:p>
            <a:pPr algn="ctr" fontAlgn="auto">
              <a:lnSpc>
                <a:spcPts val="2000"/>
              </a:lnSpc>
              <a:spcBef>
                <a:spcPts val="0"/>
              </a:spcBef>
              <a:spcAft>
                <a:spcPts val="0"/>
              </a:spcAft>
            </a:pPr>
            <a:r>
              <a:rPr lang="en-US" sz="2000" b="1" i="0" kern="0" dirty="0">
                <a:solidFill>
                  <a:schemeClr val="bg1"/>
                </a:solidFill>
                <a:latin typeface="Calibri" panose="020F0502020204030204" pitchFamily="34" charset="0"/>
              </a:rPr>
              <a:t>Ancillary</a:t>
            </a:r>
          </a:p>
          <a:p>
            <a:pPr algn="ctr" fontAlgn="auto">
              <a:lnSpc>
                <a:spcPts val="2000"/>
              </a:lnSpc>
              <a:spcBef>
                <a:spcPts val="0"/>
              </a:spcBef>
              <a:spcAft>
                <a:spcPts val="0"/>
              </a:spcAft>
            </a:pPr>
            <a:r>
              <a:rPr lang="en-US" sz="2000" b="1" i="0" kern="0" dirty="0">
                <a:solidFill>
                  <a:schemeClr val="bg1"/>
                </a:solidFill>
                <a:latin typeface="Calibri" panose="020F0502020204030204" pitchFamily="34" charset="0"/>
              </a:rPr>
              <a:t>S</a:t>
            </a:r>
            <a:r>
              <a:rPr lang="en-US" sz="2000" b="1" kern="0" dirty="0">
                <a:solidFill>
                  <a:schemeClr val="bg1"/>
                </a:solidFill>
                <a:latin typeface="Calibri" panose="020F0502020204030204" pitchFamily="34" charset="0"/>
              </a:rPr>
              <a:t>ervices</a:t>
            </a:r>
            <a:endParaRPr lang="en-US" sz="2000" b="1" i="0" kern="0" baseline="0" dirty="0">
              <a:solidFill>
                <a:schemeClr val="bg1"/>
              </a:solidFill>
              <a:latin typeface="Calibri" panose="020F0502020204030204" pitchFamily="34" charset="0"/>
            </a:endParaRPr>
          </a:p>
        </p:txBody>
      </p:sp>
      <p:sp>
        <p:nvSpPr>
          <p:cNvPr id="7" name="Rectangle 6"/>
          <p:cNvSpPr/>
          <p:nvPr/>
        </p:nvSpPr>
        <p:spPr>
          <a:xfrm>
            <a:off x="762000" y="1840434"/>
            <a:ext cx="1089237" cy="3225531"/>
          </a:xfrm>
          <a:prstGeom prst="rect">
            <a:avLst/>
          </a:prstGeom>
          <a:noFill/>
          <a:ln w="19050" algn="ctr">
            <a:solidFill>
              <a:schemeClr val="tx1"/>
            </a:solidFill>
            <a:round/>
            <a:headEnd/>
            <a:tailEnd/>
          </a:ln>
        </p:spPr>
        <p:txBody>
          <a:bodyPr wrap="none" rtlCol="0" anchor="ctr" anchorCtr="1"/>
          <a:lstStyle/>
          <a:p>
            <a:pPr algn="ctr" fontAlgn="auto">
              <a:spcBef>
                <a:spcPts val="0"/>
              </a:spcBef>
              <a:spcAft>
                <a:spcPts val="0"/>
              </a:spcAft>
            </a:pPr>
            <a:endParaRPr lang="en-US" sz="1400" b="1" i="0" kern="0" baseline="0" dirty="0">
              <a:solidFill>
                <a:prstClr val="black"/>
              </a:solidFill>
              <a:latin typeface="+mj-lt"/>
            </a:endParaRPr>
          </a:p>
        </p:txBody>
      </p:sp>
      <p:sp>
        <p:nvSpPr>
          <p:cNvPr id="8" name="TextBox 7"/>
          <p:cNvSpPr txBox="1"/>
          <p:nvPr/>
        </p:nvSpPr>
        <p:spPr>
          <a:xfrm>
            <a:off x="762001" y="5109706"/>
            <a:ext cx="1089237" cy="605294"/>
          </a:xfrm>
          <a:prstGeom prst="rect">
            <a:avLst/>
          </a:prstGeom>
          <a:noFill/>
        </p:spPr>
        <p:txBody>
          <a:bodyPr wrap="square" rtlCol="0" anchor="ctr">
            <a:spAutoFit/>
          </a:bodyPr>
          <a:lstStyle/>
          <a:p>
            <a:pPr algn="ctr">
              <a:lnSpc>
                <a:spcPts val="2000"/>
              </a:lnSpc>
            </a:pPr>
            <a:r>
              <a:rPr lang="en-US" sz="2000" b="1" i="0" baseline="0" dirty="0">
                <a:solidFill>
                  <a:schemeClr val="tx2"/>
                </a:solidFill>
                <a:latin typeface="Calibri" panose="020F0502020204030204" pitchFamily="34" charset="0"/>
                <a:cs typeface="Arial" panose="020B0604020202020204" pitchFamily="34" charset="0"/>
              </a:rPr>
              <a:t>System Capacity</a:t>
            </a:r>
          </a:p>
        </p:txBody>
      </p:sp>
      <p:sp>
        <p:nvSpPr>
          <p:cNvPr id="9" name="Right Brace 8"/>
          <p:cNvSpPr/>
          <p:nvPr/>
        </p:nvSpPr>
        <p:spPr>
          <a:xfrm>
            <a:off x="2024268" y="1840434"/>
            <a:ext cx="365760" cy="3225531"/>
          </a:xfrm>
          <a:prstGeom prst="rightBrace">
            <a:avLst>
              <a:gd name="adj1" fmla="val 30762"/>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5B6770"/>
              </a:solidFill>
            </a:endParaRPr>
          </a:p>
        </p:txBody>
      </p:sp>
      <p:sp>
        <p:nvSpPr>
          <p:cNvPr id="10" name="Slide Number Placeholder 9"/>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TextBox 4">
            <a:extLst>
              <a:ext uri="{FF2B5EF4-FFF2-40B4-BE49-F238E27FC236}">
                <a16:creationId xmlns:a16="http://schemas.microsoft.com/office/drawing/2014/main" id="{418A2FAB-4129-8892-DED3-75A37C2ADC44}"/>
              </a:ext>
            </a:extLst>
          </p:cNvPr>
          <p:cNvSpPr txBox="1"/>
          <p:nvPr/>
        </p:nvSpPr>
        <p:spPr>
          <a:xfrm>
            <a:off x="3718670" y="5099546"/>
            <a:ext cx="2061783" cy="523220"/>
          </a:xfrm>
          <a:prstGeom prst="rect">
            <a:avLst/>
          </a:prstGeom>
          <a:noFill/>
        </p:spPr>
        <p:txBody>
          <a:bodyPr wrap="none" rtlCol="0">
            <a:spAutoFit/>
          </a:bodyPr>
          <a:lstStyle/>
          <a:p>
            <a:r>
              <a:rPr lang="en-US" sz="2800" b="1" dirty="0">
                <a:solidFill>
                  <a:schemeClr val="tx2"/>
                </a:solidFill>
              </a:rPr>
              <a:t>Under RTC</a:t>
            </a:r>
          </a:p>
        </p:txBody>
      </p:sp>
    </p:spTree>
    <p:custDataLst>
      <p:tags r:id="rId1"/>
    </p:custDataLst>
    <p:extLst>
      <p:ext uri="{BB962C8B-B14F-4D97-AF65-F5344CB8AC3E}">
        <p14:creationId xmlns:p14="http://schemas.microsoft.com/office/powerpoint/2010/main" val="1825862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The current Day-Ahead Market (DAM) fundamentally stays the same with the implementation of RTC</a:t>
            </a:r>
          </a:p>
        </p:txBody>
      </p:sp>
      <p:grpSp>
        <p:nvGrpSpPr>
          <p:cNvPr id="4" name="Group 3"/>
          <p:cNvGrpSpPr/>
          <p:nvPr/>
        </p:nvGrpSpPr>
        <p:grpSpPr>
          <a:xfrm>
            <a:off x="683293" y="1219200"/>
            <a:ext cx="7698330" cy="3706819"/>
            <a:chOff x="683293" y="1851560"/>
            <a:chExt cx="7698330" cy="3989752"/>
          </a:xfrm>
        </p:grpSpPr>
        <p:sp>
          <p:nvSpPr>
            <p:cNvPr id="5" name="Down Arrow 4"/>
            <p:cNvSpPr>
              <a:spLocks noChangeArrowheads="1"/>
            </p:cNvSpPr>
            <p:nvPr/>
          </p:nvSpPr>
          <p:spPr bwMode="auto">
            <a:xfrm rot="16200000">
              <a:off x="2750659" y="3914138"/>
              <a:ext cx="361796" cy="941522"/>
            </a:xfrm>
            <a:prstGeom prst="downArrow">
              <a:avLst>
                <a:gd name="adj1" fmla="val 40361"/>
                <a:gd name="adj2" fmla="val 61059"/>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6" name="Down Arrow 39"/>
            <p:cNvSpPr>
              <a:spLocks noChangeArrowheads="1"/>
            </p:cNvSpPr>
            <p:nvPr/>
          </p:nvSpPr>
          <p:spPr bwMode="auto">
            <a:xfrm rot="5400000" flipV="1">
              <a:off x="2761122" y="1805653"/>
              <a:ext cx="361796" cy="941522"/>
            </a:xfrm>
            <a:prstGeom prst="downArrow">
              <a:avLst>
                <a:gd name="adj1" fmla="val 40361"/>
                <a:gd name="adj2" fmla="val 61059"/>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7" name="Down Arrow 44"/>
            <p:cNvSpPr>
              <a:spLocks noChangeArrowheads="1"/>
            </p:cNvSpPr>
            <p:nvPr/>
          </p:nvSpPr>
          <p:spPr bwMode="auto">
            <a:xfrm rot="5400000" flipV="1">
              <a:off x="2813752" y="2919635"/>
              <a:ext cx="361796" cy="836117"/>
            </a:xfrm>
            <a:prstGeom prst="downArrow">
              <a:avLst>
                <a:gd name="adj1" fmla="val 40361"/>
                <a:gd name="adj2" fmla="val 61135"/>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8" name="Down Arrow 45"/>
            <p:cNvSpPr>
              <a:spLocks noChangeArrowheads="1"/>
            </p:cNvSpPr>
            <p:nvPr/>
          </p:nvSpPr>
          <p:spPr bwMode="auto">
            <a:xfrm rot="16200000">
              <a:off x="5816736" y="4260349"/>
              <a:ext cx="361796" cy="757775"/>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9" name="Down Arrow 44"/>
            <p:cNvSpPr>
              <a:spLocks noChangeArrowheads="1"/>
            </p:cNvSpPr>
            <p:nvPr/>
          </p:nvSpPr>
          <p:spPr bwMode="auto">
            <a:xfrm rot="5400000" flipV="1">
              <a:off x="5799375" y="2448744"/>
              <a:ext cx="361796" cy="757775"/>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10" name="Down Arrow 45"/>
            <p:cNvSpPr>
              <a:spLocks noChangeArrowheads="1"/>
            </p:cNvSpPr>
            <p:nvPr/>
          </p:nvSpPr>
          <p:spPr bwMode="auto">
            <a:xfrm rot="16200000">
              <a:off x="5819317" y="3351680"/>
              <a:ext cx="361796" cy="757775"/>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11" name="Rounded Rectangle 30"/>
            <p:cNvSpPr>
              <a:spLocks noChangeArrowheads="1"/>
            </p:cNvSpPr>
            <p:nvPr/>
          </p:nvSpPr>
          <p:spPr bwMode="auto">
            <a:xfrm>
              <a:off x="683293" y="1851560"/>
              <a:ext cx="1944687" cy="822960"/>
            </a:xfrm>
            <a:prstGeom prst="roundRect">
              <a:avLst>
                <a:gd name="adj" fmla="val 10282"/>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b="1" dirty="0">
                  <a:solidFill>
                    <a:schemeClr val="bg1"/>
                  </a:solidFill>
                </a:rPr>
                <a:t>Energy Offers &amp; Bids</a:t>
              </a:r>
            </a:p>
          </p:txBody>
        </p:sp>
        <p:sp>
          <p:nvSpPr>
            <p:cNvPr id="12" name="Rounded Rectangle 31"/>
            <p:cNvSpPr>
              <a:spLocks noChangeArrowheads="1"/>
            </p:cNvSpPr>
            <p:nvPr/>
          </p:nvSpPr>
          <p:spPr bwMode="auto">
            <a:xfrm>
              <a:off x="683293" y="2919684"/>
              <a:ext cx="1944687" cy="900263"/>
            </a:xfrm>
            <a:prstGeom prst="roundRect">
              <a:avLst>
                <a:gd name="adj" fmla="val 10282"/>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b="1" dirty="0">
                  <a:solidFill>
                    <a:schemeClr val="bg1"/>
                  </a:solidFill>
                </a:rPr>
                <a:t>Point-to-Point (PTP) Obligation Bids</a:t>
              </a:r>
            </a:p>
          </p:txBody>
        </p:sp>
        <p:sp>
          <p:nvSpPr>
            <p:cNvPr id="13" name="Rounded Rectangle 32"/>
            <p:cNvSpPr>
              <a:spLocks noChangeArrowheads="1"/>
            </p:cNvSpPr>
            <p:nvPr/>
          </p:nvSpPr>
          <p:spPr bwMode="auto">
            <a:xfrm>
              <a:off x="683293" y="3973419"/>
              <a:ext cx="1944687" cy="822960"/>
            </a:xfrm>
            <a:prstGeom prst="roundRect">
              <a:avLst>
                <a:gd name="adj" fmla="val 10282"/>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b="1" dirty="0">
                  <a:solidFill>
                    <a:schemeClr val="bg1"/>
                  </a:solidFill>
                </a:rPr>
                <a:t>Ancillary Service Offers*</a:t>
              </a:r>
            </a:p>
          </p:txBody>
        </p:sp>
        <p:sp>
          <p:nvSpPr>
            <p:cNvPr id="14" name="Rounded Rectangle 13"/>
            <p:cNvSpPr>
              <a:spLocks noChangeArrowheads="1"/>
            </p:cNvSpPr>
            <p:nvPr/>
          </p:nvSpPr>
          <p:spPr bwMode="auto">
            <a:xfrm>
              <a:off x="6433977" y="2444250"/>
              <a:ext cx="1947646" cy="766762"/>
            </a:xfrm>
            <a:prstGeom prst="roundRect">
              <a:avLst>
                <a:gd name="adj" fmla="val 10282"/>
              </a:avLst>
            </a:prstGeom>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lvl="0" algn="ctr">
                <a:defRPr/>
              </a:pPr>
              <a:r>
                <a:rPr lang="en-US" b="1" dirty="0">
                  <a:solidFill>
                    <a:schemeClr val="bg1"/>
                  </a:solidFill>
                </a:rPr>
                <a:t>Energy Awards</a:t>
              </a:r>
            </a:p>
          </p:txBody>
        </p:sp>
        <p:sp>
          <p:nvSpPr>
            <p:cNvPr id="15" name="Rounded Rectangle 14"/>
            <p:cNvSpPr>
              <a:spLocks noChangeArrowheads="1"/>
            </p:cNvSpPr>
            <p:nvPr/>
          </p:nvSpPr>
          <p:spPr bwMode="auto">
            <a:xfrm>
              <a:off x="6433976" y="4246193"/>
              <a:ext cx="1945853" cy="766763"/>
            </a:xfrm>
            <a:prstGeom prst="roundRect">
              <a:avLst>
                <a:gd name="adj" fmla="val 10282"/>
              </a:avLst>
            </a:prstGeom>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lvl="0" algn="ctr">
                <a:defRPr/>
              </a:pPr>
              <a:r>
                <a:rPr lang="en-US" b="1" dirty="0">
                  <a:solidFill>
                    <a:schemeClr val="bg1"/>
                  </a:solidFill>
                </a:rPr>
                <a:t>Ancillary Service Awards</a:t>
              </a:r>
            </a:p>
          </p:txBody>
        </p:sp>
        <p:sp>
          <p:nvSpPr>
            <p:cNvPr id="16" name="Rounded Rectangle 15"/>
            <p:cNvSpPr>
              <a:spLocks noChangeArrowheads="1"/>
            </p:cNvSpPr>
            <p:nvPr/>
          </p:nvSpPr>
          <p:spPr bwMode="auto">
            <a:xfrm>
              <a:off x="6433977" y="3345221"/>
              <a:ext cx="1947646" cy="766762"/>
            </a:xfrm>
            <a:prstGeom prst="roundRect">
              <a:avLst>
                <a:gd name="adj" fmla="val 10282"/>
              </a:avLst>
            </a:prstGeom>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lvl="0" algn="ctr">
                <a:defRPr/>
              </a:pPr>
              <a:r>
                <a:rPr lang="en-US" b="1" dirty="0">
                  <a:solidFill>
                    <a:schemeClr val="bg1"/>
                  </a:solidFill>
                </a:rPr>
                <a:t>PTP Obligation Awards</a:t>
              </a:r>
            </a:p>
          </p:txBody>
        </p:sp>
        <p:sp>
          <p:nvSpPr>
            <p:cNvPr id="17" name="Rounded Rectangle 29"/>
            <p:cNvSpPr>
              <a:spLocks noChangeArrowheads="1"/>
            </p:cNvSpPr>
            <p:nvPr/>
          </p:nvSpPr>
          <p:spPr bwMode="auto">
            <a:xfrm>
              <a:off x="3459773" y="1974494"/>
              <a:ext cx="2264780" cy="3866818"/>
            </a:xfrm>
            <a:prstGeom prst="roundRect">
              <a:avLst>
                <a:gd name="adj" fmla="val 4463"/>
              </a:avLst>
            </a:prstGeom>
            <a:solidFill>
              <a:schemeClr val="accent4"/>
            </a:solidFill>
            <a:ln w="9525" algn="ctr">
              <a:noFill/>
              <a:round/>
              <a:headEnd/>
              <a:tailEnd/>
            </a:ln>
          </p:spPr>
          <p:txBody>
            <a:bodyPr anchor="ctr"/>
            <a:lstStyle/>
            <a:p>
              <a:pPr algn="ctr"/>
              <a:r>
                <a:rPr lang="en-US" sz="2000" dirty="0">
                  <a:solidFill>
                    <a:schemeClr val="bg1"/>
                  </a:solidFill>
                </a:rPr>
                <a:t>DAM</a:t>
              </a:r>
            </a:p>
          </p:txBody>
        </p:sp>
      </p:grpSp>
      <p:sp>
        <p:nvSpPr>
          <p:cNvPr id="19" name="Content Placeholder 2"/>
          <p:cNvSpPr txBox="1">
            <a:spLocks/>
          </p:cNvSpPr>
          <p:nvPr/>
        </p:nvSpPr>
        <p:spPr>
          <a:xfrm>
            <a:off x="2265946" y="5177930"/>
            <a:ext cx="6705600" cy="109508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1800" i="1" dirty="0">
                <a:solidFill>
                  <a:schemeClr val="tx2"/>
                </a:solidFill>
              </a:rPr>
              <a:t>*With RTC, “virtual” Ancillary Service Offers will be allowed.</a:t>
            </a:r>
          </a:p>
          <a:p>
            <a:pPr marL="0" indent="0" algn="just">
              <a:buNone/>
            </a:pPr>
            <a:r>
              <a:rPr lang="en-US" sz="1800" i="1" dirty="0">
                <a:solidFill>
                  <a:schemeClr val="tx2"/>
                </a:solidFill>
              </a:rPr>
              <a:t>Ancillary Service Awards are financially binding, but not physically binding as RTC-SCED procures AS in Real-Time </a:t>
            </a:r>
          </a:p>
        </p:txBody>
      </p:sp>
      <p:sp>
        <p:nvSpPr>
          <p:cNvPr id="20" name="Slide Number Placeholder 19"/>
          <p:cNvSpPr>
            <a:spLocks noGrp="1"/>
          </p:cNvSpPr>
          <p:nvPr>
            <p:ph type="sldNum" sz="quarter" idx="4"/>
          </p:nvPr>
        </p:nvSpPr>
        <p:spPr/>
        <p:txBody>
          <a:bodyPr/>
          <a:lstStyle/>
          <a:p>
            <a:fld id="{1D93BD3E-1E9A-4970-A6F7-E7AC52762E0C}" type="slidenum">
              <a:rPr lang="en-US" smtClean="0"/>
              <a:pPr/>
              <a:t>14</a:t>
            </a:fld>
            <a:endParaRPr lang="en-US" dirty="0"/>
          </a:p>
        </p:txBody>
      </p:sp>
      <p:sp>
        <p:nvSpPr>
          <p:cNvPr id="3" name="Down Arrow 39">
            <a:extLst>
              <a:ext uri="{FF2B5EF4-FFF2-40B4-BE49-F238E27FC236}">
                <a16:creationId xmlns:a16="http://schemas.microsoft.com/office/drawing/2014/main" id="{F1C75BA3-78B9-8127-7B3A-952805E87AD5}"/>
              </a:ext>
            </a:extLst>
          </p:cNvPr>
          <p:cNvSpPr>
            <a:spLocks noChangeArrowheads="1"/>
          </p:cNvSpPr>
          <p:nvPr/>
        </p:nvSpPr>
        <p:spPr bwMode="auto">
          <a:xfrm rot="5400000" flipV="1">
            <a:off x="2638400" y="4133640"/>
            <a:ext cx="361796" cy="1186819"/>
          </a:xfrm>
          <a:prstGeom prst="downArrow">
            <a:avLst>
              <a:gd name="adj1" fmla="val 40361"/>
              <a:gd name="adj2" fmla="val 61059"/>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18" name="Rounded Rectangle 30">
            <a:extLst>
              <a:ext uri="{FF2B5EF4-FFF2-40B4-BE49-F238E27FC236}">
                <a16:creationId xmlns:a16="http://schemas.microsoft.com/office/drawing/2014/main" id="{482BBE74-28E3-C0D4-4680-B9551D36B640}"/>
              </a:ext>
            </a:extLst>
          </p:cNvPr>
          <p:cNvSpPr>
            <a:spLocks noChangeArrowheads="1"/>
          </p:cNvSpPr>
          <p:nvPr/>
        </p:nvSpPr>
        <p:spPr bwMode="auto">
          <a:xfrm>
            <a:off x="683293" y="4316418"/>
            <a:ext cx="1944686" cy="822960"/>
          </a:xfrm>
          <a:prstGeom prst="roundRect">
            <a:avLst>
              <a:gd name="adj" fmla="val 10282"/>
            </a:avLst>
          </a:prstGeom>
          <a:solidFill>
            <a:schemeClr val="accent1">
              <a:lumMod val="75000"/>
            </a:schemeClr>
          </a:solidFill>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b="1" i="1" u="sng" dirty="0">
                <a:solidFill>
                  <a:schemeClr val="bg2"/>
                </a:solidFill>
              </a:rPr>
              <a:t>ASDCs</a:t>
            </a:r>
          </a:p>
        </p:txBody>
      </p:sp>
    </p:spTree>
    <p:custDataLst>
      <p:tags r:id="rId1"/>
    </p:custDataLst>
    <p:extLst>
      <p:ext uri="{BB962C8B-B14F-4D97-AF65-F5344CB8AC3E}">
        <p14:creationId xmlns:p14="http://schemas.microsoft.com/office/powerpoint/2010/main" val="4025536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The current Supplemental Ancillary Services Market (SASM) process will be eliminated with the implementation of RTC</a:t>
            </a:r>
          </a:p>
        </p:txBody>
      </p:sp>
      <p:sp>
        <p:nvSpPr>
          <p:cNvPr id="4" name="Content Placeholder 2"/>
          <p:cNvSpPr txBox="1">
            <a:spLocks/>
          </p:cNvSpPr>
          <p:nvPr/>
        </p:nvSpPr>
        <p:spPr>
          <a:xfrm>
            <a:off x="518692" y="1596858"/>
            <a:ext cx="8165166" cy="8415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tx2"/>
                </a:solidFill>
              </a:rPr>
              <a:t>SASM allows ERCOT to fill Ancillary Service gaps that appear after completion of the DAM</a:t>
            </a:r>
            <a:endParaRPr lang="en-US" sz="2400" dirty="0">
              <a:solidFill>
                <a:schemeClr val="tx2"/>
              </a:solidFill>
            </a:endParaRPr>
          </a:p>
        </p:txBody>
      </p:sp>
      <p:sp>
        <p:nvSpPr>
          <p:cNvPr id="9" name="Rectangle 8"/>
          <p:cNvSpPr/>
          <p:nvPr/>
        </p:nvSpPr>
        <p:spPr>
          <a:xfrm>
            <a:off x="4039617" y="2209800"/>
            <a:ext cx="4644241" cy="2631490"/>
          </a:xfrm>
          <a:prstGeom prst="rect">
            <a:avLst/>
          </a:prstGeom>
        </p:spPr>
        <p:txBody>
          <a:bodyPr wrap="square">
            <a:spAutoFit/>
          </a:bodyPr>
          <a:lstStyle/>
          <a:p>
            <a:pPr marL="457200" indent="-457200">
              <a:spcBef>
                <a:spcPts val="1000"/>
              </a:spcBef>
              <a:buFont typeface="+mj-lt"/>
              <a:buAutoNum type="arabicPeriod"/>
            </a:pPr>
            <a:r>
              <a:rPr lang="en-US" sz="2000" dirty="0">
                <a:solidFill>
                  <a:schemeClr val="tx2"/>
                </a:solidFill>
              </a:rPr>
              <a:t>Failure to provide</a:t>
            </a:r>
          </a:p>
          <a:p>
            <a:pPr marL="457200" indent="-457200">
              <a:spcBef>
                <a:spcPts val="1000"/>
              </a:spcBef>
              <a:buFont typeface="+mj-lt"/>
              <a:buAutoNum type="arabicPeriod"/>
            </a:pPr>
            <a:r>
              <a:rPr lang="en-US" sz="2000" dirty="0">
                <a:solidFill>
                  <a:schemeClr val="tx2"/>
                </a:solidFill>
              </a:rPr>
              <a:t>Infeasible Ancillary Service capacity </a:t>
            </a:r>
          </a:p>
          <a:p>
            <a:pPr marL="457200" indent="-457200">
              <a:spcBef>
                <a:spcPts val="1000"/>
              </a:spcBef>
              <a:buFont typeface="+mj-lt"/>
              <a:buAutoNum type="arabicPeriod"/>
            </a:pPr>
            <a:r>
              <a:rPr lang="en-US" sz="2000" dirty="0">
                <a:solidFill>
                  <a:schemeClr val="tx2"/>
                </a:solidFill>
              </a:rPr>
              <a:t>More Ancillary Service capacity needed </a:t>
            </a:r>
          </a:p>
          <a:p>
            <a:pPr marL="457200" indent="-457200">
              <a:spcBef>
                <a:spcPts val="1000"/>
              </a:spcBef>
              <a:buFont typeface="+mj-lt"/>
              <a:buAutoNum type="arabicPeriod"/>
            </a:pPr>
            <a:r>
              <a:rPr lang="en-US" sz="2000" dirty="0">
                <a:solidFill>
                  <a:schemeClr val="tx2"/>
                </a:solidFill>
              </a:rPr>
              <a:t>Insufficient Ancillary Service offers in the DAM</a:t>
            </a:r>
          </a:p>
        </p:txBody>
      </p:sp>
      <p:grpSp>
        <p:nvGrpSpPr>
          <p:cNvPr id="12" name="Group 11"/>
          <p:cNvGrpSpPr/>
          <p:nvPr/>
        </p:nvGrpSpPr>
        <p:grpSpPr>
          <a:xfrm>
            <a:off x="703799" y="2673700"/>
            <a:ext cx="2818320" cy="1318972"/>
            <a:chOff x="5828671" y="5029200"/>
            <a:chExt cx="2818320" cy="1318972"/>
          </a:xfrm>
        </p:grpSpPr>
        <p:sp>
          <p:nvSpPr>
            <p:cNvPr id="13" name="Down Arrow 45"/>
            <p:cNvSpPr>
              <a:spLocks noChangeArrowheads="1"/>
            </p:cNvSpPr>
            <p:nvPr/>
          </p:nvSpPr>
          <p:spPr bwMode="auto">
            <a:xfrm rot="16200000">
              <a:off x="6828819" y="5392816"/>
              <a:ext cx="282523" cy="591739"/>
            </a:xfrm>
            <a:prstGeom prst="downArrow">
              <a:avLst>
                <a:gd name="adj1" fmla="val 40361"/>
                <a:gd name="adj2" fmla="val 61089"/>
              </a:avLst>
            </a:prstGeom>
            <a:ln>
              <a:headEnd/>
              <a:tailEnd/>
            </a:ln>
          </p:spPr>
          <p:style>
            <a:lnRef idx="2">
              <a:schemeClr val="accent2">
                <a:shade val="15000"/>
              </a:schemeClr>
            </a:lnRef>
            <a:fillRef idx="1">
              <a:schemeClr val="accent2"/>
            </a:fillRef>
            <a:effectRef idx="0">
              <a:schemeClr val="accent2"/>
            </a:effectRef>
            <a:fontRef idx="minor">
              <a:schemeClr val="lt1"/>
            </a:fontRef>
          </p:style>
          <p:txBody>
            <a:bodyPr/>
            <a:lstStyle/>
            <a:p>
              <a:endParaRPr lang="en-US" sz="2000" dirty="0"/>
            </a:p>
          </p:txBody>
        </p:sp>
        <p:sp>
          <p:nvSpPr>
            <p:cNvPr id="14" name="Rounded Rectangle 13"/>
            <p:cNvSpPr/>
            <p:nvPr/>
          </p:nvSpPr>
          <p:spPr>
            <a:xfrm>
              <a:off x="5828671" y="5029200"/>
              <a:ext cx="1085850" cy="1318972"/>
            </a:xfrm>
            <a:prstGeom prst="roundRect">
              <a:avLst/>
            </a:prstGeom>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solidFill>
                    <a:schemeClr val="bg1"/>
                  </a:solidFill>
                </a:rPr>
                <a:t>SASM</a:t>
              </a:r>
            </a:p>
          </p:txBody>
        </p:sp>
        <p:sp>
          <p:nvSpPr>
            <p:cNvPr id="15" name="Rounded Rectangle 14"/>
            <p:cNvSpPr>
              <a:spLocks noChangeArrowheads="1"/>
            </p:cNvSpPr>
            <p:nvPr/>
          </p:nvSpPr>
          <p:spPr bwMode="auto">
            <a:xfrm>
              <a:off x="7265950" y="5245750"/>
              <a:ext cx="1381041" cy="995950"/>
            </a:xfrm>
            <a:prstGeom prst="roundRect">
              <a:avLst>
                <a:gd name="adj" fmla="val 10282"/>
              </a:avLst>
            </a:prstGeom>
            <a:ln>
              <a:headEnd/>
              <a:tailEnd/>
            </a:ln>
          </p:spPr>
          <p:style>
            <a:lnRef idx="2">
              <a:schemeClr val="accent2">
                <a:shade val="15000"/>
              </a:schemeClr>
            </a:lnRef>
            <a:fillRef idx="1">
              <a:schemeClr val="accent2"/>
            </a:fillRef>
            <a:effectRef idx="0">
              <a:schemeClr val="accent2"/>
            </a:effectRef>
            <a:fontRef idx="minor">
              <a:schemeClr val="lt1"/>
            </a:fontRef>
          </p:style>
          <p:txBody>
            <a:bodyPr anchor="ctr"/>
            <a:lstStyle/>
            <a:p>
              <a:pPr algn="ctr">
                <a:defRPr/>
              </a:pPr>
              <a:r>
                <a:rPr lang="en-US" dirty="0">
                  <a:solidFill>
                    <a:schemeClr val="bg1"/>
                  </a:solidFill>
                </a:rPr>
                <a:t>Ancillary Service</a:t>
              </a:r>
            </a:p>
            <a:p>
              <a:pPr algn="ctr">
                <a:defRPr/>
              </a:pPr>
              <a:r>
                <a:rPr lang="en-US" dirty="0">
                  <a:solidFill>
                    <a:schemeClr val="bg1"/>
                  </a:solidFill>
                </a:rPr>
                <a:t>Awards</a:t>
              </a:r>
            </a:p>
          </p:txBody>
        </p:sp>
      </p:grpSp>
      <p:sp>
        <p:nvSpPr>
          <p:cNvPr id="10" name="&quot;No&quot; Symbol 9"/>
          <p:cNvSpPr/>
          <p:nvPr/>
        </p:nvSpPr>
        <p:spPr>
          <a:xfrm rot="386419">
            <a:off x="293918" y="2385803"/>
            <a:ext cx="1885600" cy="1885600"/>
          </a:xfrm>
          <a:prstGeom prst="noSmoking">
            <a:avLst>
              <a:gd name="adj" fmla="val 4104"/>
            </a:avLst>
          </a:prstGeom>
          <a:solidFill>
            <a:srgbClr val="00AEC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accent1"/>
              </a:solidFill>
              <a:effectLst>
                <a:outerShdw blurRad="38100" dist="25400" dir="5400000" algn="ctr" rotWithShape="0">
                  <a:srgbClr val="6E747A">
                    <a:alpha val="43000"/>
                  </a:srgbClr>
                </a:outerShdw>
              </a:effectLst>
            </a:endParaRPr>
          </a:p>
        </p:txBody>
      </p:sp>
      <p:sp>
        <p:nvSpPr>
          <p:cNvPr id="11" name="Content Placeholder 2"/>
          <p:cNvSpPr txBox="1">
            <a:spLocks/>
          </p:cNvSpPr>
          <p:nvPr/>
        </p:nvSpPr>
        <p:spPr>
          <a:xfrm>
            <a:off x="457200" y="5029200"/>
            <a:ext cx="7863308" cy="84154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000" i="1" dirty="0">
                <a:solidFill>
                  <a:schemeClr val="tx2"/>
                </a:solidFill>
              </a:rPr>
              <a:t>Under RTC, a co-optimized RUC and the Real-Time Market fulfill this role. </a:t>
            </a:r>
          </a:p>
        </p:txBody>
      </p:sp>
      <p:sp>
        <p:nvSpPr>
          <p:cNvPr id="6" name="Slide Number Placeholder 5"/>
          <p:cNvSpPr>
            <a:spLocks noGrp="1"/>
          </p:cNvSpPr>
          <p:nvPr>
            <p:ph type="sldNum" sz="quarter" idx="4"/>
          </p:nvPr>
        </p:nvSpPr>
        <p:spPr/>
        <p:txBody>
          <a:bodyPr/>
          <a:lstStyle/>
          <a:p>
            <a:fld id="{1D93BD3E-1E9A-4970-A6F7-E7AC52762E0C}" type="slidenum">
              <a:rPr lang="en-US" smtClean="0"/>
              <a:pPr/>
              <a:t>15</a:t>
            </a:fld>
            <a:endParaRPr lang="en-US" dirty="0"/>
          </a:p>
        </p:txBody>
      </p:sp>
    </p:spTree>
    <p:custDataLst>
      <p:tags r:id="rId1"/>
    </p:custDataLst>
    <p:extLst>
      <p:ext uri="{BB962C8B-B14F-4D97-AF65-F5344CB8AC3E}">
        <p14:creationId xmlns:p14="http://schemas.microsoft.com/office/powerpoint/2010/main" val="1968331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7842-C7B0-3AA3-A8F8-DD07F7A52433}"/>
              </a:ext>
            </a:extLst>
          </p:cNvPr>
          <p:cNvSpPr>
            <a:spLocks noGrp="1"/>
          </p:cNvSpPr>
          <p:nvPr>
            <p:ph type="ctrTitle"/>
          </p:nvPr>
        </p:nvSpPr>
        <p:spPr>
          <a:xfrm>
            <a:off x="685800" y="2743200"/>
            <a:ext cx="7772400" cy="1371600"/>
          </a:xfrm>
        </p:spPr>
        <p:txBody>
          <a:bodyPr/>
          <a:lstStyle/>
          <a:p>
            <a:r>
              <a:rPr lang="en-US" sz="3600" dirty="0">
                <a:solidFill>
                  <a:schemeClr val="tx2"/>
                </a:solidFill>
              </a:rPr>
              <a:t>Detailed AS Changes</a:t>
            </a:r>
          </a:p>
        </p:txBody>
      </p:sp>
    </p:spTree>
    <p:extLst>
      <p:ext uri="{BB962C8B-B14F-4D97-AF65-F5344CB8AC3E}">
        <p14:creationId xmlns:p14="http://schemas.microsoft.com/office/powerpoint/2010/main" val="2446095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D1068-91ED-21C0-093D-888C0353B761}"/>
              </a:ext>
            </a:extLst>
          </p:cNvPr>
          <p:cNvSpPr>
            <a:spLocks noGrp="1"/>
          </p:cNvSpPr>
          <p:nvPr>
            <p:ph type="title"/>
          </p:nvPr>
        </p:nvSpPr>
        <p:spPr>
          <a:xfrm>
            <a:off x="381000" y="243682"/>
            <a:ext cx="8458200" cy="875751"/>
          </a:xfrm>
        </p:spPr>
        <p:txBody>
          <a:bodyPr/>
          <a:lstStyle/>
          <a:p>
            <a:r>
              <a:rPr lang="en-US" dirty="0"/>
              <a:t>With RTC, there will be several changes in the communications of data between ERCOT QSEs</a:t>
            </a:r>
          </a:p>
        </p:txBody>
      </p:sp>
      <p:sp>
        <p:nvSpPr>
          <p:cNvPr id="4" name="Slide Number Placeholder 3">
            <a:extLst>
              <a:ext uri="{FF2B5EF4-FFF2-40B4-BE49-F238E27FC236}">
                <a16:creationId xmlns:a16="http://schemas.microsoft.com/office/drawing/2014/main" id="{18F87B9F-6F33-2645-BD30-766C3642955C}"/>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
        <p:nvSpPr>
          <p:cNvPr id="5" name="TextBox 4">
            <a:extLst>
              <a:ext uri="{FF2B5EF4-FFF2-40B4-BE49-F238E27FC236}">
                <a16:creationId xmlns:a16="http://schemas.microsoft.com/office/drawing/2014/main" id="{73D890B2-FED7-B4DF-9715-DBBF51F48DD8}"/>
              </a:ext>
            </a:extLst>
          </p:cNvPr>
          <p:cNvSpPr txBox="1"/>
          <p:nvPr/>
        </p:nvSpPr>
        <p:spPr>
          <a:xfrm>
            <a:off x="5638800" y="1371600"/>
            <a:ext cx="2061783" cy="523220"/>
          </a:xfrm>
          <a:prstGeom prst="rect">
            <a:avLst/>
          </a:prstGeom>
          <a:noFill/>
        </p:spPr>
        <p:txBody>
          <a:bodyPr wrap="none" rtlCol="0">
            <a:spAutoFit/>
          </a:bodyPr>
          <a:lstStyle/>
          <a:p>
            <a:r>
              <a:rPr lang="en-US" sz="2800" b="1" dirty="0">
                <a:solidFill>
                  <a:schemeClr val="tx2"/>
                </a:solidFill>
              </a:rPr>
              <a:t>Under RTC</a:t>
            </a:r>
          </a:p>
        </p:txBody>
      </p:sp>
      <p:sp>
        <p:nvSpPr>
          <p:cNvPr id="6" name="TextBox 5">
            <a:extLst>
              <a:ext uri="{FF2B5EF4-FFF2-40B4-BE49-F238E27FC236}">
                <a16:creationId xmlns:a16="http://schemas.microsoft.com/office/drawing/2014/main" id="{4CEB0F35-4388-331B-B4EC-BDB597BD7B3E}"/>
              </a:ext>
            </a:extLst>
          </p:cNvPr>
          <p:cNvSpPr txBox="1"/>
          <p:nvPr/>
        </p:nvSpPr>
        <p:spPr>
          <a:xfrm>
            <a:off x="1295400" y="1381780"/>
            <a:ext cx="1782860" cy="523220"/>
          </a:xfrm>
          <a:prstGeom prst="rect">
            <a:avLst/>
          </a:prstGeom>
          <a:noFill/>
        </p:spPr>
        <p:txBody>
          <a:bodyPr wrap="none" rtlCol="0">
            <a:spAutoFit/>
          </a:bodyPr>
          <a:lstStyle/>
          <a:p>
            <a:r>
              <a:rPr lang="en-US" sz="2800" b="1" dirty="0">
                <a:solidFill>
                  <a:schemeClr val="tx2"/>
                </a:solidFill>
              </a:rPr>
              <a:t>Currently</a:t>
            </a:r>
          </a:p>
        </p:txBody>
      </p:sp>
      <p:sp>
        <p:nvSpPr>
          <p:cNvPr id="10" name="Rounded Rectangle 30">
            <a:extLst>
              <a:ext uri="{FF2B5EF4-FFF2-40B4-BE49-F238E27FC236}">
                <a16:creationId xmlns:a16="http://schemas.microsoft.com/office/drawing/2014/main" id="{4EA8F075-7BAA-4E15-673C-BF61FECC7A1E}"/>
              </a:ext>
            </a:extLst>
          </p:cNvPr>
          <p:cNvSpPr>
            <a:spLocks noChangeArrowheads="1"/>
          </p:cNvSpPr>
          <p:nvPr/>
        </p:nvSpPr>
        <p:spPr bwMode="auto">
          <a:xfrm>
            <a:off x="378447" y="2905780"/>
            <a:ext cx="3616765" cy="523220"/>
          </a:xfrm>
          <a:prstGeom prst="roundRect">
            <a:avLst>
              <a:gd name="adj" fmla="val 10282"/>
            </a:avLst>
          </a:prstGeom>
          <a:ln>
            <a:headEnd/>
            <a:tailEnd/>
          </a:ln>
        </p:spPr>
        <p:style>
          <a:lnRef idx="2">
            <a:schemeClr val="accent6">
              <a:shade val="15000"/>
            </a:schemeClr>
          </a:lnRef>
          <a:fillRef idx="1">
            <a:schemeClr val="accent6"/>
          </a:fillRef>
          <a:effectRef idx="0">
            <a:schemeClr val="accent6"/>
          </a:effectRef>
          <a:fontRef idx="minor">
            <a:schemeClr val="lt1"/>
          </a:fontRef>
        </p:style>
        <p:txBody>
          <a:bodyPr anchor="ctr"/>
          <a:lstStyle/>
          <a:p>
            <a:pPr lvl="0" algn="ctr">
              <a:defRPr/>
            </a:pPr>
            <a:r>
              <a:rPr lang="en-US" sz="1600" b="1" dirty="0">
                <a:solidFill>
                  <a:schemeClr val="bg1"/>
                </a:solidFill>
              </a:rPr>
              <a:t>Ancillary Service-Specific Resource Statuses</a:t>
            </a:r>
          </a:p>
        </p:txBody>
      </p:sp>
      <p:sp>
        <p:nvSpPr>
          <p:cNvPr id="11" name="Rounded Rectangle 30">
            <a:extLst>
              <a:ext uri="{FF2B5EF4-FFF2-40B4-BE49-F238E27FC236}">
                <a16:creationId xmlns:a16="http://schemas.microsoft.com/office/drawing/2014/main" id="{04B77D1D-D914-59BD-3E02-3F859D343DB1}"/>
              </a:ext>
            </a:extLst>
          </p:cNvPr>
          <p:cNvSpPr>
            <a:spLocks noChangeArrowheads="1"/>
          </p:cNvSpPr>
          <p:nvPr/>
        </p:nvSpPr>
        <p:spPr bwMode="auto">
          <a:xfrm>
            <a:off x="4903922" y="2905780"/>
            <a:ext cx="3616765" cy="589240"/>
          </a:xfrm>
          <a:prstGeom prst="roundRect">
            <a:avLst>
              <a:gd name="adj" fmla="val 10282"/>
            </a:avLst>
          </a:prstGeom>
          <a:ln>
            <a:headEnd/>
            <a:tailEnd/>
          </a:ln>
        </p:spPr>
        <p:style>
          <a:lnRef idx="2">
            <a:schemeClr val="accent4">
              <a:shade val="15000"/>
            </a:schemeClr>
          </a:lnRef>
          <a:fillRef idx="1">
            <a:schemeClr val="accent4"/>
          </a:fillRef>
          <a:effectRef idx="0">
            <a:schemeClr val="accent4"/>
          </a:effectRef>
          <a:fontRef idx="minor">
            <a:schemeClr val="lt1"/>
          </a:fontRef>
        </p:style>
        <p:txBody>
          <a:bodyPr anchor="ctr"/>
          <a:lstStyle/>
          <a:p>
            <a:pPr lvl="0" algn="ctr">
              <a:defRPr/>
            </a:pPr>
            <a:r>
              <a:rPr lang="en-US" sz="1600" b="1" dirty="0">
                <a:solidFill>
                  <a:schemeClr val="bg1"/>
                </a:solidFill>
              </a:rPr>
              <a:t>General Resource Statuses for ERCOT to award AS</a:t>
            </a:r>
          </a:p>
        </p:txBody>
      </p:sp>
      <p:sp>
        <p:nvSpPr>
          <p:cNvPr id="12" name="Down Arrow 39">
            <a:extLst>
              <a:ext uri="{FF2B5EF4-FFF2-40B4-BE49-F238E27FC236}">
                <a16:creationId xmlns:a16="http://schemas.microsoft.com/office/drawing/2014/main" id="{84A4D9EF-969D-4317-C07D-DFA8F5A9445C}"/>
              </a:ext>
            </a:extLst>
          </p:cNvPr>
          <p:cNvSpPr>
            <a:spLocks noChangeArrowheads="1"/>
          </p:cNvSpPr>
          <p:nvPr/>
        </p:nvSpPr>
        <p:spPr bwMode="auto">
          <a:xfrm rot="5400000" flipV="1">
            <a:off x="4314729" y="2854251"/>
            <a:ext cx="336139" cy="609601"/>
          </a:xfrm>
          <a:prstGeom prst="downArrow">
            <a:avLst>
              <a:gd name="adj1" fmla="val 40361"/>
              <a:gd name="adj2" fmla="val 61059"/>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lstStyle/>
          <a:p>
            <a:endParaRPr lang="en-US" sz="2000" dirty="0"/>
          </a:p>
        </p:txBody>
      </p:sp>
      <p:sp>
        <p:nvSpPr>
          <p:cNvPr id="13" name="Rounded Rectangle 30">
            <a:extLst>
              <a:ext uri="{FF2B5EF4-FFF2-40B4-BE49-F238E27FC236}">
                <a16:creationId xmlns:a16="http://schemas.microsoft.com/office/drawing/2014/main" id="{2C1E0C79-6584-F4CF-23DB-0878EDBA2F4A}"/>
              </a:ext>
            </a:extLst>
          </p:cNvPr>
          <p:cNvSpPr>
            <a:spLocks noChangeArrowheads="1"/>
          </p:cNvSpPr>
          <p:nvPr/>
        </p:nvSpPr>
        <p:spPr bwMode="auto">
          <a:xfrm>
            <a:off x="395748" y="3798405"/>
            <a:ext cx="3616765" cy="523220"/>
          </a:xfrm>
          <a:prstGeom prst="roundRect">
            <a:avLst>
              <a:gd name="adj" fmla="val 10282"/>
            </a:avLst>
          </a:prstGeom>
          <a:ln>
            <a:headEnd/>
            <a:tailEnd/>
          </a:ln>
        </p:spPr>
        <p:style>
          <a:lnRef idx="2">
            <a:schemeClr val="accent6">
              <a:shade val="15000"/>
            </a:schemeClr>
          </a:lnRef>
          <a:fillRef idx="1">
            <a:schemeClr val="accent6"/>
          </a:fillRef>
          <a:effectRef idx="0">
            <a:schemeClr val="accent6"/>
          </a:effectRef>
          <a:fontRef idx="minor">
            <a:schemeClr val="lt1"/>
          </a:fontRef>
        </p:style>
        <p:txBody>
          <a:bodyPr anchor="ctr"/>
          <a:lstStyle/>
          <a:p>
            <a:pPr lvl="0" algn="ctr">
              <a:defRPr/>
            </a:pPr>
            <a:r>
              <a:rPr lang="en-US" sz="1600" b="1" dirty="0">
                <a:solidFill>
                  <a:schemeClr val="bg1"/>
                </a:solidFill>
              </a:rPr>
              <a:t>Regulation Participation Factors/QSE-Level Deployments</a:t>
            </a:r>
          </a:p>
        </p:txBody>
      </p:sp>
      <p:sp>
        <p:nvSpPr>
          <p:cNvPr id="14" name="Down Arrow 39">
            <a:extLst>
              <a:ext uri="{FF2B5EF4-FFF2-40B4-BE49-F238E27FC236}">
                <a16:creationId xmlns:a16="http://schemas.microsoft.com/office/drawing/2014/main" id="{ED3C931B-9E64-FAD5-5B46-9D7F3579E158}"/>
              </a:ext>
            </a:extLst>
          </p:cNvPr>
          <p:cNvSpPr>
            <a:spLocks noChangeArrowheads="1"/>
          </p:cNvSpPr>
          <p:nvPr/>
        </p:nvSpPr>
        <p:spPr bwMode="auto">
          <a:xfrm rot="5400000" flipV="1">
            <a:off x="4314729" y="3770493"/>
            <a:ext cx="336139" cy="609601"/>
          </a:xfrm>
          <a:prstGeom prst="downArrow">
            <a:avLst>
              <a:gd name="adj1" fmla="val 40361"/>
              <a:gd name="adj2" fmla="val 61059"/>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lstStyle/>
          <a:p>
            <a:endParaRPr lang="en-US" sz="2000" dirty="0"/>
          </a:p>
        </p:txBody>
      </p:sp>
      <p:sp>
        <p:nvSpPr>
          <p:cNvPr id="15" name="Rounded Rectangle 30">
            <a:extLst>
              <a:ext uri="{FF2B5EF4-FFF2-40B4-BE49-F238E27FC236}">
                <a16:creationId xmlns:a16="http://schemas.microsoft.com/office/drawing/2014/main" id="{DA908F21-918C-861E-E8BB-C382D7C077A7}"/>
              </a:ext>
            </a:extLst>
          </p:cNvPr>
          <p:cNvSpPr>
            <a:spLocks noChangeArrowheads="1"/>
          </p:cNvSpPr>
          <p:nvPr/>
        </p:nvSpPr>
        <p:spPr bwMode="auto">
          <a:xfrm>
            <a:off x="4953084" y="3798405"/>
            <a:ext cx="3616765" cy="523220"/>
          </a:xfrm>
          <a:prstGeom prst="roundRect">
            <a:avLst>
              <a:gd name="adj" fmla="val 10282"/>
            </a:avLst>
          </a:prstGeom>
          <a:ln>
            <a:headEnd/>
            <a:tailEnd/>
          </a:ln>
        </p:spPr>
        <p:style>
          <a:lnRef idx="2">
            <a:schemeClr val="accent4">
              <a:shade val="15000"/>
            </a:schemeClr>
          </a:lnRef>
          <a:fillRef idx="1">
            <a:schemeClr val="accent4"/>
          </a:fillRef>
          <a:effectRef idx="0">
            <a:schemeClr val="accent4"/>
          </a:effectRef>
          <a:fontRef idx="minor">
            <a:schemeClr val="lt1"/>
          </a:fontRef>
        </p:style>
        <p:txBody>
          <a:bodyPr anchor="ctr"/>
          <a:lstStyle/>
          <a:p>
            <a:pPr lvl="0" algn="ctr">
              <a:defRPr/>
            </a:pPr>
            <a:r>
              <a:rPr lang="en-US" sz="1600" b="1" dirty="0">
                <a:solidFill>
                  <a:schemeClr val="bg1"/>
                </a:solidFill>
              </a:rPr>
              <a:t>Regulation Resource-Specific Deployments</a:t>
            </a:r>
          </a:p>
        </p:txBody>
      </p:sp>
      <p:sp>
        <p:nvSpPr>
          <p:cNvPr id="16" name="Rounded Rectangle 30">
            <a:extLst>
              <a:ext uri="{FF2B5EF4-FFF2-40B4-BE49-F238E27FC236}">
                <a16:creationId xmlns:a16="http://schemas.microsoft.com/office/drawing/2014/main" id="{B3A116E0-E551-76BD-B431-64B718B23AFC}"/>
              </a:ext>
            </a:extLst>
          </p:cNvPr>
          <p:cNvSpPr>
            <a:spLocks noChangeArrowheads="1"/>
          </p:cNvSpPr>
          <p:nvPr/>
        </p:nvSpPr>
        <p:spPr bwMode="auto">
          <a:xfrm>
            <a:off x="395748" y="4722985"/>
            <a:ext cx="3616765" cy="492362"/>
          </a:xfrm>
          <a:prstGeom prst="roundRect">
            <a:avLst>
              <a:gd name="adj" fmla="val 10282"/>
            </a:avLst>
          </a:prstGeom>
          <a:ln>
            <a:headEnd/>
            <a:tailEnd/>
          </a:ln>
        </p:spPr>
        <p:style>
          <a:lnRef idx="2">
            <a:schemeClr val="accent6">
              <a:shade val="15000"/>
            </a:schemeClr>
          </a:lnRef>
          <a:fillRef idx="1">
            <a:schemeClr val="accent6"/>
          </a:fillRef>
          <a:effectRef idx="0">
            <a:schemeClr val="accent6"/>
          </a:effectRef>
          <a:fontRef idx="minor">
            <a:schemeClr val="lt1"/>
          </a:fontRef>
        </p:style>
        <p:txBody>
          <a:bodyPr anchor="ctr"/>
          <a:lstStyle/>
          <a:p>
            <a:pPr lvl="0" algn="ctr">
              <a:defRPr/>
            </a:pPr>
            <a:r>
              <a:rPr lang="en-US" sz="1600" b="1" dirty="0">
                <a:solidFill>
                  <a:schemeClr val="bg1"/>
                </a:solidFill>
              </a:rPr>
              <a:t>Updated Desired Base Points</a:t>
            </a:r>
          </a:p>
          <a:p>
            <a:pPr lvl="0" algn="ctr">
              <a:defRPr/>
            </a:pPr>
            <a:r>
              <a:rPr lang="en-US" sz="1600" b="1" dirty="0">
                <a:solidFill>
                  <a:schemeClr val="bg1"/>
                </a:solidFill>
              </a:rPr>
              <a:t>UDBP</a:t>
            </a:r>
          </a:p>
        </p:txBody>
      </p:sp>
      <p:sp>
        <p:nvSpPr>
          <p:cNvPr id="17" name="Rounded Rectangle 30">
            <a:extLst>
              <a:ext uri="{FF2B5EF4-FFF2-40B4-BE49-F238E27FC236}">
                <a16:creationId xmlns:a16="http://schemas.microsoft.com/office/drawing/2014/main" id="{48D6C703-3E34-47CC-67DE-12025953684F}"/>
              </a:ext>
            </a:extLst>
          </p:cNvPr>
          <p:cNvSpPr>
            <a:spLocks noChangeArrowheads="1"/>
          </p:cNvSpPr>
          <p:nvPr/>
        </p:nvSpPr>
        <p:spPr bwMode="auto">
          <a:xfrm>
            <a:off x="4903922" y="4708851"/>
            <a:ext cx="3616765" cy="492362"/>
          </a:xfrm>
          <a:prstGeom prst="roundRect">
            <a:avLst>
              <a:gd name="adj" fmla="val 10282"/>
            </a:avLst>
          </a:prstGeom>
          <a:ln>
            <a:headEnd/>
            <a:tailEnd/>
          </a:ln>
        </p:spPr>
        <p:style>
          <a:lnRef idx="2">
            <a:schemeClr val="accent4">
              <a:shade val="15000"/>
            </a:schemeClr>
          </a:lnRef>
          <a:fillRef idx="1">
            <a:schemeClr val="accent4"/>
          </a:fillRef>
          <a:effectRef idx="0">
            <a:schemeClr val="accent4"/>
          </a:effectRef>
          <a:fontRef idx="minor">
            <a:schemeClr val="lt1"/>
          </a:fontRef>
        </p:style>
        <p:txBody>
          <a:bodyPr anchor="ctr"/>
          <a:lstStyle/>
          <a:p>
            <a:pPr lvl="0" algn="ctr">
              <a:defRPr/>
            </a:pPr>
            <a:r>
              <a:rPr lang="en-US" sz="1600" b="1" dirty="0">
                <a:solidFill>
                  <a:schemeClr val="bg1"/>
                </a:solidFill>
              </a:rPr>
              <a:t>Updated Desired Set Points</a:t>
            </a:r>
          </a:p>
          <a:p>
            <a:pPr lvl="0" algn="ctr">
              <a:defRPr/>
            </a:pPr>
            <a:r>
              <a:rPr lang="en-US" sz="1600" b="1" dirty="0">
                <a:solidFill>
                  <a:schemeClr val="bg1"/>
                </a:solidFill>
              </a:rPr>
              <a:t>UDSP</a:t>
            </a:r>
          </a:p>
        </p:txBody>
      </p:sp>
      <p:sp>
        <p:nvSpPr>
          <p:cNvPr id="18" name="Down Arrow 39">
            <a:extLst>
              <a:ext uri="{FF2B5EF4-FFF2-40B4-BE49-F238E27FC236}">
                <a16:creationId xmlns:a16="http://schemas.microsoft.com/office/drawing/2014/main" id="{3037306C-B81D-F2FA-C525-D429A6B78B54}"/>
              </a:ext>
            </a:extLst>
          </p:cNvPr>
          <p:cNvSpPr>
            <a:spLocks noChangeArrowheads="1"/>
          </p:cNvSpPr>
          <p:nvPr/>
        </p:nvSpPr>
        <p:spPr bwMode="auto">
          <a:xfrm rot="5400000" flipV="1">
            <a:off x="4314729" y="4591302"/>
            <a:ext cx="336139" cy="609601"/>
          </a:xfrm>
          <a:prstGeom prst="downArrow">
            <a:avLst>
              <a:gd name="adj1" fmla="val 40361"/>
              <a:gd name="adj2" fmla="val 61059"/>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lstStyle/>
          <a:p>
            <a:endParaRPr lang="en-US" sz="2000" dirty="0"/>
          </a:p>
        </p:txBody>
      </p:sp>
      <p:sp>
        <p:nvSpPr>
          <p:cNvPr id="3" name="Down Arrow 39">
            <a:extLst>
              <a:ext uri="{FF2B5EF4-FFF2-40B4-BE49-F238E27FC236}">
                <a16:creationId xmlns:a16="http://schemas.microsoft.com/office/drawing/2014/main" id="{CF119D3C-AD97-95DB-56D9-3DD063D532E3}"/>
              </a:ext>
            </a:extLst>
          </p:cNvPr>
          <p:cNvSpPr>
            <a:spLocks noChangeArrowheads="1"/>
          </p:cNvSpPr>
          <p:nvPr/>
        </p:nvSpPr>
        <p:spPr bwMode="auto">
          <a:xfrm rot="5400000" flipV="1">
            <a:off x="4314729" y="2026847"/>
            <a:ext cx="336139" cy="609601"/>
          </a:xfrm>
          <a:prstGeom prst="downArrow">
            <a:avLst>
              <a:gd name="adj1" fmla="val 40361"/>
              <a:gd name="adj2" fmla="val 61059"/>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lstStyle/>
          <a:p>
            <a:endParaRPr lang="en-US" sz="2000" dirty="0"/>
          </a:p>
        </p:txBody>
      </p:sp>
      <p:sp>
        <p:nvSpPr>
          <p:cNvPr id="19" name="Rounded Rectangle 30">
            <a:extLst>
              <a:ext uri="{FF2B5EF4-FFF2-40B4-BE49-F238E27FC236}">
                <a16:creationId xmlns:a16="http://schemas.microsoft.com/office/drawing/2014/main" id="{EB917ABE-8168-4D6A-A110-D1C3776FAC6D}"/>
              </a:ext>
            </a:extLst>
          </p:cNvPr>
          <p:cNvSpPr>
            <a:spLocks noChangeArrowheads="1"/>
          </p:cNvSpPr>
          <p:nvPr/>
        </p:nvSpPr>
        <p:spPr bwMode="auto">
          <a:xfrm>
            <a:off x="395748" y="2070038"/>
            <a:ext cx="3616765" cy="523220"/>
          </a:xfrm>
          <a:prstGeom prst="roundRect">
            <a:avLst>
              <a:gd name="adj" fmla="val 10282"/>
            </a:avLst>
          </a:prstGeom>
          <a:ln>
            <a:headEnd/>
            <a:tailEnd/>
          </a:ln>
        </p:spPr>
        <p:style>
          <a:lnRef idx="2">
            <a:schemeClr val="accent6">
              <a:shade val="15000"/>
            </a:schemeClr>
          </a:lnRef>
          <a:fillRef idx="1">
            <a:schemeClr val="accent6"/>
          </a:fillRef>
          <a:effectRef idx="0">
            <a:schemeClr val="accent6"/>
          </a:effectRef>
          <a:fontRef idx="minor">
            <a:schemeClr val="lt1"/>
          </a:fontRef>
        </p:style>
        <p:txBody>
          <a:bodyPr anchor="ctr"/>
          <a:lstStyle/>
          <a:p>
            <a:pPr lvl="0" algn="ctr">
              <a:defRPr/>
            </a:pPr>
            <a:r>
              <a:rPr lang="en-US" sz="1600" b="1" dirty="0">
                <a:solidFill>
                  <a:schemeClr val="bg1"/>
                </a:solidFill>
              </a:rPr>
              <a:t>QSE Manages AS</a:t>
            </a:r>
          </a:p>
          <a:p>
            <a:pPr lvl="0" algn="ctr">
              <a:defRPr/>
            </a:pPr>
            <a:r>
              <a:rPr lang="en-US" sz="1600" b="1" dirty="0">
                <a:solidFill>
                  <a:schemeClr val="bg1"/>
                </a:solidFill>
              </a:rPr>
              <a:t>Resource </a:t>
            </a:r>
            <a:r>
              <a:rPr lang="en-US" sz="1600" b="1" u="sng" dirty="0">
                <a:solidFill>
                  <a:schemeClr val="bg1"/>
                </a:solidFill>
              </a:rPr>
              <a:t>Responsibilities </a:t>
            </a:r>
          </a:p>
        </p:txBody>
      </p:sp>
      <p:sp>
        <p:nvSpPr>
          <p:cNvPr id="20" name="Rounded Rectangle 30">
            <a:extLst>
              <a:ext uri="{FF2B5EF4-FFF2-40B4-BE49-F238E27FC236}">
                <a16:creationId xmlns:a16="http://schemas.microsoft.com/office/drawing/2014/main" id="{8B7C09C6-0892-C1F7-44F0-BA3382844FF8}"/>
              </a:ext>
            </a:extLst>
          </p:cNvPr>
          <p:cNvSpPr>
            <a:spLocks noChangeArrowheads="1"/>
          </p:cNvSpPr>
          <p:nvPr/>
        </p:nvSpPr>
        <p:spPr bwMode="auto">
          <a:xfrm>
            <a:off x="4903923" y="1981200"/>
            <a:ext cx="3616765" cy="685800"/>
          </a:xfrm>
          <a:prstGeom prst="roundRect">
            <a:avLst>
              <a:gd name="adj" fmla="val 10282"/>
            </a:avLst>
          </a:prstGeom>
          <a:ln>
            <a:headEnd/>
            <a:tailEnd/>
          </a:ln>
        </p:spPr>
        <p:style>
          <a:lnRef idx="2">
            <a:schemeClr val="accent4">
              <a:shade val="15000"/>
            </a:schemeClr>
          </a:lnRef>
          <a:fillRef idx="1">
            <a:schemeClr val="accent4"/>
          </a:fillRef>
          <a:effectRef idx="0">
            <a:schemeClr val="accent4"/>
          </a:effectRef>
          <a:fontRef idx="minor">
            <a:schemeClr val="lt1"/>
          </a:fontRef>
        </p:style>
        <p:txBody>
          <a:bodyPr anchor="ctr"/>
          <a:lstStyle/>
          <a:p>
            <a:pPr lvl="0" algn="ctr">
              <a:defRPr/>
            </a:pPr>
            <a:r>
              <a:rPr lang="en-US" sz="1600" b="1" dirty="0">
                <a:solidFill>
                  <a:schemeClr val="bg1"/>
                </a:solidFill>
              </a:rPr>
              <a:t>QSE AS Resource </a:t>
            </a:r>
            <a:r>
              <a:rPr lang="en-US" sz="1600" b="1" u="sng" dirty="0">
                <a:solidFill>
                  <a:schemeClr val="bg1"/>
                </a:solidFill>
              </a:rPr>
              <a:t>Capabilities</a:t>
            </a:r>
            <a:r>
              <a:rPr lang="en-US" sz="1600" b="1" dirty="0">
                <a:solidFill>
                  <a:schemeClr val="bg1"/>
                </a:solidFill>
              </a:rPr>
              <a:t> </a:t>
            </a:r>
          </a:p>
          <a:p>
            <a:pPr lvl="0" algn="ctr">
              <a:defRPr/>
            </a:pPr>
            <a:r>
              <a:rPr lang="en-US" sz="1600" b="1" dirty="0">
                <a:solidFill>
                  <a:schemeClr val="bg1"/>
                </a:solidFill>
              </a:rPr>
              <a:t>are inputs to ERCOT SCED </a:t>
            </a:r>
          </a:p>
          <a:p>
            <a:pPr lvl="0" algn="ctr">
              <a:defRPr/>
            </a:pPr>
            <a:r>
              <a:rPr lang="en-US" sz="1600" b="1" dirty="0">
                <a:solidFill>
                  <a:schemeClr val="bg1"/>
                </a:solidFill>
              </a:rPr>
              <a:t>Awards for AS to Resources</a:t>
            </a:r>
          </a:p>
        </p:txBody>
      </p:sp>
    </p:spTree>
    <p:extLst>
      <p:ext uri="{BB962C8B-B14F-4D97-AF65-F5344CB8AC3E}">
        <p14:creationId xmlns:p14="http://schemas.microsoft.com/office/powerpoint/2010/main" val="3700219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34E94-E4B6-455D-A574-49751A17A42E}"/>
              </a:ext>
            </a:extLst>
          </p:cNvPr>
          <p:cNvSpPr>
            <a:spLocks noGrp="1"/>
          </p:cNvSpPr>
          <p:nvPr>
            <p:ph type="title"/>
          </p:nvPr>
        </p:nvSpPr>
        <p:spPr/>
        <p:txBody>
          <a:bodyPr/>
          <a:lstStyle/>
          <a:p>
            <a:r>
              <a:rPr lang="en-US" dirty="0"/>
              <a:t>RTC A/S Dispatch Summary	</a:t>
            </a:r>
          </a:p>
        </p:txBody>
      </p:sp>
      <p:sp>
        <p:nvSpPr>
          <p:cNvPr id="4" name="Slide Number Placeholder 3">
            <a:extLst>
              <a:ext uri="{FF2B5EF4-FFF2-40B4-BE49-F238E27FC236}">
                <a16:creationId xmlns:a16="http://schemas.microsoft.com/office/drawing/2014/main" id="{79965E05-46CC-CB44-C1BB-52D1DFF77A75}"/>
              </a:ext>
            </a:extLst>
          </p:cNvPr>
          <p:cNvSpPr>
            <a:spLocks noGrp="1"/>
          </p:cNvSpPr>
          <p:nvPr>
            <p:ph type="sldNum" sz="quarter" idx="4"/>
          </p:nvPr>
        </p:nvSpPr>
        <p:spPr/>
        <p:txBody>
          <a:bodyPr/>
          <a:lstStyle/>
          <a:p>
            <a:fld id="{1D93BD3E-1E9A-4970-A6F7-E7AC52762E0C}" type="slidenum">
              <a:rPr lang="en-US" smtClean="0"/>
              <a:pPr/>
              <a:t>18</a:t>
            </a:fld>
            <a:endParaRPr lang="en-US"/>
          </a:p>
        </p:txBody>
      </p:sp>
      <p:sp>
        <p:nvSpPr>
          <p:cNvPr id="5" name="Rectangle 4">
            <a:extLst>
              <a:ext uri="{FF2B5EF4-FFF2-40B4-BE49-F238E27FC236}">
                <a16:creationId xmlns:a16="http://schemas.microsoft.com/office/drawing/2014/main" id="{49468E3E-2279-4497-B0C2-291023863AD1}"/>
              </a:ext>
            </a:extLst>
          </p:cNvPr>
          <p:cNvSpPr/>
          <p:nvPr/>
        </p:nvSpPr>
        <p:spPr>
          <a:xfrm>
            <a:off x="609600" y="1009650"/>
            <a:ext cx="2133600"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SCED Dispatch</a:t>
            </a:r>
          </a:p>
        </p:txBody>
      </p:sp>
      <p:sp>
        <p:nvSpPr>
          <p:cNvPr id="6" name="Rectangle 5">
            <a:extLst>
              <a:ext uri="{FF2B5EF4-FFF2-40B4-BE49-F238E27FC236}">
                <a16:creationId xmlns:a16="http://schemas.microsoft.com/office/drawing/2014/main" id="{5C293C02-29BB-BED2-6B43-1FFD8146607E}"/>
              </a:ext>
            </a:extLst>
          </p:cNvPr>
          <p:cNvSpPr/>
          <p:nvPr/>
        </p:nvSpPr>
        <p:spPr>
          <a:xfrm>
            <a:off x="609600" y="2038350"/>
            <a:ext cx="2133600"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Telemetry  Dispatch</a:t>
            </a:r>
          </a:p>
        </p:txBody>
      </p:sp>
      <p:sp>
        <p:nvSpPr>
          <p:cNvPr id="7" name="Rectangle 6">
            <a:extLst>
              <a:ext uri="{FF2B5EF4-FFF2-40B4-BE49-F238E27FC236}">
                <a16:creationId xmlns:a16="http://schemas.microsoft.com/office/drawing/2014/main" id="{AF49E362-C7E4-BCF0-458B-64FFDA3BCDDE}"/>
              </a:ext>
            </a:extLst>
          </p:cNvPr>
          <p:cNvSpPr/>
          <p:nvPr/>
        </p:nvSpPr>
        <p:spPr>
          <a:xfrm>
            <a:off x="611957" y="3067484"/>
            <a:ext cx="2133600"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AS Manager Dispatch</a:t>
            </a:r>
          </a:p>
        </p:txBody>
      </p:sp>
      <p:sp>
        <p:nvSpPr>
          <p:cNvPr id="8" name="Rectangle 7">
            <a:extLst>
              <a:ext uri="{FF2B5EF4-FFF2-40B4-BE49-F238E27FC236}">
                <a16:creationId xmlns:a16="http://schemas.microsoft.com/office/drawing/2014/main" id="{6D99DC94-67E9-28E8-60D9-FB3FC9F7E980}"/>
              </a:ext>
            </a:extLst>
          </p:cNvPr>
          <p:cNvSpPr/>
          <p:nvPr/>
        </p:nvSpPr>
        <p:spPr>
          <a:xfrm>
            <a:off x="606458" y="4096578"/>
            <a:ext cx="2133600"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Frequency Response</a:t>
            </a:r>
          </a:p>
        </p:txBody>
      </p:sp>
      <p:sp>
        <p:nvSpPr>
          <p:cNvPr id="9" name="TextBox 8">
            <a:extLst>
              <a:ext uri="{FF2B5EF4-FFF2-40B4-BE49-F238E27FC236}">
                <a16:creationId xmlns:a16="http://schemas.microsoft.com/office/drawing/2014/main" id="{8F447589-95AD-61E6-A5AC-C06621DEDB57}"/>
              </a:ext>
            </a:extLst>
          </p:cNvPr>
          <p:cNvSpPr txBox="1"/>
          <p:nvPr/>
        </p:nvSpPr>
        <p:spPr>
          <a:xfrm>
            <a:off x="3429000" y="914400"/>
            <a:ext cx="5410200" cy="923330"/>
          </a:xfrm>
          <a:prstGeom prst="rect">
            <a:avLst/>
          </a:prstGeom>
          <a:noFill/>
        </p:spPr>
        <p:txBody>
          <a:bodyPr wrap="square" rtlCol="0">
            <a:spAutoFit/>
          </a:bodyPr>
          <a:lstStyle/>
          <a:p>
            <a:r>
              <a:rPr lang="en-US" dirty="0"/>
              <a:t>RTC SCED dispatches online AS with SCED solution (</a:t>
            </a:r>
            <a:r>
              <a:rPr lang="en-US" dirty="0" err="1"/>
              <a:t>eg</a:t>
            </a:r>
            <a:r>
              <a:rPr lang="en-US" dirty="0"/>
              <a:t>, ECRSS and Online Non-Spin). </a:t>
            </a:r>
          </a:p>
          <a:p>
            <a:r>
              <a:rPr lang="en-US" dirty="0"/>
              <a:t>QSEs are expected to follow UDSP signal.</a:t>
            </a:r>
          </a:p>
        </p:txBody>
      </p:sp>
      <p:sp>
        <p:nvSpPr>
          <p:cNvPr id="10" name="TextBox 9">
            <a:extLst>
              <a:ext uri="{FF2B5EF4-FFF2-40B4-BE49-F238E27FC236}">
                <a16:creationId xmlns:a16="http://schemas.microsoft.com/office/drawing/2014/main" id="{19E3B28B-E61C-061F-59F6-6ACFE82F0C09}"/>
              </a:ext>
            </a:extLst>
          </p:cNvPr>
          <p:cNvSpPr txBox="1"/>
          <p:nvPr/>
        </p:nvSpPr>
        <p:spPr>
          <a:xfrm>
            <a:off x="3431357" y="2057400"/>
            <a:ext cx="5410200" cy="646331"/>
          </a:xfrm>
          <a:prstGeom prst="rect">
            <a:avLst/>
          </a:prstGeom>
          <a:noFill/>
        </p:spPr>
        <p:txBody>
          <a:bodyPr wrap="square" rtlCol="0">
            <a:spAutoFit/>
          </a:bodyPr>
          <a:lstStyle/>
          <a:p>
            <a:r>
              <a:rPr lang="en-US" dirty="0"/>
              <a:t>UDSP Telemetry includes energy dispatch, AS dispatch, and Regulation instructions.</a:t>
            </a:r>
          </a:p>
        </p:txBody>
      </p:sp>
      <p:sp>
        <p:nvSpPr>
          <p:cNvPr id="11" name="TextBox 10">
            <a:extLst>
              <a:ext uri="{FF2B5EF4-FFF2-40B4-BE49-F238E27FC236}">
                <a16:creationId xmlns:a16="http://schemas.microsoft.com/office/drawing/2014/main" id="{8BEF7F28-C7E0-CF06-EB9B-AE8B666D9BCC}"/>
              </a:ext>
            </a:extLst>
          </p:cNvPr>
          <p:cNvSpPr txBox="1"/>
          <p:nvPr/>
        </p:nvSpPr>
        <p:spPr>
          <a:xfrm>
            <a:off x="3429000" y="2948719"/>
            <a:ext cx="5562600" cy="923330"/>
          </a:xfrm>
          <a:prstGeom prst="rect">
            <a:avLst/>
          </a:prstGeom>
          <a:noFill/>
        </p:spPr>
        <p:txBody>
          <a:bodyPr wrap="square" rtlCol="0">
            <a:spAutoFit/>
          </a:bodyPr>
          <a:lstStyle/>
          <a:p>
            <a:r>
              <a:rPr lang="en-US" dirty="0"/>
              <a:t>ERCOT Operations continues to use AS Manager (XML message) for operational dispatch (</a:t>
            </a:r>
            <a:r>
              <a:rPr lang="en-US" dirty="0" err="1"/>
              <a:t>eg</a:t>
            </a:r>
            <a:r>
              <a:rPr lang="en-US" dirty="0"/>
              <a:t>, manual dispatch of ECRS and RRS during scarcity).</a:t>
            </a:r>
          </a:p>
        </p:txBody>
      </p:sp>
      <p:sp>
        <p:nvSpPr>
          <p:cNvPr id="12" name="TextBox 11">
            <a:extLst>
              <a:ext uri="{FF2B5EF4-FFF2-40B4-BE49-F238E27FC236}">
                <a16:creationId xmlns:a16="http://schemas.microsoft.com/office/drawing/2014/main" id="{0E6677BB-5CC0-C7A8-56DE-20542AB4EEAD}"/>
              </a:ext>
            </a:extLst>
          </p:cNvPr>
          <p:cNvSpPr txBox="1"/>
          <p:nvPr/>
        </p:nvSpPr>
        <p:spPr>
          <a:xfrm>
            <a:off x="3429000" y="4074188"/>
            <a:ext cx="5410200" cy="2031325"/>
          </a:xfrm>
          <a:prstGeom prst="rect">
            <a:avLst/>
          </a:prstGeom>
          <a:noFill/>
        </p:spPr>
        <p:txBody>
          <a:bodyPr wrap="square" rtlCol="0">
            <a:spAutoFit/>
          </a:bodyPr>
          <a:lstStyle/>
          <a:p>
            <a:r>
              <a:rPr lang="en-US" dirty="0"/>
              <a:t>A/S Services with frequency requirement are still required to respond to frequency levels (e.g. RRS).</a:t>
            </a:r>
          </a:p>
          <a:p>
            <a:endParaRPr lang="en-US" dirty="0"/>
          </a:p>
          <a:p>
            <a:endParaRPr lang="en-US" dirty="0"/>
          </a:p>
          <a:p>
            <a:r>
              <a:rPr lang="en-US" dirty="0">
                <a:solidFill>
                  <a:srgbClr val="C00000"/>
                </a:solidFill>
              </a:rPr>
              <a:t>Added note, if AS is being carried by Resources behind active transmission constraints the ERCOT operator can limit awards to those Resources.</a:t>
            </a:r>
          </a:p>
        </p:txBody>
      </p:sp>
    </p:spTree>
    <p:extLst>
      <p:ext uri="{BB962C8B-B14F-4D97-AF65-F5344CB8AC3E}">
        <p14:creationId xmlns:p14="http://schemas.microsoft.com/office/powerpoint/2010/main" val="573059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RTC Dispatch of Ancillary Services by Resource Type</a:t>
            </a:r>
            <a:br>
              <a:rPr lang="en-US" dirty="0"/>
            </a:br>
            <a:endParaRPr lang="en-US" dirty="0"/>
          </a:p>
        </p:txBody>
      </p:sp>
      <p:sp>
        <p:nvSpPr>
          <p:cNvPr id="4" name="Slide Number Placeholder 3"/>
          <p:cNvSpPr>
            <a:spLocks noGrp="1"/>
          </p:cNvSpPr>
          <p:nvPr>
            <p:ph type="sldNum" sz="quarter" idx="4"/>
          </p:nvPr>
        </p:nvSpPr>
        <p:spPr>
          <a:xfrm>
            <a:off x="8458200" y="5922219"/>
            <a:ext cx="609600" cy="296862"/>
          </a:xfrm>
        </p:spPr>
        <p:txBody>
          <a:bodyPr/>
          <a:lstStyle/>
          <a:p>
            <a:fld id="{1D93BD3E-1E9A-4970-A6F7-E7AC52762E0C}" type="slidenum">
              <a:rPr lang="en-US">
                <a:solidFill>
                  <a:prstClr val="black">
                    <a:tint val="75000"/>
                  </a:prstClr>
                </a:solidFill>
                <a:latin typeface="Arial" panose="020B0604020202020204"/>
              </a:rPr>
              <a:pPr/>
              <a:t>19</a:t>
            </a:fld>
            <a:endParaRPr lang="en-US">
              <a:solidFill>
                <a:prstClr val="black">
                  <a:tint val="75000"/>
                </a:prstClr>
              </a:solidFill>
              <a:latin typeface="Arial" panose="020B0604020202020204"/>
            </a:endParaRPr>
          </a:p>
        </p:txBody>
      </p:sp>
      <p:sp>
        <p:nvSpPr>
          <p:cNvPr id="10" name="Content Placeholder 7">
            <a:extLst>
              <a:ext uri="{FF2B5EF4-FFF2-40B4-BE49-F238E27FC236}">
                <a16:creationId xmlns:a16="http://schemas.microsoft.com/office/drawing/2014/main" id="{A3429A51-7CFD-6B6A-1278-00AA26C36208}"/>
              </a:ext>
            </a:extLst>
          </p:cNvPr>
          <p:cNvSpPr>
            <a:spLocks noGrp="1"/>
          </p:cNvSpPr>
          <p:nvPr>
            <p:ph idx="1"/>
          </p:nvPr>
        </p:nvSpPr>
        <p:spPr>
          <a:xfrm>
            <a:off x="228600" y="914400"/>
            <a:ext cx="8375072" cy="5120483"/>
          </a:xfrm>
        </p:spPr>
        <p:txBody>
          <a:bodyPr/>
          <a:lstStyle/>
          <a:p>
            <a:r>
              <a:rPr lang="en-US" sz="1800" b="1" i="1" dirty="0">
                <a:solidFill>
                  <a:srgbClr val="C00000"/>
                </a:solidFill>
              </a:rPr>
              <a:t>Current AS Qualification for Resources will carry over into RTC</a:t>
            </a:r>
          </a:p>
          <a:p>
            <a:r>
              <a:rPr lang="en-US" sz="1800" b="1" i="1" dirty="0">
                <a:solidFill>
                  <a:srgbClr val="C00000"/>
                </a:solidFill>
              </a:rPr>
              <a:t>All AS Dispatch will be Resource Specific</a:t>
            </a:r>
          </a:p>
          <a:p>
            <a:pPr lvl="1"/>
            <a:endParaRPr lang="en-US" sz="1400" dirty="0"/>
          </a:p>
          <a:p>
            <a:endParaRPr lang="en-US" sz="1800" dirty="0"/>
          </a:p>
        </p:txBody>
      </p:sp>
      <p:pic>
        <p:nvPicPr>
          <p:cNvPr id="7" name="Picture 6" descr="Graphical user interface&#10;&#10;AI-generated content may be incorrect.">
            <a:extLst>
              <a:ext uri="{FF2B5EF4-FFF2-40B4-BE49-F238E27FC236}">
                <a16:creationId xmlns:a16="http://schemas.microsoft.com/office/drawing/2014/main" id="{181C210C-12D9-5EFF-0E48-AE2F25DF23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7666"/>
            <a:ext cx="9144000" cy="2915353"/>
          </a:xfrm>
          <a:prstGeom prst="rect">
            <a:avLst/>
          </a:prstGeom>
        </p:spPr>
      </p:pic>
      <p:sp>
        <p:nvSpPr>
          <p:cNvPr id="3" name="TextBox 2">
            <a:extLst>
              <a:ext uri="{FF2B5EF4-FFF2-40B4-BE49-F238E27FC236}">
                <a16:creationId xmlns:a16="http://schemas.microsoft.com/office/drawing/2014/main" id="{90216DE5-17D2-1D92-9CF0-0C4CE81C7B59}"/>
              </a:ext>
            </a:extLst>
          </p:cNvPr>
          <p:cNvSpPr txBox="1"/>
          <p:nvPr/>
        </p:nvSpPr>
        <p:spPr>
          <a:xfrm>
            <a:off x="5257800" y="4725406"/>
            <a:ext cx="3810000" cy="1600438"/>
          </a:xfrm>
          <a:prstGeom prst="rect">
            <a:avLst/>
          </a:prstGeom>
          <a:solidFill>
            <a:schemeClr val="bg1"/>
          </a:solidFill>
        </p:spPr>
        <p:txBody>
          <a:bodyPr wrap="square" rtlCol="0">
            <a:spAutoFit/>
          </a:bodyPr>
          <a:lstStyle/>
          <a:p>
            <a:r>
              <a:rPr lang="en-US" sz="1400" u="sng" dirty="0"/>
              <a:t>Resource abbreviations:</a:t>
            </a:r>
          </a:p>
          <a:p>
            <a:r>
              <a:rPr lang="en-US" sz="1400" dirty="0"/>
              <a:t>Gen = Generation</a:t>
            </a:r>
          </a:p>
          <a:p>
            <a:r>
              <a:rPr lang="en-US" sz="1400" dirty="0" err="1"/>
              <a:t>CombCycle</a:t>
            </a:r>
            <a:r>
              <a:rPr lang="en-US" sz="1400" dirty="0"/>
              <a:t> = Combined Cycle</a:t>
            </a:r>
          </a:p>
          <a:p>
            <a:r>
              <a:rPr lang="en-US" sz="1400" dirty="0"/>
              <a:t>Sync Cond = Synchronous Condenser</a:t>
            </a:r>
          </a:p>
          <a:p>
            <a:r>
              <a:rPr lang="en-US" sz="1400" dirty="0"/>
              <a:t>ESR = Energy Storage Resource (Battery)</a:t>
            </a:r>
          </a:p>
          <a:p>
            <a:r>
              <a:rPr lang="en-US" sz="1400" dirty="0"/>
              <a:t>CLR = Controllable Load Resource</a:t>
            </a:r>
          </a:p>
          <a:p>
            <a:r>
              <a:rPr lang="en-US" sz="1400" dirty="0"/>
              <a:t>NCLR = Non-Controllable Load Resource</a:t>
            </a:r>
          </a:p>
        </p:txBody>
      </p:sp>
    </p:spTree>
    <p:extLst>
      <p:ext uri="{BB962C8B-B14F-4D97-AF65-F5344CB8AC3E}">
        <p14:creationId xmlns:p14="http://schemas.microsoft.com/office/powerpoint/2010/main" val="236325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dirty="0"/>
              <a:t>Agenda Outline</a:t>
            </a:r>
            <a:endParaRPr lang="en-US" b="1" dirty="0">
              <a:solidFill>
                <a:schemeClr val="accent1"/>
              </a:solidFill>
            </a:endParaRPr>
          </a:p>
        </p:txBody>
      </p:sp>
      <p:sp>
        <p:nvSpPr>
          <p:cNvPr id="3" name="Content Placeholder 2"/>
          <p:cNvSpPr>
            <a:spLocks noGrp="1"/>
          </p:cNvSpPr>
          <p:nvPr>
            <p:ph idx="1"/>
          </p:nvPr>
        </p:nvSpPr>
        <p:spPr>
          <a:xfrm>
            <a:off x="685800" y="1066800"/>
            <a:ext cx="7467600" cy="4548433"/>
          </a:xfrm>
        </p:spPr>
        <p:txBody>
          <a:bodyPr/>
          <a:lstStyle/>
          <a:p>
            <a:r>
              <a:rPr lang="en-US" sz="2400" dirty="0">
                <a:solidFill>
                  <a:schemeClr val="tx2"/>
                </a:solidFill>
              </a:rPr>
              <a:t>AS Procurement Today</a:t>
            </a:r>
          </a:p>
          <a:p>
            <a:r>
              <a:rPr lang="en-US" sz="2400" dirty="0">
                <a:solidFill>
                  <a:schemeClr val="tx2"/>
                </a:solidFill>
              </a:rPr>
              <a:t>AS Procurement in RTC+B (and other impacts)</a:t>
            </a:r>
            <a:endParaRPr lang="en-US" sz="1600" dirty="0">
              <a:solidFill>
                <a:schemeClr val="tx2"/>
              </a:solidFill>
            </a:endParaRPr>
          </a:p>
          <a:p>
            <a:r>
              <a:rPr lang="en-US" sz="2400" dirty="0">
                <a:solidFill>
                  <a:schemeClr val="tx2"/>
                </a:solidFill>
              </a:rPr>
              <a:t>Detailed AS Changes</a:t>
            </a:r>
          </a:p>
          <a:p>
            <a:r>
              <a:rPr lang="en-US" sz="2400" dirty="0">
                <a:solidFill>
                  <a:schemeClr val="tx2"/>
                </a:solidFill>
              </a:rPr>
              <a:t>Wrap-up</a:t>
            </a:r>
            <a:endParaRPr lang="en-US" sz="2400" dirty="0"/>
          </a:p>
          <a:p>
            <a:endParaRPr lang="en-US" sz="2400" dirty="0">
              <a:solidFill>
                <a:schemeClr val="tx1"/>
              </a:solidFill>
            </a:endParaRPr>
          </a:p>
          <a:p>
            <a:pPr marL="0" indent="0">
              <a:buNone/>
            </a:pPr>
            <a:endParaRPr lang="en-US" sz="2400" dirty="0">
              <a:solidFill>
                <a:schemeClr val="tx1"/>
              </a:solidFill>
            </a:endParaRPr>
          </a:p>
        </p:txBody>
      </p:sp>
    </p:spTree>
    <p:extLst>
      <p:ext uri="{BB962C8B-B14F-4D97-AF65-F5344CB8AC3E}">
        <p14:creationId xmlns:p14="http://schemas.microsoft.com/office/powerpoint/2010/main" val="3643263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Operating Hour: Energy and AS Awards</a:t>
            </a:r>
          </a:p>
        </p:txBody>
      </p:sp>
      <p:sp>
        <p:nvSpPr>
          <p:cNvPr id="8" name="Content Placeholder 7"/>
          <p:cNvSpPr>
            <a:spLocks noGrp="1"/>
          </p:cNvSpPr>
          <p:nvPr>
            <p:ph idx="1"/>
          </p:nvPr>
        </p:nvSpPr>
        <p:spPr>
          <a:xfrm>
            <a:off x="384464" y="1066800"/>
            <a:ext cx="4191000" cy="5120483"/>
          </a:xfrm>
        </p:spPr>
        <p:txBody>
          <a:bodyPr/>
          <a:lstStyle/>
          <a:p>
            <a:pPr marL="0" indent="0">
              <a:buNone/>
            </a:pPr>
            <a:r>
              <a:rPr lang="en-US" sz="2000" i="1" dirty="0">
                <a:solidFill>
                  <a:schemeClr val="tx2"/>
                </a:solidFill>
              </a:rPr>
              <a:t>Today</a:t>
            </a:r>
          </a:p>
          <a:p>
            <a:r>
              <a:rPr lang="en-US" sz="1800" dirty="0">
                <a:solidFill>
                  <a:schemeClr val="tx2"/>
                </a:solidFill>
              </a:rPr>
              <a:t>Only energy is optimized</a:t>
            </a:r>
          </a:p>
          <a:p>
            <a:pPr lvl="1"/>
            <a:r>
              <a:rPr lang="en-US" sz="1600" dirty="0">
                <a:solidFill>
                  <a:schemeClr val="tx2"/>
                </a:solidFill>
              </a:rPr>
              <a:t>Output is base points for energy and energy prices (LMPs)</a:t>
            </a:r>
          </a:p>
          <a:p>
            <a:pPr marL="0" indent="0">
              <a:buNone/>
            </a:pPr>
            <a:endParaRPr lang="en-US" sz="1000" dirty="0">
              <a:solidFill>
                <a:schemeClr val="tx2"/>
              </a:solidFill>
            </a:endParaRPr>
          </a:p>
          <a:p>
            <a:r>
              <a:rPr lang="en-US" sz="1800" dirty="0">
                <a:solidFill>
                  <a:schemeClr val="tx2"/>
                </a:solidFill>
              </a:rPr>
              <a:t>SCED solves power balance and congestion with capacity not reserved for AS </a:t>
            </a:r>
          </a:p>
          <a:p>
            <a:pPr lvl="1"/>
            <a:r>
              <a:rPr lang="en-US" sz="1600" dirty="0">
                <a:solidFill>
                  <a:schemeClr val="tx2"/>
                </a:solidFill>
              </a:rPr>
              <a:t>Resource AS assignment taken as a given (base points limited by HASL/LASL)</a:t>
            </a:r>
          </a:p>
          <a:p>
            <a:endParaRPr lang="en-US" sz="1000" dirty="0">
              <a:solidFill>
                <a:schemeClr val="tx2"/>
              </a:solidFill>
            </a:endParaRPr>
          </a:p>
          <a:p>
            <a:r>
              <a:rPr lang="en-US" sz="1800" dirty="0">
                <a:solidFill>
                  <a:schemeClr val="tx2"/>
                </a:solidFill>
              </a:rPr>
              <a:t>Base points are subject to ramp rates via dispatch limits</a:t>
            </a:r>
          </a:p>
          <a:p>
            <a:endParaRPr lang="en-US" sz="2000" dirty="0"/>
          </a:p>
          <a:p>
            <a:pPr lvl="1"/>
            <a:endParaRPr lang="en-US" sz="1800" dirty="0"/>
          </a:p>
          <a:p>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cxnSp>
        <p:nvCxnSpPr>
          <p:cNvPr id="10" name="Straight Connector 9"/>
          <p:cNvCxnSpPr/>
          <p:nvPr/>
        </p:nvCxnSpPr>
        <p:spPr>
          <a:xfrm flipH="1">
            <a:off x="4537364" y="990600"/>
            <a:ext cx="38100" cy="512048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Content Placeholder 7"/>
          <p:cNvSpPr txBox="1">
            <a:spLocks/>
          </p:cNvSpPr>
          <p:nvPr/>
        </p:nvSpPr>
        <p:spPr>
          <a:xfrm>
            <a:off x="4737562" y="1084811"/>
            <a:ext cx="4305300" cy="512048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i="1" dirty="0"/>
              <a:t>Under RTC</a:t>
            </a:r>
          </a:p>
          <a:p>
            <a:r>
              <a:rPr lang="en-US" sz="1800" dirty="0">
                <a:solidFill>
                  <a:schemeClr val="accent2"/>
                </a:solidFill>
              </a:rPr>
              <a:t>Energy and AS are co-optimized</a:t>
            </a:r>
          </a:p>
          <a:p>
            <a:pPr lvl="1"/>
            <a:r>
              <a:rPr lang="en-US" sz="1600" dirty="0">
                <a:solidFill>
                  <a:schemeClr val="accent2"/>
                </a:solidFill>
              </a:rPr>
              <a:t>Output is base points for energy, AS awards for each product, energy prices (LMPs) and AS prices (MCPCs) for each product</a:t>
            </a:r>
          </a:p>
          <a:p>
            <a:endParaRPr lang="en-US" sz="1000" dirty="0">
              <a:solidFill>
                <a:schemeClr val="accent2"/>
              </a:solidFill>
            </a:endParaRPr>
          </a:p>
          <a:p>
            <a:r>
              <a:rPr lang="en-US" sz="1800" dirty="0">
                <a:solidFill>
                  <a:schemeClr val="accent2"/>
                </a:solidFill>
              </a:rPr>
              <a:t>SCED solves power balance, congestion and AS needs simultaneously </a:t>
            </a:r>
          </a:p>
          <a:p>
            <a:endParaRPr lang="en-US" sz="1800" dirty="0">
              <a:solidFill>
                <a:schemeClr val="accent2"/>
              </a:solidFill>
            </a:endParaRPr>
          </a:p>
          <a:p>
            <a:r>
              <a:rPr lang="en-US" sz="1800" dirty="0">
                <a:solidFill>
                  <a:schemeClr val="accent2"/>
                </a:solidFill>
              </a:rPr>
              <a:t>Base points no longer limited by an assumed HASL/LASL</a:t>
            </a:r>
          </a:p>
          <a:p>
            <a:endParaRPr lang="en-US" sz="1000" dirty="0">
              <a:solidFill>
                <a:schemeClr val="accent2"/>
              </a:solidFill>
            </a:endParaRPr>
          </a:p>
          <a:p>
            <a:r>
              <a:rPr lang="en-US" sz="1800" dirty="0">
                <a:solidFill>
                  <a:schemeClr val="accent2"/>
                </a:solidFill>
              </a:rPr>
              <a:t>Base points and AS awards take into consideration ramp rates, AS qualifications, other limitations</a:t>
            </a:r>
          </a:p>
        </p:txBody>
      </p:sp>
    </p:spTree>
    <p:extLst>
      <p:ext uri="{BB962C8B-B14F-4D97-AF65-F5344CB8AC3E}">
        <p14:creationId xmlns:p14="http://schemas.microsoft.com/office/powerpoint/2010/main" val="8769992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Horizontal)">
                                      <p:cBhvr>
                                        <p:cTn id="7" dur="500"/>
                                        <p:tgtEl>
                                          <p:spTgt spid="8">
                                            <p:txEl>
                                              <p:pRg st="0" end="0"/>
                                            </p:txEl>
                                          </p:spTgt>
                                        </p:tgtEl>
                                      </p:cBhvr>
                                    </p:animEffect>
                                  </p:childTnLst>
                                </p:cTn>
                              </p:par>
                              <p:par>
                                <p:cTn id="8" presetID="16" presetClass="entr" presetSubtype="26"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barn(inHorizontal)">
                                      <p:cBhvr>
                                        <p:cTn id="10" dur="500"/>
                                        <p:tgtEl>
                                          <p:spTgt spid="8">
                                            <p:txEl>
                                              <p:pRg st="1" end="1"/>
                                            </p:txEl>
                                          </p:spTgt>
                                        </p:tgtEl>
                                      </p:cBhvr>
                                    </p:animEffect>
                                  </p:childTnLst>
                                </p:cTn>
                              </p:par>
                              <p:par>
                                <p:cTn id="11" presetID="16" presetClass="entr" presetSubtype="26"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barn(inHorizontal)">
                                      <p:cBhvr>
                                        <p:cTn id="13" dur="500"/>
                                        <p:tgtEl>
                                          <p:spTgt spid="8">
                                            <p:txEl>
                                              <p:pRg st="2" end="2"/>
                                            </p:txEl>
                                          </p:spTgt>
                                        </p:tgtEl>
                                      </p:cBhvr>
                                    </p:animEffect>
                                  </p:childTnLst>
                                </p:cTn>
                              </p:par>
                              <p:par>
                                <p:cTn id="14" presetID="16" presetClass="entr" presetSubtype="26" fill="hold" grpId="0" nodeType="with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barn(inHorizontal)">
                                      <p:cBhvr>
                                        <p:cTn id="16" dur="500"/>
                                        <p:tgtEl>
                                          <p:spTgt spid="8">
                                            <p:txEl>
                                              <p:pRg st="4" end="4"/>
                                            </p:txEl>
                                          </p:spTgt>
                                        </p:tgtEl>
                                      </p:cBhvr>
                                    </p:animEffect>
                                  </p:childTnLst>
                                </p:cTn>
                              </p:par>
                              <p:par>
                                <p:cTn id="17" presetID="16" presetClass="entr" presetSubtype="26"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barn(inHorizontal)">
                                      <p:cBhvr>
                                        <p:cTn id="19" dur="500"/>
                                        <p:tgtEl>
                                          <p:spTgt spid="8">
                                            <p:txEl>
                                              <p:pRg st="5" end="5"/>
                                            </p:txEl>
                                          </p:spTgt>
                                        </p:tgtEl>
                                      </p:cBhvr>
                                    </p:animEffect>
                                  </p:childTnLst>
                                </p:cTn>
                              </p:par>
                              <p:par>
                                <p:cTn id="20" presetID="16" presetClass="entr" presetSubtype="26" fill="hold" grpId="0" nodeType="with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barn(inHorizontal)">
                                      <p:cBhvr>
                                        <p:cTn id="22" dur="500"/>
                                        <p:tgtEl>
                                          <p:spTgt spid="8">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dirty="0"/>
              <a:t>Real-Time Market Timeline – Today</a:t>
            </a:r>
          </a:p>
        </p:txBody>
      </p:sp>
      <p:sp>
        <p:nvSpPr>
          <p:cNvPr id="3" name="Content Placeholder 2"/>
          <p:cNvSpPr>
            <a:spLocks noGrp="1"/>
          </p:cNvSpPr>
          <p:nvPr>
            <p:ph idx="1"/>
          </p:nvPr>
        </p:nvSpPr>
        <p:spPr>
          <a:xfrm>
            <a:off x="381000" y="914400"/>
            <a:ext cx="8458200" cy="5410199"/>
          </a:xfrm>
        </p:spPr>
        <p:txBody>
          <a:bodyPr/>
          <a:lstStyle/>
          <a:p>
            <a:endParaRPr lang="en-US" sz="1400" dirty="0"/>
          </a:p>
          <a:p>
            <a:pPr lvl="0"/>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21</a:t>
            </a:fld>
            <a:endParaRPr lang="en-US" dirty="0"/>
          </a:p>
        </p:txBody>
      </p:sp>
      <p:sp>
        <p:nvSpPr>
          <p:cNvPr id="14" name="TextBox 13"/>
          <p:cNvSpPr txBox="1"/>
          <p:nvPr/>
        </p:nvSpPr>
        <p:spPr>
          <a:xfrm>
            <a:off x="392465" y="1826912"/>
            <a:ext cx="1872179" cy="830997"/>
          </a:xfrm>
          <a:prstGeom prst="rect">
            <a:avLst/>
          </a:prstGeom>
          <a:noFill/>
        </p:spPr>
        <p:txBody>
          <a:bodyPr wrap="none" rtlCol="0">
            <a:spAutoFit/>
          </a:bodyPr>
          <a:lstStyle/>
          <a:p>
            <a:pPr algn="ctr"/>
            <a:r>
              <a:rPr lang="en-US" sz="1200" b="1" u="sng" dirty="0"/>
              <a:t>SCED Inputs@11:00:05</a:t>
            </a:r>
          </a:p>
          <a:p>
            <a:pPr algn="ctr"/>
            <a:r>
              <a:rPr lang="en-US" sz="1200" dirty="0"/>
              <a:t>Telemetry Snapshot</a:t>
            </a:r>
          </a:p>
          <a:p>
            <a:pPr algn="ctr"/>
            <a:r>
              <a:rPr lang="en-US" sz="1200" dirty="0"/>
              <a:t>Offers</a:t>
            </a:r>
          </a:p>
          <a:p>
            <a:pPr algn="ctr"/>
            <a:r>
              <a:rPr lang="en-US" sz="1200" dirty="0"/>
              <a:t>GTBD</a:t>
            </a:r>
          </a:p>
        </p:txBody>
      </p:sp>
      <p:grpSp>
        <p:nvGrpSpPr>
          <p:cNvPr id="18" name="Group 17">
            <a:extLst>
              <a:ext uri="{FF2B5EF4-FFF2-40B4-BE49-F238E27FC236}">
                <a16:creationId xmlns:a16="http://schemas.microsoft.com/office/drawing/2014/main" id="{66313240-FB8D-A25B-9B44-15933CCF4857}"/>
              </a:ext>
            </a:extLst>
          </p:cNvPr>
          <p:cNvGrpSpPr/>
          <p:nvPr/>
        </p:nvGrpSpPr>
        <p:grpSpPr>
          <a:xfrm>
            <a:off x="474527" y="1808543"/>
            <a:ext cx="8214410" cy="3759234"/>
            <a:chOff x="666220" y="2539439"/>
            <a:chExt cx="8214410" cy="3759234"/>
          </a:xfrm>
        </p:grpSpPr>
        <p:sp>
          <p:nvSpPr>
            <p:cNvPr id="17" name="TextBox 16"/>
            <p:cNvSpPr txBox="1"/>
            <p:nvPr/>
          </p:nvSpPr>
          <p:spPr>
            <a:xfrm>
              <a:off x="1856427" y="3320988"/>
              <a:ext cx="954107" cy="276999"/>
            </a:xfrm>
            <a:prstGeom prst="rect">
              <a:avLst/>
            </a:prstGeom>
            <a:noFill/>
            <a:ln>
              <a:noFill/>
            </a:ln>
          </p:spPr>
          <p:txBody>
            <a:bodyPr wrap="none" rtlCol="0">
              <a:spAutoFit/>
            </a:bodyPr>
            <a:lstStyle/>
            <a:p>
              <a:pPr algn="ctr"/>
              <a:r>
                <a:rPr lang="en-US" sz="1200" b="1" u="sng" dirty="0"/>
                <a:t>SCED Run</a:t>
              </a:r>
              <a:endParaRPr lang="en-US" sz="1200" dirty="0"/>
            </a:p>
          </p:txBody>
        </p:sp>
        <p:cxnSp>
          <p:nvCxnSpPr>
            <p:cNvPr id="6" name="Straight Arrow Connector 5"/>
            <p:cNvCxnSpPr/>
            <p:nvPr/>
          </p:nvCxnSpPr>
          <p:spPr>
            <a:xfrm flipV="1">
              <a:off x="971164" y="2546158"/>
              <a:ext cx="0" cy="35111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971600" y="6057292"/>
              <a:ext cx="7867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8340570" y="6052452"/>
              <a:ext cx="540060" cy="246221"/>
            </a:xfrm>
            <a:prstGeom prst="rect">
              <a:avLst/>
            </a:prstGeom>
            <a:noFill/>
          </p:spPr>
          <p:txBody>
            <a:bodyPr wrap="square" rtlCol="0">
              <a:spAutoFit/>
            </a:bodyPr>
            <a:lstStyle/>
            <a:p>
              <a:r>
                <a:rPr lang="en-US" sz="1000" dirty="0"/>
                <a:t>Time</a:t>
              </a:r>
            </a:p>
          </p:txBody>
        </p:sp>
        <p:sp>
          <p:nvSpPr>
            <p:cNvPr id="10" name="TextBox 9"/>
            <p:cNvSpPr txBox="1"/>
            <p:nvPr/>
          </p:nvSpPr>
          <p:spPr>
            <a:xfrm>
              <a:off x="1655676" y="6052451"/>
              <a:ext cx="756452" cy="246221"/>
            </a:xfrm>
            <a:prstGeom prst="rect">
              <a:avLst/>
            </a:prstGeom>
            <a:noFill/>
          </p:spPr>
          <p:txBody>
            <a:bodyPr wrap="square" rtlCol="0">
              <a:spAutoFit/>
            </a:bodyPr>
            <a:lstStyle/>
            <a:p>
              <a:r>
                <a:rPr lang="en-US" sz="1000" dirty="0"/>
                <a:t>11:00:05</a:t>
              </a:r>
            </a:p>
          </p:txBody>
        </p:sp>
        <p:cxnSp>
          <p:nvCxnSpPr>
            <p:cNvPr id="11" name="Straight Arrow Connector 10"/>
            <p:cNvCxnSpPr/>
            <p:nvPr/>
          </p:nvCxnSpPr>
          <p:spPr>
            <a:xfrm flipV="1">
              <a:off x="1871700" y="3147318"/>
              <a:ext cx="0" cy="290176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771800" y="2546158"/>
              <a:ext cx="0" cy="351113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87725" y="5711853"/>
              <a:ext cx="756452" cy="246221"/>
            </a:xfrm>
            <a:prstGeom prst="rect">
              <a:avLst/>
            </a:prstGeom>
            <a:noFill/>
          </p:spPr>
          <p:txBody>
            <a:bodyPr wrap="square" rtlCol="0">
              <a:spAutoFit/>
            </a:bodyPr>
            <a:lstStyle/>
            <a:p>
              <a:r>
                <a:rPr lang="en-US" sz="1000" dirty="0"/>
                <a:t>11:00:20</a:t>
              </a:r>
            </a:p>
          </p:txBody>
        </p:sp>
        <p:cxnSp>
          <p:nvCxnSpPr>
            <p:cNvPr id="16" name="Straight Arrow Connector 15"/>
            <p:cNvCxnSpPr>
              <a:endCxn id="21" idx="1"/>
            </p:cNvCxnSpPr>
            <p:nvPr/>
          </p:nvCxnSpPr>
          <p:spPr>
            <a:xfrm>
              <a:off x="1655676" y="3320988"/>
              <a:ext cx="216024" cy="138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856427" y="3685540"/>
              <a:ext cx="91537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871700" y="3320988"/>
              <a:ext cx="900100"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flipV="1">
              <a:off x="2951820" y="2541904"/>
              <a:ext cx="0" cy="351113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771800" y="4617132"/>
              <a:ext cx="180020" cy="2520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2591781" y="5003449"/>
              <a:ext cx="18001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800000">
              <a:off x="2958197" y="5006356"/>
              <a:ext cx="18001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3" idx="2"/>
            </p:cNvCxnSpPr>
            <p:nvPr/>
          </p:nvCxnSpPr>
          <p:spPr>
            <a:xfrm>
              <a:off x="2465951" y="5958074"/>
              <a:ext cx="344583" cy="891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901468" y="5640921"/>
              <a:ext cx="756452" cy="246221"/>
            </a:xfrm>
            <a:prstGeom prst="rect">
              <a:avLst/>
            </a:prstGeom>
            <a:noFill/>
          </p:spPr>
          <p:txBody>
            <a:bodyPr wrap="square" rtlCol="0">
              <a:spAutoFit/>
            </a:bodyPr>
            <a:lstStyle/>
            <a:p>
              <a:r>
                <a:rPr lang="en-US" sz="1000" dirty="0"/>
                <a:t>11:00:24</a:t>
              </a:r>
            </a:p>
          </p:txBody>
        </p:sp>
        <p:cxnSp>
          <p:nvCxnSpPr>
            <p:cNvPr id="33" name="Straight Arrow Connector 32"/>
            <p:cNvCxnSpPr>
              <a:stCxn id="31" idx="2"/>
            </p:cNvCxnSpPr>
            <p:nvPr/>
          </p:nvCxnSpPr>
          <p:spPr>
            <a:xfrm flipH="1">
              <a:off x="2958196" y="5887142"/>
              <a:ext cx="321498" cy="1600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901468" y="4604035"/>
              <a:ext cx="484428" cy="276999"/>
            </a:xfrm>
            <a:prstGeom prst="rect">
              <a:avLst/>
            </a:prstGeom>
            <a:noFill/>
          </p:spPr>
          <p:txBody>
            <a:bodyPr wrap="none" rtlCol="0">
              <a:spAutoFit/>
            </a:bodyPr>
            <a:lstStyle/>
            <a:p>
              <a:pPr algn="ctr"/>
              <a:r>
                <a:rPr lang="en-US" sz="1200" b="1" u="sng" dirty="0"/>
                <a:t>LFC</a:t>
              </a:r>
              <a:endParaRPr lang="en-US" sz="1200" dirty="0"/>
            </a:p>
          </p:txBody>
        </p:sp>
        <p:sp>
          <p:nvSpPr>
            <p:cNvPr id="35" name="TextBox 34"/>
            <p:cNvSpPr txBox="1"/>
            <p:nvPr/>
          </p:nvSpPr>
          <p:spPr>
            <a:xfrm>
              <a:off x="666220" y="4222668"/>
              <a:ext cx="1745542" cy="830997"/>
            </a:xfrm>
            <a:prstGeom prst="rect">
              <a:avLst/>
            </a:prstGeom>
            <a:noFill/>
          </p:spPr>
          <p:txBody>
            <a:bodyPr wrap="none" rtlCol="0">
              <a:spAutoFit/>
            </a:bodyPr>
            <a:lstStyle/>
            <a:p>
              <a:pPr algn="ctr"/>
              <a:r>
                <a:rPr lang="en-US" sz="1200" b="1" u="sng" dirty="0"/>
                <a:t>LFC Inputs@11:00:20</a:t>
              </a:r>
            </a:p>
            <a:p>
              <a:pPr algn="ctr"/>
              <a:r>
                <a:rPr lang="en-US" sz="1200" dirty="0"/>
                <a:t>Telemetry Snapshot</a:t>
              </a:r>
            </a:p>
            <a:p>
              <a:pPr algn="ctr"/>
              <a:r>
                <a:rPr lang="en-US" sz="1200" dirty="0"/>
                <a:t>Frequency</a:t>
              </a:r>
            </a:p>
            <a:p>
              <a:pPr algn="ctr"/>
              <a:r>
                <a:rPr lang="en-US" sz="1200" dirty="0"/>
                <a:t>Base Points</a:t>
              </a:r>
            </a:p>
          </p:txBody>
        </p:sp>
        <p:cxnSp>
          <p:nvCxnSpPr>
            <p:cNvPr id="39" name="Straight Arrow Connector 38"/>
            <p:cNvCxnSpPr/>
            <p:nvPr/>
          </p:nvCxnSpPr>
          <p:spPr>
            <a:xfrm>
              <a:off x="2087725" y="4638166"/>
              <a:ext cx="675430" cy="114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2773173" y="3034072"/>
              <a:ext cx="544560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688494" y="2736844"/>
              <a:ext cx="4069191" cy="276999"/>
            </a:xfrm>
            <a:prstGeom prst="rect">
              <a:avLst/>
            </a:prstGeom>
            <a:noFill/>
          </p:spPr>
          <p:txBody>
            <a:bodyPr wrap="none" rtlCol="0">
              <a:spAutoFit/>
            </a:bodyPr>
            <a:lstStyle/>
            <a:p>
              <a:pPr algn="ctr"/>
              <a:r>
                <a:rPr lang="en-US" sz="1200" b="1" u="sng" dirty="0"/>
                <a:t>SCED Base Points, LMP Binding till next SCED Run</a:t>
              </a:r>
              <a:endParaRPr lang="en-US" sz="1200" dirty="0"/>
            </a:p>
          </p:txBody>
        </p:sp>
        <p:sp>
          <p:nvSpPr>
            <p:cNvPr id="46" name="Flowchart: Punched Tape 45"/>
            <p:cNvSpPr/>
            <p:nvPr/>
          </p:nvSpPr>
          <p:spPr>
            <a:xfrm rot="5400000">
              <a:off x="6664944" y="2858500"/>
              <a:ext cx="468052" cy="329553"/>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Punched Tape 46"/>
            <p:cNvSpPr/>
            <p:nvPr/>
          </p:nvSpPr>
          <p:spPr>
            <a:xfrm rot="5400000">
              <a:off x="6664944" y="5840347"/>
              <a:ext cx="468052" cy="329553"/>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7056276" y="6052451"/>
              <a:ext cx="756452" cy="246221"/>
            </a:xfrm>
            <a:prstGeom prst="rect">
              <a:avLst/>
            </a:prstGeom>
            <a:noFill/>
          </p:spPr>
          <p:txBody>
            <a:bodyPr wrap="square" rtlCol="0">
              <a:spAutoFit/>
            </a:bodyPr>
            <a:lstStyle/>
            <a:p>
              <a:r>
                <a:rPr lang="en-US" sz="1000" dirty="0"/>
                <a:t>11:05:05</a:t>
              </a:r>
            </a:p>
          </p:txBody>
        </p:sp>
        <p:cxnSp>
          <p:nvCxnSpPr>
            <p:cNvPr id="49" name="Straight Arrow Connector 48"/>
            <p:cNvCxnSpPr/>
            <p:nvPr/>
          </p:nvCxnSpPr>
          <p:spPr>
            <a:xfrm flipV="1">
              <a:off x="7272300" y="2539439"/>
              <a:ext cx="0" cy="351113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8197800" y="2541904"/>
              <a:ext cx="0" cy="351113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7273575" y="3685540"/>
              <a:ext cx="91537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7288848" y="3320988"/>
              <a:ext cx="900100"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7254207" y="3330640"/>
              <a:ext cx="954108" cy="276999"/>
            </a:xfrm>
            <a:prstGeom prst="rect">
              <a:avLst/>
            </a:prstGeom>
            <a:noFill/>
          </p:spPr>
          <p:txBody>
            <a:bodyPr wrap="none" rtlCol="0">
              <a:spAutoFit/>
            </a:bodyPr>
            <a:lstStyle/>
            <a:p>
              <a:pPr algn="ctr"/>
              <a:r>
                <a:rPr lang="en-US" sz="1200" b="1" u="sng" dirty="0"/>
                <a:t>SCED Run</a:t>
              </a:r>
              <a:endParaRPr lang="en-US" sz="1200" dirty="0"/>
            </a:p>
          </p:txBody>
        </p:sp>
        <p:sp>
          <p:nvSpPr>
            <p:cNvPr id="5" name="TextBox 4"/>
            <p:cNvSpPr txBox="1"/>
            <p:nvPr/>
          </p:nvSpPr>
          <p:spPr>
            <a:xfrm>
              <a:off x="2696982" y="4884481"/>
              <a:ext cx="346570" cy="276999"/>
            </a:xfrm>
            <a:prstGeom prst="rect">
              <a:avLst/>
            </a:prstGeom>
            <a:noFill/>
          </p:spPr>
          <p:txBody>
            <a:bodyPr wrap="none" rtlCol="0">
              <a:spAutoFit/>
            </a:bodyPr>
            <a:lstStyle/>
            <a:p>
              <a:r>
                <a:rPr lang="en-US" sz="1200" dirty="0"/>
                <a:t>4s</a:t>
              </a:r>
            </a:p>
          </p:txBody>
        </p:sp>
      </p:grpSp>
    </p:spTree>
    <p:extLst>
      <p:ext uri="{BB962C8B-B14F-4D97-AF65-F5344CB8AC3E}">
        <p14:creationId xmlns:p14="http://schemas.microsoft.com/office/powerpoint/2010/main" val="287287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Straight Arrow Connector 36"/>
          <p:cNvCxnSpPr/>
          <p:nvPr/>
        </p:nvCxnSpPr>
        <p:spPr>
          <a:xfrm>
            <a:off x="2773173" y="3008715"/>
            <a:ext cx="5445606"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871700" y="3295631"/>
            <a:ext cx="900100"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911730" y="3295631"/>
            <a:ext cx="843501" cy="276999"/>
          </a:xfrm>
          <a:prstGeom prst="rect">
            <a:avLst/>
          </a:prstGeom>
          <a:noFill/>
          <a:ln>
            <a:noFill/>
          </a:ln>
        </p:spPr>
        <p:txBody>
          <a:bodyPr wrap="none" rtlCol="0">
            <a:spAutoFit/>
          </a:bodyPr>
          <a:lstStyle/>
          <a:p>
            <a:pPr algn="ctr"/>
            <a:r>
              <a:rPr lang="en-US" sz="1200" b="1" u="sng" dirty="0"/>
              <a:t>RTC Run</a:t>
            </a:r>
            <a:endParaRPr lang="en-US" sz="1200" dirty="0"/>
          </a:p>
        </p:txBody>
      </p:sp>
      <p:sp>
        <p:nvSpPr>
          <p:cNvPr id="2" name="Title 1"/>
          <p:cNvSpPr>
            <a:spLocks noGrp="1"/>
          </p:cNvSpPr>
          <p:nvPr>
            <p:ph type="title"/>
          </p:nvPr>
        </p:nvSpPr>
        <p:spPr>
          <a:xfrm>
            <a:off x="381000" y="243682"/>
            <a:ext cx="8458200" cy="571500"/>
          </a:xfrm>
        </p:spPr>
        <p:txBody>
          <a:bodyPr/>
          <a:lstStyle/>
          <a:p>
            <a:r>
              <a:rPr lang="en-US" dirty="0"/>
              <a:t>Real-Time Market Timeline – No Change Under RTC</a:t>
            </a:r>
          </a:p>
        </p:txBody>
      </p:sp>
      <p:sp>
        <p:nvSpPr>
          <p:cNvPr id="3" name="Content Placeholder 2"/>
          <p:cNvSpPr>
            <a:spLocks noGrp="1"/>
          </p:cNvSpPr>
          <p:nvPr>
            <p:ph idx="1"/>
          </p:nvPr>
        </p:nvSpPr>
        <p:spPr>
          <a:xfrm>
            <a:off x="304800" y="1078694"/>
            <a:ext cx="8458200" cy="5410199"/>
          </a:xfrm>
        </p:spPr>
        <p:txBody>
          <a:bodyPr/>
          <a:lstStyle/>
          <a:p>
            <a:r>
              <a:rPr lang="en-US" sz="1800" b="1" dirty="0">
                <a:solidFill>
                  <a:schemeClr val="tx2"/>
                </a:solidFill>
              </a:rPr>
              <a:t>Takeaway:</a:t>
            </a:r>
            <a:r>
              <a:rPr lang="en-US" sz="1800" dirty="0">
                <a:solidFill>
                  <a:schemeClr val="tx2"/>
                </a:solidFill>
              </a:rPr>
              <a:t> Retain benefits of current timeline. RTC does not change the timeline (i.e., LMP, Base Point, AS Awards, MCPCs are binding immediately after RTC is finished).</a:t>
            </a:r>
          </a:p>
          <a:p>
            <a:pPr marL="0" indent="0">
              <a:buNone/>
            </a:pP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dirty="0"/>
          </a:p>
        </p:txBody>
      </p:sp>
      <p:cxnSp>
        <p:nvCxnSpPr>
          <p:cNvPr id="6" name="Straight Arrow Connector 5"/>
          <p:cNvCxnSpPr/>
          <p:nvPr/>
        </p:nvCxnSpPr>
        <p:spPr>
          <a:xfrm flipV="1">
            <a:off x="971600" y="2521526"/>
            <a:ext cx="0" cy="35111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971600" y="6031935"/>
            <a:ext cx="7867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8340570" y="6027095"/>
            <a:ext cx="540060" cy="246221"/>
          </a:xfrm>
          <a:prstGeom prst="rect">
            <a:avLst/>
          </a:prstGeom>
          <a:noFill/>
        </p:spPr>
        <p:txBody>
          <a:bodyPr wrap="square" rtlCol="0">
            <a:spAutoFit/>
          </a:bodyPr>
          <a:lstStyle/>
          <a:p>
            <a:r>
              <a:rPr lang="en-US" sz="1000" dirty="0"/>
              <a:t>Time</a:t>
            </a:r>
          </a:p>
        </p:txBody>
      </p:sp>
      <p:sp>
        <p:nvSpPr>
          <p:cNvPr id="10" name="TextBox 9"/>
          <p:cNvSpPr txBox="1"/>
          <p:nvPr/>
        </p:nvSpPr>
        <p:spPr>
          <a:xfrm>
            <a:off x="1655676" y="6027094"/>
            <a:ext cx="756452" cy="246221"/>
          </a:xfrm>
          <a:prstGeom prst="rect">
            <a:avLst/>
          </a:prstGeom>
          <a:noFill/>
        </p:spPr>
        <p:txBody>
          <a:bodyPr wrap="square" rtlCol="0">
            <a:spAutoFit/>
          </a:bodyPr>
          <a:lstStyle/>
          <a:p>
            <a:r>
              <a:rPr lang="en-US" sz="1000" dirty="0"/>
              <a:t>11:00:05</a:t>
            </a:r>
          </a:p>
        </p:txBody>
      </p:sp>
      <p:cxnSp>
        <p:nvCxnSpPr>
          <p:cNvPr id="11" name="Straight Arrow Connector 10"/>
          <p:cNvCxnSpPr/>
          <p:nvPr/>
        </p:nvCxnSpPr>
        <p:spPr>
          <a:xfrm flipV="1">
            <a:off x="1871700" y="2511020"/>
            <a:ext cx="0" cy="351113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771800" y="2517528"/>
            <a:ext cx="0" cy="351113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087725" y="5686496"/>
            <a:ext cx="756452" cy="246221"/>
          </a:xfrm>
          <a:prstGeom prst="rect">
            <a:avLst/>
          </a:prstGeom>
          <a:noFill/>
        </p:spPr>
        <p:txBody>
          <a:bodyPr wrap="square" rtlCol="0">
            <a:spAutoFit/>
          </a:bodyPr>
          <a:lstStyle/>
          <a:p>
            <a:r>
              <a:rPr lang="en-US" sz="1000" dirty="0"/>
              <a:t>11:00:20</a:t>
            </a:r>
          </a:p>
        </p:txBody>
      </p:sp>
      <p:sp>
        <p:nvSpPr>
          <p:cNvPr id="14" name="TextBox 13"/>
          <p:cNvSpPr txBox="1"/>
          <p:nvPr/>
        </p:nvSpPr>
        <p:spPr>
          <a:xfrm>
            <a:off x="519408" y="2653048"/>
            <a:ext cx="1761572" cy="830997"/>
          </a:xfrm>
          <a:prstGeom prst="rect">
            <a:avLst/>
          </a:prstGeom>
          <a:noFill/>
        </p:spPr>
        <p:txBody>
          <a:bodyPr wrap="none" rtlCol="0">
            <a:spAutoFit/>
          </a:bodyPr>
          <a:lstStyle/>
          <a:p>
            <a:pPr algn="ctr"/>
            <a:r>
              <a:rPr lang="en-US" sz="1200" b="1" u="sng" dirty="0"/>
              <a:t>RTC Inputs@11:00:05</a:t>
            </a:r>
          </a:p>
          <a:p>
            <a:pPr algn="ctr"/>
            <a:r>
              <a:rPr lang="en-US" sz="1200" dirty="0"/>
              <a:t>Telemetry Snapshot</a:t>
            </a:r>
          </a:p>
          <a:p>
            <a:pPr algn="ctr"/>
            <a:r>
              <a:rPr lang="en-US" sz="1200" dirty="0"/>
              <a:t>Offers</a:t>
            </a:r>
          </a:p>
          <a:p>
            <a:pPr algn="ctr"/>
            <a:r>
              <a:rPr lang="en-US" sz="1200" dirty="0"/>
              <a:t>GTBD</a:t>
            </a:r>
          </a:p>
        </p:txBody>
      </p:sp>
      <p:cxnSp>
        <p:nvCxnSpPr>
          <p:cNvPr id="16" name="Straight Arrow Connector 15"/>
          <p:cNvCxnSpPr>
            <a:endCxn id="21" idx="1"/>
          </p:cNvCxnSpPr>
          <p:nvPr/>
        </p:nvCxnSpPr>
        <p:spPr>
          <a:xfrm>
            <a:off x="1655676" y="3295631"/>
            <a:ext cx="216024" cy="138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856427" y="3660183"/>
            <a:ext cx="91537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951820" y="2518394"/>
            <a:ext cx="0" cy="351113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771800" y="4591775"/>
            <a:ext cx="180020" cy="2520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2591781" y="4978092"/>
            <a:ext cx="18001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800000">
            <a:off x="2958197" y="4980999"/>
            <a:ext cx="18001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3" idx="2"/>
          </p:cNvCxnSpPr>
          <p:nvPr/>
        </p:nvCxnSpPr>
        <p:spPr>
          <a:xfrm>
            <a:off x="2465951" y="5932717"/>
            <a:ext cx="344583" cy="891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901468" y="5615564"/>
            <a:ext cx="756452" cy="246221"/>
          </a:xfrm>
          <a:prstGeom prst="rect">
            <a:avLst/>
          </a:prstGeom>
          <a:noFill/>
        </p:spPr>
        <p:txBody>
          <a:bodyPr wrap="square" rtlCol="0">
            <a:spAutoFit/>
          </a:bodyPr>
          <a:lstStyle/>
          <a:p>
            <a:r>
              <a:rPr lang="en-US" sz="1000" dirty="0"/>
              <a:t>11:00:24</a:t>
            </a:r>
          </a:p>
        </p:txBody>
      </p:sp>
      <p:cxnSp>
        <p:nvCxnSpPr>
          <p:cNvPr id="33" name="Straight Arrow Connector 32"/>
          <p:cNvCxnSpPr>
            <a:stCxn id="31" idx="2"/>
          </p:cNvCxnSpPr>
          <p:nvPr/>
        </p:nvCxnSpPr>
        <p:spPr>
          <a:xfrm flipH="1">
            <a:off x="2958196" y="5861785"/>
            <a:ext cx="321498" cy="1600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901468" y="4578678"/>
            <a:ext cx="484428" cy="276999"/>
          </a:xfrm>
          <a:prstGeom prst="rect">
            <a:avLst/>
          </a:prstGeom>
          <a:noFill/>
        </p:spPr>
        <p:txBody>
          <a:bodyPr wrap="none" rtlCol="0">
            <a:spAutoFit/>
          </a:bodyPr>
          <a:lstStyle/>
          <a:p>
            <a:pPr algn="ctr"/>
            <a:r>
              <a:rPr lang="en-US" sz="1200" b="1" u="sng" dirty="0"/>
              <a:t>LFC</a:t>
            </a:r>
            <a:endParaRPr lang="en-US" sz="1200" dirty="0"/>
          </a:p>
        </p:txBody>
      </p:sp>
      <p:sp>
        <p:nvSpPr>
          <p:cNvPr id="35" name="TextBox 34"/>
          <p:cNvSpPr txBox="1"/>
          <p:nvPr/>
        </p:nvSpPr>
        <p:spPr>
          <a:xfrm>
            <a:off x="666220" y="4197311"/>
            <a:ext cx="1745542" cy="830997"/>
          </a:xfrm>
          <a:prstGeom prst="rect">
            <a:avLst/>
          </a:prstGeom>
          <a:noFill/>
        </p:spPr>
        <p:txBody>
          <a:bodyPr wrap="none" rtlCol="0">
            <a:spAutoFit/>
          </a:bodyPr>
          <a:lstStyle/>
          <a:p>
            <a:pPr algn="ctr"/>
            <a:r>
              <a:rPr lang="en-US" sz="1200" b="1" u="sng" dirty="0"/>
              <a:t>LFC Inputs@11:00:20</a:t>
            </a:r>
          </a:p>
          <a:p>
            <a:pPr algn="ctr"/>
            <a:r>
              <a:rPr lang="en-US" sz="1200" dirty="0"/>
              <a:t>Telemetry Snapshot</a:t>
            </a:r>
          </a:p>
          <a:p>
            <a:pPr algn="ctr"/>
            <a:r>
              <a:rPr lang="en-US" sz="1200" dirty="0"/>
              <a:t>Frequency</a:t>
            </a:r>
          </a:p>
          <a:p>
            <a:pPr algn="ctr"/>
            <a:r>
              <a:rPr lang="en-US" sz="1200" dirty="0"/>
              <a:t>Base Points</a:t>
            </a:r>
          </a:p>
        </p:txBody>
      </p:sp>
      <p:cxnSp>
        <p:nvCxnSpPr>
          <p:cNvPr id="39" name="Straight Arrow Connector 38"/>
          <p:cNvCxnSpPr/>
          <p:nvPr/>
        </p:nvCxnSpPr>
        <p:spPr>
          <a:xfrm>
            <a:off x="2087725" y="4612809"/>
            <a:ext cx="675430" cy="1148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936193" y="2647559"/>
            <a:ext cx="3573800" cy="646331"/>
          </a:xfrm>
          <a:prstGeom prst="rect">
            <a:avLst/>
          </a:prstGeom>
          <a:noFill/>
        </p:spPr>
        <p:txBody>
          <a:bodyPr wrap="none" rtlCol="0">
            <a:spAutoFit/>
          </a:bodyPr>
          <a:lstStyle/>
          <a:p>
            <a:pPr algn="ctr"/>
            <a:r>
              <a:rPr lang="en-US" sz="1200" b="1" u="sng" dirty="0"/>
              <a:t>RTC Base Points, LMP, AS Awards, AS MCPCs</a:t>
            </a:r>
          </a:p>
          <a:p>
            <a:pPr algn="ctr"/>
            <a:endParaRPr lang="en-US" sz="1200" b="1" u="sng" dirty="0"/>
          </a:p>
          <a:p>
            <a:pPr algn="ctr"/>
            <a:r>
              <a:rPr lang="en-US" sz="1200" b="1" u="sng" dirty="0"/>
              <a:t> Binding till next RTC Run</a:t>
            </a:r>
            <a:endParaRPr lang="en-US" sz="1200" dirty="0"/>
          </a:p>
        </p:txBody>
      </p:sp>
      <p:sp>
        <p:nvSpPr>
          <p:cNvPr id="46" name="Flowchart: Punched Tape 45"/>
          <p:cNvSpPr/>
          <p:nvPr/>
        </p:nvSpPr>
        <p:spPr>
          <a:xfrm rot="5400000">
            <a:off x="6664944" y="2833143"/>
            <a:ext cx="468052" cy="329553"/>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Punched Tape 46"/>
          <p:cNvSpPr/>
          <p:nvPr/>
        </p:nvSpPr>
        <p:spPr>
          <a:xfrm rot="5400000">
            <a:off x="6664944" y="5814990"/>
            <a:ext cx="468052" cy="329553"/>
          </a:xfrm>
          <a:prstGeom prst="flowChartPunchedTap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7056276" y="6027094"/>
            <a:ext cx="756452" cy="246221"/>
          </a:xfrm>
          <a:prstGeom prst="rect">
            <a:avLst/>
          </a:prstGeom>
          <a:noFill/>
        </p:spPr>
        <p:txBody>
          <a:bodyPr wrap="square" rtlCol="0">
            <a:spAutoFit/>
          </a:bodyPr>
          <a:lstStyle/>
          <a:p>
            <a:r>
              <a:rPr lang="en-US" sz="1000" dirty="0"/>
              <a:t>11:05:05</a:t>
            </a:r>
          </a:p>
        </p:txBody>
      </p:sp>
      <p:cxnSp>
        <p:nvCxnSpPr>
          <p:cNvPr id="49" name="Straight Arrow Connector 48"/>
          <p:cNvCxnSpPr/>
          <p:nvPr/>
        </p:nvCxnSpPr>
        <p:spPr>
          <a:xfrm flipV="1">
            <a:off x="7272300" y="2517528"/>
            <a:ext cx="0" cy="351113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8194522" y="2517528"/>
            <a:ext cx="0" cy="3511134"/>
          </a:xfrm>
          <a:prstGeom prst="straightConnector1">
            <a:avLst/>
          </a:prstGeom>
          <a:ln>
            <a:prstDash val="dash"/>
            <a:tailEnd type="non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7273575" y="3660183"/>
            <a:ext cx="915373"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7288848" y="3295631"/>
            <a:ext cx="900100"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7309511" y="3305283"/>
            <a:ext cx="843500" cy="276999"/>
          </a:xfrm>
          <a:prstGeom prst="rect">
            <a:avLst/>
          </a:prstGeom>
          <a:noFill/>
        </p:spPr>
        <p:txBody>
          <a:bodyPr wrap="none" rtlCol="0">
            <a:spAutoFit/>
          </a:bodyPr>
          <a:lstStyle/>
          <a:p>
            <a:pPr algn="ctr"/>
            <a:r>
              <a:rPr lang="en-US" sz="1200" b="1" u="sng" dirty="0"/>
              <a:t>RTC Run</a:t>
            </a:r>
            <a:endParaRPr lang="en-US" sz="1200" dirty="0"/>
          </a:p>
        </p:txBody>
      </p:sp>
      <p:sp>
        <p:nvSpPr>
          <p:cNvPr id="38" name="TextBox 37"/>
          <p:cNvSpPr txBox="1"/>
          <p:nvPr/>
        </p:nvSpPr>
        <p:spPr>
          <a:xfrm>
            <a:off x="2696982" y="4884481"/>
            <a:ext cx="346570" cy="276999"/>
          </a:xfrm>
          <a:prstGeom prst="rect">
            <a:avLst/>
          </a:prstGeom>
          <a:noFill/>
        </p:spPr>
        <p:txBody>
          <a:bodyPr wrap="none" rtlCol="0">
            <a:spAutoFit/>
          </a:bodyPr>
          <a:lstStyle/>
          <a:p>
            <a:r>
              <a:rPr lang="en-US" sz="1200" dirty="0"/>
              <a:t>4s</a:t>
            </a:r>
          </a:p>
        </p:txBody>
      </p:sp>
    </p:spTree>
    <p:extLst>
      <p:ext uri="{BB962C8B-B14F-4D97-AF65-F5344CB8AC3E}">
        <p14:creationId xmlns:p14="http://schemas.microsoft.com/office/powerpoint/2010/main" val="748706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LFC Changes : UDBP to UDSP</a:t>
            </a:r>
          </a:p>
        </p:txBody>
      </p:sp>
      <p:sp>
        <p:nvSpPr>
          <p:cNvPr id="8" name="Content Placeholder 7"/>
          <p:cNvSpPr>
            <a:spLocks noGrp="1"/>
          </p:cNvSpPr>
          <p:nvPr>
            <p:ph idx="1"/>
          </p:nvPr>
        </p:nvSpPr>
        <p:spPr>
          <a:xfrm>
            <a:off x="388749" y="762000"/>
            <a:ext cx="4086513" cy="5411188"/>
          </a:xfrm>
        </p:spPr>
        <p:txBody>
          <a:bodyPr/>
          <a:lstStyle/>
          <a:p>
            <a:pPr marL="0" indent="0">
              <a:buNone/>
            </a:pPr>
            <a:r>
              <a:rPr lang="en-US" sz="2000" i="1" dirty="0">
                <a:solidFill>
                  <a:schemeClr val="accent2"/>
                </a:solidFill>
              </a:rPr>
              <a:t>Today</a:t>
            </a:r>
          </a:p>
          <a:p>
            <a:r>
              <a:rPr lang="en-US" sz="1800" dirty="0">
                <a:solidFill>
                  <a:schemeClr val="accent2"/>
                </a:solidFill>
              </a:rPr>
              <a:t>UDBP is Resource-specific tracking signal for Resources to ramp to new Base Points</a:t>
            </a:r>
            <a:endParaRPr lang="en-US" sz="1600" dirty="0">
              <a:solidFill>
                <a:schemeClr val="accent2"/>
              </a:solidFill>
            </a:endParaRPr>
          </a:p>
          <a:p>
            <a:pPr marL="0" indent="0">
              <a:buNone/>
            </a:pPr>
            <a:endParaRPr lang="en-US" sz="1000" dirty="0">
              <a:solidFill>
                <a:schemeClr val="accent2"/>
              </a:solidFill>
            </a:endParaRPr>
          </a:p>
          <a:p>
            <a:r>
              <a:rPr lang="en-US" sz="1800" dirty="0">
                <a:solidFill>
                  <a:schemeClr val="accent2"/>
                </a:solidFill>
              </a:rPr>
              <a:t>Every LFC cycle(4s), ERCOT sends QSEs the Resource-specific UDBP and QSE portfolio Regulation Instruction</a:t>
            </a:r>
            <a:endParaRPr lang="en-US" sz="1600" dirty="0">
              <a:solidFill>
                <a:schemeClr val="accent2"/>
              </a:solidFill>
            </a:endParaRPr>
          </a:p>
          <a:p>
            <a:endParaRPr lang="en-US" sz="1000" dirty="0"/>
          </a:p>
          <a:p>
            <a:endParaRPr lang="en-US" sz="2000" dirty="0"/>
          </a:p>
          <a:p>
            <a:pPr lvl="1"/>
            <a:endParaRPr lang="en-US" sz="1800" dirty="0"/>
          </a:p>
          <a:p>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a:p>
        </p:txBody>
      </p:sp>
      <p:cxnSp>
        <p:nvCxnSpPr>
          <p:cNvPr id="10" name="Straight Connector 9"/>
          <p:cNvCxnSpPr/>
          <p:nvPr/>
        </p:nvCxnSpPr>
        <p:spPr>
          <a:xfrm flipH="1">
            <a:off x="4537364" y="990600"/>
            <a:ext cx="38100" cy="512048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Content Placeholder 7"/>
          <p:cNvSpPr txBox="1">
            <a:spLocks/>
          </p:cNvSpPr>
          <p:nvPr/>
        </p:nvSpPr>
        <p:spPr>
          <a:xfrm>
            <a:off x="4749585" y="836470"/>
            <a:ext cx="4305300" cy="512048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i="1" dirty="0"/>
              <a:t>Under RTC</a:t>
            </a:r>
          </a:p>
          <a:p>
            <a:r>
              <a:rPr lang="en-US" sz="1800" dirty="0"/>
              <a:t>Every LFC cycle(4s), ERCOT will send Updated Desired Set Point (UDSP)</a:t>
            </a:r>
            <a:endParaRPr lang="en-US" sz="1600" dirty="0">
              <a:solidFill>
                <a:schemeClr val="accent3"/>
              </a:solidFill>
            </a:endParaRPr>
          </a:p>
          <a:p>
            <a:endParaRPr lang="en-US" sz="1000" dirty="0"/>
          </a:p>
          <a:p>
            <a:r>
              <a:rPr lang="en-US" sz="1800" dirty="0"/>
              <a:t>UDSP(t) = Base Ramp(t) + Resource Specific Regulation Instruction(t)</a:t>
            </a:r>
            <a:endParaRPr lang="en-US" sz="1600" dirty="0">
              <a:solidFill>
                <a:schemeClr val="accent3"/>
              </a:solidFill>
            </a:endParaRPr>
          </a:p>
          <a:p>
            <a:pPr lvl="1"/>
            <a:r>
              <a:rPr lang="en-US" sz="1200" dirty="0"/>
              <a:t>Base Ramp is like 4-minute UDBP Ramp, starting MW of Base Ramp sum of Previous RTC Base Point and Last LFC Regulation Up/Down Instruction</a:t>
            </a:r>
          </a:p>
          <a:p>
            <a:pPr lvl="1"/>
            <a:r>
              <a:rPr lang="en-US" sz="1200" dirty="0"/>
              <a:t>Ending MW for Base Ramp is the next RTC Base Point </a:t>
            </a:r>
          </a:p>
        </p:txBody>
      </p:sp>
      <p:pic>
        <p:nvPicPr>
          <p:cNvPr id="3" name="Picture 2">
            <a:extLst>
              <a:ext uri="{FF2B5EF4-FFF2-40B4-BE49-F238E27FC236}">
                <a16:creationId xmlns:a16="http://schemas.microsoft.com/office/drawing/2014/main" id="{B226B001-07CE-6637-D071-4868DE976003}"/>
              </a:ext>
            </a:extLst>
          </p:cNvPr>
          <p:cNvPicPr>
            <a:picLocks noChangeAspect="1"/>
          </p:cNvPicPr>
          <p:nvPr/>
        </p:nvPicPr>
        <p:blipFill>
          <a:blip r:embed="rId3"/>
          <a:stretch>
            <a:fillRect/>
          </a:stretch>
        </p:blipFill>
        <p:spPr>
          <a:xfrm>
            <a:off x="805063" y="3763889"/>
            <a:ext cx="3304318" cy="2444708"/>
          </a:xfrm>
          <a:prstGeom prst="rect">
            <a:avLst/>
          </a:prstGeom>
        </p:spPr>
      </p:pic>
      <p:cxnSp>
        <p:nvCxnSpPr>
          <p:cNvPr id="5" name="Straight Connector 4">
            <a:extLst>
              <a:ext uri="{FF2B5EF4-FFF2-40B4-BE49-F238E27FC236}">
                <a16:creationId xmlns:a16="http://schemas.microsoft.com/office/drawing/2014/main" id="{C160D98F-FA08-155E-3FBD-65BCA08AD095}"/>
              </a:ext>
            </a:extLst>
          </p:cNvPr>
          <p:cNvCxnSpPr/>
          <p:nvPr/>
        </p:nvCxnSpPr>
        <p:spPr>
          <a:xfrm>
            <a:off x="5760132" y="5604896"/>
            <a:ext cx="568318" cy="4552"/>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C9CCB510-0DF8-4AD9-CB85-4EADA314F938}"/>
              </a:ext>
            </a:extLst>
          </p:cNvPr>
          <p:cNvSpPr/>
          <p:nvPr/>
        </p:nvSpPr>
        <p:spPr>
          <a:xfrm>
            <a:off x="5753675" y="4382600"/>
            <a:ext cx="577561" cy="1218506"/>
          </a:xfrm>
          <a:prstGeom prst="rect">
            <a:avLst/>
          </a:prstGeom>
          <a:pattFill prst="pct5">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A733706F-958A-5683-2FB9-47AD3EDDD016}"/>
              </a:ext>
            </a:extLst>
          </p:cNvPr>
          <p:cNvCxnSpPr/>
          <p:nvPr/>
        </p:nvCxnSpPr>
        <p:spPr>
          <a:xfrm>
            <a:off x="5753675" y="6393267"/>
            <a:ext cx="2888383"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4DF322F2-BA7D-3220-40DB-113AB21C70C3}"/>
              </a:ext>
            </a:extLst>
          </p:cNvPr>
          <p:cNvCxnSpPr/>
          <p:nvPr/>
        </p:nvCxnSpPr>
        <p:spPr>
          <a:xfrm rot="16200000">
            <a:off x="4687451" y="5328477"/>
            <a:ext cx="2144646"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2E958E2-3719-D576-D5AB-9C808D750B65}"/>
              </a:ext>
            </a:extLst>
          </p:cNvPr>
          <p:cNvCxnSpPr/>
          <p:nvPr/>
        </p:nvCxnSpPr>
        <p:spPr>
          <a:xfrm rot="16200000">
            <a:off x="5259441" y="5320944"/>
            <a:ext cx="2144646" cy="0"/>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EC0F680-2E7A-B89A-DB1E-379808BD2994}"/>
              </a:ext>
            </a:extLst>
          </p:cNvPr>
          <p:cNvCxnSpPr/>
          <p:nvPr/>
        </p:nvCxnSpPr>
        <p:spPr>
          <a:xfrm rot="16200000">
            <a:off x="7302258" y="5320944"/>
            <a:ext cx="2144646" cy="0"/>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5D0CF10-E5FB-E528-D26B-C4B496E015BE}"/>
              </a:ext>
            </a:extLst>
          </p:cNvPr>
          <p:cNvCxnSpPr/>
          <p:nvPr/>
        </p:nvCxnSpPr>
        <p:spPr>
          <a:xfrm>
            <a:off x="5923200" y="5605658"/>
            <a:ext cx="408563"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825CCC-AF33-DF9F-74AE-32C69C13B813}"/>
              </a:ext>
            </a:extLst>
          </p:cNvPr>
          <p:cNvCxnSpPr/>
          <p:nvPr/>
        </p:nvCxnSpPr>
        <p:spPr>
          <a:xfrm>
            <a:off x="7966017" y="4493333"/>
            <a:ext cx="408563"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75E7286-7349-2FA6-D1E2-73FF9FFF7021}"/>
              </a:ext>
            </a:extLst>
          </p:cNvPr>
          <p:cNvCxnSpPr/>
          <p:nvPr/>
        </p:nvCxnSpPr>
        <p:spPr>
          <a:xfrm flipV="1">
            <a:off x="5759773" y="5605658"/>
            <a:ext cx="163427" cy="244712"/>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02E279E-D56D-3A28-5BE1-9EE29CB813F3}"/>
              </a:ext>
            </a:extLst>
          </p:cNvPr>
          <p:cNvCxnSpPr/>
          <p:nvPr/>
        </p:nvCxnSpPr>
        <p:spPr>
          <a:xfrm flipV="1">
            <a:off x="6128251" y="4375932"/>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54CE2427-A836-E3BA-C5E0-179DD9837E32}"/>
              </a:ext>
            </a:extLst>
          </p:cNvPr>
          <p:cNvCxnSpPr/>
          <p:nvPr/>
        </p:nvCxnSpPr>
        <p:spPr>
          <a:xfrm flipV="1">
            <a:off x="6292493" y="4371380"/>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959E2D4-741A-F95D-57A2-788E1EA9ACCF}"/>
              </a:ext>
            </a:extLst>
          </p:cNvPr>
          <p:cNvCxnSpPr/>
          <p:nvPr/>
        </p:nvCxnSpPr>
        <p:spPr>
          <a:xfrm flipV="1">
            <a:off x="5968080" y="4371380"/>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01319329-AFF6-B722-8DB1-4190386A368F}"/>
              </a:ext>
            </a:extLst>
          </p:cNvPr>
          <p:cNvCxnSpPr/>
          <p:nvPr/>
        </p:nvCxnSpPr>
        <p:spPr>
          <a:xfrm flipV="1">
            <a:off x="5835876" y="4497508"/>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86A9E7B5-FEE6-5D3F-B772-DEAA33437495}"/>
              </a:ext>
            </a:extLst>
          </p:cNvPr>
          <p:cNvSpPr txBox="1"/>
          <p:nvPr/>
        </p:nvSpPr>
        <p:spPr>
          <a:xfrm>
            <a:off x="5967696" y="3973556"/>
            <a:ext cx="1266787" cy="246221"/>
          </a:xfrm>
          <a:prstGeom prst="rect">
            <a:avLst/>
          </a:prstGeom>
          <a:noFill/>
        </p:spPr>
        <p:txBody>
          <a:bodyPr wrap="square" rtlCol="0">
            <a:spAutoFit/>
          </a:bodyPr>
          <a:lstStyle/>
          <a:p>
            <a:r>
              <a:rPr lang="en-US" sz="1000" dirty="0" err="1"/>
              <a:t>RegUp</a:t>
            </a:r>
            <a:r>
              <a:rPr lang="en-US" sz="1000" dirty="0"/>
              <a:t> Instruction</a:t>
            </a:r>
          </a:p>
        </p:txBody>
      </p:sp>
      <p:cxnSp>
        <p:nvCxnSpPr>
          <p:cNvPr id="23" name="Straight Arrow Connector 22">
            <a:extLst>
              <a:ext uri="{FF2B5EF4-FFF2-40B4-BE49-F238E27FC236}">
                <a16:creationId xmlns:a16="http://schemas.microsoft.com/office/drawing/2014/main" id="{0DAB3DC1-C76E-5353-FBF4-ECD42C4B734C}"/>
              </a:ext>
            </a:extLst>
          </p:cNvPr>
          <p:cNvCxnSpPr>
            <a:cxnSpLocks/>
          </p:cNvCxnSpPr>
          <p:nvPr/>
        </p:nvCxnSpPr>
        <p:spPr>
          <a:xfrm flipH="1">
            <a:off x="6126235" y="4204803"/>
            <a:ext cx="77696" cy="3863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DDFC163-1E6E-F4A0-67A3-19F802EC2A7A}"/>
              </a:ext>
            </a:extLst>
          </p:cNvPr>
          <p:cNvSpPr txBox="1"/>
          <p:nvPr/>
        </p:nvSpPr>
        <p:spPr>
          <a:xfrm>
            <a:off x="8356674" y="6146648"/>
            <a:ext cx="540060" cy="246221"/>
          </a:xfrm>
          <a:prstGeom prst="rect">
            <a:avLst/>
          </a:prstGeom>
          <a:noFill/>
        </p:spPr>
        <p:txBody>
          <a:bodyPr wrap="square" rtlCol="0">
            <a:spAutoFit/>
          </a:bodyPr>
          <a:lstStyle/>
          <a:p>
            <a:r>
              <a:rPr lang="en-US" sz="1000" dirty="0"/>
              <a:t>Time</a:t>
            </a:r>
          </a:p>
        </p:txBody>
      </p:sp>
      <p:cxnSp>
        <p:nvCxnSpPr>
          <p:cNvPr id="27" name="Straight Connector 26">
            <a:extLst>
              <a:ext uri="{FF2B5EF4-FFF2-40B4-BE49-F238E27FC236}">
                <a16:creationId xmlns:a16="http://schemas.microsoft.com/office/drawing/2014/main" id="{822139C9-83CD-CD46-AEA9-46D015C8958B}"/>
              </a:ext>
            </a:extLst>
          </p:cNvPr>
          <p:cNvCxnSpPr/>
          <p:nvPr/>
        </p:nvCxnSpPr>
        <p:spPr>
          <a:xfrm flipV="1">
            <a:off x="5753675" y="4371380"/>
            <a:ext cx="2620378" cy="1122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BA68A60-9DA4-E688-79DD-DA727A1924BC}"/>
              </a:ext>
            </a:extLst>
          </p:cNvPr>
          <p:cNvCxnSpPr/>
          <p:nvPr/>
        </p:nvCxnSpPr>
        <p:spPr>
          <a:xfrm>
            <a:off x="5422271" y="4328637"/>
            <a:ext cx="320397" cy="683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Left Brace 28">
            <a:extLst>
              <a:ext uri="{FF2B5EF4-FFF2-40B4-BE49-F238E27FC236}">
                <a16:creationId xmlns:a16="http://schemas.microsoft.com/office/drawing/2014/main" id="{B88B2386-5BAA-8675-1AD9-CEE710926FEA}"/>
              </a:ext>
            </a:extLst>
          </p:cNvPr>
          <p:cNvSpPr/>
          <p:nvPr/>
        </p:nvSpPr>
        <p:spPr>
          <a:xfrm>
            <a:off x="5473897" y="4382600"/>
            <a:ext cx="243774" cy="121850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a:extLst>
              <a:ext uri="{FF2B5EF4-FFF2-40B4-BE49-F238E27FC236}">
                <a16:creationId xmlns:a16="http://schemas.microsoft.com/office/drawing/2014/main" id="{5E8E18F6-1831-B4DE-D333-78D48D8BD7C9}"/>
              </a:ext>
            </a:extLst>
          </p:cNvPr>
          <p:cNvSpPr txBox="1"/>
          <p:nvPr/>
        </p:nvSpPr>
        <p:spPr>
          <a:xfrm>
            <a:off x="6380705" y="5631058"/>
            <a:ext cx="1226908" cy="246221"/>
          </a:xfrm>
          <a:prstGeom prst="rect">
            <a:avLst/>
          </a:prstGeom>
          <a:noFill/>
        </p:spPr>
        <p:txBody>
          <a:bodyPr wrap="square" rtlCol="0">
            <a:spAutoFit/>
          </a:bodyPr>
          <a:lstStyle/>
          <a:p>
            <a:r>
              <a:rPr lang="en-US" sz="1000" dirty="0"/>
              <a:t>BP@ 10:55</a:t>
            </a:r>
          </a:p>
        </p:txBody>
      </p:sp>
      <p:cxnSp>
        <p:nvCxnSpPr>
          <p:cNvPr id="31" name="Straight Arrow Connector 30">
            <a:extLst>
              <a:ext uri="{FF2B5EF4-FFF2-40B4-BE49-F238E27FC236}">
                <a16:creationId xmlns:a16="http://schemas.microsoft.com/office/drawing/2014/main" id="{E790CB03-3ABA-BD34-8BEC-BFD0924ED6A2}"/>
              </a:ext>
            </a:extLst>
          </p:cNvPr>
          <p:cNvCxnSpPr/>
          <p:nvPr/>
        </p:nvCxnSpPr>
        <p:spPr>
          <a:xfrm flipH="1" flipV="1">
            <a:off x="6168337" y="5616718"/>
            <a:ext cx="261535" cy="97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9E6758C-D62B-411A-D7E2-53CF12762483}"/>
              </a:ext>
            </a:extLst>
          </p:cNvPr>
          <p:cNvCxnSpPr/>
          <p:nvPr/>
        </p:nvCxnSpPr>
        <p:spPr>
          <a:xfrm flipH="1" flipV="1">
            <a:off x="8399637" y="4519358"/>
            <a:ext cx="279916" cy="110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6E37908-D477-C4DF-0CD5-72610861101C}"/>
              </a:ext>
            </a:extLst>
          </p:cNvPr>
          <p:cNvCxnSpPr/>
          <p:nvPr/>
        </p:nvCxnSpPr>
        <p:spPr>
          <a:xfrm>
            <a:off x="6310401" y="4403501"/>
            <a:ext cx="1655615" cy="93017"/>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E0BCFEFB-0F60-2ED5-EDF7-A97727EC4D0E}"/>
              </a:ext>
            </a:extLst>
          </p:cNvPr>
          <p:cNvSpPr txBox="1"/>
          <p:nvPr/>
        </p:nvSpPr>
        <p:spPr>
          <a:xfrm>
            <a:off x="6670521" y="4610854"/>
            <a:ext cx="756452" cy="246221"/>
          </a:xfrm>
          <a:prstGeom prst="rect">
            <a:avLst/>
          </a:prstGeom>
          <a:noFill/>
        </p:spPr>
        <p:txBody>
          <a:bodyPr wrap="square" rtlCol="0">
            <a:spAutoFit/>
          </a:bodyPr>
          <a:lstStyle/>
          <a:p>
            <a:r>
              <a:rPr lang="en-US" sz="1000" dirty="0"/>
              <a:t>UDSP</a:t>
            </a:r>
          </a:p>
        </p:txBody>
      </p:sp>
      <p:cxnSp>
        <p:nvCxnSpPr>
          <p:cNvPr id="35" name="Straight Arrow Connector 34">
            <a:extLst>
              <a:ext uri="{FF2B5EF4-FFF2-40B4-BE49-F238E27FC236}">
                <a16:creationId xmlns:a16="http://schemas.microsoft.com/office/drawing/2014/main" id="{F9B6E38A-68C2-27DF-F858-BA5AE8745D32}"/>
              </a:ext>
            </a:extLst>
          </p:cNvPr>
          <p:cNvCxnSpPr/>
          <p:nvPr/>
        </p:nvCxnSpPr>
        <p:spPr>
          <a:xfrm flipV="1">
            <a:off x="6966468" y="4454568"/>
            <a:ext cx="92994" cy="2143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F274408-EB2F-A89E-CE85-4297CB2A4D21}"/>
              </a:ext>
            </a:extLst>
          </p:cNvPr>
          <p:cNvCxnSpPr/>
          <p:nvPr/>
        </p:nvCxnSpPr>
        <p:spPr>
          <a:xfrm>
            <a:off x="5923200" y="4393149"/>
            <a:ext cx="408563" cy="0"/>
          </a:xfrm>
          <a:prstGeom prst="line">
            <a:avLst/>
          </a:prstGeom>
          <a:ln w="31750">
            <a:prstDash val="soli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B664832-92F0-28E3-E776-AC50248C834B}"/>
              </a:ext>
            </a:extLst>
          </p:cNvPr>
          <p:cNvCxnSpPr/>
          <p:nvPr/>
        </p:nvCxnSpPr>
        <p:spPr>
          <a:xfrm flipV="1">
            <a:off x="5751762" y="4389942"/>
            <a:ext cx="163427" cy="244712"/>
          </a:xfrm>
          <a:prstGeom prst="line">
            <a:avLst/>
          </a:prstGeom>
          <a:ln w="31750">
            <a:prstDash val="solid"/>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FC04CA87-EA26-02E9-F1B6-CBF4209362D2}"/>
              </a:ext>
            </a:extLst>
          </p:cNvPr>
          <p:cNvSpPr txBox="1"/>
          <p:nvPr/>
        </p:nvSpPr>
        <p:spPr>
          <a:xfrm>
            <a:off x="5048899" y="4143721"/>
            <a:ext cx="435387" cy="246221"/>
          </a:xfrm>
          <a:prstGeom prst="rect">
            <a:avLst/>
          </a:prstGeom>
          <a:noFill/>
        </p:spPr>
        <p:txBody>
          <a:bodyPr wrap="square" rtlCol="0">
            <a:spAutoFit/>
          </a:bodyPr>
          <a:lstStyle/>
          <a:p>
            <a:r>
              <a:rPr lang="en-US" sz="1000" dirty="0"/>
              <a:t>HSL</a:t>
            </a:r>
          </a:p>
        </p:txBody>
      </p:sp>
      <p:sp>
        <p:nvSpPr>
          <p:cNvPr id="39" name="TextBox 38">
            <a:extLst>
              <a:ext uri="{FF2B5EF4-FFF2-40B4-BE49-F238E27FC236}">
                <a16:creationId xmlns:a16="http://schemas.microsoft.com/office/drawing/2014/main" id="{4BBA085C-1F1D-B71E-F6F9-BB7CC23D7D86}"/>
              </a:ext>
            </a:extLst>
          </p:cNvPr>
          <p:cNvSpPr txBox="1"/>
          <p:nvPr/>
        </p:nvSpPr>
        <p:spPr>
          <a:xfrm>
            <a:off x="4883827" y="4798969"/>
            <a:ext cx="587745" cy="400110"/>
          </a:xfrm>
          <a:prstGeom prst="rect">
            <a:avLst/>
          </a:prstGeom>
          <a:noFill/>
        </p:spPr>
        <p:txBody>
          <a:bodyPr wrap="square" rtlCol="0">
            <a:spAutoFit/>
          </a:bodyPr>
          <a:lstStyle/>
          <a:p>
            <a:r>
              <a:rPr lang="en-US" sz="1000" dirty="0" err="1"/>
              <a:t>RegUp</a:t>
            </a:r>
            <a:endParaRPr lang="en-US" sz="1000" dirty="0"/>
          </a:p>
          <a:p>
            <a:r>
              <a:rPr lang="en-US" sz="1000" dirty="0"/>
              <a:t>Award</a:t>
            </a:r>
          </a:p>
        </p:txBody>
      </p:sp>
      <p:sp>
        <p:nvSpPr>
          <p:cNvPr id="40" name="TextBox 39">
            <a:extLst>
              <a:ext uri="{FF2B5EF4-FFF2-40B4-BE49-F238E27FC236}">
                <a16:creationId xmlns:a16="http://schemas.microsoft.com/office/drawing/2014/main" id="{98B52CB7-B7BE-8725-D01C-48FF6B61169A}"/>
              </a:ext>
            </a:extLst>
          </p:cNvPr>
          <p:cNvSpPr txBox="1"/>
          <p:nvPr/>
        </p:nvSpPr>
        <p:spPr>
          <a:xfrm>
            <a:off x="8270290" y="4647304"/>
            <a:ext cx="895630" cy="246221"/>
          </a:xfrm>
          <a:prstGeom prst="rect">
            <a:avLst/>
          </a:prstGeom>
          <a:noFill/>
        </p:spPr>
        <p:txBody>
          <a:bodyPr wrap="square" rtlCol="0">
            <a:spAutoFit/>
          </a:bodyPr>
          <a:lstStyle/>
          <a:p>
            <a:r>
              <a:rPr lang="en-US" sz="1000" dirty="0"/>
              <a:t>BP@ 11:00</a:t>
            </a:r>
          </a:p>
        </p:txBody>
      </p:sp>
      <p:sp>
        <p:nvSpPr>
          <p:cNvPr id="41" name="TextBox 40">
            <a:extLst>
              <a:ext uri="{FF2B5EF4-FFF2-40B4-BE49-F238E27FC236}">
                <a16:creationId xmlns:a16="http://schemas.microsoft.com/office/drawing/2014/main" id="{AE8BFC98-1123-6F88-19B9-7BC363CFCAF0}"/>
              </a:ext>
            </a:extLst>
          </p:cNvPr>
          <p:cNvSpPr txBox="1"/>
          <p:nvPr/>
        </p:nvSpPr>
        <p:spPr>
          <a:xfrm>
            <a:off x="5844638" y="6173188"/>
            <a:ext cx="756452" cy="246221"/>
          </a:xfrm>
          <a:prstGeom prst="rect">
            <a:avLst/>
          </a:prstGeom>
          <a:noFill/>
        </p:spPr>
        <p:txBody>
          <a:bodyPr wrap="square" rtlCol="0">
            <a:spAutoFit/>
          </a:bodyPr>
          <a:lstStyle/>
          <a:p>
            <a:r>
              <a:rPr lang="en-US" sz="1000" dirty="0"/>
              <a:t>11:00</a:t>
            </a:r>
          </a:p>
        </p:txBody>
      </p:sp>
      <p:sp>
        <p:nvSpPr>
          <p:cNvPr id="42" name="TextBox 41">
            <a:extLst>
              <a:ext uri="{FF2B5EF4-FFF2-40B4-BE49-F238E27FC236}">
                <a16:creationId xmlns:a16="http://schemas.microsoft.com/office/drawing/2014/main" id="{33BA0475-1481-1E57-CEC2-D806A0DDE16C}"/>
              </a:ext>
            </a:extLst>
          </p:cNvPr>
          <p:cNvSpPr txBox="1"/>
          <p:nvPr/>
        </p:nvSpPr>
        <p:spPr>
          <a:xfrm>
            <a:off x="7892064" y="6143051"/>
            <a:ext cx="756452" cy="246221"/>
          </a:xfrm>
          <a:prstGeom prst="rect">
            <a:avLst/>
          </a:prstGeom>
          <a:noFill/>
        </p:spPr>
        <p:txBody>
          <a:bodyPr wrap="square" rtlCol="0">
            <a:spAutoFit/>
          </a:bodyPr>
          <a:lstStyle/>
          <a:p>
            <a:r>
              <a:rPr lang="en-US" sz="1000" dirty="0"/>
              <a:t>11:05</a:t>
            </a:r>
          </a:p>
        </p:txBody>
      </p:sp>
    </p:spTree>
    <p:extLst>
      <p:ext uri="{BB962C8B-B14F-4D97-AF65-F5344CB8AC3E}">
        <p14:creationId xmlns:p14="http://schemas.microsoft.com/office/powerpoint/2010/main" val="20083520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Horizontal)">
                                      <p:cBhvr>
                                        <p:cTn id="7" dur="500"/>
                                        <p:tgtEl>
                                          <p:spTgt spid="8">
                                            <p:txEl>
                                              <p:pRg st="0" end="0"/>
                                            </p:txEl>
                                          </p:spTgt>
                                        </p:tgtEl>
                                      </p:cBhvr>
                                    </p:animEffect>
                                  </p:childTnLst>
                                </p:cTn>
                              </p:par>
                              <p:par>
                                <p:cTn id="8" presetID="16" presetClass="entr" presetSubtype="26"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barn(inHorizontal)">
                                      <p:cBhvr>
                                        <p:cTn id="10" dur="500"/>
                                        <p:tgtEl>
                                          <p:spTgt spid="8">
                                            <p:txEl>
                                              <p:pRg st="1" end="1"/>
                                            </p:txEl>
                                          </p:spTgt>
                                        </p:tgtEl>
                                      </p:cBhvr>
                                    </p:animEffect>
                                  </p:childTnLst>
                                </p:cTn>
                              </p:par>
                              <p:par>
                                <p:cTn id="11" presetID="16" presetClass="entr" presetSubtype="26"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Effect transition="in" filter="barn(inHorizontal)">
                                      <p:cBhvr>
                                        <p:cTn id="13" dur="500"/>
                                        <p:tgtEl>
                                          <p:spTgt spid="8">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6" fill="hold" grpId="0"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barn(inHorizontal)">
                                      <p:cBhvr>
                                        <p:cTn id="18" dur="500"/>
                                        <p:tgtEl>
                                          <p:spTgt spid="12">
                                            <p:txEl>
                                              <p:pRg st="0" end="0"/>
                                            </p:txEl>
                                          </p:spTgt>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12">
                                            <p:txEl>
                                              <p:pRg st="1" end="1"/>
                                            </p:txEl>
                                          </p:spTgt>
                                        </p:tgtEl>
                                        <p:attrNameLst>
                                          <p:attrName>style.visibility</p:attrName>
                                        </p:attrNameLst>
                                      </p:cBhvr>
                                      <p:to>
                                        <p:strVal val="visible"/>
                                      </p:to>
                                    </p:set>
                                    <p:animEffect transition="in" filter="barn(inHorizontal)">
                                      <p:cBhvr>
                                        <p:cTn id="21" dur="500"/>
                                        <p:tgtEl>
                                          <p:spTgt spid="12">
                                            <p:txEl>
                                              <p:pRg st="1" end="1"/>
                                            </p:txEl>
                                          </p:spTgt>
                                        </p:tgtEl>
                                      </p:cBhvr>
                                    </p:animEffect>
                                  </p:childTnLst>
                                </p:cTn>
                              </p:par>
                              <p:par>
                                <p:cTn id="22" presetID="16" presetClass="entr" presetSubtype="26" fill="hold" grpId="0" nodeType="withEffect">
                                  <p:stCondLst>
                                    <p:cond delay="0"/>
                                  </p:stCondLst>
                                  <p:childTnLst>
                                    <p:set>
                                      <p:cBhvr>
                                        <p:cTn id="23" dur="1" fill="hold">
                                          <p:stCondLst>
                                            <p:cond delay="0"/>
                                          </p:stCondLst>
                                        </p:cTn>
                                        <p:tgtEl>
                                          <p:spTgt spid="12">
                                            <p:txEl>
                                              <p:pRg st="3" end="3"/>
                                            </p:txEl>
                                          </p:spTgt>
                                        </p:tgtEl>
                                        <p:attrNameLst>
                                          <p:attrName>style.visibility</p:attrName>
                                        </p:attrNameLst>
                                      </p:cBhvr>
                                      <p:to>
                                        <p:strVal val="visible"/>
                                      </p:to>
                                    </p:set>
                                    <p:animEffect transition="in" filter="barn(inHorizontal)">
                                      <p:cBhvr>
                                        <p:cTn id="24" dur="500"/>
                                        <p:tgtEl>
                                          <p:spTgt spid="12">
                                            <p:txEl>
                                              <p:pRg st="3" end="3"/>
                                            </p:txEl>
                                          </p:spTgt>
                                        </p:tgtEl>
                                      </p:cBhvr>
                                    </p:animEffect>
                                  </p:childTnLst>
                                </p:cTn>
                              </p:par>
                              <p:par>
                                <p:cTn id="25" presetID="16" presetClass="entr" presetSubtype="26" fill="hold" grpId="0" nodeType="with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barn(inHorizontal)">
                                      <p:cBhvr>
                                        <p:cTn id="27" dur="500"/>
                                        <p:tgtEl>
                                          <p:spTgt spid="12">
                                            <p:txEl>
                                              <p:pRg st="4" end="4"/>
                                            </p:txEl>
                                          </p:spTgt>
                                        </p:tgtEl>
                                      </p:cBhvr>
                                    </p:animEffect>
                                  </p:childTnLst>
                                </p:cTn>
                              </p:par>
                              <p:par>
                                <p:cTn id="28" presetID="16" presetClass="entr" presetSubtype="26" fill="hold" grpId="0" nodeType="withEffect">
                                  <p:stCondLst>
                                    <p:cond delay="0"/>
                                  </p:stCondLst>
                                  <p:childTnLst>
                                    <p:set>
                                      <p:cBhvr>
                                        <p:cTn id="29" dur="1" fill="hold">
                                          <p:stCondLst>
                                            <p:cond delay="0"/>
                                          </p:stCondLst>
                                        </p:cTn>
                                        <p:tgtEl>
                                          <p:spTgt spid="12">
                                            <p:txEl>
                                              <p:pRg st="5" end="5"/>
                                            </p:txEl>
                                          </p:spTgt>
                                        </p:tgtEl>
                                        <p:attrNameLst>
                                          <p:attrName>style.visibility</p:attrName>
                                        </p:attrNameLst>
                                      </p:cBhvr>
                                      <p:to>
                                        <p:strVal val="visible"/>
                                      </p:to>
                                    </p:set>
                                    <p:animEffect transition="in" filter="barn(inHorizontal)">
                                      <p:cBhvr>
                                        <p:cTn id="30" dur="5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12"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Regulation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a:p>
        </p:txBody>
      </p:sp>
      <p:sp>
        <p:nvSpPr>
          <p:cNvPr id="8" name="Content Placeholder 7"/>
          <p:cNvSpPr>
            <a:spLocks noGrp="1"/>
          </p:cNvSpPr>
          <p:nvPr>
            <p:ph idx="1"/>
          </p:nvPr>
        </p:nvSpPr>
        <p:spPr>
          <a:xfrm>
            <a:off x="381000" y="1079343"/>
            <a:ext cx="4191000" cy="5120483"/>
          </a:xfrm>
        </p:spPr>
        <p:txBody>
          <a:bodyPr/>
          <a:lstStyle/>
          <a:p>
            <a:pPr marL="0" indent="0">
              <a:buNone/>
            </a:pPr>
            <a:r>
              <a:rPr lang="en-US" sz="2000" i="1" dirty="0">
                <a:solidFill>
                  <a:schemeClr val="accent2"/>
                </a:solidFill>
              </a:rPr>
              <a:t>Today </a:t>
            </a:r>
          </a:p>
          <a:p>
            <a:r>
              <a:rPr lang="en-US" sz="1800" dirty="0">
                <a:solidFill>
                  <a:schemeClr val="accent2"/>
                </a:solidFill>
              </a:rPr>
              <a:t>LFC sends a QSE portfolio level Regulation Instruction.</a:t>
            </a:r>
          </a:p>
          <a:p>
            <a:r>
              <a:rPr lang="en-US" sz="1800" dirty="0">
                <a:solidFill>
                  <a:schemeClr val="accent2"/>
                </a:solidFill>
              </a:rPr>
              <a:t>QSE system distributes its QSE portfolio level Regulation Instruction among its Resources Providing Regulation based on participation factors.</a:t>
            </a:r>
            <a:endParaRPr lang="en-US" sz="1000" dirty="0">
              <a:solidFill>
                <a:schemeClr val="accent2"/>
              </a:solidFill>
            </a:endParaRPr>
          </a:p>
          <a:p>
            <a:r>
              <a:rPr lang="en-US" sz="1800" dirty="0">
                <a:solidFill>
                  <a:schemeClr val="accent2"/>
                </a:solidFill>
              </a:rPr>
              <a:t>The Resources carrying Regulation Up will telemeter RURS and RUPF</a:t>
            </a:r>
          </a:p>
          <a:p>
            <a:r>
              <a:rPr lang="en-US" sz="1800" dirty="0">
                <a:solidFill>
                  <a:schemeClr val="accent2"/>
                </a:solidFill>
              </a:rPr>
              <a:t>The Resources carrying Regulation Down will telemeter RDRS and RDPF</a:t>
            </a:r>
          </a:p>
          <a:p>
            <a:pPr lvl="1"/>
            <a:endParaRPr lang="en-US" sz="1800" dirty="0"/>
          </a:p>
          <a:p>
            <a:endParaRPr lang="en-US" sz="2000" dirty="0"/>
          </a:p>
          <a:p>
            <a:endParaRPr lang="en-US" sz="2000" dirty="0"/>
          </a:p>
        </p:txBody>
      </p:sp>
      <p:sp>
        <p:nvSpPr>
          <p:cNvPr id="12" name="Content Placeholder 7"/>
          <p:cNvSpPr txBox="1">
            <a:spLocks/>
          </p:cNvSpPr>
          <p:nvPr/>
        </p:nvSpPr>
        <p:spPr>
          <a:xfrm>
            <a:off x="4730635" y="1047332"/>
            <a:ext cx="4305300" cy="512048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i="1" dirty="0"/>
              <a:t>Under RTC</a:t>
            </a:r>
          </a:p>
          <a:p>
            <a:r>
              <a:rPr lang="en-US" sz="1800" dirty="0">
                <a:solidFill>
                  <a:schemeClr val="accent2"/>
                </a:solidFill>
              </a:rPr>
              <a:t>LFC sends Resource-specific Regulation Instruction, embedded in UDSP. </a:t>
            </a:r>
            <a:endParaRPr lang="en-US" sz="1000" dirty="0">
              <a:solidFill>
                <a:schemeClr val="accent2"/>
              </a:solidFill>
            </a:endParaRPr>
          </a:p>
          <a:p>
            <a:r>
              <a:rPr lang="en-US" sz="1800" dirty="0"/>
              <a:t>RURS,RUPF, RDRS and RDPF telemetry from Resources are no longer needed. </a:t>
            </a:r>
          </a:p>
          <a:p>
            <a:r>
              <a:rPr lang="en-US" sz="1800" dirty="0"/>
              <a:t>The Resources capable of providing Regulation will telemeter </a:t>
            </a:r>
          </a:p>
          <a:p>
            <a:pPr lvl="1"/>
            <a:r>
              <a:rPr lang="en-US" sz="1600" dirty="0" err="1"/>
              <a:t>RegUp</a:t>
            </a:r>
            <a:r>
              <a:rPr lang="en-US" sz="1600" dirty="0"/>
              <a:t> Ramp Rate(MW/Min), when multiplied by 5 gives current capability in MW to provide </a:t>
            </a:r>
            <a:r>
              <a:rPr lang="en-US" sz="1600" dirty="0" err="1"/>
              <a:t>RegUp</a:t>
            </a:r>
            <a:endParaRPr lang="en-US" sz="1600" dirty="0"/>
          </a:p>
          <a:p>
            <a:pPr lvl="1"/>
            <a:r>
              <a:rPr lang="en-US" sz="1600" dirty="0" err="1"/>
              <a:t>RegDn</a:t>
            </a:r>
            <a:r>
              <a:rPr lang="en-US" sz="1600" dirty="0"/>
              <a:t> Ramp Rate(MW/Min), when multiplied by 5 gives current capability in MW to provide </a:t>
            </a:r>
            <a:r>
              <a:rPr lang="en-US" sz="1600" dirty="0" err="1"/>
              <a:t>RegDown</a:t>
            </a:r>
            <a:r>
              <a:rPr lang="en-US" sz="1600" dirty="0"/>
              <a:t>.</a:t>
            </a:r>
          </a:p>
          <a:p>
            <a:pPr lvl="1"/>
            <a:endParaRPr lang="en-US" sz="1800" dirty="0"/>
          </a:p>
        </p:txBody>
      </p:sp>
      <p:cxnSp>
        <p:nvCxnSpPr>
          <p:cNvPr id="9" name="Straight Connector 8"/>
          <p:cNvCxnSpPr>
            <a:cxnSpLocks/>
          </p:cNvCxnSpPr>
          <p:nvPr/>
        </p:nvCxnSpPr>
        <p:spPr>
          <a:xfrm>
            <a:off x="4572000" y="1066800"/>
            <a:ext cx="0" cy="4343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29202F5D-E49F-2254-E053-A015BFD97D8E}"/>
              </a:ext>
            </a:extLst>
          </p:cNvPr>
          <p:cNvSpPr txBox="1"/>
          <p:nvPr/>
        </p:nvSpPr>
        <p:spPr>
          <a:xfrm>
            <a:off x="901827" y="5606534"/>
            <a:ext cx="7528664" cy="369332"/>
          </a:xfrm>
          <a:prstGeom prst="rect">
            <a:avLst/>
          </a:prstGeom>
          <a:noFill/>
        </p:spPr>
        <p:txBody>
          <a:bodyPr wrap="none" rtlCol="0">
            <a:spAutoFit/>
          </a:bodyPr>
          <a:lstStyle/>
          <a:p>
            <a:r>
              <a:rPr lang="en-US" dirty="0">
                <a:solidFill>
                  <a:schemeClr val="accent2"/>
                </a:solidFill>
              </a:rPr>
              <a:t>Fast Responsive Regulation Service (FRRS) will be discontinued in RTC</a:t>
            </a:r>
          </a:p>
        </p:txBody>
      </p:sp>
    </p:spTree>
    <p:extLst>
      <p:ext uri="{BB962C8B-B14F-4D97-AF65-F5344CB8AC3E}">
        <p14:creationId xmlns:p14="http://schemas.microsoft.com/office/powerpoint/2010/main" val="21717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Horizontal)">
                                      <p:cBhvr>
                                        <p:cTn id="7" dur="500"/>
                                        <p:tgtEl>
                                          <p:spTgt spid="8">
                                            <p:txEl>
                                              <p:pRg st="0" end="0"/>
                                            </p:txEl>
                                          </p:spTgt>
                                        </p:tgtEl>
                                      </p:cBhvr>
                                    </p:animEffect>
                                  </p:childTnLst>
                                </p:cTn>
                              </p:par>
                              <p:par>
                                <p:cTn id="8" presetID="16" presetClass="entr" presetSubtype="26"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barn(inHorizontal)">
                                      <p:cBhvr>
                                        <p:cTn id="10" dur="500"/>
                                        <p:tgtEl>
                                          <p:spTgt spid="8">
                                            <p:txEl>
                                              <p:pRg st="1" end="1"/>
                                            </p:txEl>
                                          </p:spTgt>
                                        </p:tgtEl>
                                      </p:cBhvr>
                                    </p:animEffect>
                                  </p:childTnLst>
                                </p:cTn>
                              </p:par>
                              <p:par>
                                <p:cTn id="11" presetID="16" presetClass="entr" presetSubtype="26"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barn(inHorizontal)">
                                      <p:cBhvr>
                                        <p:cTn id="13" dur="500"/>
                                        <p:tgtEl>
                                          <p:spTgt spid="8">
                                            <p:txEl>
                                              <p:pRg st="2" end="2"/>
                                            </p:txEl>
                                          </p:spTgt>
                                        </p:tgtEl>
                                      </p:cBhvr>
                                    </p:animEffect>
                                  </p:childTnLst>
                                </p:cTn>
                              </p:par>
                              <p:par>
                                <p:cTn id="14" presetID="16" presetClass="entr" presetSubtype="26"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barn(inHorizontal)">
                                      <p:cBhvr>
                                        <p:cTn id="16" dur="500"/>
                                        <p:tgtEl>
                                          <p:spTgt spid="8">
                                            <p:txEl>
                                              <p:pRg st="3" end="3"/>
                                            </p:txEl>
                                          </p:spTgt>
                                        </p:tgtEl>
                                      </p:cBhvr>
                                    </p:animEffect>
                                  </p:childTnLst>
                                </p:cTn>
                              </p:par>
                              <p:par>
                                <p:cTn id="17" presetID="16" presetClass="entr" presetSubtype="26" fill="hold" grpId="0"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barn(inHorizontal)">
                                      <p:cBhvr>
                                        <p:cTn id="19" dur="500"/>
                                        <p:tgtEl>
                                          <p:spTgt spid="8">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6" fill="hold" grpId="0" nodeType="clickEffect">
                                  <p:stCondLst>
                                    <p:cond delay="0"/>
                                  </p:stCondLst>
                                  <p:childTnLst>
                                    <p:set>
                                      <p:cBhvr>
                                        <p:cTn id="23" dur="1" fill="hold">
                                          <p:stCondLst>
                                            <p:cond delay="0"/>
                                          </p:stCondLst>
                                        </p:cTn>
                                        <p:tgtEl>
                                          <p:spTgt spid="12">
                                            <p:txEl>
                                              <p:pRg st="0" end="0"/>
                                            </p:txEl>
                                          </p:spTgt>
                                        </p:tgtEl>
                                        <p:attrNameLst>
                                          <p:attrName>style.visibility</p:attrName>
                                        </p:attrNameLst>
                                      </p:cBhvr>
                                      <p:to>
                                        <p:strVal val="visible"/>
                                      </p:to>
                                    </p:set>
                                    <p:animEffect transition="in" filter="barn(inHorizontal)">
                                      <p:cBhvr>
                                        <p:cTn id="24" dur="500"/>
                                        <p:tgtEl>
                                          <p:spTgt spid="12">
                                            <p:txEl>
                                              <p:pRg st="0" end="0"/>
                                            </p:txEl>
                                          </p:spTgt>
                                        </p:tgtEl>
                                      </p:cBhvr>
                                    </p:animEffect>
                                  </p:childTnLst>
                                </p:cTn>
                              </p:par>
                              <p:par>
                                <p:cTn id="25" presetID="16" presetClass="entr" presetSubtype="26" fill="hold" grpId="0" nodeType="with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animEffect transition="in" filter="barn(inHorizontal)">
                                      <p:cBhvr>
                                        <p:cTn id="27" dur="500"/>
                                        <p:tgtEl>
                                          <p:spTgt spid="12">
                                            <p:txEl>
                                              <p:pRg st="1" end="1"/>
                                            </p:txEl>
                                          </p:spTgt>
                                        </p:tgtEl>
                                      </p:cBhvr>
                                    </p:animEffect>
                                  </p:childTnLst>
                                </p:cTn>
                              </p:par>
                              <p:par>
                                <p:cTn id="28" presetID="16" presetClass="entr" presetSubtype="26" fill="hold" grpId="0" nodeType="withEffect">
                                  <p:stCondLst>
                                    <p:cond delay="0"/>
                                  </p:stCondLst>
                                  <p:childTnLst>
                                    <p:set>
                                      <p:cBhvr>
                                        <p:cTn id="29" dur="1" fill="hold">
                                          <p:stCondLst>
                                            <p:cond delay="0"/>
                                          </p:stCondLst>
                                        </p:cTn>
                                        <p:tgtEl>
                                          <p:spTgt spid="12">
                                            <p:txEl>
                                              <p:pRg st="2" end="2"/>
                                            </p:txEl>
                                          </p:spTgt>
                                        </p:tgtEl>
                                        <p:attrNameLst>
                                          <p:attrName>style.visibility</p:attrName>
                                        </p:attrNameLst>
                                      </p:cBhvr>
                                      <p:to>
                                        <p:strVal val="visible"/>
                                      </p:to>
                                    </p:set>
                                    <p:animEffect transition="in" filter="barn(inHorizontal)">
                                      <p:cBhvr>
                                        <p:cTn id="30" dur="500"/>
                                        <p:tgtEl>
                                          <p:spTgt spid="12">
                                            <p:txEl>
                                              <p:pRg st="2" end="2"/>
                                            </p:txEl>
                                          </p:spTgt>
                                        </p:tgtEl>
                                      </p:cBhvr>
                                    </p:animEffect>
                                  </p:childTnLst>
                                </p:cTn>
                              </p:par>
                              <p:par>
                                <p:cTn id="31" presetID="16" presetClass="entr" presetSubtype="26" fill="hold" grpId="0" nodeType="withEffect">
                                  <p:stCondLst>
                                    <p:cond delay="0"/>
                                  </p:stCondLst>
                                  <p:childTnLst>
                                    <p:set>
                                      <p:cBhvr>
                                        <p:cTn id="32" dur="1" fill="hold">
                                          <p:stCondLst>
                                            <p:cond delay="0"/>
                                          </p:stCondLst>
                                        </p:cTn>
                                        <p:tgtEl>
                                          <p:spTgt spid="12">
                                            <p:txEl>
                                              <p:pRg st="3" end="3"/>
                                            </p:txEl>
                                          </p:spTgt>
                                        </p:tgtEl>
                                        <p:attrNameLst>
                                          <p:attrName>style.visibility</p:attrName>
                                        </p:attrNameLst>
                                      </p:cBhvr>
                                      <p:to>
                                        <p:strVal val="visible"/>
                                      </p:to>
                                    </p:set>
                                    <p:animEffect transition="in" filter="barn(inHorizontal)">
                                      <p:cBhvr>
                                        <p:cTn id="33" dur="500"/>
                                        <p:tgtEl>
                                          <p:spTgt spid="12">
                                            <p:txEl>
                                              <p:pRg st="3" end="3"/>
                                            </p:txEl>
                                          </p:spTgt>
                                        </p:tgtEl>
                                      </p:cBhvr>
                                    </p:animEffect>
                                  </p:childTnLst>
                                </p:cTn>
                              </p:par>
                              <p:par>
                                <p:cTn id="34" presetID="16" presetClass="entr" presetSubtype="26" fill="hold" grpId="0" nodeType="withEffect">
                                  <p:stCondLst>
                                    <p:cond delay="0"/>
                                  </p:stCondLst>
                                  <p:childTnLst>
                                    <p:set>
                                      <p:cBhvr>
                                        <p:cTn id="35" dur="1" fill="hold">
                                          <p:stCondLst>
                                            <p:cond delay="0"/>
                                          </p:stCondLst>
                                        </p:cTn>
                                        <p:tgtEl>
                                          <p:spTgt spid="12">
                                            <p:txEl>
                                              <p:pRg st="4" end="4"/>
                                            </p:txEl>
                                          </p:spTgt>
                                        </p:tgtEl>
                                        <p:attrNameLst>
                                          <p:attrName>style.visibility</p:attrName>
                                        </p:attrNameLst>
                                      </p:cBhvr>
                                      <p:to>
                                        <p:strVal val="visible"/>
                                      </p:to>
                                    </p:set>
                                    <p:animEffect transition="in" filter="barn(inHorizontal)">
                                      <p:cBhvr>
                                        <p:cTn id="36" dur="500"/>
                                        <p:tgtEl>
                                          <p:spTgt spid="12">
                                            <p:txEl>
                                              <p:pRg st="4" end="4"/>
                                            </p:txEl>
                                          </p:spTgt>
                                        </p:tgtEl>
                                      </p:cBhvr>
                                    </p:animEffect>
                                  </p:childTnLst>
                                </p:cTn>
                              </p:par>
                              <p:par>
                                <p:cTn id="37" presetID="16" presetClass="entr" presetSubtype="26" fill="hold" grpId="0" nodeType="withEffect">
                                  <p:stCondLst>
                                    <p:cond delay="0"/>
                                  </p:stCondLst>
                                  <p:childTnLst>
                                    <p:set>
                                      <p:cBhvr>
                                        <p:cTn id="38" dur="1" fill="hold">
                                          <p:stCondLst>
                                            <p:cond delay="0"/>
                                          </p:stCondLst>
                                        </p:cTn>
                                        <p:tgtEl>
                                          <p:spTgt spid="12">
                                            <p:txEl>
                                              <p:pRg st="5" end="5"/>
                                            </p:txEl>
                                          </p:spTgt>
                                        </p:tgtEl>
                                        <p:attrNameLst>
                                          <p:attrName>style.visibility</p:attrName>
                                        </p:attrNameLst>
                                      </p:cBhvr>
                                      <p:to>
                                        <p:strVal val="visible"/>
                                      </p:to>
                                    </p:set>
                                    <p:animEffect transition="in" filter="barn(inHorizontal)">
                                      <p:cBhvr>
                                        <p:cTn id="39" dur="500"/>
                                        <p:tgtEl>
                                          <p:spTgt spid="12">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6" fill="hold" grpId="0" nodeType="clickEffect">
                                  <p:stCondLst>
                                    <p:cond delay="0"/>
                                  </p:stCondLst>
                                  <p:childTnLst>
                                    <p:set>
                                      <p:cBhvr>
                                        <p:cTn id="43" dur="1" fill="hold">
                                          <p:stCondLst>
                                            <p:cond delay="0"/>
                                          </p:stCondLst>
                                        </p:cTn>
                                        <p:tgtEl>
                                          <p:spTgt spid="5">
                                            <p:txEl>
                                              <p:pRg st="0" end="0"/>
                                            </p:txEl>
                                          </p:spTgt>
                                        </p:tgtEl>
                                        <p:attrNameLst>
                                          <p:attrName>style.visibility</p:attrName>
                                        </p:attrNameLst>
                                      </p:cBhvr>
                                      <p:to>
                                        <p:strVal val="visible"/>
                                      </p:to>
                                    </p:set>
                                    <p:animEffect transition="in" filter="barn(inHorizontal)">
                                      <p:cBhvr>
                                        <p:cTn id="44"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12" grpId="0" build="allAtOnce"/>
      <p:bldP spid="5"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dirty="0" err="1"/>
              <a:t>Reg</a:t>
            </a:r>
            <a:r>
              <a:rPr lang="en-US" dirty="0"/>
              <a:t>-Up Award Change and its Deployment Under RTC</a:t>
            </a:r>
          </a:p>
        </p:txBody>
      </p:sp>
      <p:sp>
        <p:nvSpPr>
          <p:cNvPr id="198" name="TextBox 197"/>
          <p:cNvSpPr txBox="1"/>
          <p:nvPr/>
        </p:nvSpPr>
        <p:spPr>
          <a:xfrm>
            <a:off x="1941092" y="1147260"/>
            <a:ext cx="5631868" cy="7848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5B6770"/>
                </a:solidFill>
                <a:effectLst/>
                <a:uLnTx/>
                <a:uFillTx/>
                <a:latin typeface="Arial"/>
                <a:ea typeface="+mn-ea"/>
                <a:cs typeface="+mn-cs"/>
              </a:rPr>
              <a:t>Scenario 1: Reg-Up Responsibility Change to Zero</a:t>
            </a:r>
          </a:p>
          <a:p>
            <a:pPr algn="ctr">
              <a:defRPr/>
            </a:pPr>
            <a:r>
              <a:rPr lang="en-US" sz="1500" b="1" dirty="0">
                <a:solidFill>
                  <a:srgbClr val="5B6770"/>
                </a:solidFill>
                <a:latin typeface="Arial"/>
              </a:rPr>
              <a:t>In other words, how to transition to not carrying AS Award</a:t>
            </a:r>
            <a:endParaRPr kumimoji="0" lang="en-US" sz="1500" b="1" i="0" u="none" strike="noStrike" kern="1200" cap="none" spc="0" normalizeH="0" baseline="0" noProof="0" dirty="0">
              <a:ln>
                <a:noFill/>
              </a:ln>
              <a:solidFill>
                <a:srgbClr val="5B677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5B6770"/>
              </a:solidFill>
              <a:effectLst/>
              <a:uLnTx/>
              <a:uFillTx/>
              <a:latin typeface="Arial"/>
              <a:ea typeface="+mn-ea"/>
              <a:cs typeface="+mn-cs"/>
            </a:endParaRPr>
          </a:p>
        </p:txBody>
      </p:sp>
      <p:grpSp>
        <p:nvGrpSpPr>
          <p:cNvPr id="17" name="Group 16">
            <a:extLst>
              <a:ext uri="{FF2B5EF4-FFF2-40B4-BE49-F238E27FC236}">
                <a16:creationId xmlns:a16="http://schemas.microsoft.com/office/drawing/2014/main" id="{95EFDB34-1482-A6C6-F124-9D541591C786}"/>
              </a:ext>
            </a:extLst>
          </p:cNvPr>
          <p:cNvGrpSpPr/>
          <p:nvPr/>
        </p:nvGrpSpPr>
        <p:grpSpPr>
          <a:xfrm>
            <a:off x="152776" y="1909006"/>
            <a:ext cx="9063740" cy="2739194"/>
            <a:chOff x="152776" y="1909006"/>
            <a:chExt cx="9063740" cy="2739194"/>
          </a:xfrm>
        </p:grpSpPr>
        <p:sp>
          <p:nvSpPr>
            <p:cNvPr id="134" name="Rectangle 133"/>
            <p:cNvSpPr/>
            <p:nvPr/>
          </p:nvSpPr>
          <p:spPr>
            <a:xfrm>
              <a:off x="5607125" y="2662604"/>
              <a:ext cx="577561" cy="1092769"/>
            </a:xfrm>
            <a:prstGeom prst="rect">
              <a:avLst/>
            </a:prstGeom>
            <a:pattFill prst="pct5">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cxnSp>
          <p:nvCxnSpPr>
            <p:cNvPr id="168" name="Straight Connector 167"/>
            <p:cNvCxnSpPr/>
            <p:nvPr/>
          </p:nvCxnSpPr>
          <p:spPr>
            <a:xfrm>
              <a:off x="6181900" y="2648933"/>
              <a:ext cx="2051291" cy="2421"/>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5612996" y="2657097"/>
              <a:ext cx="160326" cy="175945"/>
            </a:xfrm>
            <a:prstGeom prst="line">
              <a:avLst/>
            </a:prstGeom>
            <a:ln w="22225"/>
          </p:spPr>
          <p:style>
            <a:lnRef idx="1">
              <a:schemeClr val="accent1"/>
            </a:lnRef>
            <a:fillRef idx="0">
              <a:schemeClr val="accent1"/>
            </a:fillRef>
            <a:effectRef idx="0">
              <a:schemeClr val="accent1"/>
            </a:effectRef>
            <a:fontRef idx="minor">
              <a:schemeClr val="tx1"/>
            </a:fontRef>
          </p:style>
        </p:cxnSp>
        <p:grpSp>
          <p:nvGrpSpPr>
            <p:cNvPr id="135" name="Group 134"/>
            <p:cNvGrpSpPr/>
            <p:nvPr/>
          </p:nvGrpSpPr>
          <p:grpSpPr>
            <a:xfrm>
              <a:off x="5607125" y="2542450"/>
              <a:ext cx="2888383" cy="1930097"/>
              <a:chOff x="207453" y="1232756"/>
              <a:chExt cx="3818012" cy="3483112"/>
            </a:xfrm>
          </p:grpSpPr>
          <p:cxnSp>
            <p:nvCxnSpPr>
              <p:cNvPr id="136" name="Straight Arrow Connector 135"/>
              <p:cNvCxnSpPr/>
              <p:nvPr/>
            </p:nvCxnSpPr>
            <p:spPr>
              <a:xfrm>
                <a:off x="207453" y="4703676"/>
                <a:ext cx="3818012"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rot="16200000">
                <a:off x="-1519945" y="2980408"/>
                <a:ext cx="347092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rot="16200000">
                <a:off x="-763860" y="2968216"/>
                <a:ext cx="3470920" cy="0"/>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p:nvPr/>
            </p:nvCxnSpPr>
            <p:spPr>
              <a:xfrm rot="16200000">
                <a:off x="1936440" y="2968216"/>
                <a:ext cx="3470920" cy="0"/>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431540" y="3429001"/>
                <a:ext cx="540059" cy="0"/>
              </a:xfrm>
              <a:prstGeom prst="line">
                <a:avLst/>
              </a:prstGeom>
              <a:ln w="22225"/>
            </p:spPr>
            <p:style>
              <a:lnRef idx="1">
                <a:schemeClr val="accent1"/>
              </a:lnRef>
              <a:fillRef idx="0">
                <a:schemeClr val="accent1"/>
              </a:fillRef>
              <a:effectRef idx="0">
                <a:schemeClr val="accent1"/>
              </a:effectRef>
              <a:fontRef idx="minor">
                <a:schemeClr val="tx1"/>
              </a:fontRef>
            </p:style>
          </p:cxnSp>
        </p:grpSp>
        <p:cxnSp>
          <p:nvCxnSpPr>
            <p:cNvPr id="130" name="Straight Connector 129"/>
            <p:cNvCxnSpPr/>
            <p:nvPr/>
          </p:nvCxnSpPr>
          <p:spPr>
            <a:xfrm>
              <a:off x="844457" y="3716834"/>
              <a:ext cx="568318" cy="4082"/>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838000" y="2620666"/>
              <a:ext cx="577561" cy="1092769"/>
            </a:xfrm>
            <a:prstGeom prst="rect">
              <a:avLst/>
            </a:prstGeom>
            <a:pattFill prst="pct5">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3" name="Freeform 92"/>
            <p:cNvSpPr/>
            <p:nvPr/>
          </p:nvSpPr>
          <p:spPr>
            <a:xfrm>
              <a:off x="5772492" y="3417973"/>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22" name="Right Arrow 121"/>
            <p:cNvSpPr/>
            <p:nvPr/>
          </p:nvSpPr>
          <p:spPr>
            <a:xfrm>
              <a:off x="4426199" y="3684650"/>
              <a:ext cx="435181" cy="1479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42" name="Group 41"/>
            <p:cNvGrpSpPr/>
            <p:nvPr/>
          </p:nvGrpSpPr>
          <p:grpSpPr>
            <a:xfrm>
              <a:off x="838000" y="2500512"/>
              <a:ext cx="2888383" cy="1930097"/>
              <a:chOff x="207453" y="1232756"/>
              <a:chExt cx="3818012" cy="3483112"/>
            </a:xfrm>
          </p:grpSpPr>
          <p:cxnSp>
            <p:nvCxnSpPr>
              <p:cNvPr id="9" name="Straight Arrow Connector 8"/>
              <p:cNvCxnSpPr/>
              <p:nvPr/>
            </p:nvCxnSpPr>
            <p:spPr>
              <a:xfrm>
                <a:off x="207453" y="4703676"/>
                <a:ext cx="3818012"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6200000">
                <a:off x="-1519945" y="2980408"/>
                <a:ext cx="347092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a:off x="-763860" y="2968216"/>
                <a:ext cx="3470920" cy="0"/>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a:off x="1936440" y="2968216"/>
                <a:ext cx="3470920" cy="0"/>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215514" y="1628800"/>
                <a:ext cx="3456385" cy="2196244"/>
                <a:chOff x="215514" y="1628800"/>
                <a:chExt cx="3456385" cy="2196244"/>
              </a:xfrm>
            </p:grpSpPr>
            <p:grpSp>
              <p:nvGrpSpPr>
                <p:cNvPr id="31" name="Group 30"/>
                <p:cNvGrpSpPr/>
                <p:nvPr/>
              </p:nvGrpSpPr>
              <p:grpSpPr>
                <a:xfrm>
                  <a:off x="431540" y="1628800"/>
                  <a:ext cx="3240359" cy="1800200"/>
                  <a:chOff x="431540" y="1628800"/>
                  <a:chExt cx="3240359" cy="1800200"/>
                </a:xfrm>
              </p:grpSpPr>
              <p:cxnSp>
                <p:nvCxnSpPr>
                  <p:cNvPr id="15" name="Straight Connector 14"/>
                  <p:cNvCxnSpPr/>
                  <p:nvPr/>
                </p:nvCxnSpPr>
                <p:spPr>
                  <a:xfrm>
                    <a:off x="431540" y="3429000"/>
                    <a:ext cx="540059"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971599" y="1628800"/>
                    <a:ext cx="2160241" cy="180020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131840" y="1628800"/>
                    <a:ext cx="540059" cy="0"/>
                  </a:xfrm>
                  <a:prstGeom prst="line">
                    <a:avLst/>
                  </a:prstGeom>
                  <a:ln w="22225"/>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a:xfrm flipV="1">
                  <a:off x="215514" y="3429000"/>
                  <a:ext cx="216026" cy="396044"/>
                </a:xfrm>
                <a:prstGeom prst="line">
                  <a:avLst/>
                </a:prstGeom>
                <a:ln w="22225"/>
              </p:spPr>
              <p:style>
                <a:lnRef idx="1">
                  <a:schemeClr val="accent1"/>
                </a:lnRef>
                <a:fillRef idx="0">
                  <a:schemeClr val="accent1"/>
                </a:fillRef>
                <a:effectRef idx="0">
                  <a:schemeClr val="accent1"/>
                </a:effectRef>
                <a:fontRef idx="minor">
                  <a:schemeClr val="tx1"/>
                </a:fontRef>
              </p:style>
            </p:cxnSp>
          </p:grpSp>
          <p:sp>
            <p:nvSpPr>
              <p:cNvPr id="40" name="Freeform 39"/>
              <p:cNvSpPr/>
              <p:nvPr/>
            </p:nvSpPr>
            <p:spPr>
              <a:xfrm>
                <a:off x="238125" y="1628775"/>
                <a:ext cx="3419476" cy="923926"/>
              </a:xfrm>
              <a:custGeom>
                <a:avLst/>
                <a:gdLst>
                  <a:gd name="connsiteX0" fmla="*/ 0 w 3419475"/>
                  <a:gd name="connsiteY0" fmla="*/ 923925 h 923925"/>
                  <a:gd name="connsiteX1" fmla="*/ 28575 w 3419475"/>
                  <a:gd name="connsiteY1" fmla="*/ 838200 h 923925"/>
                  <a:gd name="connsiteX2" fmla="*/ 57150 w 3419475"/>
                  <a:gd name="connsiteY2" fmla="*/ 819150 h 923925"/>
                  <a:gd name="connsiteX3" fmla="*/ 76200 w 3419475"/>
                  <a:gd name="connsiteY3" fmla="*/ 790575 h 923925"/>
                  <a:gd name="connsiteX4" fmla="*/ 95250 w 3419475"/>
                  <a:gd name="connsiteY4" fmla="*/ 676275 h 923925"/>
                  <a:gd name="connsiteX5" fmla="*/ 104775 w 3419475"/>
                  <a:gd name="connsiteY5" fmla="*/ 647700 h 923925"/>
                  <a:gd name="connsiteX6" fmla="*/ 123825 w 3419475"/>
                  <a:gd name="connsiteY6" fmla="*/ 619125 h 923925"/>
                  <a:gd name="connsiteX7" fmla="*/ 152400 w 3419475"/>
                  <a:gd name="connsiteY7" fmla="*/ 600075 h 923925"/>
                  <a:gd name="connsiteX8" fmla="*/ 171450 w 3419475"/>
                  <a:gd name="connsiteY8" fmla="*/ 542925 h 923925"/>
                  <a:gd name="connsiteX9" fmla="*/ 180975 w 3419475"/>
                  <a:gd name="connsiteY9" fmla="*/ 514350 h 923925"/>
                  <a:gd name="connsiteX10" fmla="*/ 152400 w 3419475"/>
                  <a:gd name="connsiteY10" fmla="*/ 457200 h 923925"/>
                  <a:gd name="connsiteX11" fmla="*/ 180975 w 3419475"/>
                  <a:gd name="connsiteY11" fmla="*/ 352425 h 923925"/>
                  <a:gd name="connsiteX12" fmla="*/ 190500 w 3419475"/>
                  <a:gd name="connsiteY12" fmla="*/ 323850 h 923925"/>
                  <a:gd name="connsiteX13" fmla="*/ 247650 w 3419475"/>
                  <a:gd name="connsiteY13" fmla="*/ 266700 h 923925"/>
                  <a:gd name="connsiteX14" fmla="*/ 295275 w 3419475"/>
                  <a:gd name="connsiteY14" fmla="*/ 209550 h 923925"/>
                  <a:gd name="connsiteX15" fmla="*/ 314325 w 3419475"/>
                  <a:gd name="connsiteY15" fmla="*/ 152400 h 923925"/>
                  <a:gd name="connsiteX16" fmla="*/ 333375 w 3419475"/>
                  <a:gd name="connsiteY16" fmla="*/ 123825 h 923925"/>
                  <a:gd name="connsiteX17" fmla="*/ 342900 w 3419475"/>
                  <a:gd name="connsiteY17" fmla="*/ 95250 h 923925"/>
                  <a:gd name="connsiteX18" fmla="*/ 400050 w 3419475"/>
                  <a:gd name="connsiteY18" fmla="*/ 85725 h 923925"/>
                  <a:gd name="connsiteX19" fmla="*/ 438150 w 3419475"/>
                  <a:gd name="connsiteY19" fmla="*/ 57150 h 923925"/>
                  <a:gd name="connsiteX20" fmla="*/ 485775 w 3419475"/>
                  <a:gd name="connsiteY20" fmla="*/ 19050 h 923925"/>
                  <a:gd name="connsiteX21" fmla="*/ 590550 w 3419475"/>
                  <a:gd name="connsiteY21" fmla="*/ 19050 h 923925"/>
                  <a:gd name="connsiteX22" fmla="*/ 619125 w 3419475"/>
                  <a:gd name="connsiteY22" fmla="*/ 0 h 923925"/>
                  <a:gd name="connsiteX23" fmla="*/ 685800 w 3419475"/>
                  <a:gd name="connsiteY23" fmla="*/ 19050 h 923925"/>
                  <a:gd name="connsiteX24" fmla="*/ 742950 w 3419475"/>
                  <a:gd name="connsiteY24" fmla="*/ 9525 h 923925"/>
                  <a:gd name="connsiteX25" fmla="*/ 781050 w 3419475"/>
                  <a:gd name="connsiteY25" fmla="*/ 19050 h 923925"/>
                  <a:gd name="connsiteX26" fmla="*/ 809625 w 3419475"/>
                  <a:gd name="connsiteY26" fmla="*/ 28575 h 923925"/>
                  <a:gd name="connsiteX27" fmla="*/ 933450 w 3419475"/>
                  <a:gd name="connsiteY27" fmla="*/ 38100 h 923925"/>
                  <a:gd name="connsiteX28" fmla="*/ 952500 w 3419475"/>
                  <a:gd name="connsiteY28" fmla="*/ 66675 h 923925"/>
                  <a:gd name="connsiteX29" fmla="*/ 971550 w 3419475"/>
                  <a:gd name="connsiteY29" fmla="*/ 133350 h 923925"/>
                  <a:gd name="connsiteX30" fmla="*/ 1009650 w 3419475"/>
                  <a:gd name="connsiteY30" fmla="*/ 190500 h 923925"/>
                  <a:gd name="connsiteX31" fmla="*/ 1038225 w 3419475"/>
                  <a:gd name="connsiteY31" fmla="*/ 200025 h 923925"/>
                  <a:gd name="connsiteX32" fmla="*/ 1057275 w 3419475"/>
                  <a:gd name="connsiteY32" fmla="*/ 228600 h 923925"/>
                  <a:gd name="connsiteX33" fmla="*/ 1085850 w 3419475"/>
                  <a:gd name="connsiteY33" fmla="*/ 323850 h 923925"/>
                  <a:gd name="connsiteX34" fmla="*/ 1114425 w 3419475"/>
                  <a:gd name="connsiteY34" fmla="*/ 333375 h 923925"/>
                  <a:gd name="connsiteX35" fmla="*/ 1133475 w 3419475"/>
                  <a:gd name="connsiteY35" fmla="*/ 371475 h 923925"/>
                  <a:gd name="connsiteX36" fmla="*/ 1143000 w 3419475"/>
                  <a:gd name="connsiteY36" fmla="*/ 409575 h 923925"/>
                  <a:gd name="connsiteX37" fmla="*/ 1171575 w 3419475"/>
                  <a:gd name="connsiteY37" fmla="*/ 466725 h 923925"/>
                  <a:gd name="connsiteX38" fmla="*/ 1200150 w 3419475"/>
                  <a:gd name="connsiteY38" fmla="*/ 485775 h 923925"/>
                  <a:gd name="connsiteX39" fmla="*/ 1209675 w 3419475"/>
                  <a:gd name="connsiteY39" fmla="*/ 514350 h 923925"/>
                  <a:gd name="connsiteX40" fmla="*/ 1285875 w 3419475"/>
                  <a:gd name="connsiteY40" fmla="*/ 552450 h 923925"/>
                  <a:gd name="connsiteX41" fmla="*/ 1352550 w 3419475"/>
                  <a:gd name="connsiteY41" fmla="*/ 638175 h 923925"/>
                  <a:gd name="connsiteX42" fmla="*/ 1447800 w 3419475"/>
                  <a:gd name="connsiteY42" fmla="*/ 704850 h 923925"/>
                  <a:gd name="connsiteX43" fmla="*/ 1504950 w 3419475"/>
                  <a:gd name="connsiteY43" fmla="*/ 714375 h 923925"/>
                  <a:gd name="connsiteX44" fmla="*/ 1533525 w 3419475"/>
                  <a:gd name="connsiteY44" fmla="*/ 723900 h 923925"/>
                  <a:gd name="connsiteX45" fmla="*/ 1619250 w 3419475"/>
                  <a:gd name="connsiteY45" fmla="*/ 733425 h 923925"/>
                  <a:gd name="connsiteX46" fmla="*/ 1666875 w 3419475"/>
                  <a:gd name="connsiteY46" fmla="*/ 723900 h 923925"/>
                  <a:gd name="connsiteX47" fmla="*/ 1695450 w 3419475"/>
                  <a:gd name="connsiteY47" fmla="*/ 704850 h 923925"/>
                  <a:gd name="connsiteX48" fmla="*/ 1847850 w 3419475"/>
                  <a:gd name="connsiteY48" fmla="*/ 685800 h 923925"/>
                  <a:gd name="connsiteX49" fmla="*/ 1885950 w 3419475"/>
                  <a:gd name="connsiteY49" fmla="*/ 676275 h 923925"/>
                  <a:gd name="connsiteX50" fmla="*/ 1943100 w 3419475"/>
                  <a:gd name="connsiteY50" fmla="*/ 657225 h 923925"/>
                  <a:gd name="connsiteX51" fmla="*/ 2076450 w 3419475"/>
                  <a:gd name="connsiteY51" fmla="*/ 647700 h 923925"/>
                  <a:gd name="connsiteX52" fmla="*/ 2105025 w 3419475"/>
                  <a:gd name="connsiteY52" fmla="*/ 619125 h 923925"/>
                  <a:gd name="connsiteX53" fmla="*/ 2171700 w 3419475"/>
                  <a:gd name="connsiteY53" fmla="*/ 590550 h 923925"/>
                  <a:gd name="connsiteX54" fmla="*/ 2209800 w 3419475"/>
                  <a:gd name="connsiteY54" fmla="*/ 581025 h 923925"/>
                  <a:gd name="connsiteX55" fmla="*/ 2238375 w 3419475"/>
                  <a:gd name="connsiteY55" fmla="*/ 571500 h 923925"/>
                  <a:gd name="connsiteX56" fmla="*/ 2305050 w 3419475"/>
                  <a:gd name="connsiteY56" fmla="*/ 523875 h 923925"/>
                  <a:gd name="connsiteX57" fmla="*/ 2333625 w 3419475"/>
                  <a:gd name="connsiteY57" fmla="*/ 504825 h 923925"/>
                  <a:gd name="connsiteX58" fmla="*/ 2371725 w 3419475"/>
                  <a:gd name="connsiteY58" fmla="*/ 495300 h 923925"/>
                  <a:gd name="connsiteX59" fmla="*/ 2438400 w 3419475"/>
                  <a:gd name="connsiteY59" fmla="*/ 466725 h 923925"/>
                  <a:gd name="connsiteX60" fmla="*/ 2581275 w 3419475"/>
                  <a:gd name="connsiteY60" fmla="*/ 457200 h 923925"/>
                  <a:gd name="connsiteX61" fmla="*/ 2600325 w 3419475"/>
                  <a:gd name="connsiteY61" fmla="*/ 428625 h 923925"/>
                  <a:gd name="connsiteX62" fmla="*/ 2657475 w 3419475"/>
                  <a:gd name="connsiteY62" fmla="*/ 390525 h 923925"/>
                  <a:gd name="connsiteX63" fmla="*/ 2686050 w 3419475"/>
                  <a:gd name="connsiteY63" fmla="*/ 333375 h 923925"/>
                  <a:gd name="connsiteX64" fmla="*/ 2714625 w 3419475"/>
                  <a:gd name="connsiteY64" fmla="*/ 323850 h 923925"/>
                  <a:gd name="connsiteX65" fmla="*/ 2733675 w 3419475"/>
                  <a:gd name="connsiteY65" fmla="*/ 295275 h 923925"/>
                  <a:gd name="connsiteX66" fmla="*/ 2800350 w 3419475"/>
                  <a:gd name="connsiteY66" fmla="*/ 276225 h 923925"/>
                  <a:gd name="connsiteX67" fmla="*/ 2838450 w 3419475"/>
                  <a:gd name="connsiteY67" fmla="*/ 257175 h 923925"/>
                  <a:gd name="connsiteX68" fmla="*/ 2867025 w 3419475"/>
                  <a:gd name="connsiteY68" fmla="*/ 238125 h 923925"/>
                  <a:gd name="connsiteX69" fmla="*/ 2905125 w 3419475"/>
                  <a:gd name="connsiteY69" fmla="*/ 209550 h 923925"/>
                  <a:gd name="connsiteX70" fmla="*/ 2933700 w 3419475"/>
                  <a:gd name="connsiteY70" fmla="*/ 200025 h 923925"/>
                  <a:gd name="connsiteX71" fmla="*/ 3057525 w 3419475"/>
                  <a:gd name="connsiteY71" fmla="*/ 152400 h 923925"/>
                  <a:gd name="connsiteX72" fmla="*/ 3114675 w 3419475"/>
                  <a:gd name="connsiteY72" fmla="*/ 114300 h 923925"/>
                  <a:gd name="connsiteX73" fmla="*/ 3219450 w 3419475"/>
                  <a:gd name="connsiteY73" fmla="*/ 85725 h 923925"/>
                  <a:gd name="connsiteX74" fmla="*/ 3333750 w 3419475"/>
                  <a:gd name="connsiteY74" fmla="*/ 57150 h 923925"/>
                  <a:gd name="connsiteX75" fmla="*/ 3371850 w 3419475"/>
                  <a:gd name="connsiteY75" fmla="*/ 47625 h 923925"/>
                  <a:gd name="connsiteX76" fmla="*/ 3419475 w 3419475"/>
                  <a:gd name="connsiteY76" fmla="*/ 38100 h 923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419475" h="923925">
                    <a:moveTo>
                      <a:pt x="0" y="923925"/>
                    </a:moveTo>
                    <a:cubicBezTo>
                      <a:pt x="6386" y="885610"/>
                      <a:pt x="1788" y="864987"/>
                      <a:pt x="28575" y="838200"/>
                    </a:cubicBezTo>
                    <a:cubicBezTo>
                      <a:pt x="36670" y="830105"/>
                      <a:pt x="47625" y="825500"/>
                      <a:pt x="57150" y="819150"/>
                    </a:cubicBezTo>
                    <a:cubicBezTo>
                      <a:pt x="63500" y="809625"/>
                      <a:pt x="73250" y="801636"/>
                      <a:pt x="76200" y="790575"/>
                    </a:cubicBezTo>
                    <a:cubicBezTo>
                      <a:pt x="86152" y="753254"/>
                      <a:pt x="83036" y="712918"/>
                      <a:pt x="95250" y="676275"/>
                    </a:cubicBezTo>
                    <a:cubicBezTo>
                      <a:pt x="98425" y="666750"/>
                      <a:pt x="100285" y="656680"/>
                      <a:pt x="104775" y="647700"/>
                    </a:cubicBezTo>
                    <a:cubicBezTo>
                      <a:pt x="109895" y="637461"/>
                      <a:pt x="115730" y="627220"/>
                      <a:pt x="123825" y="619125"/>
                    </a:cubicBezTo>
                    <a:cubicBezTo>
                      <a:pt x="131920" y="611030"/>
                      <a:pt x="142875" y="606425"/>
                      <a:pt x="152400" y="600075"/>
                    </a:cubicBezTo>
                    <a:lnTo>
                      <a:pt x="171450" y="542925"/>
                    </a:lnTo>
                    <a:lnTo>
                      <a:pt x="180975" y="514350"/>
                    </a:lnTo>
                    <a:cubicBezTo>
                      <a:pt x="171343" y="499903"/>
                      <a:pt x="152400" y="476918"/>
                      <a:pt x="152400" y="457200"/>
                    </a:cubicBezTo>
                    <a:cubicBezTo>
                      <a:pt x="152400" y="430274"/>
                      <a:pt x="173504" y="374837"/>
                      <a:pt x="180975" y="352425"/>
                    </a:cubicBezTo>
                    <a:cubicBezTo>
                      <a:pt x="184150" y="342900"/>
                      <a:pt x="182468" y="329874"/>
                      <a:pt x="190500" y="323850"/>
                    </a:cubicBezTo>
                    <a:cubicBezTo>
                      <a:pt x="263511" y="269092"/>
                      <a:pt x="201224" y="322412"/>
                      <a:pt x="247650" y="266700"/>
                    </a:cubicBezTo>
                    <a:cubicBezTo>
                      <a:pt x="269013" y="241065"/>
                      <a:pt x="281761" y="239956"/>
                      <a:pt x="295275" y="209550"/>
                    </a:cubicBezTo>
                    <a:cubicBezTo>
                      <a:pt x="303430" y="191200"/>
                      <a:pt x="303186" y="169108"/>
                      <a:pt x="314325" y="152400"/>
                    </a:cubicBezTo>
                    <a:cubicBezTo>
                      <a:pt x="320675" y="142875"/>
                      <a:pt x="328255" y="134064"/>
                      <a:pt x="333375" y="123825"/>
                    </a:cubicBezTo>
                    <a:cubicBezTo>
                      <a:pt x="337865" y="114845"/>
                      <a:pt x="334183" y="100231"/>
                      <a:pt x="342900" y="95250"/>
                    </a:cubicBezTo>
                    <a:cubicBezTo>
                      <a:pt x="359668" y="85668"/>
                      <a:pt x="381000" y="88900"/>
                      <a:pt x="400050" y="85725"/>
                    </a:cubicBezTo>
                    <a:cubicBezTo>
                      <a:pt x="412750" y="76200"/>
                      <a:pt x="426925" y="68375"/>
                      <a:pt x="438150" y="57150"/>
                    </a:cubicBezTo>
                    <a:cubicBezTo>
                      <a:pt x="481234" y="14066"/>
                      <a:pt x="430145" y="37593"/>
                      <a:pt x="485775" y="19050"/>
                    </a:cubicBezTo>
                    <a:cubicBezTo>
                      <a:pt x="533183" y="28532"/>
                      <a:pt x="540281" y="35806"/>
                      <a:pt x="590550" y="19050"/>
                    </a:cubicBezTo>
                    <a:cubicBezTo>
                      <a:pt x="601410" y="15430"/>
                      <a:pt x="609600" y="6350"/>
                      <a:pt x="619125" y="0"/>
                    </a:cubicBezTo>
                    <a:cubicBezTo>
                      <a:pt x="632600" y="4492"/>
                      <a:pt x="673840" y="19050"/>
                      <a:pt x="685800" y="19050"/>
                    </a:cubicBezTo>
                    <a:cubicBezTo>
                      <a:pt x="705113" y="19050"/>
                      <a:pt x="723900" y="12700"/>
                      <a:pt x="742950" y="9525"/>
                    </a:cubicBezTo>
                    <a:cubicBezTo>
                      <a:pt x="755650" y="12700"/>
                      <a:pt x="768463" y="15454"/>
                      <a:pt x="781050" y="19050"/>
                    </a:cubicBezTo>
                    <a:cubicBezTo>
                      <a:pt x="790704" y="21808"/>
                      <a:pt x="799662" y="27330"/>
                      <a:pt x="809625" y="28575"/>
                    </a:cubicBezTo>
                    <a:cubicBezTo>
                      <a:pt x="850702" y="33710"/>
                      <a:pt x="892175" y="34925"/>
                      <a:pt x="933450" y="38100"/>
                    </a:cubicBezTo>
                    <a:cubicBezTo>
                      <a:pt x="939800" y="47625"/>
                      <a:pt x="947991" y="56153"/>
                      <a:pt x="952500" y="66675"/>
                    </a:cubicBezTo>
                    <a:cubicBezTo>
                      <a:pt x="961748" y="88254"/>
                      <a:pt x="959965" y="112497"/>
                      <a:pt x="971550" y="133350"/>
                    </a:cubicBezTo>
                    <a:cubicBezTo>
                      <a:pt x="982669" y="153364"/>
                      <a:pt x="987930" y="183260"/>
                      <a:pt x="1009650" y="190500"/>
                    </a:cubicBezTo>
                    <a:lnTo>
                      <a:pt x="1038225" y="200025"/>
                    </a:lnTo>
                    <a:cubicBezTo>
                      <a:pt x="1044575" y="209550"/>
                      <a:pt x="1053986" y="217635"/>
                      <a:pt x="1057275" y="228600"/>
                    </a:cubicBezTo>
                    <a:cubicBezTo>
                      <a:pt x="1067477" y="262605"/>
                      <a:pt x="1054827" y="299032"/>
                      <a:pt x="1085850" y="323850"/>
                    </a:cubicBezTo>
                    <a:cubicBezTo>
                      <a:pt x="1093690" y="330122"/>
                      <a:pt x="1104900" y="330200"/>
                      <a:pt x="1114425" y="333375"/>
                    </a:cubicBezTo>
                    <a:cubicBezTo>
                      <a:pt x="1120775" y="346075"/>
                      <a:pt x="1128489" y="358180"/>
                      <a:pt x="1133475" y="371475"/>
                    </a:cubicBezTo>
                    <a:cubicBezTo>
                      <a:pt x="1138072" y="383732"/>
                      <a:pt x="1139404" y="396988"/>
                      <a:pt x="1143000" y="409575"/>
                    </a:cubicBezTo>
                    <a:cubicBezTo>
                      <a:pt x="1149198" y="431266"/>
                      <a:pt x="1154877" y="450027"/>
                      <a:pt x="1171575" y="466725"/>
                    </a:cubicBezTo>
                    <a:cubicBezTo>
                      <a:pt x="1179670" y="474820"/>
                      <a:pt x="1190625" y="479425"/>
                      <a:pt x="1200150" y="485775"/>
                    </a:cubicBezTo>
                    <a:cubicBezTo>
                      <a:pt x="1203325" y="495300"/>
                      <a:pt x="1201750" y="508186"/>
                      <a:pt x="1209675" y="514350"/>
                    </a:cubicBezTo>
                    <a:cubicBezTo>
                      <a:pt x="1232091" y="531785"/>
                      <a:pt x="1285875" y="552450"/>
                      <a:pt x="1285875" y="552450"/>
                    </a:cubicBezTo>
                    <a:cubicBezTo>
                      <a:pt x="1301259" y="598602"/>
                      <a:pt x="1295439" y="595342"/>
                      <a:pt x="1352550" y="638175"/>
                    </a:cubicBezTo>
                    <a:cubicBezTo>
                      <a:pt x="1367150" y="649125"/>
                      <a:pt x="1437749" y="703175"/>
                      <a:pt x="1447800" y="704850"/>
                    </a:cubicBezTo>
                    <a:cubicBezTo>
                      <a:pt x="1466850" y="708025"/>
                      <a:pt x="1486097" y="710185"/>
                      <a:pt x="1504950" y="714375"/>
                    </a:cubicBezTo>
                    <a:cubicBezTo>
                      <a:pt x="1514751" y="716553"/>
                      <a:pt x="1523621" y="722249"/>
                      <a:pt x="1533525" y="723900"/>
                    </a:cubicBezTo>
                    <a:cubicBezTo>
                      <a:pt x="1561885" y="728627"/>
                      <a:pt x="1590675" y="730250"/>
                      <a:pt x="1619250" y="733425"/>
                    </a:cubicBezTo>
                    <a:cubicBezTo>
                      <a:pt x="1635125" y="730250"/>
                      <a:pt x="1651716" y="729584"/>
                      <a:pt x="1666875" y="723900"/>
                    </a:cubicBezTo>
                    <a:cubicBezTo>
                      <a:pt x="1677594" y="719880"/>
                      <a:pt x="1684485" y="708139"/>
                      <a:pt x="1695450" y="704850"/>
                    </a:cubicBezTo>
                    <a:cubicBezTo>
                      <a:pt x="1711439" y="700053"/>
                      <a:pt x="1841170" y="686542"/>
                      <a:pt x="1847850" y="685800"/>
                    </a:cubicBezTo>
                    <a:cubicBezTo>
                      <a:pt x="1860550" y="682625"/>
                      <a:pt x="1873411" y="680037"/>
                      <a:pt x="1885950" y="676275"/>
                    </a:cubicBezTo>
                    <a:cubicBezTo>
                      <a:pt x="1905184" y="670505"/>
                      <a:pt x="1923071" y="658656"/>
                      <a:pt x="1943100" y="657225"/>
                    </a:cubicBezTo>
                    <a:lnTo>
                      <a:pt x="2076450" y="647700"/>
                    </a:lnTo>
                    <a:cubicBezTo>
                      <a:pt x="2085975" y="638175"/>
                      <a:pt x="2094064" y="626955"/>
                      <a:pt x="2105025" y="619125"/>
                    </a:cubicBezTo>
                    <a:cubicBezTo>
                      <a:pt x="2121958" y="607030"/>
                      <a:pt x="2150972" y="596472"/>
                      <a:pt x="2171700" y="590550"/>
                    </a:cubicBezTo>
                    <a:cubicBezTo>
                      <a:pt x="2184287" y="586954"/>
                      <a:pt x="2197213" y="584621"/>
                      <a:pt x="2209800" y="581025"/>
                    </a:cubicBezTo>
                    <a:cubicBezTo>
                      <a:pt x="2219454" y="578267"/>
                      <a:pt x="2228850" y="574675"/>
                      <a:pt x="2238375" y="571500"/>
                    </a:cubicBezTo>
                    <a:cubicBezTo>
                      <a:pt x="2284919" y="524956"/>
                      <a:pt x="2246544" y="557307"/>
                      <a:pt x="2305050" y="523875"/>
                    </a:cubicBezTo>
                    <a:cubicBezTo>
                      <a:pt x="2314989" y="518195"/>
                      <a:pt x="2323103" y="509334"/>
                      <a:pt x="2333625" y="504825"/>
                    </a:cubicBezTo>
                    <a:cubicBezTo>
                      <a:pt x="2345657" y="499668"/>
                      <a:pt x="2359468" y="499897"/>
                      <a:pt x="2371725" y="495300"/>
                    </a:cubicBezTo>
                    <a:cubicBezTo>
                      <a:pt x="2391034" y="488059"/>
                      <a:pt x="2415992" y="469215"/>
                      <a:pt x="2438400" y="466725"/>
                    </a:cubicBezTo>
                    <a:cubicBezTo>
                      <a:pt x="2485839" y="461454"/>
                      <a:pt x="2533650" y="460375"/>
                      <a:pt x="2581275" y="457200"/>
                    </a:cubicBezTo>
                    <a:cubicBezTo>
                      <a:pt x="2587625" y="447675"/>
                      <a:pt x="2591710" y="436163"/>
                      <a:pt x="2600325" y="428625"/>
                    </a:cubicBezTo>
                    <a:cubicBezTo>
                      <a:pt x="2617555" y="413548"/>
                      <a:pt x="2657475" y="390525"/>
                      <a:pt x="2657475" y="390525"/>
                    </a:cubicBezTo>
                    <a:cubicBezTo>
                      <a:pt x="2663750" y="371701"/>
                      <a:pt x="2669264" y="346804"/>
                      <a:pt x="2686050" y="333375"/>
                    </a:cubicBezTo>
                    <a:cubicBezTo>
                      <a:pt x="2693890" y="327103"/>
                      <a:pt x="2705100" y="327025"/>
                      <a:pt x="2714625" y="323850"/>
                    </a:cubicBezTo>
                    <a:cubicBezTo>
                      <a:pt x="2720975" y="314325"/>
                      <a:pt x="2724736" y="302426"/>
                      <a:pt x="2733675" y="295275"/>
                    </a:cubicBezTo>
                    <a:cubicBezTo>
                      <a:pt x="2740448" y="289857"/>
                      <a:pt x="2797129" y="277433"/>
                      <a:pt x="2800350" y="276225"/>
                    </a:cubicBezTo>
                    <a:cubicBezTo>
                      <a:pt x="2813645" y="271239"/>
                      <a:pt x="2826122" y="264220"/>
                      <a:pt x="2838450" y="257175"/>
                    </a:cubicBezTo>
                    <a:cubicBezTo>
                      <a:pt x="2848389" y="251495"/>
                      <a:pt x="2857710" y="244779"/>
                      <a:pt x="2867025" y="238125"/>
                    </a:cubicBezTo>
                    <a:cubicBezTo>
                      <a:pt x="2879943" y="228898"/>
                      <a:pt x="2891342" y="217426"/>
                      <a:pt x="2905125" y="209550"/>
                    </a:cubicBezTo>
                    <a:cubicBezTo>
                      <a:pt x="2913842" y="204569"/>
                      <a:pt x="2924175" y="203200"/>
                      <a:pt x="2933700" y="200025"/>
                    </a:cubicBezTo>
                    <a:cubicBezTo>
                      <a:pt x="2978023" y="133540"/>
                      <a:pt x="2924176" y="199464"/>
                      <a:pt x="3057525" y="152400"/>
                    </a:cubicBezTo>
                    <a:cubicBezTo>
                      <a:pt x="3079115" y="144780"/>
                      <a:pt x="3092955" y="121540"/>
                      <a:pt x="3114675" y="114300"/>
                    </a:cubicBezTo>
                    <a:cubicBezTo>
                      <a:pt x="3187184" y="90130"/>
                      <a:pt x="3152134" y="99188"/>
                      <a:pt x="3219450" y="85725"/>
                    </a:cubicBezTo>
                    <a:cubicBezTo>
                      <a:pt x="3275169" y="48579"/>
                      <a:pt x="3228556" y="73334"/>
                      <a:pt x="3333750" y="57150"/>
                    </a:cubicBezTo>
                    <a:cubicBezTo>
                      <a:pt x="3346689" y="55159"/>
                      <a:pt x="3359071" y="50465"/>
                      <a:pt x="3371850" y="47625"/>
                    </a:cubicBezTo>
                    <a:cubicBezTo>
                      <a:pt x="3387654" y="44113"/>
                      <a:pt x="3419475" y="38100"/>
                      <a:pt x="3419475" y="381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cxnSp>
          <p:nvCxnSpPr>
            <p:cNvPr id="5" name="Straight Arrow Connector 4"/>
            <p:cNvCxnSpPr/>
            <p:nvPr/>
          </p:nvCxnSpPr>
          <p:spPr>
            <a:xfrm flipV="1">
              <a:off x="1212576" y="2614686"/>
              <a:ext cx="0" cy="110283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1376818" y="2610604"/>
              <a:ext cx="0" cy="110283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1052405" y="2610604"/>
              <a:ext cx="0" cy="110283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920201" y="2723717"/>
              <a:ext cx="0" cy="110283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701479" y="4032794"/>
              <a:ext cx="986190"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SCED@11:00</a:t>
              </a:r>
            </a:p>
          </p:txBody>
        </p:sp>
        <p:cxnSp>
          <p:nvCxnSpPr>
            <p:cNvPr id="14" name="Straight Arrow Connector 13"/>
            <p:cNvCxnSpPr>
              <a:stCxn id="12" idx="1"/>
            </p:cNvCxnSpPr>
            <p:nvPr/>
          </p:nvCxnSpPr>
          <p:spPr>
            <a:xfrm flipH="1">
              <a:off x="1400775" y="4143201"/>
              <a:ext cx="300704" cy="279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1619599" y="2337538"/>
              <a:ext cx="1266787"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prstClr val="black"/>
                  </a:solidFill>
                  <a:effectLst/>
                  <a:uLnTx/>
                  <a:uFillTx/>
                  <a:latin typeface="Arial"/>
                  <a:ea typeface="+mn-ea"/>
                  <a:cs typeface="+mn-cs"/>
                </a:rPr>
                <a:t>RegUp</a:t>
              </a:r>
              <a:r>
                <a:rPr kumimoji="0" lang="en-US" sz="1000" b="0" i="0" u="none" strike="noStrike" kern="1200" cap="none" spc="0" normalizeH="0" baseline="0" noProof="0" dirty="0">
                  <a:ln>
                    <a:noFill/>
                  </a:ln>
                  <a:solidFill>
                    <a:prstClr val="black"/>
                  </a:solidFill>
                  <a:effectLst/>
                  <a:uLnTx/>
                  <a:uFillTx/>
                  <a:latin typeface="Arial"/>
                  <a:ea typeface="+mn-ea"/>
                  <a:cs typeface="+mn-cs"/>
                </a:rPr>
                <a:t> Instruction</a:t>
              </a:r>
            </a:p>
          </p:txBody>
        </p:sp>
        <p:cxnSp>
          <p:nvCxnSpPr>
            <p:cNvPr id="79" name="Straight Arrow Connector 78"/>
            <p:cNvCxnSpPr>
              <a:stCxn id="78" idx="1"/>
            </p:cNvCxnSpPr>
            <p:nvPr/>
          </p:nvCxnSpPr>
          <p:spPr>
            <a:xfrm flipH="1">
              <a:off x="1052405" y="2447946"/>
              <a:ext cx="567194" cy="2720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2286768" y="3092803"/>
              <a:ext cx="1602348" cy="3588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MW output (tracking UDBP + </a:t>
              </a:r>
              <a:r>
                <a:rPr kumimoji="0" lang="en-US" sz="1000" b="0" i="0" u="none" strike="noStrike" kern="1200" cap="none" spc="0" normalizeH="0" baseline="0" noProof="0" dirty="0" err="1">
                  <a:ln>
                    <a:noFill/>
                  </a:ln>
                  <a:solidFill>
                    <a:prstClr val="black"/>
                  </a:solidFill>
                  <a:effectLst/>
                  <a:uLnTx/>
                  <a:uFillTx/>
                  <a:latin typeface="Arial"/>
                  <a:ea typeface="+mn-ea"/>
                  <a:cs typeface="+mn-cs"/>
                </a:rPr>
                <a:t>Reg</a:t>
              </a:r>
              <a:r>
                <a:rPr kumimoji="0" lang="en-US" sz="1000" b="0" i="0" u="none" strike="noStrike" kern="1200" cap="none" spc="0" normalizeH="0" baseline="0" noProof="0" dirty="0">
                  <a:ln>
                    <a:noFill/>
                  </a:ln>
                  <a:solidFill>
                    <a:prstClr val="black"/>
                  </a:solidFill>
                  <a:effectLst/>
                  <a:uLnTx/>
                  <a:uFillTx/>
                  <a:latin typeface="Arial"/>
                  <a:ea typeface="+mn-ea"/>
                  <a:cs typeface="+mn-cs"/>
                </a:rPr>
                <a:t> Instruction)</a:t>
              </a:r>
            </a:p>
          </p:txBody>
        </p:sp>
        <p:cxnSp>
          <p:nvCxnSpPr>
            <p:cNvPr id="85" name="Straight Arrow Connector 84"/>
            <p:cNvCxnSpPr>
              <a:endCxn id="40" idx="62"/>
            </p:cNvCxnSpPr>
            <p:nvPr/>
          </p:nvCxnSpPr>
          <p:spPr>
            <a:xfrm flipH="1" flipV="1">
              <a:off x="2871624" y="2936360"/>
              <a:ext cx="146753" cy="176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3440999" y="4202683"/>
              <a:ext cx="540060"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Time</a:t>
              </a:r>
            </a:p>
          </p:txBody>
        </p:sp>
        <p:sp>
          <p:nvSpPr>
            <p:cNvPr id="96" name="TextBox 95"/>
            <p:cNvSpPr txBox="1"/>
            <p:nvPr/>
          </p:nvSpPr>
          <p:spPr>
            <a:xfrm>
              <a:off x="2030588" y="3418938"/>
              <a:ext cx="756452"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UDBP</a:t>
              </a:r>
            </a:p>
          </p:txBody>
        </p:sp>
        <p:cxnSp>
          <p:nvCxnSpPr>
            <p:cNvPr id="97" name="Straight Arrow Connector 96"/>
            <p:cNvCxnSpPr>
              <a:stCxn id="96" idx="1"/>
            </p:cNvCxnSpPr>
            <p:nvPr/>
          </p:nvCxnSpPr>
          <p:spPr>
            <a:xfrm flipH="1" flipV="1">
              <a:off x="1769710" y="3507499"/>
              <a:ext cx="260878" cy="218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8" name="TextBox 277"/>
            <p:cNvSpPr txBox="1"/>
            <p:nvPr/>
          </p:nvSpPr>
          <p:spPr>
            <a:xfrm>
              <a:off x="972081" y="4385449"/>
              <a:ext cx="756452"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11:00</a:t>
              </a:r>
            </a:p>
          </p:txBody>
        </p:sp>
        <p:sp>
          <p:nvSpPr>
            <p:cNvPr id="279" name="TextBox 278"/>
            <p:cNvSpPr txBox="1"/>
            <p:nvPr/>
          </p:nvSpPr>
          <p:spPr>
            <a:xfrm>
              <a:off x="3189697" y="4376170"/>
              <a:ext cx="756452"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11:05</a:t>
              </a:r>
            </a:p>
          </p:txBody>
        </p:sp>
        <p:cxnSp>
          <p:nvCxnSpPr>
            <p:cNvPr id="98" name="Straight Connector 97"/>
            <p:cNvCxnSpPr/>
            <p:nvPr/>
          </p:nvCxnSpPr>
          <p:spPr>
            <a:xfrm flipV="1">
              <a:off x="838000" y="2610604"/>
              <a:ext cx="2620378" cy="10062"/>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80458" y="2458770"/>
              <a:ext cx="435387"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HSL</a:t>
              </a:r>
            </a:p>
          </p:txBody>
        </p:sp>
        <p:cxnSp>
          <p:nvCxnSpPr>
            <p:cNvPr id="102" name="Straight Arrow Connector 101"/>
            <p:cNvCxnSpPr/>
            <p:nvPr/>
          </p:nvCxnSpPr>
          <p:spPr>
            <a:xfrm>
              <a:off x="506596" y="2572271"/>
              <a:ext cx="320397" cy="61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348212" y="3763452"/>
              <a:ext cx="530553"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HASL</a:t>
              </a:r>
            </a:p>
          </p:txBody>
        </p:sp>
        <p:sp>
          <p:nvSpPr>
            <p:cNvPr id="18" name="Left Brace 17"/>
            <p:cNvSpPr/>
            <p:nvPr/>
          </p:nvSpPr>
          <p:spPr>
            <a:xfrm>
              <a:off x="558222" y="2620666"/>
              <a:ext cx="243774" cy="109276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15" name="TextBox 114"/>
            <p:cNvSpPr txBox="1"/>
            <p:nvPr/>
          </p:nvSpPr>
          <p:spPr>
            <a:xfrm>
              <a:off x="152776" y="2964011"/>
              <a:ext cx="587745" cy="3588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prstClr val="black"/>
                  </a:solidFill>
                  <a:effectLst/>
                  <a:uLnTx/>
                  <a:uFillTx/>
                  <a:latin typeface="Arial"/>
                  <a:ea typeface="+mn-ea"/>
                  <a:cs typeface="+mn-cs"/>
                </a:rPr>
                <a:t>RegUp</a:t>
              </a:r>
              <a:endParaRPr kumimoji="0" lang="en-US" sz="10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Resp.</a:t>
              </a:r>
            </a:p>
          </p:txBody>
        </p:sp>
        <p:cxnSp>
          <p:nvCxnSpPr>
            <p:cNvPr id="116" name="Straight Arrow Connector 115"/>
            <p:cNvCxnSpPr/>
            <p:nvPr/>
          </p:nvCxnSpPr>
          <p:spPr>
            <a:xfrm flipV="1">
              <a:off x="621864" y="3723498"/>
              <a:ext cx="182965" cy="937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5613582" y="3758772"/>
              <a:ext cx="568318" cy="4082"/>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p:nvPr/>
          </p:nvCxnSpPr>
          <p:spPr>
            <a:xfrm flipV="1">
              <a:off x="5981701" y="2656624"/>
              <a:ext cx="0" cy="110283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p:nvPr/>
          </p:nvCxnSpPr>
          <p:spPr>
            <a:xfrm flipV="1">
              <a:off x="6145943" y="2652541"/>
              <a:ext cx="0" cy="110283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Straight Arrow Connector 148"/>
            <p:cNvCxnSpPr/>
            <p:nvPr/>
          </p:nvCxnSpPr>
          <p:spPr>
            <a:xfrm flipV="1">
              <a:off x="5821530" y="2652541"/>
              <a:ext cx="0" cy="110283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0" name="Straight Arrow Connector 149"/>
            <p:cNvCxnSpPr/>
            <p:nvPr/>
          </p:nvCxnSpPr>
          <p:spPr>
            <a:xfrm flipV="1">
              <a:off x="5689326" y="2765654"/>
              <a:ext cx="0" cy="110283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51" name="TextBox 150"/>
            <p:cNvSpPr txBox="1"/>
            <p:nvPr/>
          </p:nvSpPr>
          <p:spPr>
            <a:xfrm>
              <a:off x="6470604" y="4074732"/>
              <a:ext cx="986190"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RTC@11:00</a:t>
              </a:r>
            </a:p>
          </p:txBody>
        </p:sp>
        <p:cxnSp>
          <p:nvCxnSpPr>
            <p:cNvPr id="152" name="Straight Arrow Connector 151"/>
            <p:cNvCxnSpPr>
              <a:stCxn id="151" idx="1"/>
            </p:cNvCxnSpPr>
            <p:nvPr/>
          </p:nvCxnSpPr>
          <p:spPr>
            <a:xfrm flipH="1">
              <a:off x="6169900" y="4185139"/>
              <a:ext cx="300704" cy="279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3" name="TextBox 152"/>
            <p:cNvSpPr txBox="1"/>
            <p:nvPr/>
          </p:nvSpPr>
          <p:spPr>
            <a:xfrm>
              <a:off x="6026041" y="2309456"/>
              <a:ext cx="1266787"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prstClr val="black"/>
                  </a:solidFill>
                  <a:effectLst/>
                  <a:uLnTx/>
                  <a:uFillTx/>
                  <a:latin typeface="Arial"/>
                  <a:ea typeface="+mn-ea"/>
                  <a:cs typeface="+mn-cs"/>
                </a:rPr>
                <a:t>RegUp</a:t>
              </a:r>
              <a:r>
                <a:rPr kumimoji="0" lang="en-US" sz="1000" b="0" i="0" u="none" strike="noStrike" kern="1200" cap="none" spc="0" normalizeH="0" baseline="0" noProof="0" dirty="0">
                  <a:ln>
                    <a:noFill/>
                  </a:ln>
                  <a:solidFill>
                    <a:prstClr val="black"/>
                  </a:solidFill>
                  <a:effectLst/>
                  <a:uLnTx/>
                  <a:uFillTx/>
                  <a:latin typeface="Arial"/>
                  <a:ea typeface="+mn-ea"/>
                  <a:cs typeface="+mn-cs"/>
                </a:rPr>
                <a:t> Instruction</a:t>
              </a:r>
            </a:p>
          </p:txBody>
        </p:sp>
        <p:cxnSp>
          <p:nvCxnSpPr>
            <p:cNvPr id="154" name="Straight Arrow Connector 153"/>
            <p:cNvCxnSpPr>
              <a:stCxn id="153" idx="1"/>
            </p:cNvCxnSpPr>
            <p:nvPr/>
          </p:nvCxnSpPr>
          <p:spPr>
            <a:xfrm flipH="1">
              <a:off x="5847933" y="2419864"/>
              <a:ext cx="178108" cy="4284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5" name="TextBox 154"/>
            <p:cNvSpPr txBox="1"/>
            <p:nvPr/>
          </p:nvSpPr>
          <p:spPr>
            <a:xfrm>
              <a:off x="6440093" y="2821600"/>
              <a:ext cx="1755588"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MW output (tracking UDSP)</a:t>
              </a:r>
            </a:p>
          </p:txBody>
        </p:sp>
        <p:cxnSp>
          <p:nvCxnSpPr>
            <p:cNvPr id="156" name="Straight Arrow Connector 155"/>
            <p:cNvCxnSpPr/>
            <p:nvPr/>
          </p:nvCxnSpPr>
          <p:spPr>
            <a:xfrm flipH="1" flipV="1">
              <a:off x="7024949" y="2665157"/>
              <a:ext cx="146753" cy="176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8210124" y="4244621"/>
              <a:ext cx="540060"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Time</a:t>
              </a:r>
            </a:p>
          </p:txBody>
        </p:sp>
        <p:sp>
          <p:nvSpPr>
            <p:cNvPr id="158" name="TextBox 157"/>
            <p:cNvSpPr txBox="1"/>
            <p:nvPr/>
          </p:nvSpPr>
          <p:spPr>
            <a:xfrm>
              <a:off x="6029910" y="3840247"/>
              <a:ext cx="1131771"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Base Ramp</a:t>
              </a:r>
            </a:p>
          </p:txBody>
        </p:sp>
        <p:cxnSp>
          <p:nvCxnSpPr>
            <p:cNvPr id="159" name="Straight Arrow Connector 158"/>
            <p:cNvCxnSpPr>
              <a:stCxn id="158" idx="1"/>
              <a:endCxn id="134" idx="2"/>
            </p:cNvCxnSpPr>
            <p:nvPr/>
          </p:nvCxnSpPr>
          <p:spPr>
            <a:xfrm flipH="1" flipV="1">
              <a:off x="5895906" y="3755373"/>
              <a:ext cx="134004" cy="195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0" name="TextBox 159"/>
            <p:cNvSpPr txBox="1"/>
            <p:nvPr/>
          </p:nvSpPr>
          <p:spPr>
            <a:xfrm>
              <a:off x="5741206" y="4427386"/>
              <a:ext cx="756452"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11:00</a:t>
              </a:r>
            </a:p>
          </p:txBody>
        </p:sp>
        <p:sp>
          <p:nvSpPr>
            <p:cNvPr id="161" name="TextBox 160"/>
            <p:cNvSpPr txBox="1"/>
            <p:nvPr/>
          </p:nvSpPr>
          <p:spPr>
            <a:xfrm>
              <a:off x="7958822" y="4418108"/>
              <a:ext cx="756452"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11:05</a:t>
              </a:r>
            </a:p>
          </p:txBody>
        </p:sp>
        <p:cxnSp>
          <p:nvCxnSpPr>
            <p:cNvPr id="162" name="Straight Connector 161"/>
            <p:cNvCxnSpPr/>
            <p:nvPr/>
          </p:nvCxnSpPr>
          <p:spPr>
            <a:xfrm flipV="1">
              <a:off x="5589675" y="2642953"/>
              <a:ext cx="2620378" cy="10062"/>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63" name="TextBox 162"/>
            <p:cNvSpPr txBox="1"/>
            <p:nvPr/>
          </p:nvSpPr>
          <p:spPr>
            <a:xfrm>
              <a:off x="4949583" y="2500708"/>
              <a:ext cx="435387"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HSL</a:t>
              </a:r>
            </a:p>
          </p:txBody>
        </p:sp>
        <p:cxnSp>
          <p:nvCxnSpPr>
            <p:cNvPr id="164" name="Straight Arrow Connector 163"/>
            <p:cNvCxnSpPr/>
            <p:nvPr/>
          </p:nvCxnSpPr>
          <p:spPr>
            <a:xfrm>
              <a:off x="5275721" y="2614209"/>
              <a:ext cx="320397" cy="612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6" name="Left Brace 165"/>
            <p:cNvSpPr/>
            <p:nvPr/>
          </p:nvSpPr>
          <p:spPr>
            <a:xfrm>
              <a:off x="5327347" y="2662604"/>
              <a:ext cx="243774" cy="109276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cxnSp>
          <p:nvCxnSpPr>
            <p:cNvPr id="170" name="Straight Connector 169"/>
            <p:cNvCxnSpPr/>
            <p:nvPr/>
          </p:nvCxnSpPr>
          <p:spPr>
            <a:xfrm>
              <a:off x="5774055" y="3759455"/>
              <a:ext cx="408563"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V="1">
              <a:off x="5610628" y="3759455"/>
              <a:ext cx="163427" cy="21946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74" name="Freeform 173"/>
            <p:cNvSpPr/>
            <p:nvPr/>
          </p:nvSpPr>
          <p:spPr>
            <a:xfrm>
              <a:off x="5624758" y="2669808"/>
              <a:ext cx="2602173" cy="310066"/>
            </a:xfrm>
            <a:custGeom>
              <a:avLst/>
              <a:gdLst>
                <a:gd name="connsiteX0" fmla="*/ 0 w 2602173"/>
                <a:gd name="connsiteY0" fmla="*/ 345743 h 345743"/>
                <a:gd name="connsiteX1" fmla="*/ 4549 w 2602173"/>
                <a:gd name="connsiteY1" fmla="*/ 313899 h 345743"/>
                <a:gd name="connsiteX2" fmla="*/ 9099 w 2602173"/>
                <a:gd name="connsiteY2" fmla="*/ 300251 h 345743"/>
                <a:gd name="connsiteX3" fmla="*/ 22746 w 2602173"/>
                <a:gd name="connsiteY3" fmla="*/ 291152 h 345743"/>
                <a:gd name="connsiteX4" fmla="*/ 45493 w 2602173"/>
                <a:gd name="connsiteY4" fmla="*/ 263857 h 345743"/>
                <a:gd name="connsiteX5" fmla="*/ 59140 w 2602173"/>
                <a:gd name="connsiteY5" fmla="*/ 254758 h 345743"/>
                <a:gd name="connsiteX6" fmla="*/ 81887 w 2602173"/>
                <a:gd name="connsiteY6" fmla="*/ 200167 h 345743"/>
                <a:gd name="connsiteX7" fmla="*/ 100084 w 2602173"/>
                <a:gd name="connsiteY7" fmla="*/ 195618 h 345743"/>
                <a:gd name="connsiteX8" fmla="*/ 127379 w 2602173"/>
                <a:gd name="connsiteY8" fmla="*/ 177421 h 345743"/>
                <a:gd name="connsiteX9" fmla="*/ 131928 w 2602173"/>
                <a:gd name="connsiteY9" fmla="*/ 163773 h 345743"/>
                <a:gd name="connsiteX10" fmla="*/ 154675 w 2602173"/>
                <a:gd name="connsiteY10" fmla="*/ 159224 h 345743"/>
                <a:gd name="connsiteX11" fmla="*/ 163773 w 2602173"/>
                <a:gd name="connsiteY11" fmla="*/ 104633 h 345743"/>
                <a:gd name="connsiteX12" fmla="*/ 168322 w 2602173"/>
                <a:gd name="connsiteY12" fmla="*/ 81887 h 345743"/>
                <a:gd name="connsiteX13" fmla="*/ 181970 w 2602173"/>
                <a:gd name="connsiteY13" fmla="*/ 72788 h 345743"/>
                <a:gd name="connsiteX14" fmla="*/ 245660 w 2602173"/>
                <a:gd name="connsiteY14" fmla="*/ 63690 h 345743"/>
                <a:gd name="connsiteX15" fmla="*/ 291152 w 2602173"/>
                <a:gd name="connsiteY15" fmla="*/ 59140 h 345743"/>
                <a:gd name="connsiteX16" fmla="*/ 368490 w 2602173"/>
                <a:gd name="connsiteY16" fmla="*/ 54591 h 345743"/>
                <a:gd name="connsiteX17" fmla="*/ 404884 w 2602173"/>
                <a:gd name="connsiteY17" fmla="*/ 63690 h 345743"/>
                <a:gd name="connsiteX18" fmla="*/ 423081 w 2602173"/>
                <a:gd name="connsiteY18" fmla="*/ 68239 h 345743"/>
                <a:gd name="connsiteX19" fmla="*/ 473122 w 2602173"/>
                <a:gd name="connsiteY19" fmla="*/ 63690 h 345743"/>
                <a:gd name="connsiteX20" fmla="*/ 486770 w 2602173"/>
                <a:gd name="connsiteY20" fmla="*/ 59140 h 345743"/>
                <a:gd name="connsiteX21" fmla="*/ 509516 w 2602173"/>
                <a:gd name="connsiteY21" fmla="*/ 54591 h 345743"/>
                <a:gd name="connsiteX22" fmla="*/ 527713 w 2602173"/>
                <a:gd name="connsiteY22" fmla="*/ 50042 h 345743"/>
                <a:gd name="connsiteX23" fmla="*/ 550460 w 2602173"/>
                <a:gd name="connsiteY23" fmla="*/ 45493 h 345743"/>
                <a:gd name="connsiteX24" fmla="*/ 568657 w 2602173"/>
                <a:gd name="connsiteY24" fmla="*/ 40943 h 345743"/>
                <a:gd name="connsiteX25" fmla="*/ 618699 w 2602173"/>
                <a:gd name="connsiteY25" fmla="*/ 36394 h 345743"/>
                <a:gd name="connsiteX26" fmla="*/ 673290 w 2602173"/>
                <a:gd name="connsiteY26" fmla="*/ 18197 h 345743"/>
                <a:gd name="connsiteX27" fmla="*/ 700585 w 2602173"/>
                <a:gd name="connsiteY27" fmla="*/ 22746 h 345743"/>
                <a:gd name="connsiteX28" fmla="*/ 900752 w 2602173"/>
                <a:gd name="connsiteY28" fmla="*/ 36394 h 345743"/>
                <a:gd name="connsiteX29" fmla="*/ 932597 w 2602173"/>
                <a:gd name="connsiteY29" fmla="*/ 40943 h 345743"/>
                <a:gd name="connsiteX30" fmla="*/ 946245 w 2602173"/>
                <a:gd name="connsiteY30" fmla="*/ 50042 h 345743"/>
                <a:gd name="connsiteX31" fmla="*/ 959893 w 2602173"/>
                <a:gd name="connsiteY31" fmla="*/ 45493 h 345743"/>
                <a:gd name="connsiteX32" fmla="*/ 991737 w 2602173"/>
                <a:gd name="connsiteY32" fmla="*/ 40943 h 345743"/>
                <a:gd name="connsiteX33" fmla="*/ 1005385 w 2602173"/>
                <a:gd name="connsiteY33" fmla="*/ 36394 h 345743"/>
                <a:gd name="connsiteX34" fmla="*/ 1264693 w 2602173"/>
                <a:gd name="connsiteY34" fmla="*/ 27296 h 345743"/>
                <a:gd name="connsiteX35" fmla="*/ 1524000 w 2602173"/>
                <a:gd name="connsiteY35" fmla="*/ 31845 h 345743"/>
                <a:gd name="connsiteX36" fmla="*/ 1542197 w 2602173"/>
                <a:gd name="connsiteY36" fmla="*/ 40943 h 345743"/>
                <a:gd name="connsiteX37" fmla="*/ 1555845 w 2602173"/>
                <a:gd name="connsiteY37" fmla="*/ 45493 h 345743"/>
                <a:gd name="connsiteX38" fmla="*/ 1696872 w 2602173"/>
                <a:gd name="connsiteY38" fmla="*/ 40943 h 345743"/>
                <a:gd name="connsiteX39" fmla="*/ 1724167 w 2602173"/>
                <a:gd name="connsiteY39" fmla="*/ 31845 h 345743"/>
                <a:gd name="connsiteX40" fmla="*/ 1737815 w 2602173"/>
                <a:gd name="connsiteY40" fmla="*/ 27296 h 345743"/>
                <a:gd name="connsiteX41" fmla="*/ 1765110 w 2602173"/>
                <a:gd name="connsiteY41" fmla="*/ 31845 h 345743"/>
                <a:gd name="connsiteX42" fmla="*/ 1778758 w 2602173"/>
                <a:gd name="connsiteY42" fmla="*/ 36394 h 345743"/>
                <a:gd name="connsiteX43" fmla="*/ 1828800 w 2602173"/>
                <a:gd name="connsiteY43" fmla="*/ 22746 h 345743"/>
                <a:gd name="connsiteX44" fmla="*/ 1846997 w 2602173"/>
                <a:gd name="connsiteY44" fmla="*/ 18197 h 345743"/>
                <a:gd name="connsiteX45" fmla="*/ 1869743 w 2602173"/>
                <a:gd name="connsiteY45" fmla="*/ 13648 h 345743"/>
                <a:gd name="connsiteX46" fmla="*/ 1883391 w 2602173"/>
                <a:gd name="connsiteY46" fmla="*/ 9099 h 345743"/>
                <a:gd name="connsiteX47" fmla="*/ 1942531 w 2602173"/>
                <a:gd name="connsiteY47" fmla="*/ 0 h 345743"/>
                <a:gd name="connsiteX48" fmla="*/ 1978925 w 2602173"/>
                <a:gd name="connsiteY48" fmla="*/ 9099 h 345743"/>
                <a:gd name="connsiteX49" fmla="*/ 2024418 w 2602173"/>
                <a:gd name="connsiteY49" fmla="*/ 18197 h 345743"/>
                <a:gd name="connsiteX50" fmla="*/ 2028967 w 2602173"/>
                <a:gd name="connsiteY50" fmla="*/ 36394 h 345743"/>
                <a:gd name="connsiteX51" fmla="*/ 2056263 w 2602173"/>
                <a:gd name="connsiteY51" fmla="*/ 50042 h 345743"/>
                <a:gd name="connsiteX52" fmla="*/ 2092657 w 2602173"/>
                <a:gd name="connsiteY52" fmla="*/ 68239 h 345743"/>
                <a:gd name="connsiteX53" fmla="*/ 2156346 w 2602173"/>
                <a:gd name="connsiteY53" fmla="*/ 81887 h 345743"/>
                <a:gd name="connsiteX54" fmla="*/ 2270078 w 2602173"/>
                <a:gd name="connsiteY54" fmla="*/ 68239 h 345743"/>
                <a:gd name="connsiteX55" fmla="*/ 2283725 w 2602173"/>
                <a:gd name="connsiteY55" fmla="*/ 59140 h 345743"/>
                <a:gd name="connsiteX56" fmla="*/ 2411105 w 2602173"/>
                <a:gd name="connsiteY56" fmla="*/ 59140 h 345743"/>
                <a:gd name="connsiteX57" fmla="*/ 2479343 w 2602173"/>
                <a:gd name="connsiteY57" fmla="*/ 50042 h 345743"/>
                <a:gd name="connsiteX58" fmla="*/ 2497540 w 2602173"/>
                <a:gd name="connsiteY58" fmla="*/ 40943 h 345743"/>
                <a:gd name="connsiteX59" fmla="*/ 2602173 w 2602173"/>
                <a:gd name="connsiteY59" fmla="*/ 36394 h 345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2602173" h="345743">
                  <a:moveTo>
                    <a:pt x="0" y="345743"/>
                  </a:moveTo>
                  <a:cubicBezTo>
                    <a:pt x="1516" y="335128"/>
                    <a:pt x="2446" y="324413"/>
                    <a:pt x="4549" y="313899"/>
                  </a:cubicBezTo>
                  <a:cubicBezTo>
                    <a:pt x="5490" y="309197"/>
                    <a:pt x="6103" y="303996"/>
                    <a:pt x="9099" y="300251"/>
                  </a:cubicBezTo>
                  <a:cubicBezTo>
                    <a:pt x="12514" y="295982"/>
                    <a:pt x="18546" y="294652"/>
                    <a:pt x="22746" y="291152"/>
                  </a:cubicBezTo>
                  <a:cubicBezTo>
                    <a:pt x="67455" y="253894"/>
                    <a:pt x="9713" y="299639"/>
                    <a:pt x="45493" y="263857"/>
                  </a:cubicBezTo>
                  <a:cubicBezTo>
                    <a:pt x="49359" y="259991"/>
                    <a:pt x="54591" y="257791"/>
                    <a:pt x="59140" y="254758"/>
                  </a:cubicBezTo>
                  <a:cubicBezTo>
                    <a:pt x="61212" y="242328"/>
                    <a:pt x="63643" y="204728"/>
                    <a:pt x="81887" y="200167"/>
                  </a:cubicBezTo>
                  <a:lnTo>
                    <a:pt x="100084" y="195618"/>
                  </a:lnTo>
                  <a:cubicBezTo>
                    <a:pt x="109182" y="189552"/>
                    <a:pt x="123921" y="187795"/>
                    <a:pt x="127379" y="177421"/>
                  </a:cubicBezTo>
                  <a:cubicBezTo>
                    <a:pt x="128895" y="172872"/>
                    <a:pt x="127938" y="166433"/>
                    <a:pt x="131928" y="163773"/>
                  </a:cubicBezTo>
                  <a:cubicBezTo>
                    <a:pt x="138362" y="159484"/>
                    <a:pt x="147093" y="160740"/>
                    <a:pt x="154675" y="159224"/>
                  </a:cubicBezTo>
                  <a:cubicBezTo>
                    <a:pt x="157708" y="141027"/>
                    <a:pt x="160567" y="122800"/>
                    <a:pt x="163773" y="104633"/>
                  </a:cubicBezTo>
                  <a:cubicBezTo>
                    <a:pt x="165117" y="97019"/>
                    <a:pt x="164486" y="88600"/>
                    <a:pt x="168322" y="81887"/>
                  </a:cubicBezTo>
                  <a:cubicBezTo>
                    <a:pt x="171035" y="77140"/>
                    <a:pt x="177080" y="75233"/>
                    <a:pt x="181970" y="72788"/>
                  </a:cubicBezTo>
                  <a:cubicBezTo>
                    <a:pt x="199472" y="64037"/>
                    <a:pt x="232881" y="64852"/>
                    <a:pt x="245660" y="63690"/>
                  </a:cubicBezTo>
                  <a:cubicBezTo>
                    <a:pt x="278886" y="52614"/>
                    <a:pt x="263651" y="52265"/>
                    <a:pt x="291152" y="59140"/>
                  </a:cubicBezTo>
                  <a:cubicBezTo>
                    <a:pt x="321073" y="39194"/>
                    <a:pt x="304938" y="45925"/>
                    <a:pt x="368490" y="54591"/>
                  </a:cubicBezTo>
                  <a:cubicBezTo>
                    <a:pt x="380880" y="56281"/>
                    <a:pt x="392753" y="60657"/>
                    <a:pt x="404884" y="63690"/>
                  </a:cubicBezTo>
                  <a:lnTo>
                    <a:pt x="423081" y="68239"/>
                  </a:lnTo>
                  <a:cubicBezTo>
                    <a:pt x="439761" y="66723"/>
                    <a:pt x="456541" y="66059"/>
                    <a:pt x="473122" y="63690"/>
                  </a:cubicBezTo>
                  <a:cubicBezTo>
                    <a:pt x="477869" y="63012"/>
                    <a:pt x="482118" y="60303"/>
                    <a:pt x="486770" y="59140"/>
                  </a:cubicBezTo>
                  <a:cubicBezTo>
                    <a:pt x="494271" y="57265"/>
                    <a:pt x="501968" y="56268"/>
                    <a:pt x="509516" y="54591"/>
                  </a:cubicBezTo>
                  <a:cubicBezTo>
                    <a:pt x="515619" y="53235"/>
                    <a:pt x="521610" y="51398"/>
                    <a:pt x="527713" y="50042"/>
                  </a:cubicBezTo>
                  <a:cubicBezTo>
                    <a:pt x="535261" y="48365"/>
                    <a:pt x="542912" y="47170"/>
                    <a:pt x="550460" y="45493"/>
                  </a:cubicBezTo>
                  <a:cubicBezTo>
                    <a:pt x="556564" y="44137"/>
                    <a:pt x="562459" y="41769"/>
                    <a:pt x="568657" y="40943"/>
                  </a:cubicBezTo>
                  <a:cubicBezTo>
                    <a:pt x="585260" y="38729"/>
                    <a:pt x="602018" y="37910"/>
                    <a:pt x="618699" y="36394"/>
                  </a:cubicBezTo>
                  <a:cubicBezTo>
                    <a:pt x="661672" y="25651"/>
                    <a:pt x="643909" y="32888"/>
                    <a:pt x="673290" y="18197"/>
                  </a:cubicBezTo>
                  <a:cubicBezTo>
                    <a:pt x="682388" y="19713"/>
                    <a:pt x="691404" y="21858"/>
                    <a:pt x="700585" y="22746"/>
                  </a:cubicBezTo>
                  <a:cubicBezTo>
                    <a:pt x="788943" y="31297"/>
                    <a:pt x="817404" y="32008"/>
                    <a:pt x="900752" y="36394"/>
                  </a:cubicBezTo>
                  <a:cubicBezTo>
                    <a:pt x="911367" y="37910"/>
                    <a:pt x="922326" y="37862"/>
                    <a:pt x="932597" y="40943"/>
                  </a:cubicBezTo>
                  <a:cubicBezTo>
                    <a:pt x="937834" y="42514"/>
                    <a:pt x="940852" y="49143"/>
                    <a:pt x="946245" y="50042"/>
                  </a:cubicBezTo>
                  <a:cubicBezTo>
                    <a:pt x="950975" y="50830"/>
                    <a:pt x="955191" y="46434"/>
                    <a:pt x="959893" y="45493"/>
                  </a:cubicBezTo>
                  <a:cubicBezTo>
                    <a:pt x="970407" y="43390"/>
                    <a:pt x="981122" y="42460"/>
                    <a:pt x="991737" y="40943"/>
                  </a:cubicBezTo>
                  <a:cubicBezTo>
                    <a:pt x="996286" y="39427"/>
                    <a:pt x="1000733" y="37557"/>
                    <a:pt x="1005385" y="36394"/>
                  </a:cubicBezTo>
                  <a:cubicBezTo>
                    <a:pt x="1083784" y="16795"/>
                    <a:pt x="1241576" y="27741"/>
                    <a:pt x="1264693" y="27296"/>
                  </a:cubicBezTo>
                  <a:cubicBezTo>
                    <a:pt x="1379700" y="21242"/>
                    <a:pt x="1380421" y="18171"/>
                    <a:pt x="1524000" y="31845"/>
                  </a:cubicBezTo>
                  <a:cubicBezTo>
                    <a:pt x="1530751" y="32488"/>
                    <a:pt x="1535964" y="38272"/>
                    <a:pt x="1542197" y="40943"/>
                  </a:cubicBezTo>
                  <a:cubicBezTo>
                    <a:pt x="1546605" y="42832"/>
                    <a:pt x="1551296" y="43976"/>
                    <a:pt x="1555845" y="45493"/>
                  </a:cubicBezTo>
                  <a:cubicBezTo>
                    <a:pt x="1602854" y="43976"/>
                    <a:pt x="1649992" y="44744"/>
                    <a:pt x="1696872" y="40943"/>
                  </a:cubicBezTo>
                  <a:cubicBezTo>
                    <a:pt x="1706431" y="40168"/>
                    <a:pt x="1715069" y="34878"/>
                    <a:pt x="1724167" y="31845"/>
                  </a:cubicBezTo>
                  <a:lnTo>
                    <a:pt x="1737815" y="27296"/>
                  </a:lnTo>
                  <a:cubicBezTo>
                    <a:pt x="1746913" y="28812"/>
                    <a:pt x="1756106" y="29844"/>
                    <a:pt x="1765110" y="31845"/>
                  </a:cubicBezTo>
                  <a:cubicBezTo>
                    <a:pt x="1769791" y="32885"/>
                    <a:pt x="1773963" y="36394"/>
                    <a:pt x="1778758" y="36394"/>
                  </a:cubicBezTo>
                  <a:cubicBezTo>
                    <a:pt x="1794501" y="36394"/>
                    <a:pt x="1814521" y="26316"/>
                    <a:pt x="1828800" y="22746"/>
                  </a:cubicBezTo>
                  <a:cubicBezTo>
                    <a:pt x="1834866" y="21230"/>
                    <a:pt x="1840894" y="19553"/>
                    <a:pt x="1846997" y="18197"/>
                  </a:cubicBezTo>
                  <a:cubicBezTo>
                    <a:pt x="1854545" y="16520"/>
                    <a:pt x="1862242" y="15523"/>
                    <a:pt x="1869743" y="13648"/>
                  </a:cubicBezTo>
                  <a:cubicBezTo>
                    <a:pt x="1874395" y="12485"/>
                    <a:pt x="1878678" y="9983"/>
                    <a:pt x="1883391" y="9099"/>
                  </a:cubicBezTo>
                  <a:cubicBezTo>
                    <a:pt x="1902995" y="5423"/>
                    <a:pt x="1922818" y="3033"/>
                    <a:pt x="1942531" y="0"/>
                  </a:cubicBezTo>
                  <a:cubicBezTo>
                    <a:pt x="1966917" y="8128"/>
                    <a:pt x="1945991" y="1780"/>
                    <a:pt x="1978925" y="9099"/>
                  </a:cubicBezTo>
                  <a:cubicBezTo>
                    <a:pt x="2019624" y="18144"/>
                    <a:pt x="1970959" y="9288"/>
                    <a:pt x="2024418" y="18197"/>
                  </a:cubicBezTo>
                  <a:cubicBezTo>
                    <a:pt x="2025934" y="24263"/>
                    <a:pt x="2025499" y="31192"/>
                    <a:pt x="2028967" y="36394"/>
                  </a:cubicBezTo>
                  <a:cubicBezTo>
                    <a:pt x="2035036" y="45498"/>
                    <a:pt x="2047574" y="46093"/>
                    <a:pt x="2056263" y="50042"/>
                  </a:cubicBezTo>
                  <a:cubicBezTo>
                    <a:pt x="2068611" y="55654"/>
                    <a:pt x="2079616" y="64513"/>
                    <a:pt x="2092657" y="68239"/>
                  </a:cubicBezTo>
                  <a:cubicBezTo>
                    <a:pt x="2134812" y="80283"/>
                    <a:pt x="2113573" y="75775"/>
                    <a:pt x="2156346" y="81887"/>
                  </a:cubicBezTo>
                  <a:cubicBezTo>
                    <a:pt x="2211013" y="63664"/>
                    <a:pt x="2174064" y="73292"/>
                    <a:pt x="2270078" y="68239"/>
                  </a:cubicBezTo>
                  <a:cubicBezTo>
                    <a:pt x="2274627" y="65206"/>
                    <a:pt x="2278318" y="59951"/>
                    <a:pt x="2283725" y="59140"/>
                  </a:cubicBezTo>
                  <a:cubicBezTo>
                    <a:pt x="2342182" y="50371"/>
                    <a:pt x="2358436" y="54352"/>
                    <a:pt x="2411105" y="59140"/>
                  </a:cubicBezTo>
                  <a:cubicBezTo>
                    <a:pt x="2421839" y="58067"/>
                    <a:pt x="2463192" y="55426"/>
                    <a:pt x="2479343" y="50042"/>
                  </a:cubicBezTo>
                  <a:cubicBezTo>
                    <a:pt x="2485777" y="47897"/>
                    <a:pt x="2490800" y="41692"/>
                    <a:pt x="2497540" y="40943"/>
                  </a:cubicBezTo>
                  <a:cubicBezTo>
                    <a:pt x="2532237" y="37088"/>
                    <a:pt x="2602173" y="36394"/>
                    <a:pt x="2602173" y="3639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cxnSp>
          <p:nvCxnSpPr>
            <p:cNvPr id="180" name="Straight Connector 179"/>
            <p:cNvCxnSpPr/>
            <p:nvPr/>
          </p:nvCxnSpPr>
          <p:spPr>
            <a:xfrm>
              <a:off x="5765009" y="2648035"/>
              <a:ext cx="416891" cy="89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V="1">
              <a:off x="6182951" y="2639344"/>
              <a:ext cx="2050240" cy="5701"/>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84" name="TextBox 183"/>
            <p:cNvSpPr txBox="1"/>
            <p:nvPr/>
          </p:nvSpPr>
          <p:spPr>
            <a:xfrm>
              <a:off x="4874189" y="3218641"/>
              <a:ext cx="587745" cy="3588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prstClr val="black"/>
                  </a:solidFill>
                  <a:effectLst/>
                  <a:uLnTx/>
                  <a:uFillTx/>
                  <a:latin typeface="Arial"/>
                  <a:ea typeface="+mn-ea"/>
                  <a:cs typeface="+mn-cs"/>
                </a:rPr>
                <a:t>RegUp</a:t>
              </a:r>
              <a:endParaRPr kumimoji="0" lang="en-US" sz="10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Award</a:t>
              </a:r>
            </a:p>
          </p:txBody>
        </p:sp>
        <p:sp>
          <p:nvSpPr>
            <p:cNvPr id="185" name="TextBox 184"/>
            <p:cNvSpPr txBox="1"/>
            <p:nvPr/>
          </p:nvSpPr>
          <p:spPr>
            <a:xfrm>
              <a:off x="1465030" y="3740297"/>
              <a:ext cx="1226908"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BP@SCED 10:55</a:t>
              </a:r>
            </a:p>
          </p:txBody>
        </p:sp>
        <p:cxnSp>
          <p:nvCxnSpPr>
            <p:cNvPr id="186" name="Straight Arrow Connector 185"/>
            <p:cNvCxnSpPr/>
            <p:nvPr/>
          </p:nvCxnSpPr>
          <p:spPr>
            <a:xfrm flipH="1" flipV="1">
              <a:off x="1252662" y="3727436"/>
              <a:ext cx="261535" cy="876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8" name="TextBox 187"/>
            <p:cNvSpPr txBox="1"/>
            <p:nvPr/>
          </p:nvSpPr>
          <p:spPr>
            <a:xfrm>
              <a:off x="3456821" y="2826245"/>
              <a:ext cx="1226908"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BP@SCED 11:00</a:t>
              </a:r>
            </a:p>
          </p:txBody>
        </p:sp>
        <p:cxnSp>
          <p:nvCxnSpPr>
            <p:cNvPr id="189" name="Straight Arrow Connector 188"/>
            <p:cNvCxnSpPr/>
            <p:nvPr/>
          </p:nvCxnSpPr>
          <p:spPr>
            <a:xfrm flipH="1" flipV="1">
              <a:off x="3483962" y="2743312"/>
              <a:ext cx="279916" cy="988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1" name="TextBox 190"/>
            <p:cNvSpPr txBox="1"/>
            <p:nvPr/>
          </p:nvSpPr>
          <p:spPr>
            <a:xfrm>
              <a:off x="3390945" y="2337538"/>
              <a:ext cx="867435"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HSL, HASL</a:t>
              </a:r>
            </a:p>
          </p:txBody>
        </p:sp>
        <p:cxnSp>
          <p:nvCxnSpPr>
            <p:cNvPr id="192" name="Straight Arrow Connector 191"/>
            <p:cNvCxnSpPr>
              <a:stCxn id="191" idx="2"/>
            </p:cNvCxnSpPr>
            <p:nvPr/>
          </p:nvCxnSpPr>
          <p:spPr>
            <a:xfrm flipH="1">
              <a:off x="3439489" y="2558352"/>
              <a:ext cx="385174" cy="668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3" name="TextBox 212"/>
            <p:cNvSpPr txBox="1"/>
            <p:nvPr/>
          </p:nvSpPr>
          <p:spPr>
            <a:xfrm>
              <a:off x="6460021" y="3606168"/>
              <a:ext cx="1226908"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BP@RTC 10:55</a:t>
              </a:r>
            </a:p>
          </p:txBody>
        </p:sp>
        <p:cxnSp>
          <p:nvCxnSpPr>
            <p:cNvPr id="214" name="Straight Arrow Connector 213"/>
            <p:cNvCxnSpPr/>
            <p:nvPr/>
          </p:nvCxnSpPr>
          <p:spPr>
            <a:xfrm flipH="1">
              <a:off x="6214584" y="3680960"/>
              <a:ext cx="294605" cy="743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6" name="TextBox 215"/>
            <p:cNvSpPr txBox="1"/>
            <p:nvPr/>
          </p:nvSpPr>
          <p:spPr>
            <a:xfrm>
              <a:off x="7989608" y="2704465"/>
              <a:ext cx="1226908" cy="2208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BP@RTC 11:00</a:t>
              </a:r>
            </a:p>
          </p:txBody>
        </p:sp>
        <p:cxnSp>
          <p:nvCxnSpPr>
            <p:cNvPr id="217" name="Straight Arrow Connector 216"/>
            <p:cNvCxnSpPr/>
            <p:nvPr/>
          </p:nvCxnSpPr>
          <p:spPr>
            <a:xfrm flipH="1" flipV="1">
              <a:off x="7938531" y="2663897"/>
              <a:ext cx="279916" cy="988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4" name="TextBox 303"/>
            <p:cNvSpPr txBox="1"/>
            <p:nvPr/>
          </p:nvSpPr>
          <p:spPr>
            <a:xfrm>
              <a:off x="7572960" y="2281641"/>
              <a:ext cx="75645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UDSP</a:t>
              </a:r>
            </a:p>
          </p:txBody>
        </p:sp>
        <p:cxnSp>
          <p:nvCxnSpPr>
            <p:cNvPr id="305" name="Straight Arrow Connector 304"/>
            <p:cNvCxnSpPr/>
            <p:nvPr/>
          </p:nvCxnSpPr>
          <p:spPr>
            <a:xfrm flipH="1">
              <a:off x="7744202" y="2474217"/>
              <a:ext cx="80460" cy="1624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06E8DAE-64BD-8B34-9F1C-E7EE8541D547}"/>
                </a:ext>
              </a:extLst>
            </p:cNvPr>
            <p:cNvSpPr txBox="1"/>
            <p:nvPr/>
          </p:nvSpPr>
          <p:spPr>
            <a:xfrm>
              <a:off x="1126780" y="1909006"/>
              <a:ext cx="1891597" cy="369332"/>
            </a:xfrm>
            <a:prstGeom prst="rect">
              <a:avLst/>
            </a:prstGeom>
            <a:noFill/>
          </p:spPr>
          <p:txBody>
            <a:bodyPr wrap="square" rtlCol="0">
              <a:spAutoFit/>
            </a:bodyPr>
            <a:lstStyle/>
            <a:p>
              <a:pPr algn="ctr"/>
              <a:r>
                <a:rPr lang="en-US" dirty="0"/>
                <a:t>TODAY</a:t>
              </a:r>
            </a:p>
          </p:txBody>
        </p:sp>
        <p:sp>
          <p:nvSpPr>
            <p:cNvPr id="16" name="TextBox 15">
              <a:extLst>
                <a:ext uri="{FF2B5EF4-FFF2-40B4-BE49-F238E27FC236}">
                  <a16:creationId xmlns:a16="http://schemas.microsoft.com/office/drawing/2014/main" id="{A1D187FD-CC7C-B57C-90A7-6F4B0E556C0C}"/>
                </a:ext>
              </a:extLst>
            </p:cNvPr>
            <p:cNvSpPr txBox="1"/>
            <p:nvPr/>
          </p:nvSpPr>
          <p:spPr>
            <a:xfrm>
              <a:off x="5933065" y="1911860"/>
              <a:ext cx="1891597" cy="369332"/>
            </a:xfrm>
            <a:prstGeom prst="rect">
              <a:avLst/>
            </a:prstGeom>
            <a:noFill/>
          </p:spPr>
          <p:txBody>
            <a:bodyPr wrap="square" rtlCol="0">
              <a:spAutoFit/>
            </a:bodyPr>
            <a:lstStyle/>
            <a:p>
              <a:pPr algn="ctr"/>
              <a:r>
                <a:rPr lang="en-US" dirty="0"/>
                <a:t>RTC</a:t>
              </a:r>
            </a:p>
          </p:txBody>
        </p:sp>
      </p:grpSp>
    </p:spTree>
    <p:extLst>
      <p:ext uri="{BB962C8B-B14F-4D97-AF65-F5344CB8AC3E}">
        <p14:creationId xmlns:p14="http://schemas.microsoft.com/office/powerpoint/2010/main" val="3448973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dirty="0" err="1"/>
              <a:t>Reg</a:t>
            </a:r>
            <a:r>
              <a:rPr lang="en-US" dirty="0"/>
              <a:t>-Up Award Change and its Deployment Under RTC</a:t>
            </a:r>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grpSp>
        <p:nvGrpSpPr>
          <p:cNvPr id="8" name="Group 7"/>
          <p:cNvGrpSpPr/>
          <p:nvPr/>
        </p:nvGrpSpPr>
        <p:grpSpPr>
          <a:xfrm>
            <a:off x="107108" y="2233128"/>
            <a:ext cx="9073404" cy="2872272"/>
            <a:chOff x="107108" y="3501008"/>
            <a:chExt cx="9073404" cy="2849074"/>
          </a:xfrm>
        </p:grpSpPr>
        <p:sp>
          <p:nvSpPr>
            <p:cNvPr id="292" name="TextBox 291"/>
            <p:cNvSpPr txBox="1"/>
            <p:nvPr/>
          </p:nvSpPr>
          <p:spPr>
            <a:xfrm>
              <a:off x="8118224" y="4037002"/>
              <a:ext cx="1062288" cy="5495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MW output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(tracking UDSP)</a:t>
              </a:r>
            </a:p>
          </p:txBody>
        </p:sp>
        <p:grpSp>
          <p:nvGrpSpPr>
            <p:cNvPr id="3" name="Group 2"/>
            <p:cNvGrpSpPr/>
            <p:nvPr/>
          </p:nvGrpSpPr>
          <p:grpSpPr>
            <a:xfrm>
              <a:off x="107108" y="3501008"/>
              <a:ext cx="9073404" cy="2849074"/>
              <a:chOff x="114256" y="3324398"/>
              <a:chExt cx="9073404" cy="2946740"/>
            </a:xfrm>
          </p:grpSpPr>
          <p:sp>
            <p:nvSpPr>
              <p:cNvPr id="127" name="Rectangle 126"/>
              <p:cNvSpPr/>
              <p:nvPr/>
            </p:nvSpPr>
            <p:spPr>
              <a:xfrm>
                <a:off x="1426212" y="4466387"/>
                <a:ext cx="2032901" cy="1218506"/>
              </a:xfrm>
              <a:prstGeom prst="rect">
                <a:avLst/>
              </a:prstGeom>
              <a:pattFill prst="pct5">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70" name="Group 69"/>
              <p:cNvGrpSpPr/>
              <p:nvPr/>
            </p:nvGrpSpPr>
            <p:grpSpPr>
              <a:xfrm>
                <a:off x="843387" y="3926117"/>
                <a:ext cx="2888383" cy="2152180"/>
                <a:chOff x="393198" y="3726307"/>
                <a:chExt cx="2888383" cy="2402993"/>
              </a:xfrm>
            </p:grpSpPr>
            <p:cxnSp>
              <p:nvCxnSpPr>
                <p:cNvPr id="45" name="Straight Arrow Connector 44"/>
                <p:cNvCxnSpPr/>
                <p:nvPr/>
              </p:nvCxnSpPr>
              <p:spPr>
                <a:xfrm>
                  <a:off x="393198" y="6120889"/>
                  <a:ext cx="2888383"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16200000">
                  <a:off x="-797993" y="4932010"/>
                  <a:ext cx="2394581"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971286" y="4334854"/>
                  <a:ext cx="0" cy="1786034"/>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16200000">
                  <a:off x="1816813" y="4923598"/>
                  <a:ext cx="2394581" cy="0"/>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grpSp>
              <p:nvGrpSpPr>
                <p:cNvPr id="62" name="Group 61"/>
                <p:cNvGrpSpPr/>
                <p:nvPr/>
              </p:nvGrpSpPr>
              <p:grpSpPr>
                <a:xfrm>
                  <a:off x="399429" y="4329100"/>
                  <a:ext cx="2602475" cy="1493502"/>
                  <a:chOff x="399429" y="4329100"/>
                  <a:chExt cx="2602475" cy="1493502"/>
                </a:xfrm>
              </p:grpSpPr>
              <p:cxnSp>
                <p:nvCxnSpPr>
                  <p:cNvPr id="56" name="Straight Connector 55"/>
                  <p:cNvCxnSpPr/>
                  <p:nvPr/>
                </p:nvCxnSpPr>
                <p:spPr>
                  <a:xfrm flipV="1">
                    <a:off x="399429" y="4329100"/>
                    <a:ext cx="163427" cy="27323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50525" y="4337217"/>
                    <a:ext cx="408563"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959089" y="4334855"/>
                    <a:ext cx="1634255" cy="1487747"/>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593341" y="5822508"/>
                    <a:ext cx="408563" cy="0"/>
                  </a:xfrm>
                  <a:prstGeom prst="line">
                    <a:avLst/>
                  </a:prstGeom>
                  <a:ln w="22225"/>
                </p:spPr>
                <p:style>
                  <a:lnRef idx="1">
                    <a:schemeClr val="accent1"/>
                  </a:lnRef>
                  <a:fillRef idx="0">
                    <a:schemeClr val="accent1"/>
                  </a:fillRef>
                  <a:effectRef idx="0">
                    <a:schemeClr val="accent1"/>
                  </a:effectRef>
                  <a:fontRef idx="minor">
                    <a:schemeClr val="tx1"/>
                  </a:fontRef>
                </p:style>
              </p:cxnSp>
            </p:grpSp>
          </p:grpSp>
          <p:sp>
            <p:nvSpPr>
              <p:cNvPr id="86" name="Freeform 85"/>
              <p:cNvSpPr/>
              <p:nvPr/>
            </p:nvSpPr>
            <p:spPr>
              <a:xfrm>
                <a:off x="884939" y="4817499"/>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87" name="Freeform 86"/>
              <p:cNvSpPr/>
              <p:nvPr/>
            </p:nvSpPr>
            <p:spPr>
              <a:xfrm>
                <a:off x="855586" y="4487889"/>
                <a:ext cx="2618139" cy="281763"/>
              </a:xfrm>
              <a:custGeom>
                <a:avLst/>
                <a:gdLst>
                  <a:gd name="connsiteX0" fmla="*/ 0 w 2636874"/>
                  <a:gd name="connsiteY0" fmla="*/ 281763 h 281763"/>
                  <a:gd name="connsiteX1" fmla="*/ 26581 w 2636874"/>
                  <a:gd name="connsiteY1" fmla="*/ 196703 h 281763"/>
                  <a:gd name="connsiteX2" fmla="*/ 69111 w 2636874"/>
                  <a:gd name="connsiteY2" fmla="*/ 186070 h 281763"/>
                  <a:gd name="connsiteX3" fmla="*/ 85060 w 2636874"/>
                  <a:gd name="connsiteY3" fmla="*/ 170121 h 281763"/>
                  <a:gd name="connsiteX4" fmla="*/ 101009 w 2636874"/>
                  <a:gd name="connsiteY4" fmla="*/ 132907 h 281763"/>
                  <a:gd name="connsiteX5" fmla="*/ 116958 w 2636874"/>
                  <a:gd name="connsiteY5" fmla="*/ 127591 h 281763"/>
                  <a:gd name="connsiteX6" fmla="*/ 154172 w 2636874"/>
                  <a:gd name="connsiteY6" fmla="*/ 116959 h 281763"/>
                  <a:gd name="connsiteX7" fmla="*/ 164804 w 2636874"/>
                  <a:gd name="connsiteY7" fmla="*/ 101010 h 281763"/>
                  <a:gd name="connsiteX8" fmla="*/ 233916 w 2636874"/>
                  <a:gd name="connsiteY8" fmla="*/ 79745 h 281763"/>
                  <a:gd name="connsiteX9" fmla="*/ 249865 w 2636874"/>
                  <a:gd name="connsiteY9" fmla="*/ 69112 h 281763"/>
                  <a:gd name="connsiteX10" fmla="*/ 260497 w 2636874"/>
                  <a:gd name="connsiteY10" fmla="*/ 53163 h 281763"/>
                  <a:gd name="connsiteX11" fmla="*/ 297711 w 2636874"/>
                  <a:gd name="connsiteY11" fmla="*/ 47847 h 281763"/>
                  <a:gd name="connsiteX12" fmla="*/ 414670 w 2636874"/>
                  <a:gd name="connsiteY12" fmla="*/ 42531 h 281763"/>
                  <a:gd name="connsiteX13" fmla="*/ 483781 w 2636874"/>
                  <a:gd name="connsiteY13" fmla="*/ 47847 h 281763"/>
                  <a:gd name="connsiteX14" fmla="*/ 505046 w 2636874"/>
                  <a:gd name="connsiteY14" fmla="*/ 42531 h 281763"/>
                  <a:gd name="connsiteX15" fmla="*/ 579474 w 2636874"/>
                  <a:gd name="connsiteY15" fmla="*/ 37214 h 281763"/>
                  <a:gd name="connsiteX16" fmla="*/ 637953 w 2636874"/>
                  <a:gd name="connsiteY16" fmla="*/ 21265 h 281763"/>
                  <a:gd name="connsiteX17" fmla="*/ 653902 w 2636874"/>
                  <a:gd name="connsiteY17" fmla="*/ 10633 h 281763"/>
                  <a:gd name="connsiteX18" fmla="*/ 680484 w 2636874"/>
                  <a:gd name="connsiteY18" fmla="*/ 5317 h 281763"/>
                  <a:gd name="connsiteX19" fmla="*/ 696432 w 2636874"/>
                  <a:gd name="connsiteY19" fmla="*/ 0 h 281763"/>
                  <a:gd name="connsiteX20" fmla="*/ 765544 w 2636874"/>
                  <a:gd name="connsiteY20" fmla="*/ 10633 h 281763"/>
                  <a:gd name="connsiteX21" fmla="*/ 967563 w 2636874"/>
                  <a:gd name="connsiteY21" fmla="*/ 21265 h 281763"/>
                  <a:gd name="connsiteX22" fmla="*/ 999460 w 2636874"/>
                  <a:gd name="connsiteY22" fmla="*/ 37214 h 281763"/>
                  <a:gd name="connsiteX23" fmla="*/ 1031358 w 2636874"/>
                  <a:gd name="connsiteY23" fmla="*/ 53163 h 281763"/>
                  <a:gd name="connsiteX24" fmla="*/ 1073888 w 2636874"/>
                  <a:gd name="connsiteY24" fmla="*/ 47847 h 281763"/>
                  <a:gd name="connsiteX25" fmla="*/ 1089837 w 2636874"/>
                  <a:gd name="connsiteY25" fmla="*/ 42531 h 281763"/>
                  <a:gd name="connsiteX26" fmla="*/ 1105786 w 2636874"/>
                  <a:gd name="connsiteY26" fmla="*/ 53163 h 281763"/>
                  <a:gd name="connsiteX27" fmla="*/ 1143000 w 2636874"/>
                  <a:gd name="connsiteY27" fmla="*/ 47847 h 281763"/>
                  <a:gd name="connsiteX28" fmla="*/ 1180214 w 2636874"/>
                  <a:gd name="connsiteY28" fmla="*/ 31898 h 281763"/>
                  <a:gd name="connsiteX29" fmla="*/ 1244009 w 2636874"/>
                  <a:gd name="connsiteY29" fmla="*/ 37214 h 281763"/>
                  <a:gd name="connsiteX30" fmla="*/ 1281223 w 2636874"/>
                  <a:gd name="connsiteY30" fmla="*/ 47847 h 281763"/>
                  <a:gd name="connsiteX31" fmla="*/ 1307804 w 2636874"/>
                  <a:gd name="connsiteY31" fmla="*/ 53163 h 281763"/>
                  <a:gd name="connsiteX32" fmla="*/ 1334386 w 2636874"/>
                  <a:gd name="connsiteY32" fmla="*/ 74428 h 281763"/>
                  <a:gd name="connsiteX33" fmla="*/ 1376916 w 2636874"/>
                  <a:gd name="connsiteY33" fmla="*/ 85061 h 281763"/>
                  <a:gd name="connsiteX34" fmla="*/ 1414130 w 2636874"/>
                  <a:gd name="connsiteY34" fmla="*/ 79745 h 281763"/>
                  <a:gd name="connsiteX35" fmla="*/ 1430079 w 2636874"/>
                  <a:gd name="connsiteY35" fmla="*/ 74428 h 281763"/>
                  <a:gd name="connsiteX36" fmla="*/ 1499190 w 2636874"/>
                  <a:gd name="connsiteY36" fmla="*/ 79745 h 281763"/>
                  <a:gd name="connsiteX37" fmla="*/ 1515139 w 2636874"/>
                  <a:gd name="connsiteY37" fmla="*/ 85061 h 281763"/>
                  <a:gd name="connsiteX38" fmla="*/ 1531088 w 2636874"/>
                  <a:gd name="connsiteY38" fmla="*/ 95693 h 281763"/>
                  <a:gd name="connsiteX39" fmla="*/ 1658679 w 2636874"/>
                  <a:gd name="connsiteY39" fmla="*/ 101010 h 281763"/>
                  <a:gd name="connsiteX40" fmla="*/ 1690577 w 2636874"/>
                  <a:gd name="connsiteY40" fmla="*/ 111642 h 281763"/>
                  <a:gd name="connsiteX41" fmla="*/ 1855381 w 2636874"/>
                  <a:gd name="connsiteY41" fmla="*/ 122275 h 281763"/>
                  <a:gd name="connsiteX42" fmla="*/ 2057400 w 2636874"/>
                  <a:gd name="connsiteY42" fmla="*/ 122275 h 281763"/>
                  <a:gd name="connsiteX43" fmla="*/ 2137144 w 2636874"/>
                  <a:gd name="connsiteY43" fmla="*/ 132907 h 281763"/>
                  <a:gd name="connsiteX44" fmla="*/ 2179674 w 2636874"/>
                  <a:gd name="connsiteY44" fmla="*/ 159489 h 281763"/>
                  <a:gd name="connsiteX45" fmla="*/ 2222204 w 2636874"/>
                  <a:gd name="connsiteY45" fmla="*/ 164805 h 281763"/>
                  <a:gd name="connsiteX46" fmla="*/ 2254102 w 2636874"/>
                  <a:gd name="connsiteY46" fmla="*/ 170121 h 281763"/>
                  <a:gd name="connsiteX47" fmla="*/ 2280684 w 2636874"/>
                  <a:gd name="connsiteY47" fmla="*/ 180754 h 281763"/>
                  <a:gd name="connsiteX48" fmla="*/ 2296632 w 2636874"/>
                  <a:gd name="connsiteY48" fmla="*/ 186070 h 281763"/>
                  <a:gd name="connsiteX49" fmla="*/ 2333846 w 2636874"/>
                  <a:gd name="connsiteY49" fmla="*/ 202019 h 281763"/>
                  <a:gd name="connsiteX50" fmla="*/ 2360428 w 2636874"/>
                  <a:gd name="connsiteY50" fmla="*/ 180754 h 281763"/>
                  <a:gd name="connsiteX51" fmla="*/ 2376377 w 2636874"/>
                  <a:gd name="connsiteY51" fmla="*/ 175438 h 281763"/>
                  <a:gd name="connsiteX52" fmla="*/ 2514600 w 2636874"/>
                  <a:gd name="connsiteY52" fmla="*/ 180754 h 281763"/>
                  <a:gd name="connsiteX53" fmla="*/ 2519916 w 2636874"/>
                  <a:gd name="connsiteY53" fmla="*/ 196703 h 281763"/>
                  <a:gd name="connsiteX54" fmla="*/ 2562446 w 2636874"/>
                  <a:gd name="connsiteY54" fmla="*/ 202019 h 281763"/>
                  <a:gd name="connsiteX55" fmla="*/ 2599660 w 2636874"/>
                  <a:gd name="connsiteY55" fmla="*/ 212652 h 281763"/>
                  <a:gd name="connsiteX56" fmla="*/ 2636874 w 2636874"/>
                  <a:gd name="connsiteY56" fmla="*/ 223284 h 28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2636874" h="281763">
                    <a:moveTo>
                      <a:pt x="0" y="281763"/>
                    </a:moveTo>
                    <a:cubicBezTo>
                      <a:pt x="1023" y="271531"/>
                      <a:pt x="-570" y="203491"/>
                      <a:pt x="26581" y="196703"/>
                    </a:cubicBezTo>
                    <a:lnTo>
                      <a:pt x="69111" y="186070"/>
                    </a:lnTo>
                    <a:cubicBezTo>
                      <a:pt x="74427" y="180754"/>
                      <a:pt x="81330" y="176649"/>
                      <a:pt x="85060" y="170121"/>
                    </a:cubicBezTo>
                    <a:cubicBezTo>
                      <a:pt x="95812" y="151306"/>
                      <a:pt x="82927" y="147373"/>
                      <a:pt x="101009" y="132907"/>
                    </a:cubicBezTo>
                    <a:cubicBezTo>
                      <a:pt x="105385" y="129406"/>
                      <a:pt x="111570" y="129130"/>
                      <a:pt x="116958" y="127591"/>
                    </a:cubicBezTo>
                    <a:cubicBezTo>
                      <a:pt x="163686" y="114241"/>
                      <a:pt x="115932" y="129705"/>
                      <a:pt x="154172" y="116959"/>
                    </a:cubicBezTo>
                    <a:cubicBezTo>
                      <a:pt x="157716" y="111643"/>
                      <a:pt x="160286" y="105528"/>
                      <a:pt x="164804" y="101010"/>
                    </a:cubicBezTo>
                    <a:cubicBezTo>
                      <a:pt x="182573" y="83241"/>
                      <a:pt x="211372" y="82965"/>
                      <a:pt x="233916" y="79745"/>
                    </a:cubicBezTo>
                    <a:cubicBezTo>
                      <a:pt x="239232" y="76201"/>
                      <a:pt x="245347" y="73630"/>
                      <a:pt x="249865" y="69112"/>
                    </a:cubicBezTo>
                    <a:cubicBezTo>
                      <a:pt x="254383" y="64594"/>
                      <a:pt x="254658" y="55758"/>
                      <a:pt x="260497" y="53163"/>
                    </a:cubicBezTo>
                    <a:cubicBezTo>
                      <a:pt x="271948" y="48074"/>
                      <a:pt x="285210" y="48709"/>
                      <a:pt x="297711" y="47847"/>
                    </a:cubicBezTo>
                    <a:cubicBezTo>
                      <a:pt x="336645" y="45162"/>
                      <a:pt x="375684" y="44303"/>
                      <a:pt x="414670" y="42531"/>
                    </a:cubicBezTo>
                    <a:cubicBezTo>
                      <a:pt x="437707" y="44303"/>
                      <a:pt x="460676" y="47847"/>
                      <a:pt x="483781" y="47847"/>
                    </a:cubicBezTo>
                    <a:cubicBezTo>
                      <a:pt x="491087" y="47847"/>
                      <a:pt x="497784" y="43338"/>
                      <a:pt x="505046" y="42531"/>
                    </a:cubicBezTo>
                    <a:cubicBezTo>
                      <a:pt x="529766" y="39784"/>
                      <a:pt x="554665" y="38986"/>
                      <a:pt x="579474" y="37214"/>
                    </a:cubicBezTo>
                    <a:cubicBezTo>
                      <a:pt x="594169" y="33540"/>
                      <a:pt x="627414" y="25481"/>
                      <a:pt x="637953" y="21265"/>
                    </a:cubicBezTo>
                    <a:cubicBezTo>
                      <a:pt x="643885" y="18892"/>
                      <a:pt x="647919" y="12876"/>
                      <a:pt x="653902" y="10633"/>
                    </a:cubicBezTo>
                    <a:cubicBezTo>
                      <a:pt x="662363" y="7460"/>
                      <a:pt x="671718" y="7509"/>
                      <a:pt x="680484" y="5317"/>
                    </a:cubicBezTo>
                    <a:cubicBezTo>
                      <a:pt x="685920" y="3958"/>
                      <a:pt x="691116" y="1772"/>
                      <a:pt x="696432" y="0"/>
                    </a:cubicBezTo>
                    <a:cubicBezTo>
                      <a:pt x="727613" y="10395"/>
                      <a:pt x="712090" y="6521"/>
                      <a:pt x="765544" y="10633"/>
                    </a:cubicBezTo>
                    <a:cubicBezTo>
                      <a:pt x="832718" y="15800"/>
                      <a:pt x="900304" y="18208"/>
                      <a:pt x="967563" y="21265"/>
                    </a:cubicBezTo>
                    <a:cubicBezTo>
                      <a:pt x="1013262" y="51734"/>
                      <a:pt x="955445" y="15206"/>
                      <a:pt x="999460" y="37214"/>
                    </a:cubicBezTo>
                    <a:cubicBezTo>
                      <a:pt x="1040683" y="57826"/>
                      <a:pt x="991270" y="39801"/>
                      <a:pt x="1031358" y="53163"/>
                    </a:cubicBezTo>
                    <a:cubicBezTo>
                      <a:pt x="1045535" y="51391"/>
                      <a:pt x="1059831" y="50403"/>
                      <a:pt x="1073888" y="47847"/>
                    </a:cubicBezTo>
                    <a:cubicBezTo>
                      <a:pt x="1079401" y="46845"/>
                      <a:pt x="1084309" y="41610"/>
                      <a:pt x="1089837" y="42531"/>
                    </a:cubicBezTo>
                    <a:cubicBezTo>
                      <a:pt x="1096139" y="43581"/>
                      <a:pt x="1100470" y="49619"/>
                      <a:pt x="1105786" y="53163"/>
                    </a:cubicBezTo>
                    <a:cubicBezTo>
                      <a:pt x="1118191" y="51391"/>
                      <a:pt x="1130713" y="50304"/>
                      <a:pt x="1143000" y="47847"/>
                    </a:cubicBezTo>
                    <a:cubicBezTo>
                      <a:pt x="1156039" y="45239"/>
                      <a:pt x="1168684" y="37663"/>
                      <a:pt x="1180214" y="31898"/>
                    </a:cubicBezTo>
                    <a:cubicBezTo>
                      <a:pt x="1201479" y="33670"/>
                      <a:pt x="1222835" y="34567"/>
                      <a:pt x="1244009" y="37214"/>
                    </a:cubicBezTo>
                    <a:cubicBezTo>
                      <a:pt x="1263888" y="39699"/>
                      <a:pt x="1263575" y="43435"/>
                      <a:pt x="1281223" y="47847"/>
                    </a:cubicBezTo>
                    <a:cubicBezTo>
                      <a:pt x="1289989" y="50038"/>
                      <a:pt x="1298944" y="51391"/>
                      <a:pt x="1307804" y="53163"/>
                    </a:cubicBezTo>
                    <a:cubicBezTo>
                      <a:pt x="1320307" y="71916"/>
                      <a:pt x="1313462" y="68721"/>
                      <a:pt x="1334386" y="74428"/>
                    </a:cubicBezTo>
                    <a:cubicBezTo>
                      <a:pt x="1348484" y="78273"/>
                      <a:pt x="1376916" y="85061"/>
                      <a:pt x="1376916" y="85061"/>
                    </a:cubicBezTo>
                    <a:cubicBezTo>
                      <a:pt x="1389321" y="83289"/>
                      <a:pt x="1401843" y="82203"/>
                      <a:pt x="1414130" y="79745"/>
                    </a:cubicBezTo>
                    <a:cubicBezTo>
                      <a:pt x="1419625" y="78646"/>
                      <a:pt x="1424475" y="74428"/>
                      <a:pt x="1430079" y="74428"/>
                    </a:cubicBezTo>
                    <a:cubicBezTo>
                      <a:pt x="1453184" y="74428"/>
                      <a:pt x="1476153" y="77973"/>
                      <a:pt x="1499190" y="79745"/>
                    </a:cubicBezTo>
                    <a:cubicBezTo>
                      <a:pt x="1504506" y="81517"/>
                      <a:pt x="1510127" y="82555"/>
                      <a:pt x="1515139" y="85061"/>
                    </a:cubicBezTo>
                    <a:cubicBezTo>
                      <a:pt x="1520854" y="87918"/>
                      <a:pt x="1524738" y="94987"/>
                      <a:pt x="1531088" y="95693"/>
                    </a:cubicBezTo>
                    <a:cubicBezTo>
                      <a:pt x="1573395" y="100394"/>
                      <a:pt x="1616149" y="99238"/>
                      <a:pt x="1658679" y="101010"/>
                    </a:cubicBezTo>
                    <a:cubicBezTo>
                      <a:pt x="1669312" y="104554"/>
                      <a:pt x="1679522" y="109799"/>
                      <a:pt x="1690577" y="111642"/>
                    </a:cubicBezTo>
                    <a:cubicBezTo>
                      <a:pt x="1766208" y="124249"/>
                      <a:pt x="1711704" y="116528"/>
                      <a:pt x="1855381" y="122275"/>
                    </a:cubicBezTo>
                    <a:cubicBezTo>
                      <a:pt x="1932878" y="148106"/>
                      <a:pt x="1836016" y="117848"/>
                      <a:pt x="2057400" y="122275"/>
                    </a:cubicBezTo>
                    <a:cubicBezTo>
                      <a:pt x="2084211" y="122811"/>
                      <a:pt x="2110563" y="129363"/>
                      <a:pt x="2137144" y="132907"/>
                    </a:cubicBezTo>
                    <a:cubicBezTo>
                      <a:pt x="2151321" y="141768"/>
                      <a:pt x="2164021" y="153619"/>
                      <a:pt x="2179674" y="159489"/>
                    </a:cubicBezTo>
                    <a:cubicBezTo>
                      <a:pt x="2193051" y="164506"/>
                      <a:pt x="2208061" y="162785"/>
                      <a:pt x="2222204" y="164805"/>
                    </a:cubicBezTo>
                    <a:cubicBezTo>
                      <a:pt x="2232875" y="166329"/>
                      <a:pt x="2243469" y="168349"/>
                      <a:pt x="2254102" y="170121"/>
                    </a:cubicBezTo>
                    <a:cubicBezTo>
                      <a:pt x="2262963" y="173665"/>
                      <a:pt x="2271748" y="177403"/>
                      <a:pt x="2280684" y="180754"/>
                    </a:cubicBezTo>
                    <a:cubicBezTo>
                      <a:pt x="2285931" y="182722"/>
                      <a:pt x="2291482" y="183863"/>
                      <a:pt x="2296632" y="186070"/>
                    </a:cubicBezTo>
                    <a:cubicBezTo>
                      <a:pt x="2342612" y="205776"/>
                      <a:pt x="2296447" y="189553"/>
                      <a:pt x="2333846" y="202019"/>
                    </a:cubicBezTo>
                    <a:cubicBezTo>
                      <a:pt x="2373934" y="188657"/>
                      <a:pt x="2326075" y="208236"/>
                      <a:pt x="2360428" y="180754"/>
                    </a:cubicBezTo>
                    <a:cubicBezTo>
                      <a:pt x="2364804" y="177253"/>
                      <a:pt x="2371061" y="177210"/>
                      <a:pt x="2376377" y="175438"/>
                    </a:cubicBezTo>
                    <a:cubicBezTo>
                      <a:pt x="2422451" y="177210"/>
                      <a:pt x="2468989" y="173997"/>
                      <a:pt x="2514600" y="180754"/>
                    </a:cubicBezTo>
                    <a:cubicBezTo>
                      <a:pt x="2520143" y="181575"/>
                      <a:pt x="2514795" y="194427"/>
                      <a:pt x="2519916" y="196703"/>
                    </a:cubicBezTo>
                    <a:cubicBezTo>
                      <a:pt x="2532972" y="202506"/>
                      <a:pt x="2548269" y="200247"/>
                      <a:pt x="2562446" y="202019"/>
                    </a:cubicBezTo>
                    <a:cubicBezTo>
                      <a:pt x="2577641" y="207084"/>
                      <a:pt x="2582979" y="209316"/>
                      <a:pt x="2599660" y="212652"/>
                    </a:cubicBezTo>
                    <a:cubicBezTo>
                      <a:pt x="2635463" y="219813"/>
                      <a:pt x="2623603" y="210013"/>
                      <a:pt x="2636874" y="22328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6" name="Group 5"/>
              <p:cNvGrpSpPr/>
              <p:nvPr/>
            </p:nvGrpSpPr>
            <p:grpSpPr>
              <a:xfrm>
                <a:off x="1526196" y="3324398"/>
                <a:ext cx="1764196" cy="2485141"/>
                <a:chOff x="1151620" y="3339397"/>
                <a:chExt cx="1764196" cy="2485141"/>
              </a:xfrm>
            </p:grpSpPr>
            <p:cxnSp>
              <p:nvCxnSpPr>
                <p:cNvPr id="52" name="Straight Arrow Connector 51"/>
                <p:cNvCxnSpPr/>
                <p:nvPr/>
              </p:nvCxnSpPr>
              <p:spPr>
                <a:xfrm flipV="1">
                  <a:off x="1295636" y="3473537"/>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V="1">
                  <a:off x="1439652" y="3595770"/>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V="1">
                  <a:off x="1151620" y="3339397"/>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1727684" y="3832027"/>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1871700" y="3943040"/>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V="1">
                  <a:off x="1583668" y="3697887"/>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V="1">
                  <a:off x="2159732" y="4173687"/>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V="1">
                  <a:off x="2303748" y="4295920"/>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V="1">
                  <a:off x="2015716" y="4067597"/>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V="1">
                  <a:off x="2604438" y="4536650"/>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2447764" y="4406718"/>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2769573" y="4588004"/>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V="1">
                  <a:off x="2915816" y="4594812"/>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60" name="Straight Arrow Connector 259"/>
              <p:cNvCxnSpPr/>
              <p:nvPr/>
            </p:nvCxnSpPr>
            <p:spPr>
              <a:xfrm flipH="1">
                <a:off x="1399347" y="5936282"/>
                <a:ext cx="328012" cy="1229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1" name="TextBox 260"/>
              <p:cNvSpPr txBox="1"/>
              <p:nvPr/>
            </p:nvSpPr>
            <p:spPr>
              <a:xfrm>
                <a:off x="2463661" y="3763004"/>
                <a:ext cx="126678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prstClr val="black"/>
                    </a:solidFill>
                    <a:effectLst/>
                    <a:uLnTx/>
                    <a:uFillTx/>
                    <a:latin typeface="Arial"/>
                    <a:ea typeface="+mn-ea"/>
                    <a:cs typeface="+mn-cs"/>
                  </a:rPr>
                  <a:t>RegUp</a:t>
                </a:r>
                <a:r>
                  <a:rPr kumimoji="0" lang="en-US" sz="1000" b="0" i="0" u="none" strike="noStrike" kern="1200" cap="none" spc="0" normalizeH="0" baseline="0" noProof="0" dirty="0">
                    <a:ln>
                      <a:noFill/>
                    </a:ln>
                    <a:solidFill>
                      <a:prstClr val="black"/>
                    </a:solidFill>
                    <a:effectLst/>
                    <a:uLnTx/>
                    <a:uFillTx/>
                    <a:latin typeface="Arial"/>
                    <a:ea typeface="+mn-ea"/>
                    <a:cs typeface="+mn-cs"/>
                  </a:rPr>
                  <a:t> Instruction</a:t>
                </a:r>
              </a:p>
            </p:txBody>
          </p:sp>
          <p:cxnSp>
            <p:nvCxnSpPr>
              <p:cNvPr id="262" name="Straight Arrow Connector 261"/>
              <p:cNvCxnSpPr>
                <a:stCxn id="261" idx="1"/>
              </p:cNvCxnSpPr>
              <p:nvPr/>
            </p:nvCxnSpPr>
            <p:spPr>
              <a:xfrm flipH="1">
                <a:off x="2220353" y="3886115"/>
                <a:ext cx="243308" cy="844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4" name="Straight Arrow Connector 263"/>
              <p:cNvCxnSpPr>
                <a:endCxn id="87" idx="50"/>
              </p:cNvCxnSpPr>
              <p:nvPr/>
            </p:nvCxnSpPr>
            <p:spPr>
              <a:xfrm flipH="1">
                <a:off x="3199243" y="4314668"/>
                <a:ext cx="777811" cy="353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5" name="TextBox 264"/>
              <p:cNvSpPr txBox="1"/>
              <p:nvPr/>
            </p:nvSpPr>
            <p:spPr>
              <a:xfrm>
                <a:off x="3654506" y="6024917"/>
                <a:ext cx="54006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Time</a:t>
                </a:r>
              </a:p>
            </p:txBody>
          </p:sp>
          <p:sp>
            <p:nvSpPr>
              <p:cNvPr id="266" name="TextBox 265"/>
              <p:cNvSpPr txBox="1"/>
              <p:nvPr/>
            </p:nvSpPr>
            <p:spPr>
              <a:xfrm>
                <a:off x="976254" y="4830746"/>
                <a:ext cx="75645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UDBP</a:t>
                </a:r>
              </a:p>
            </p:txBody>
          </p:sp>
          <p:cxnSp>
            <p:nvCxnSpPr>
              <p:cNvPr id="267" name="Straight Arrow Connector 266"/>
              <p:cNvCxnSpPr/>
              <p:nvPr/>
            </p:nvCxnSpPr>
            <p:spPr>
              <a:xfrm flipV="1">
                <a:off x="1401406" y="4795918"/>
                <a:ext cx="395138" cy="1852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0" name="TextBox 279"/>
              <p:cNvSpPr txBox="1"/>
              <p:nvPr/>
            </p:nvSpPr>
            <p:spPr>
              <a:xfrm>
                <a:off x="1021121" y="6021089"/>
                <a:ext cx="75645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11:00</a:t>
                </a:r>
              </a:p>
            </p:txBody>
          </p:sp>
          <p:sp>
            <p:nvSpPr>
              <p:cNvPr id="281" name="TextBox 280"/>
              <p:cNvSpPr txBox="1"/>
              <p:nvPr/>
            </p:nvSpPr>
            <p:spPr>
              <a:xfrm>
                <a:off x="3213048" y="6024917"/>
                <a:ext cx="75645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11:05</a:t>
                </a:r>
              </a:p>
            </p:txBody>
          </p:sp>
          <p:cxnSp>
            <p:nvCxnSpPr>
              <p:cNvPr id="117" name="Straight Connector 116"/>
              <p:cNvCxnSpPr/>
              <p:nvPr/>
            </p:nvCxnSpPr>
            <p:spPr>
              <a:xfrm flipV="1">
                <a:off x="842646" y="4464624"/>
                <a:ext cx="2620378" cy="1122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114256" y="4118883"/>
                <a:ext cx="832459"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HSL,HASL</a:t>
                </a:r>
              </a:p>
            </p:txBody>
          </p:sp>
          <p:cxnSp>
            <p:nvCxnSpPr>
              <p:cNvPr id="119" name="Straight Arrow Connector 118"/>
              <p:cNvCxnSpPr/>
              <p:nvPr/>
            </p:nvCxnSpPr>
            <p:spPr>
              <a:xfrm rot="10800000" flipH="1" flipV="1">
                <a:off x="616275" y="4331160"/>
                <a:ext cx="210156" cy="128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V="1">
                <a:off x="1421475" y="5679140"/>
                <a:ext cx="2048389" cy="17977"/>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25" name="TextBox 124"/>
              <p:cNvSpPr txBox="1"/>
              <p:nvPr/>
            </p:nvSpPr>
            <p:spPr>
              <a:xfrm>
                <a:off x="933751" y="5754833"/>
                <a:ext cx="530553"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HASL</a:t>
                </a:r>
              </a:p>
            </p:txBody>
          </p:sp>
          <p:cxnSp>
            <p:nvCxnSpPr>
              <p:cNvPr id="126" name="Straight Arrow Connector 125"/>
              <p:cNvCxnSpPr/>
              <p:nvPr/>
            </p:nvCxnSpPr>
            <p:spPr>
              <a:xfrm flipV="1">
                <a:off x="1213753" y="5697252"/>
                <a:ext cx="182965" cy="1044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8" name="TextBox 127"/>
              <p:cNvSpPr txBox="1"/>
              <p:nvPr/>
            </p:nvSpPr>
            <p:spPr>
              <a:xfrm>
                <a:off x="3429220" y="3964994"/>
                <a:ext cx="160234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MW output (tracking UDBP + </a:t>
                </a:r>
                <a:r>
                  <a:rPr kumimoji="0" lang="en-US" sz="1000" b="0" i="0" u="none" strike="noStrike" kern="1200" cap="none" spc="0" normalizeH="0" baseline="0" noProof="0" dirty="0" err="1">
                    <a:ln>
                      <a:noFill/>
                    </a:ln>
                    <a:solidFill>
                      <a:prstClr val="black"/>
                    </a:solidFill>
                    <a:effectLst/>
                    <a:uLnTx/>
                    <a:uFillTx/>
                    <a:latin typeface="Arial"/>
                    <a:ea typeface="+mn-ea"/>
                    <a:cs typeface="+mn-cs"/>
                  </a:rPr>
                  <a:t>Reg</a:t>
                </a:r>
                <a:r>
                  <a:rPr kumimoji="0" lang="en-US" sz="1000" b="0" i="0" u="none" strike="noStrike" kern="1200" cap="none" spc="0" normalizeH="0" baseline="0" noProof="0" dirty="0">
                    <a:ln>
                      <a:noFill/>
                    </a:ln>
                    <a:solidFill>
                      <a:prstClr val="black"/>
                    </a:solidFill>
                    <a:effectLst/>
                    <a:uLnTx/>
                    <a:uFillTx/>
                    <a:latin typeface="Arial"/>
                    <a:ea typeface="+mn-ea"/>
                    <a:cs typeface="+mn-cs"/>
                  </a:rPr>
                  <a:t> Instruction)</a:t>
                </a:r>
              </a:p>
            </p:txBody>
          </p:sp>
          <p:sp>
            <p:nvSpPr>
              <p:cNvPr id="129" name="TextBox 128"/>
              <p:cNvSpPr txBox="1"/>
              <p:nvPr/>
            </p:nvSpPr>
            <p:spPr>
              <a:xfrm>
                <a:off x="1711869" y="5816480"/>
                <a:ext cx="98619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SCED@11:00</a:t>
                </a:r>
              </a:p>
            </p:txBody>
          </p:sp>
          <p:sp>
            <p:nvSpPr>
              <p:cNvPr id="131" name="Left Brace 130"/>
              <p:cNvSpPr/>
              <p:nvPr/>
            </p:nvSpPr>
            <p:spPr>
              <a:xfrm rot="10800000">
                <a:off x="3511047" y="4465238"/>
                <a:ext cx="243774" cy="121850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132" name="TextBox 131"/>
              <p:cNvSpPr txBox="1"/>
              <p:nvPr/>
            </p:nvSpPr>
            <p:spPr>
              <a:xfrm>
                <a:off x="3689848" y="4889486"/>
                <a:ext cx="58774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prstClr val="black"/>
                    </a:solidFill>
                    <a:effectLst/>
                    <a:uLnTx/>
                    <a:uFillTx/>
                    <a:latin typeface="Arial"/>
                    <a:ea typeface="+mn-ea"/>
                    <a:cs typeface="+mn-cs"/>
                  </a:rPr>
                  <a:t>RegUp</a:t>
                </a:r>
                <a:endParaRPr kumimoji="0" lang="en-US" sz="10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Resp.</a:t>
                </a:r>
              </a:p>
            </p:txBody>
          </p:sp>
          <p:sp>
            <p:nvSpPr>
              <p:cNvPr id="195" name="TextBox 194"/>
              <p:cNvSpPr txBox="1"/>
              <p:nvPr/>
            </p:nvSpPr>
            <p:spPr>
              <a:xfrm>
                <a:off x="3638571" y="5598588"/>
                <a:ext cx="530553"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HASL</a:t>
                </a:r>
              </a:p>
            </p:txBody>
          </p:sp>
          <p:cxnSp>
            <p:nvCxnSpPr>
              <p:cNvPr id="196" name="Straight Arrow Connector 195"/>
              <p:cNvCxnSpPr>
                <a:stCxn id="195" idx="1"/>
              </p:cNvCxnSpPr>
              <p:nvPr/>
            </p:nvCxnSpPr>
            <p:spPr>
              <a:xfrm flipH="1" flipV="1">
                <a:off x="3474428" y="5638960"/>
                <a:ext cx="164143" cy="827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9" name="TextBox 198"/>
              <p:cNvSpPr txBox="1"/>
              <p:nvPr/>
            </p:nvSpPr>
            <p:spPr>
              <a:xfrm>
                <a:off x="3113595" y="4152878"/>
                <a:ext cx="45798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HSL</a:t>
                </a:r>
              </a:p>
            </p:txBody>
          </p:sp>
          <p:cxnSp>
            <p:nvCxnSpPr>
              <p:cNvPr id="200" name="Straight Arrow Connector 199"/>
              <p:cNvCxnSpPr/>
              <p:nvPr/>
            </p:nvCxnSpPr>
            <p:spPr>
              <a:xfrm rot="10800000" flipH="1" flipV="1">
                <a:off x="3257486" y="4316373"/>
                <a:ext cx="210156" cy="128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2" name="TextBox 201"/>
              <p:cNvSpPr txBox="1"/>
              <p:nvPr/>
            </p:nvSpPr>
            <p:spPr>
              <a:xfrm>
                <a:off x="184552" y="5097890"/>
                <a:ext cx="1221377" cy="252605"/>
              </a:xfrm>
              <a:prstGeom prst="rect">
                <a:avLst/>
              </a:prstGeom>
              <a:solidFill>
                <a:srgbClr val="FFFFFF">
                  <a:alpha val="6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BP@SCED 10:55</a:t>
                </a:r>
              </a:p>
            </p:txBody>
          </p:sp>
          <p:cxnSp>
            <p:nvCxnSpPr>
              <p:cNvPr id="203" name="Straight Arrow Connector 202"/>
              <p:cNvCxnSpPr/>
              <p:nvPr/>
            </p:nvCxnSpPr>
            <p:spPr>
              <a:xfrm flipV="1">
                <a:off x="749622" y="4466779"/>
                <a:ext cx="540906" cy="6777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0" name="TextBox 209"/>
              <p:cNvSpPr txBox="1"/>
              <p:nvPr/>
            </p:nvSpPr>
            <p:spPr>
              <a:xfrm>
                <a:off x="3754821" y="5767032"/>
                <a:ext cx="1226908"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BP@SCED 11:00</a:t>
                </a:r>
              </a:p>
            </p:txBody>
          </p:sp>
          <p:cxnSp>
            <p:nvCxnSpPr>
              <p:cNvPr id="211" name="Straight Arrow Connector 210"/>
              <p:cNvCxnSpPr>
                <a:stCxn id="210" idx="1"/>
              </p:cNvCxnSpPr>
              <p:nvPr/>
            </p:nvCxnSpPr>
            <p:spPr>
              <a:xfrm flipH="1" flipV="1">
                <a:off x="3466675" y="5799294"/>
                <a:ext cx="288146" cy="908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8" name="Rectangle 217"/>
              <p:cNvSpPr/>
              <p:nvPr/>
            </p:nvSpPr>
            <p:spPr>
              <a:xfrm>
                <a:off x="6115216" y="4462977"/>
                <a:ext cx="2032901" cy="1218506"/>
              </a:xfrm>
              <a:prstGeom prst="rect">
                <a:avLst/>
              </a:prstGeom>
              <a:pattFill prst="pct5">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219" name="Group 218"/>
              <p:cNvGrpSpPr/>
              <p:nvPr/>
            </p:nvGrpSpPr>
            <p:grpSpPr>
              <a:xfrm>
                <a:off x="5532391" y="3922707"/>
                <a:ext cx="2888383" cy="2152180"/>
                <a:chOff x="393198" y="3726307"/>
                <a:chExt cx="2888383" cy="2402993"/>
              </a:xfrm>
            </p:grpSpPr>
            <p:cxnSp>
              <p:nvCxnSpPr>
                <p:cNvPr id="220" name="Straight Arrow Connector 219"/>
                <p:cNvCxnSpPr/>
                <p:nvPr/>
              </p:nvCxnSpPr>
              <p:spPr>
                <a:xfrm>
                  <a:off x="393198" y="6120889"/>
                  <a:ext cx="2888383"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21" name="Straight Arrow Connector 220"/>
                <p:cNvCxnSpPr/>
                <p:nvPr/>
              </p:nvCxnSpPr>
              <p:spPr>
                <a:xfrm rot="16200000">
                  <a:off x="-797993" y="4932010"/>
                  <a:ext cx="2394581"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22" name="Straight Arrow Connector 221"/>
                <p:cNvCxnSpPr/>
                <p:nvPr/>
              </p:nvCxnSpPr>
              <p:spPr>
                <a:xfrm flipV="1">
                  <a:off x="971286" y="4334854"/>
                  <a:ext cx="0" cy="1786034"/>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cxnSp>
              <p:nvCxnSpPr>
                <p:cNvPr id="223" name="Straight Arrow Connector 222"/>
                <p:cNvCxnSpPr/>
                <p:nvPr/>
              </p:nvCxnSpPr>
              <p:spPr>
                <a:xfrm rot="16200000">
                  <a:off x="1816813" y="4923598"/>
                  <a:ext cx="2394581" cy="0"/>
                </a:xfrm>
                <a:prstGeom prst="straightConnector1">
                  <a:avLst/>
                </a:prstGeom>
                <a:ln w="9525">
                  <a:prstDash val="sysDash"/>
                  <a:tailEnd type="none"/>
                </a:ln>
              </p:spPr>
              <p:style>
                <a:lnRef idx="1">
                  <a:schemeClr val="accent1"/>
                </a:lnRef>
                <a:fillRef idx="0">
                  <a:schemeClr val="accent1"/>
                </a:fillRef>
                <a:effectRef idx="0">
                  <a:schemeClr val="accent1"/>
                </a:effectRef>
                <a:fontRef idx="minor">
                  <a:schemeClr val="tx1"/>
                </a:fontRef>
              </p:style>
            </p:cxnSp>
            <p:grpSp>
              <p:nvGrpSpPr>
                <p:cNvPr id="224" name="Group 223"/>
                <p:cNvGrpSpPr/>
                <p:nvPr/>
              </p:nvGrpSpPr>
              <p:grpSpPr>
                <a:xfrm>
                  <a:off x="399429" y="4329100"/>
                  <a:ext cx="2602475" cy="1493502"/>
                  <a:chOff x="399429" y="4329100"/>
                  <a:chExt cx="2602475" cy="1493502"/>
                </a:xfrm>
              </p:grpSpPr>
              <p:cxnSp>
                <p:nvCxnSpPr>
                  <p:cNvPr id="225" name="Straight Connector 224"/>
                  <p:cNvCxnSpPr/>
                  <p:nvPr/>
                </p:nvCxnSpPr>
                <p:spPr>
                  <a:xfrm flipV="1">
                    <a:off x="399429" y="4329100"/>
                    <a:ext cx="163427" cy="27323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550525" y="4337217"/>
                    <a:ext cx="408563"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959089" y="4334855"/>
                    <a:ext cx="1634255" cy="1487747"/>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2593341" y="5822508"/>
                    <a:ext cx="408563" cy="0"/>
                  </a:xfrm>
                  <a:prstGeom prst="line">
                    <a:avLst/>
                  </a:prstGeom>
                  <a:ln w="22225"/>
                </p:spPr>
                <p:style>
                  <a:lnRef idx="1">
                    <a:schemeClr val="accent1"/>
                  </a:lnRef>
                  <a:fillRef idx="0">
                    <a:schemeClr val="accent1"/>
                  </a:fillRef>
                  <a:effectRef idx="0">
                    <a:schemeClr val="accent1"/>
                  </a:effectRef>
                  <a:fontRef idx="minor">
                    <a:schemeClr val="tx1"/>
                  </a:fontRef>
                </p:style>
              </p:cxnSp>
            </p:grpSp>
          </p:grpSp>
          <p:sp>
            <p:nvSpPr>
              <p:cNvPr id="229" name="Freeform 228"/>
              <p:cNvSpPr/>
              <p:nvPr/>
            </p:nvSpPr>
            <p:spPr>
              <a:xfrm>
                <a:off x="5573943" y="4814089"/>
                <a:ext cx="0" cy="0"/>
              </a:xfrm>
              <a:custGeom>
                <a:avLst/>
                <a:gdLst>
                  <a:gd name="connsiteX0" fmla="*/ 0 w 0"/>
                  <a:gd name="connsiteY0" fmla="*/ 0 h 0"/>
                  <a:gd name="connsiteX1" fmla="*/ 0 w 0"/>
                  <a:gd name="connsiteY1" fmla="*/ 0 h 0"/>
                </a:gdLst>
                <a:ahLst/>
                <a:cxnLst>
                  <a:cxn ang="0">
                    <a:pos x="connsiteX0" y="connsiteY0"/>
                  </a:cxn>
                  <a:cxn ang="0">
                    <a:pos x="connsiteX1" y="connsiteY1"/>
                  </a:cxn>
                </a:cxnLst>
                <a:rect l="l" t="t" r="r" b="b"/>
                <a:pathLst>
                  <a:path>
                    <a:moveTo>
                      <a:pt x="0" y="0"/>
                    </a:move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30" name="Freeform 229"/>
              <p:cNvSpPr/>
              <p:nvPr/>
            </p:nvSpPr>
            <p:spPr>
              <a:xfrm>
                <a:off x="5544590" y="4484479"/>
                <a:ext cx="2618139" cy="281763"/>
              </a:xfrm>
              <a:custGeom>
                <a:avLst/>
                <a:gdLst>
                  <a:gd name="connsiteX0" fmla="*/ 0 w 2636874"/>
                  <a:gd name="connsiteY0" fmla="*/ 281763 h 281763"/>
                  <a:gd name="connsiteX1" fmla="*/ 26581 w 2636874"/>
                  <a:gd name="connsiteY1" fmla="*/ 196703 h 281763"/>
                  <a:gd name="connsiteX2" fmla="*/ 69111 w 2636874"/>
                  <a:gd name="connsiteY2" fmla="*/ 186070 h 281763"/>
                  <a:gd name="connsiteX3" fmla="*/ 85060 w 2636874"/>
                  <a:gd name="connsiteY3" fmla="*/ 170121 h 281763"/>
                  <a:gd name="connsiteX4" fmla="*/ 101009 w 2636874"/>
                  <a:gd name="connsiteY4" fmla="*/ 132907 h 281763"/>
                  <a:gd name="connsiteX5" fmla="*/ 116958 w 2636874"/>
                  <a:gd name="connsiteY5" fmla="*/ 127591 h 281763"/>
                  <a:gd name="connsiteX6" fmla="*/ 154172 w 2636874"/>
                  <a:gd name="connsiteY6" fmla="*/ 116959 h 281763"/>
                  <a:gd name="connsiteX7" fmla="*/ 164804 w 2636874"/>
                  <a:gd name="connsiteY7" fmla="*/ 101010 h 281763"/>
                  <a:gd name="connsiteX8" fmla="*/ 233916 w 2636874"/>
                  <a:gd name="connsiteY8" fmla="*/ 79745 h 281763"/>
                  <a:gd name="connsiteX9" fmla="*/ 249865 w 2636874"/>
                  <a:gd name="connsiteY9" fmla="*/ 69112 h 281763"/>
                  <a:gd name="connsiteX10" fmla="*/ 260497 w 2636874"/>
                  <a:gd name="connsiteY10" fmla="*/ 53163 h 281763"/>
                  <a:gd name="connsiteX11" fmla="*/ 297711 w 2636874"/>
                  <a:gd name="connsiteY11" fmla="*/ 47847 h 281763"/>
                  <a:gd name="connsiteX12" fmla="*/ 414670 w 2636874"/>
                  <a:gd name="connsiteY12" fmla="*/ 42531 h 281763"/>
                  <a:gd name="connsiteX13" fmla="*/ 483781 w 2636874"/>
                  <a:gd name="connsiteY13" fmla="*/ 47847 h 281763"/>
                  <a:gd name="connsiteX14" fmla="*/ 505046 w 2636874"/>
                  <a:gd name="connsiteY14" fmla="*/ 42531 h 281763"/>
                  <a:gd name="connsiteX15" fmla="*/ 579474 w 2636874"/>
                  <a:gd name="connsiteY15" fmla="*/ 37214 h 281763"/>
                  <a:gd name="connsiteX16" fmla="*/ 637953 w 2636874"/>
                  <a:gd name="connsiteY16" fmla="*/ 21265 h 281763"/>
                  <a:gd name="connsiteX17" fmla="*/ 653902 w 2636874"/>
                  <a:gd name="connsiteY17" fmla="*/ 10633 h 281763"/>
                  <a:gd name="connsiteX18" fmla="*/ 680484 w 2636874"/>
                  <a:gd name="connsiteY18" fmla="*/ 5317 h 281763"/>
                  <a:gd name="connsiteX19" fmla="*/ 696432 w 2636874"/>
                  <a:gd name="connsiteY19" fmla="*/ 0 h 281763"/>
                  <a:gd name="connsiteX20" fmla="*/ 765544 w 2636874"/>
                  <a:gd name="connsiteY20" fmla="*/ 10633 h 281763"/>
                  <a:gd name="connsiteX21" fmla="*/ 967563 w 2636874"/>
                  <a:gd name="connsiteY21" fmla="*/ 21265 h 281763"/>
                  <a:gd name="connsiteX22" fmla="*/ 999460 w 2636874"/>
                  <a:gd name="connsiteY22" fmla="*/ 37214 h 281763"/>
                  <a:gd name="connsiteX23" fmla="*/ 1031358 w 2636874"/>
                  <a:gd name="connsiteY23" fmla="*/ 53163 h 281763"/>
                  <a:gd name="connsiteX24" fmla="*/ 1073888 w 2636874"/>
                  <a:gd name="connsiteY24" fmla="*/ 47847 h 281763"/>
                  <a:gd name="connsiteX25" fmla="*/ 1089837 w 2636874"/>
                  <a:gd name="connsiteY25" fmla="*/ 42531 h 281763"/>
                  <a:gd name="connsiteX26" fmla="*/ 1105786 w 2636874"/>
                  <a:gd name="connsiteY26" fmla="*/ 53163 h 281763"/>
                  <a:gd name="connsiteX27" fmla="*/ 1143000 w 2636874"/>
                  <a:gd name="connsiteY27" fmla="*/ 47847 h 281763"/>
                  <a:gd name="connsiteX28" fmla="*/ 1180214 w 2636874"/>
                  <a:gd name="connsiteY28" fmla="*/ 31898 h 281763"/>
                  <a:gd name="connsiteX29" fmla="*/ 1244009 w 2636874"/>
                  <a:gd name="connsiteY29" fmla="*/ 37214 h 281763"/>
                  <a:gd name="connsiteX30" fmla="*/ 1281223 w 2636874"/>
                  <a:gd name="connsiteY30" fmla="*/ 47847 h 281763"/>
                  <a:gd name="connsiteX31" fmla="*/ 1307804 w 2636874"/>
                  <a:gd name="connsiteY31" fmla="*/ 53163 h 281763"/>
                  <a:gd name="connsiteX32" fmla="*/ 1334386 w 2636874"/>
                  <a:gd name="connsiteY32" fmla="*/ 74428 h 281763"/>
                  <a:gd name="connsiteX33" fmla="*/ 1376916 w 2636874"/>
                  <a:gd name="connsiteY33" fmla="*/ 85061 h 281763"/>
                  <a:gd name="connsiteX34" fmla="*/ 1414130 w 2636874"/>
                  <a:gd name="connsiteY34" fmla="*/ 79745 h 281763"/>
                  <a:gd name="connsiteX35" fmla="*/ 1430079 w 2636874"/>
                  <a:gd name="connsiteY35" fmla="*/ 74428 h 281763"/>
                  <a:gd name="connsiteX36" fmla="*/ 1499190 w 2636874"/>
                  <a:gd name="connsiteY36" fmla="*/ 79745 h 281763"/>
                  <a:gd name="connsiteX37" fmla="*/ 1515139 w 2636874"/>
                  <a:gd name="connsiteY37" fmla="*/ 85061 h 281763"/>
                  <a:gd name="connsiteX38" fmla="*/ 1531088 w 2636874"/>
                  <a:gd name="connsiteY38" fmla="*/ 95693 h 281763"/>
                  <a:gd name="connsiteX39" fmla="*/ 1658679 w 2636874"/>
                  <a:gd name="connsiteY39" fmla="*/ 101010 h 281763"/>
                  <a:gd name="connsiteX40" fmla="*/ 1690577 w 2636874"/>
                  <a:gd name="connsiteY40" fmla="*/ 111642 h 281763"/>
                  <a:gd name="connsiteX41" fmla="*/ 1855381 w 2636874"/>
                  <a:gd name="connsiteY41" fmla="*/ 122275 h 281763"/>
                  <a:gd name="connsiteX42" fmla="*/ 2057400 w 2636874"/>
                  <a:gd name="connsiteY42" fmla="*/ 122275 h 281763"/>
                  <a:gd name="connsiteX43" fmla="*/ 2137144 w 2636874"/>
                  <a:gd name="connsiteY43" fmla="*/ 132907 h 281763"/>
                  <a:gd name="connsiteX44" fmla="*/ 2179674 w 2636874"/>
                  <a:gd name="connsiteY44" fmla="*/ 159489 h 281763"/>
                  <a:gd name="connsiteX45" fmla="*/ 2222204 w 2636874"/>
                  <a:gd name="connsiteY45" fmla="*/ 164805 h 281763"/>
                  <a:gd name="connsiteX46" fmla="*/ 2254102 w 2636874"/>
                  <a:gd name="connsiteY46" fmla="*/ 170121 h 281763"/>
                  <a:gd name="connsiteX47" fmla="*/ 2280684 w 2636874"/>
                  <a:gd name="connsiteY47" fmla="*/ 180754 h 281763"/>
                  <a:gd name="connsiteX48" fmla="*/ 2296632 w 2636874"/>
                  <a:gd name="connsiteY48" fmla="*/ 186070 h 281763"/>
                  <a:gd name="connsiteX49" fmla="*/ 2333846 w 2636874"/>
                  <a:gd name="connsiteY49" fmla="*/ 202019 h 281763"/>
                  <a:gd name="connsiteX50" fmla="*/ 2360428 w 2636874"/>
                  <a:gd name="connsiteY50" fmla="*/ 180754 h 281763"/>
                  <a:gd name="connsiteX51" fmla="*/ 2376377 w 2636874"/>
                  <a:gd name="connsiteY51" fmla="*/ 175438 h 281763"/>
                  <a:gd name="connsiteX52" fmla="*/ 2514600 w 2636874"/>
                  <a:gd name="connsiteY52" fmla="*/ 180754 h 281763"/>
                  <a:gd name="connsiteX53" fmla="*/ 2519916 w 2636874"/>
                  <a:gd name="connsiteY53" fmla="*/ 196703 h 281763"/>
                  <a:gd name="connsiteX54" fmla="*/ 2562446 w 2636874"/>
                  <a:gd name="connsiteY54" fmla="*/ 202019 h 281763"/>
                  <a:gd name="connsiteX55" fmla="*/ 2599660 w 2636874"/>
                  <a:gd name="connsiteY55" fmla="*/ 212652 h 281763"/>
                  <a:gd name="connsiteX56" fmla="*/ 2636874 w 2636874"/>
                  <a:gd name="connsiteY56" fmla="*/ 223284 h 281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2636874" h="281763">
                    <a:moveTo>
                      <a:pt x="0" y="281763"/>
                    </a:moveTo>
                    <a:cubicBezTo>
                      <a:pt x="1023" y="271531"/>
                      <a:pt x="-570" y="203491"/>
                      <a:pt x="26581" y="196703"/>
                    </a:cubicBezTo>
                    <a:lnTo>
                      <a:pt x="69111" y="186070"/>
                    </a:lnTo>
                    <a:cubicBezTo>
                      <a:pt x="74427" y="180754"/>
                      <a:pt x="81330" y="176649"/>
                      <a:pt x="85060" y="170121"/>
                    </a:cubicBezTo>
                    <a:cubicBezTo>
                      <a:pt x="95812" y="151306"/>
                      <a:pt x="82927" y="147373"/>
                      <a:pt x="101009" y="132907"/>
                    </a:cubicBezTo>
                    <a:cubicBezTo>
                      <a:pt x="105385" y="129406"/>
                      <a:pt x="111570" y="129130"/>
                      <a:pt x="116958" y="127591"/>
                    </a:cubicBezTo>
                    <a:cubicBezTo>
                      <a:pt x="163686" y="114241"/>
                      <a:pt x="115932" y="129705"/>
                      <a:pt x="154172" y="116959"/>
                    </a:cubicBezTo>
                    <a:cubicBezTo>
                      <a:pt x="157716" y="111643"/>
                      <a:pt x="160286" y="105528"/>
                      <a:pt x="164804" y="101010"/>
                    </a:cubicBezTo>
                    <a:cubicBezTo>
                      <a:pt x="182573" y="83241"/>
                      <a:pt x="211372" y="82965"/>
                      <a:pt x="233916" y="79745"/>
                    </a:cubicBezTo>
                    <a:cubicBezTo>
                      <a:pt x="239232" y="76201"/>
                      <a:pt x="245347" y="73630"/>
                      <a:pt x="249865" y="69112"/>
                    </a:cubicBezTo>
                    <a:cubicBezTo>
                      <a:pt x="254383" y="64594"/>
                      <a:pt x="254658" y="55758"/>
                      <a:pt x="260497" y="53163"/>
                    </a:cubicBezTo>
                    <a:cubicBezTo>
                      <a:pt x="271948" y="48074"/>
                      <a:pt x="285210" y="48709"/>
                      <a:pt x="297711" y="47847"/>
                    </a:cubicBezTo>
                    <a:cubicBezTo>
                      <a:pt x="336645" y="45162"/>
                      <a:pt x="375684" y="44303"/>
                      <a:pt x="414670" y="42531"/>
                    </a:cubicBezTo>
                    <a:cubicBezTo>
                      <a:pt x="437707" y="44303"/>
                      <a:pt x="460676" y="47847"/>
                      <a:pt x="483781" y="47847"/>
                    </a:cubicBezTo>
                    <a:cubicBezTo>
                      <a:pt x="491087" y="47847"/>
                      <a:pt x="497784" y="43338"/>
                      <a:pt x="505046" y="42531"/>
                    </a:cubicBezTo>
                    <a:cubicBezTo>
                      <a:pt x="529766" y="39784"/>
                      <a:pt x="554665" y="38986"/>
                      <a:pt x="579474" y="37214"/>
                    </a:cubicBezTo>
                    <a:cubicBezTo>
                      <a:pt x="594169" y="33540"/>
                      <a:pt x="627414" y="25481"/>
                      <a:pt x="637953" y="21265"/>
                    </a:cubicBezTo>
                    <a:cubicBezTo>
                      <a:pt x="643885" y="18892"/>
                      <a:pt x="647919" y="12876"/>
                      <a:pt x="653902" y="10633"/>
                    </a:cubicBezTo>
                    <a:cubicBezTo>
                      <a:pt x="662363" y="7460"/>
                      <a:pt x="671718" y="7509"/>
                      <a:pt x="680484" y="5317"/>
                    </a:cubicBezTo>
                    <a:cubicBezTo>
                      <a:pt x="685920" y="3958"/>
                      <a:pt x="691116" y="1772"/>
                      <a:pt x="696432" y="0"/>
                    </a:cubicBezTo>
                    <a:cubicBezTo>
                      <a:pt x="727613" y="10395"/>
                      <a:pt x="712090" y="6521"/>
                      <a:pt x="765544" y="10633"/>
                    </a:cubicBezTo>
                    <a:cubicBezTo>
                      <a:pt x="832718" y="15800"/>
                      <a:pt x="900304" y="18208"/>
                      <a:pt x="967563" y="21265"/>
                    </a:cubicBezTo>
                    <a:cubicBezTo>
                      <a:pt x="1013262" y="51734"/>
                      <a:pt x="955445" y="15206"/>
                      <a:pt x="999460" y="37214"/>
                    </a:cubicBezTo>
                    <a:cubicBezTo>
                      <a:pt x="1040683" y="57826"/>
                      <a:pt x="991270" y="39801"/>
                      <a:pt x="1031358" y="53163"/>
                    </a:cubicBezTo>
                    <a:cubicBezTo>
                      <a:pt x="1045535" y="51391"/>
                      <a:pt x="1059831" y="50403"/>
                      <a:pt x="1073888" y="47847"/>
                    </a:cubicBezTo>
                    <a:cubicBezTo>
                      <a:pt x="1079401" y="46845"/>
                      <a:pt x="1084309" y="41610"/>
                      <a:pt x="1089837" y="42531"/>
                    </a:cubicBezTo>
                    <a:cubicBezTo>
                      <a:pt x="1096139" y="43581"/>
                      <a:pt x="1100470" y="49619"/>
                      <a:pt x="1105786" y="53163"/>
                    </a:cubicBezTo>
                    <a:cubicBezTo>
                      <a:pt x="1118191" y="51391"/>
                      <a:pt x="1130713" y="50304"/>
                      <a:pt x="1143000" y="47847"/>
                    </a:cubicBezTo>
                    <a:cubicBezTo>
                      <a:pt x="1156039" y="45239"/>
                      <a:pt x="1168684" y="37663"/>
                      <a:pt x="1180214" y="31898"/>
                    </a:cubicBezTo>
                    <a:cubicBezTo>
                      <a:pt x="1201479" y="33670"/>
                      <a:pt x="1222835" y="34567"/>
                      <a:pt x="1244009" y="37214"/>
                    </a:cubicBezTo>
                    <a:cubicBezTo>
                      <a:pt x="1263888" y="39699"/>
                      <a:pt x="1263575" y="43435"/>
                      <a:pt x="1281223" y="47847"/>
                    </a:cubicBezTo>
                    <a:cubicBezTo>
                      <a:pt x="1289989" y="50038"/>
                      <a:pt x="1298944" y="51391"/>
                      <a:pt x="1307804" y="53163"/>
                    </a:cubicBezTo>
                    <a:cubicBezTo>
                      <a:pt x="1320307" y="71916"/>
                      <a:pt x="1313462" y="68721"/>
                      <a:pt x="1334386" y="74428"/>
                    </a:cubicBezTo>
                    <a:cubicBezTo>
                      <a:pt x="1348484" y="78273"/>
                      <a:pt x="1376916" y="85061"/>
                      <a:pt x="1376916" y="85061"/>
                    </a:cubicBezTo>
                    <a:cubicBezTo>
                      <a:pt x="1389321" y="83289"/>
                      <a:pt x="1401843" y="82203"/>
                      <a:pt x="1414130" y="79745"/>
                    </a:cubicBezTo>
                    <a:cubicBezTo>
                      <a:pt x="1419625" y="78646"/>
                      <a:pt x="1424475" y="74428"/>
                      <a:pt x="1430079" y="74428"/>
                    </a:cubicBezTo>
                    <a:cubicBezTo>
                      <a:pt x="1453184" y="74428"/>
                      <a:pt x="1476153" y="77973"/>
                      <a:pt x="1499190" y="79745"/>
                    </a:cubicBezTo>
                    <a:cubicBezTo>
                      <a:pt x="1504506" y="81517"/>
                      <a:pt x="1510127" y="82555"/>
                      <a:pt x="1515139" y="85061"/>
                    </a:cubicBezTo>
                    <a:cubicBezTo>
                      <a:pt x="1520854" y="87918"/>
                      <a:pt x="1524738" y="94987"/>
                      <a:pt x="1531088" y="95693"/>
                    </a:cubicBezTo>
                    <a:cubicBezTo>
                      <a:pt x="1573395" y="100394"/>
                      <a:pt x="1616149" y="99238"/>
                      <a:pt x="1658679" y="101010"/>
                    </a:cubicBezTo>
                    <a:cubicBezTo>
                      <a:pt x="1669312" y="104554"/>
                      <a:pt x="1679522" y="109799"/>
                      <a:pt x="1690577" y="111642"/>
                    </a:cubicBezTo>
                    <a:cubicBezTo>
                      <a:pt x="1766208" y="124249"/>
                      <a:pt x="1711704" y="116528"/>
                      <a:pt x="1855381" y="122275"/>
                    </a:cubicBezTo>
                    <a:cubicBezTo>
                      <a:pt x="1932878" y="148106"/>
                      <a:pt x="1836016" y="117848"/>
                      <a:pt x="2057400" y="122275"/>
                    </a:cubicBezTo>
                    <a:cubicBezTo>
                      <a:pt x="2084211" y="122811"/>
                      <a:pt x="2110563" y="129363"/>
                      <a:pt x="2137144" y="132907"/>
                    </a:cubicBezTo>
                    <a:cubicBezTo>
                      <a:pt x="2151321" y="141768"/>
                      <a:pt x="2164021" y="153619"/>
                      <a:pt x="2179674" y="159489"/>
                    </a:cubicBezTo>
                    <a:cubicBezTo>
                      <a:pt x="2193051" y="164506"/>
                      <a:pt x="2208061" y="162785"/>
                      <a:pt x="2222204" y="164805"/>
                    </a:cubicBezTo>
                    <a:cubicBezTo>
                      <a:pt x="2232875" y="166329"/>
                      <a:pt x="2243469" y="168349"/>
                      <a:pt x="2254102" y="170121"/>
                    </a:cubicBezTo>
                    <a:cubicBezTo>
                      <a:pt x="2262963" y="173665"/>
                      <a:pt x="2271748" y="177403"/>
                      <a:pt x="2280684" y="180754"/>
                    </a:cubicBezTo>
                    <a:cubicBezTo>
                      <a:pt x="2285931" y="182722"/>
                      <a:pt x="2291482" y="183863"/>
                      <a:pt x="2296632" y="186070"/>
                    </a:cubicBezTo>
                    <a:cubicBezTo>
                      <a:pt x="2342612" y="205776"/>
                      <a:pt x="2296447" y="189553"/>
                      <a:pt x="2333846" y="202019"/>
                    </a:cubicBezTo>
                    <a:cubicBezTo>
                      <a:pt x="2373934" y="188657"/>
                      <a:pt x="2326075" y="208236"/>
                      <a:pt x="2360428" y="180754"/>
                    </a:cubicBezTo>
                    <a:cubicBezTo>
                      <a:pt x="2364804" y="177253"/>
                      <a:pt x="2371061" y="177210"/>
                      <a:pt x="2376377" y="175438"/>
                    </a:cubicBezTo>
                    <a:cubicBezTo>
                      <a:pt x="2422451" y="177210"/>
                      <a:pt x="2468989" y="173997"/>
                      <a:pt x="2514600" y="180754"/>
                    </a:cubicBezTo>
                    <a:cubicBezTo>
                      <a:pt x="2520143" y="181575"/>
                      <a:pt x="2514795" y="194427"/>
                      <a:pt x="2519916" y="196703"/>
                    </a:cubicBezTo>
                    <a:cubicBezTo>
                      <a:pt x="2532972" y="202506"/>
                      <a:pt x="2548269" y="200247"/>
                      <a:pt x="2562446" y="202019"/>
                    </a:cubicBezTo>
                    <a:cubicBezTo>
                      <a:pt x="2577641" y="207084"/>
                      <a:pt x="2582979" y="209316"/>
                      <a:pt x="2599660" y="212652"/>
                    </a:cubicBezTo>
                    <a:cubicBezTo>
                      <a:pt x="2635463" y="219813"/>
                      <a:pt x="2623603" y="210013"/>
                      <a:pt x="2636874" y="22328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cxnSp>
            <p:nvCxnSpPr>
              <p:cNvPr id="232" name="Straight Arrow Connector 231"/>
              <p:cNvCxnSpPr/>
              <p:nvPr/>
            </p:nvCxnSpPr>
            <p:spPr>
              <a:xfrm flipH="1" flipV="1">
                <a:off x="6357669" y="4463369"/>
                <a:ext cx="1547" cy="221485"/>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3" name="Straight Arrow Connector 232"/>
              <p:cNvCxnSpPr/>
              <p:nvPr/>
            </p:nvCxnSpPr>
            <p:spPr>
              <a:xfrm flipV="1">
                <a:off x="6503232" y="4461828"/>
                <a:ext cx="4444" cy="34526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4" name="Straight Arrow Connector 233"/>
              <p:cNvCxnSpPr/>
              <p:nvPr/>
            </p:nvCxnSpPr>
            <p:spPr>
              <a:xfrm flipV="1">
                <a:off x="6215200" y="4456726"/>
                <a:ext cx="12984" cy="93988"/>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p:cNvCxnSpPr/>
              <p:nvPr/>
            </p:nvCxnSpPr>
            <p:spPr>
              <a:xfrm flipV="1">
                <a:off x="6808494" y="4456726"/>
                <a:ext cx="3457" cy="576721"/>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6" name="Straight Arrow Connector 235"/>
              <p:cNvCxnSpPr/>
              <p:nvPr/>
            </p:nvCxnSpPr>
            <p:spPr>
              <a:xfrm flipV="1">
                <a:off x="6935280" y="4463369"/>
                <a:ext cx="7245" cy="690988"/>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7" name="Straight Arrow Connector 236"/>
              <p:cNvCxnSpPr/>
              <p:nvPr/>
            </p:nvCxnSpPr>
            <p:spPr>
              <a:xfrm flipV="1">
                <a:off x="6647248" y="4466387"/>
                <a:ext cx="1695" cy="442818"/>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8" name="Straight Arrow Connector 237"/>
              <p:cNvCxnSpPr/>
              <p:nvPr/>
            </p:nvCxnSpPr>
            <p:spPr>
              <a:xfrm flipV="1">
                <a:off x="7200292" y="4449304"/>
                <a:ext cx="0" cy="923912"/>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39" name="Straight Arrow Connector 238"/>
              <p:cNvCxnSpPr/>
              <p:nvPr/>
            </p:nvCxnSpPr>
            <p:spPr>
              <a:xfrm flipV="1">
                <a:off x="7342083" y="4459552"/>
                <a:ext cx="0" cy="101630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0" name="Straight Arrow Connector 239"/>
              <p:cNvCxnSpPr/>
              <p:nvPr/>
            </p:nvCxnSpPr>
            <p:spPr>
              <a:xfrm flipV="1">
                <a:off x="7054072" y="4470446"/>
                <a:ext cx="6545" cy="764361"/>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1" name="Straight Arrow Connector 240"/>
              <p:cNvCxnSpPr/>
              <p:nvPr/>
            </p:nvCxnSpPr>
            <p:spPr>
              <a:xfrm flipV="1">
                <a:off x="7603503" y="4461916"/>
                <a:ext cx="0" cy="122972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2" name="Straight Arrow Connector 241"/>
              <p:cNvCxnSpPr/>
              <p:nvPr/>
            </p:nvCxnSpPr>
            <p:spPr>
              <a:xfrm flipV="1">
                <a:off x="7474879" y="4462892"/>
                <a:ext cx="0" cy="111793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3" name="Straight Arrow Connector 242"/>
              <p:cNvCxnSpPr/>
              <p:nvPr/>
            </p:nvCxnSpPr>
            <p:spPr>
              <a:xfrm flipV="1">
                <a:off x="7740352" y="4458428"/>
                <a:ext cx="0" cy="1352699"/>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5" name="Straight Arrow Connector 244"/>
              <p:cNvCxnSpPr/>
              <p:nvPr/>
            </p:nvCxnSpPr>
            <p:spPr>
              <a:xfrm flipH="1">
                <a:off x="6088351" y="5932872"/>
                <a:ext cx="328012" cy="1229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6" name="TextBox 245"/>
              <p:cNvSpPr txBox="1"/>
              <p:nvPr/>
            </p:nvSpPr>
            <p:spPr>
              <a:xfrm>
                <a:off x="7191423" y="4759337"/>
                <a:ext cx="126678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prstClr val="black"/>
                    </a:solidFill>
                    <a:effectLst/>
                    <a:uLnTx/>
                    <a:uFillTx/>
                    <a:latin typeface="Arial"/>
                    <a:ea typeface="+mn-ea"/>
                    <a:cs typeface="+mn-cs"/>
                  </a:rPr>
                  <a:t>RegUp</a:t>
                </a:r>
                <a:r>
                  <a:rPr kumimoji="0" lang="en-US" sz="1000" b="0" i="0" u="none" strike="noStrike" kern="1200" cap="none" spc="0" normalizeH="0" baseline="0" noProof="0" dirty="0">
                    <a:ln>
                      <a:noFill/>
                    </a:ln>
                    <a:solidFill>
                      <a:prstClr val="black"/>
                    </a:solidFill>
                    <a:effectLst/>
                    <a:uLnTx/>
                    <a:uFillTx/>
                    <a:latin typeface="Arial"/>
                    <a:ea typeface="+mn-ea"/>
                    <a:cs typeface="+mn-cs"/>
                  </a:rPr>
                  <a:t> Instruction</a:t>
                </a:r>
              </a:p>
            </p:txBody>
          </p:sp>
          <p:cxnSp>
            <p:nvCxnSpPr>
              <p:cNvPr id="247" name="Straight Arrow Connector 246"/>
              <p:cNvCxnSpPr>
                <a:stCxn id="246" idx="1"/>
              </p:cNvCxnSpPr>
              <p:nvPr/>
            </p:nvCxnSpPr>
            <p:spPr>
              <a:xfrm flipH="1">
                <a:off x="6948115" y="4882448"/>
                <a:ext cx="243308" cy="844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8" name="Straight Arrow Connector 247"/>
              <p:cNvCxnSpPr>
                <a:endCxn id="230" idx="50"/>
              </p:cNvCxnSpPr>
              <p:nvPr/>
            </p:nvCxnSpPr>
            <p:spPr>
              <a:xfrm flipH="1">
                <a:off x="7888247" y="4311258"/>
                <a:ext cx="777811" cy="353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9" name="TextBox 248"/>
              <p:cNvSpPr txBox="1"/>
              <p:nvPr/>
            </p:nvSpPr>
            <p:spPr>
              <a:xfrm>
                <a:off x="8344196" y="6024916"/>
                <a:ext cx="54006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Time</a:t>
                </a:r>
              </a:p>
            </p:txBody>
          </p:sp>
          <p:sp>
            <p:nvSpPr>
              <p:cNvPr id="250" name="TextBox 249"/>
              <p:cNvSpPr txBox="1"/>
              <p:nvPr/>
            </p:nvSpPr>
            <p:spPr>
              <a:xfrm>
                <a:off x="5659539" y="4802508"/>
                <a:ext cx="756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Base Ramp</a:t>
                </a:r>
              </a:p>
            </p:txBody>
          </p:sp>
          <p:cxnSp>
            <p:nvCxnSpPr>
              <p:cNvPr id="251" name="Straight Arrow Connector 250"/>
              <p:cNvCxnSpPr/>
              <p:nvPr/>
            </p:nvCxnSpPr>
            <p:spPr>
              <a:xfrm flipV="1">
                <a:off x="6090410" y="4792508"/>
                <a:ext cx="395138" cy="1852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2" name="TextBox 251"/>
              <p:cNvSpPr txBox="1"/>
              <p:nvPr/>
            </p:nvSpPr>
            <p:spPr>
              <a:xfrm>
                <a:off x="5710125" y="6017679"/>
                <a:ext cx="75645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11:00</a:t>
                </a:r>
              </a:p>
            </p:txBody>
          </p:sp>
          <p:sp>
            <p:nvSpPr>
              <p:cNvPr id="253" name="TextBox 252"/>
              <p:cNvSpPr txBox="1"/>
              <p:nvPr/>
            </p:nvSpPr>
            <p:spPr>
              <a:xfrm>
                <a:off x="7898926" y="6021094"/>
                <a:ext cx="75645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11:05</a:t>
                </a:r>
              </a:p>
            </p:txBody>
          </p:sp>
          <p:cxnSp>
            <p:nvCxnSpPr>
              <p:cNvPr id="254" name="Straight Connector 253"/>
              <p:cNvCxnSpPr/>
              <p:nvPr/>
            </p:nvCxnSpPr>
            <p:spPr>
              <a:xfrm flipV="1">
                <a:off x="5520812" y="4461214"/>
                <a:ext cx="2620378" cy="1122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255" name="TextBox 254"/>
              <p:cNvSpPr txBox="1"/>
              <p:nvPr/>
            </p:nvSpPr>
            <p:spPr>
              <a:xfrm>
                <a:off x="5120550" y="4126293"/>
                <a:ext cx="453285"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HSL</a:t>
                </a:r>
              </a:p>
            </p:txBody>
          </p:sp>
          <p:cxnSp>
            <p:nvCxnSpPr>
              <p:cNvPr id="288" name="Straight Arrow Connector 287"/>
              <p:cNvCxnSpPr/>
              <p:nvPr/>
            </p:nvCxnSpPr>
            <p:spPr>
              <a:xfrm rot="10800000" flipH="1" flipV="1">
                <a:off x="5305279" y="4327750"/>
                <a:ext cx="210156" cy="128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3" name="TextBox 292"/>
              <p:cNvSpPr txBox="1"/>
              <p:nvPr/>
            </p:nvSpPr>
            <p:spPr>
              <a:xfrm>
                <a:off x="6400873" y="5813070"/>
                <a:ext cx="98619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RTC@11:00</a:t>
                </a:r>
              </a:p>
            </p:txBody>
          </p:sp>
          <p:sp>
            <p:nvSpPr>
              <p:cNvPr id="294" name="Left Brace 293"/>
              <p:cNvSpPr/>
              <p:nvPr/>
            </p:nvSpPr>
            <p:spPr>
              <a:xfrm rot="10800000">
                <a:off x="8200051" y="4461828"/>
                <a:ext cx="243774" cy="121850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a:ea typeface="+mn-ea"/>
                  <a:cs typeface="+mn-cs"/>
                </a:endParaRPr>
              </a:p>
            </p:txBody>
          </p:sp>
          <p:sp>
            <p:nvSpPr>
              <p:cNvPr id="295" name="TextBox 294"/>
              <p:cNvSpPr txBox="1"/>
              <p:nvPr/>
            </p:nvSpPr>
            <p:spPr>
              <a:xfrm>
                <a:off x="8378852" y="4886076"/>
                <a:ext cx="58774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prstClr val="black"/>
                    </a:solidFill>
                    <a:effectLst/>
                    <a:uLnTx/>
                    <a:uFillTx/>
                    <a:latin typeface="Arial"/>
                    <a:ea typeface="+mn-ea"/>
                    <a:cs typeface="+mn-cs"/>
                  </a:rPr>
                  <a:t>RegUp</a:t>
                </a:r>
                <a:endParaRPr kumimoji="0" lang="en-US" sz="1000" b="0" i="0"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Award.</a:t>
                </a:r>
              </a:p>
            </p:txBody>
          </p:sp>
          <p:sp>
            <p:nvSpPr>
              <p:cNvPr id="300" name="TextBox 299"/>
              <p:cNvSpPr txBox="1"/>
              <p:nvPr/>
            </p:nvSpPr>
            <p:spPr>
              <a:xfrm>
                <a:off x="4928084" y="5094481"/>
                <a:ext cx="1162326" cy="252605"/>
              </a:xfrm>
              <a:prstGeom prst="rect">
                <a:avLst/>
              </a:prstGeom>
              <a:solidFill>
                <a:srgbClr val="FFFFFF">
                  <a:alpha val="6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BP@RTC 10:55</a:t>
                </a:r>
              </a:p>
            </p:txBody>
          </p:sp>
          <p:cxnSp>
            <p:nvCxnSpPr>
              <p:cNvPr id="301" name="Straight Arrow Connector 300"/>
              <p:cNvCxnSpPr/>
              <p:nvPr/>
            </p:nvCxnSpPr>
            <p:spPr>
              <a:xfrm flipV="1">
                <a:off x="5438626" y="4463369"/>
                <a:ext cx="540906" cy="6777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2" name="TextBox 301"/>
              <p:cNvSpPr txBox="1"/>
              <p:nvPr/>
            </p:nvSpPr>
            <p:spPr>
              <a:xfrm>
                <a:off x="8289994" y="5698342"/>
                <a:ext cx="897666" cy="4104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BP@RTC 11:00</a:t>
                </a:r>
              </a:p>
            </p:txBody>
          </p:sp>
          <p:cxnSp>
            <p:nvCxnSpPr>
              <p:cNvPr id="303" name="Straight Arrow Connector 302"/>
              <p:cNvCxnSpPr/>
              <p:nvPr/>
            </p:nvCxnSpPr>
            <p:spPr>
              <a:xfrm flipH="1" flipV="1">
                <a:off x="8141097" y="5809539"/>
                <a:ext cx="204745" cy="57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0" name="Straight Arrow Connector 319"/>
              <p:cNvCxnSpPr/>
              <p:nvPr/>
            </p:nvCxnSpPr>
            <p:spPr>
              <a:xfrm flipV="1">
                <a:off x="7889250" y="4457618"/>
                <a:ext cx="0" cy="1352699"/>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21" name="Straight Arrow Connector 320"/>
              <p:cNvCxnSpPr/>
              <p:nvPr/>
            </p:nvCxnSpPr>
            <p:spPr>
              <a:xfrm flipV="1">
                <a:off x="8028384" y="4445348"/>
                <a:ext cx="0" cy="1352699"/>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22" name="Right Arrow 321"/>
              <p:cNvSpPr/>
              <p:nvPr/>
            </p:nvSpPr>
            <p:spPr>
              <a:xfrm>
                <a:off x="4405463" y="4939388"/>
                <a:ext cx="435181" cy="1649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93" name="TextBox 192"/>
              <p:cNvSpPr txBox="1"/>
              <p:nvPr/>
            </p:nvSpPr>
            <p:spPr>
              <a:xfrm>
                <a:off x="7195168" y="4049136"/>
                <a:ext cx="756452" cy="2526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a:ea typeface="+mn-ea"/>
                    <a:cs typeface="+mn-cs"/>
                  </a:rPr>
                  <a:t>UDSP</a:t>
                </a:r>
              </a:p>
            </p:txBody>
          </p:sp>
          <p:cxnSp>
            <p:nvCxnSpPr>
              <p:cNvPr id="194" name="Straight Arrow Connector 193"/>
              <p:cNvCxnSpPr/>
              <p:nvPr/>
            </p:nvCxnSpPr>
            <p:spPr>
              <a:xfrm flipH="1">
                <a:off x="7366410" y="4263870"/>
                <a:ext cx="80460" cy="181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6126434" y="4468430"/>
                <a:ext cx="2050240" cy="6357"/>
              </a:xfrm>
              <a:prstGeom prst="line">
                <a:avLst/>
              </a:prstGeom>
              <a:ln w="22225"/>
            </p:spPr>
            <p:style>
              <a:lnRef idx="1">
                <a:schemeClr val="accent1"/>
              </a:lnRef>
              <a:fillRef idx="0">
                <a:schemeClr val="accent1"/>
              </a:fillRef>
              <a:effectRef idx="0">
                <a:schemeClr val="accent1"/>
              </a:effectRef>
              <a:fontRef idx="minor">
                <a:schemeClr val="tx1"/>
              </a:fontRef>
            </p:style>
          </p:cxnSp>
        </p:grpSp>
      </p:grpSp>
      <p:sp>
        <p:nvSpPr>
          <p:cNvPr id="10" name="TextBox 9"/>
          <p:cNvSpPr txBox="1"/>
          <p:nvPr/>
        </p:nvSpPr>
        <p:spPr>
          <a:xfrm>
            <a:off x="1912456" y="1067363"/>
            <a:ext cx="5319088"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5B6770"/>
                </a:solidFill>
                <a:effectLst/>
                <a:uLnTx/>
                <a:uFillTx/>
                <a:latin typeface="Arial"/>
                <a:ea typeface="+mn-ea"/>
                <a:cs typeface="+mn-cs"/>
              </a:rPr>
              <a:t>Scenario 2: </a:t>
            </a:r>
            <a:r>
              <a:rPr kumimoji="0" lang="en-US" sz="1500" b="1" i="0" u="none" strike="noStrike" kern="1200" cap="none" spc="0" normalizeH="0" baseline="0" noProof="0" dirty="0" err="1">
                <a:ln>
                  <a:noFill/>
                </a:ln>
                <a:solidFill>
                  <a:srgbClr val="5B6770"/>
                </a:solidFill>
                <a:effectLst/>
                <a:uLnTx/>
                <a:uFillTx/>
                <a:latin typeface="Arial"/>
                <a:ea typeface="+mn-ea"/>
                <a:cs typeface="+mn-cs"/>
              </a:rPr>
              <a:t>RegUp</a:t>
            </a:r>
            <a:r>
              <a:rPr kumimoji="0" lang="en-US" sz="1500" b="1" i="0" u="none" strike="noStrike" kern="1200" cap="none" spc="0" normalizeH="0" baseline="0" noProof="0" dirty="0">
                <a:ln>
                  <a:noFill/>
                </a:ln>
                <a:solidFill>
                  <a:srgbClr val="5B6770"/>
                </a:solidFill>
                <a:effectLst/>
                <a:uLnTx/>
                <a:uFillTx/>
                <a:latin typeface="Arial"/>
                <a:ea typeface="+mn-ea"/>
                <a:cs typeface="+mn-cs"/>
              </a:rPr>
              <a:t> Responsibility Change &gt; Zero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solidFill>
                  <a:srgbClr val="5B6770"/>
                </a:solidFill>
                <a:latin typeface="Arial"/>
              </a:rPr>
              <a:t>In other words, how to transition to carrying AS Award</a:t>
            </a:r>
            <a:endParaRPr kumimoji="0" lang="en-US" sz="1500" b="1" i="0" u="none" strike="noStrike" kern="1200" cap="none" spc="0" normalizeH="0" baseline="0" noProof="0" dirty="0">
              <a:ln>
                <a:noFill/>
              </a:ln>
              <a:solidFill>
                <a:srgbClr val="5B6770"/>
              </a:solidFill>
              <a:effectLst/>
              <a:uLnTx/>
              <a:uFillTx/>
              <a:latin typeface="Arial"/>
              <a:ea typeface="+mn-ea"/>
              <a:cs typeface="+mn-cs"/>
            </a:endParaRPr>
          </a:p>
        </p:txBody>
      </p:sp>
      <p:sp>
        <p:nvSpPr>
          <p:cNvPr id="11" name="TextBox 10">
            <a:extLst>
              <a:ext uri="{FF2B5EF4-FFF2-40B4-BE49-F238E27FC236}">
                <a16:creationId xmlns:a16="http://schemas.microsoft.com/office/drawing/2014/main" id="{67C64301-C8F9-761A-8458-99E8FF685A24}"/>
              </a:ext>
            </a:extLst>
          </p:cNvPr>
          <p:cNvSpPr txBox="1"/>
          <p:nvPr/>
        </p:nvSpPr>
        <p:spPr>
          <a:xfrm>
            <a:off x="1724937" y="1775723"/>
            <a:ext cx="1166911" cy="369332"/>
          </a:xfrm>
          <a:prstGeom prst="rect">
            <a:avLst/>
          </a:prstGeom>
          <a:noFill/>
        </p:spPr>
        <p:txBody>
          <a:bodyPr wrap="square" rtlCol="0">
            <a:spAutoFit/>
          </a:bodyPr>
          <a:lstStyle/>
          <a:p>
            <a:r>
              <a:rPr lang="en-US" dirty="0"/>
              <a:t>TODAY</a:t>
            </a:r>
          </a:p>
        </p:txBody>
      </p:sp>
      <p:sp>
        <p:nvSpPr>
          <p:cNvPr id="16" name="TextBox 15">
            <a:extLst>
              <a:ext uri="{FF2B5EF4-FFF2-40B4-BE49-F238E27FC236}">
                <a16:creationId xmlns:a16="http://schemas.microsoft.com/office/drawing/2014/main" id="{27B76245-F44D-A184-B32B-17E9F1A36C99}"/>
              </a:ext>
            </a:extLst>
          </p:cNvPr>
          <p:cNvSpPr txBox="1"/>
          <p:nvPr/>
        </p:nvSpPr>
        <p:spPr>
          <a:xfrm>
            <a:off x="5970632" y="1795025"/>
            <a:ext cx="1166911" cy="369332"/>
          </a:xfrm>
          <a:prstGeom prst="rect">
            <a:avLst/>
          </a:prstGeom>
          <a:noFill/>
        </p:spPr>
        <p:txBody>
          <a:bodyPr wrap="square" rtlCol="0">
            <a:spAutoFit/>
          </a:bodyPr>
          <a:lstStyle/>
          <a:p>
            <a:r>
              <a:rPr lang="en-US" dirty="0"/>
              <a:t>RTC</a:t>
            </a:r>
          </a:p>
        </p:txBody>
      </p:sp>
    </p:spTree>
    <p:extLst>
      <p:ext uri="{BB962C8B-B14F-4D97-AF65-F5344CB8AC3E}">
        <p14:creationId xmlns:p14="http://schemas.microsoft.com/office/powerpoint/2010/main" val="2508907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ECRS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27</a:t>
            </a:fld>
            <a:endParaRPr lang="en-US"/>
          </a:p>
        </p:txBody>
      </p:sp>
      <p:sp>
        <p:nvSpPr>
          <p:cNvPr id="8" name="Content Placeholder 7"/>
          <p:cNvSpPr>
            <a:spLocks noGrp="1"/>
          </p:cNvSpPr>
          <p:nvPr>
            <p:ph idx="1"/>
          </p:nvPr>
        </p:nvSpPr>
        <p:spPr>
          <a:xfrm>
            <a:off x="381000" y="868758"/>
            <a:ext cx="4191000" cy="5120483"/>
          </a:xfrm>
        </p:spPr>
        <p:txBody>
          <a:bodyPr/>
          <a:lstStyle/>
          <a:p>
            <a:pPr marL="0" indent="0">
              <a:buNone/>
            </a:pPr>
            <a:r>
              <a:rPr lang="en-US" sz="2000" i="1" dirty="0">
                <a:solidFill>
                  <a:schemeClr val="accent2"/>
                </a:solidFill>
              </a:rPr>
              <a:t>Today </a:t>
            </a:r>
          </a:p>
          <a:p>
            <a:r>
              <a:rPr lang="en-US" sz="1400" dirty="0">
                <a:solidFill>
                  <a:schemeClr val="accent2"/>
                </a:solidFill>
              </a:rPr>
              <a:t>ECRS from SCED dispatchable Resources is automatically released when Frequency declines below 59.91 Hz.</a:t>
            </a:r>
          </a:p>
          <a:p>
            <a:r>
              <a:rPr lang="en-US" sz="1400" dirty="0">
                <a:solidFill>
                  <a:schemeClr val="accent2"/>
                </a:solidFill>
              </a:rPr>
              <a:t>ECRS from SCED dispatchable Resources is manually released to respond to issues related to net load ramps or when additional capacity is needed.</a:t>
            </a:r>
          </a:p>
          <a:p>
            <a:r>
              <a:rPr lang="en-US" sz="1400" dirty="0">
                <a:solidFill>
                  <a:schemeClr val="accent2"/>
                </a:solidFill>
              </a:rPr>
              <a:t>All Resources providing ECRS will telemeter ECRS and ECSC. </a:t>
            </a:r>
          </a:p>
          <a:p>
            <a:r>
              <a:rPr lang="en-US" sz="1400" dirty="0">
                <a:solidFill>
                  <a:schemeClr val="accent2"/>
                </a:solidFill>
              </a:rPr>
              <a:t>ECRS from Synchronous Condenser fast response mode resources is automatically deployed when frequency declines below 59.8 Hz. ERCOT may manually deploy if needed. </a:t>
            </a:r>
          </a:p>
          <a:p>
            <a:r>
              <a:rPr lang="en-US" sz="1400" dirty="0">
                <a:solidFill>
                  <a:schemeClr val="accent2"/>
                </a:solidFill>
              </a:rPr>
              <a:t>ECRS from NCLRs with HSUF relay armed will be automatically deployed when frequency declines below trigger frequency. ERCOT may manually deploy via Ancillary Service Manager (ASM)</a:t>
            </a:r>
          </a:p>
          <a:p>
            <a:pPr lvl="1"/>
            <a:endParaRPr lang="en-US" sz="1800" dirty="0"/>
          </a:p>
          <a:p>
            <a:endParaRPr lang="en-US" sz="2000" dirty="0"/>
          </a:p>
          <a:p>
            <a:endParaRPr lang="en-US" sz="2000" dirty="0"/>
          </a:p>
        </p:txBody>
      </p:sp>
      <p:sp>
        <p:nvSpPr>
          <p:cNvPr id="12" name="Content Placeholder 7"/>
          <p:cNvSpPr txBox="1">
            <a:spLocks/>
          </p:cNvSpPr>
          <p:nvPr/>
        </p:nvSpPr>
        <p:spPr>
          <a:xfrm>
            <a:off x="4724400" y="765282"/>
            <a:ext cx="4305300" cy="512048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i="1" dirty="0"/>
              <a:t>Under RTC</a:t>
            </a:r>
          </a:p>
          <a:p>
            <a:r>
              <a:rPr lang="en-US" sz="1400" dirty="0">
                <a:solidFill>
                  <a:schemeClr val="accent2"/>
                </a:solidFill>
              </a:rPr>
              <a:t>No longer needed:</a:t>
            </a:r>
          </a:p>
          <a:p>
            <a:pPr lvl="1"/>
            <a:r>
              <a:rPr lang="en-US" sz="1200" dirty="0">
                <a:solidFill>
                  <a:schemeClr val="accent2"/>
                </a:solidFill>
              </a:rPr>
              <a:t>Automatic and Manual ECRS deployment functionality for SCED dispatchable Resources is no longer needed in RTC.</a:t>
            </a:r>
          </a:p>
          <a:p>
            <a:pPr lvl="1"/>
            <a:r>
              <a:rPr lang="en-US" sz="1200" dirty="0"/>
              <a:t>ECRS and ECSC telemetry from Resources. </a:t>
            </a:r>
          </a:p>
          <a:p>
            <a:r>
              <a:rPr lang="en-US" sz="1400" dirty="0">
                <a:solidFill>
                  <a:schemeClr val="accent2"/>
                </a:solidFill>
              </a:rPr>
              <a:t>When frequency declined below 59.91 Hz, LFC to trigger automatic off cycle RTC-SCED run with GTBD offset if needed.</a:t>
            </a:r>
          </a:p>
          <a:p>
            <a:r>
              <a:rPr lang="en-US" sz="1400" dirty="0"/>
              <a:t>All Resources </a:t>
            </a:r>
            <a:r>
              <a:rPr lang="en-US" sz="1400" dirty="0">
                <a:solidFill>
                  <a:schemeClr val="accent2"/>
                </a:solidFill>
              </a:rPr>
              <a:t>capable of providing ECRS will telemeter ECRS Ramp Rate(MW/Min), when multiplied by 10 gives current capability in MW to provide ECRS</a:t>
            </a:r>
          </a:p>
          <a:p>
            <a:r>
              <a:rPr lang="en-US" sz="1400" dirty="0">
                <a:solidFill>
                  <a:schemeClr val="accent2"/>
                </a:solidFill>
              </a:rPr>
              <a:t>No functional changes to:</a:t>
            </a:r>
          </a:p>
          <a:p>
            <a:pPr lvl="1"/>
            <a:r>
              <a:rPr lang="en-US" sz="1200" dirty="0">
                <a:solidFill>
                  <a:schemeClr val="accent2"/>
                </a:solidFill>
              </a:rPr>
              <a:t>ECRS deployment from Synchronous Condenser fast response mode. The ERCOT deployment signal will be at Resource level. </a:t>
            </a:r>
          </a:p>
          <a:p>
            <a:pPr lvl="1"/>
            <a:r>
              <a:rPr lang="en-US" sz="1200" dirty="0"/>
              <a:t>ECRS deployment from NCLRs. </a:t>
            </a:r>
          </a:p>
          <a:p>
            <a:pPr lvl="2"/>
            <a:r>
              <a:rPr lang="en-US" sz="1050" dirty="0"/>
              <a:t>NCLRs with HSUF relay armed will telemeter Self-Provided ECRS MW. </a:t>
            </a:r>
          </a:p>
        </p:txBody>
      </p:sp>
      <p:cxnSp>
        <p:nvCxnSpPr>
          <p:cNvPr id="9" name="Straight Connector 8"/>
          <p:cNvCxnSpPr>
            <a:cxnSpLocks/>
          </p:cNvCxnSpPr>
          <p:nvPr/>
        </p:nvCxnSpPr>
        <p:spPr>
          <a:xfrm>
            <a:off x="4572000" y="838200"/>
            <a:ext cx="0" cy="515104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761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Horizontal)">
                                      <p:cBhvr>
                                        <p:cTn id="7" dur="500"/>
                                        <p:tgtEl>
                                          <p:spTgt spid="8">
                                            <p:txEl>
                                              <p:pRg st="0" end="0"/>
                                            </p:txEl>
                                          </p:spTgt>
                                        </p:tgtEl>
                                      </p:cBhvr>
                                    </p:animEffect>
                                  </p:childTnLst>
                                </p:cTn>
                              </p:par>
                              <p:par>
                                <p:cTn id="8" presetID="16" presetClass="entr" presetSubtype="26"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barn(inHorizontal)">
                                      <p:cBhvr>
                                        <p:cTn id="10" dur="500"/>
                                        <p:tgtEl>
                                          <p:spTgt spid="8">
                                            <p:txEl>
                                              <p:pRg st="1" end="1"/>
                                            </p:txEl>
                                          </p:spTgt>
                                        </p:tgtEl>
                                      </p:cBhvr>
                                    </p:animEffect>
                                  </p:childTnLst>
                                </p:cTn>
                              </p:par>
                              <p:par>
                                <p:cTn id="11" presetID="16" presetClass="entr" presetSubtype="26"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barn(inHorizontal)">
                                      <p:cBhvr>
                                        <p:cTn id="13" dur="500"/>
                                        <p:tgtEl>
                                          <p:spTgt spid="8">
                                            <p:txEl>
                                              <p:pRg st="2" end="2"/>
                                            </p:txEl>
                                          </p:spTgt>
                                        </p:tgtEl>
                                      </p:cBhvr>
                                    </p:animEffect>
                                  </p:childTnLst>
                                </p:cTn>
                              </p:par>
                              <p:par>
                                <p:cTn id="14" presetID="16" presetClass="entr" presetSubtype="26"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barn(inHorizontal)">
                                      <p:cBhvr>
                                        <p:cTn id="16" dur="500"/>
                                        <p:tgtEl>
                                          <p:spTgt spid="8">
                                            <p:txEl>
                                              <p:pRg st="3" end="3"/>
                                            </p:txEl>
                                          </p:spTgt>
                                        </p:tgtEl>
                                      </p:cBhvr>
                                    </p:animEffect>
                                  </p:childTnLst>
                                </p:cTn>
                              </p:par>
                              <p:par>
                                <p:cTn id="17" presetID="16" presetClass="entr" presetSubtype="26" fill="hold" grpId="0"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barn(inHorizontal)">
                                      <p:cBhvr>
                                        <p:cTn id="19" dur="500"/>
                                        <p:tgtEl>
                                          <p:spTgt spid="8">
                                            <p:txEl>
                                              <p:pRg st="4" end="4"/>
                                            </p:txEl>
                                          </p:spTgt>
                                        </p:tgtEl>
                                      </p:cBhvr>
                                    </p:animEffect>
                                  </p:childTnLst>
                                </p:cTn>
                              </p:par>
                              <p:par>
                                <p:cTn id="20" presetID="16" presetClass="entr" presetSubtype="26" fill="hold" grpId="0" nodeType="with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barn(inHorizontal)">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barn(inHorizontal)">
                                      <p:cBhvr>
                                        <p:cTn id="27" dur="500"/>
                                        <p:tgtEl>
                                          <p:spTgt spid="12">
                                            <p:txEl>
                                              <p:pRg st="0" end="0"/>
                                            </p:txEl>
                                          </p:spTgt>
                                        </p:tgtEl>
                                      </p:cBhvr>
                                    </p:animEffect>
                                  </p:childTnLst>
                                </p:cTn>
                              </p:par>
                              <p:par>
                                <p:cTn id="28" presetID="16" presetClass="entr" presetSubtype="26" fill="hold" grpId="0" nodeType="withEffect">
                                  <p:stCondLst>
                                    <p:cond delay="0"/>
                                  </p:stCondLst>
                                  <p:childTnLst>
                                    <p:set>
                                      <p:cBhvr>
                                        <p:cTn id="29" dur="1" fill="hold">
                                          <p:stCondLst>
                                            <p:cond delay="0"/>
                                          </p:stCondLst>
                                        </p:cTn>
                                        <p:tgtEl>
                                          <p:spTgt spid="12">
                                            <p:txEl>
                                              <p:pRg st="1" end="1"/>
                                            </p:txEl>
                                          </p:spTgt>
                                        </p:tgtEl>
                                        <p:attrNameLst>
                                          <p:attrName>style.visibility</p:attrName>
                                        </p:attrNameLst>
                                      </p:cBhvr>
                                      <p:to>
                                        <p:strVal val="visible"/>
                                      </p:to>
                                    </p:set>
                                    <p:animEffect transition="in" filter="barn(inHorizontal)">
                                      <p:cBhvr>
                                        <p:cTn id="30" dur="500"/>
                                        <p:tgtEl>
                                          <p:spTgt spid="12">
                                            <p:txEl>
                                              <p:pRg st="1" end="1"/>
                                            </p:txEl>
                                          </p:spTgt>
                                        </p:tgtEl>
                                      </p:cBhvr>
                                    </p:animEffect>
                                  </p:childTnLst>
                                </p:cTn>
                              </p:par>
                              <p:par>
                                <p:cTn id="31" presetID="16" presetClass="entr" presetSubtype="26" fill="hold" grpId="0" nodeType="withEffect">
                                  <p:stCondLst>
                                    <p:cond delay="0"/>
                                  </p:stCondLst>
                                  <p:childTnLst>
                                    <p:set>
                                      <p:cBhvr>
                                        <p:cTn id="32" dur="1" fill="hold">
                                          <p:stCondLst>
                                            <p:cond delay="0"/>
                                          </p:stCondLst>
                                        </p:cTn>
                                        <p:tgtEl>
                                          <p:spTgt spid="12">
                                            <p:txEl>
                                              <p:pRg st="2" end="2"/>
                                            </p:txEl>
                                          </p:spTgt>
                                        </p:tgtEl>
                                        <p:attrNameLst>
                                          <p:attrName>style.visibility</p:attrName>
                                        </p:attrNameLst>
                                      </p:cBhvr>
                                      <p:to>
                                        <p:strVal val="visible"/>
                                      </p:to>
                                    </p:set>
                                    <p:animEffect transition="in" filter="barn(inHorizontal)">
                                      <p:cBhvr>
                                        <p:cTn id="33" dur="500"/>
                                        <p:tgtEl>
                                          <p:spTgt spid="12">
                                            <p:txEl>
                                              <p:pRg st="2" end="2"/>
                                            </p:txEl>
                                          </p:spTgt>
                                        </p:tgtEl>
                                      </p:cBhvr>
                                    </p:animEffect>
                                  </p:childTnLst>
                                </p:cTn>
                              </p:par>
                              <p:par>
                                <p:cTn id="34" presetID="16" presetClass="entr" presetSubtype="26" fill="hold" grpId="0" nodeType="withEffect">
                                  <p:stCondLst>
                                    <p:cond delay="0"/>
                                  </p:stCondLst>
                                  <p:childTnLst>
                                    <p:set>
                                      <p:cBhvr>
                                        <p:cTn id="35" dur="1" fill="hold">
                                          <p:stCondLst>
                                            <p:cond delay="0"/>
                                          </p:stCondLst>
                                        </p:cTn>
                                        <p:tgtEl>
                                          <p:spTgt spid="12">
                                            <p:txEl>
                                              <p:pRg st="3" end="3"/>
                                            </p:txEl>
                                          </p:spTgt>
                                        </p:tgtEl>
                                        <p:attrNameLst>
                                          <p:attrName>style.visibility</p:attrName>
                                        </p:attrNameLst>
                                      </p:cBhvr>
                                      <p:to>
                                        <p:strVal val="visible"/>
                                      </p:to>
                                    </p:set>
                                    <p:animEffect transition="in" filter="barn(inHorizontal)">
                                      <p:cBhvr>
                                        <p:cTn id="36" dur="500"/>
                                        <p:tgtEl>
                                          <p:spTgt spid="12">
                                            <p:txEl>
                                              <p:pRg st="3" end="3"/>
                                            </p:txEl>
                                          </p:spTgt>
                                        </p:tgtEl>
                                      </p:cBhvr>
                                    </p:animEffect>
                                  </p:childTnLst>
                                </p:cTn>
                              </p:par>
                              <p:par>
                                <p:cTn id="37" presetID="16" presetClass="entr" presetSubtype="26" fill="hold" grpId="0" nodeType="withEffect">
                                  <p:stCondLst>
                                    <p:cond delay="0"/>
                                  </p:stCondLst>
                                  <p:childTnLst>
                                    <p:set>
                                      <p:cBhvr>
                                        <p:cTn id="38" dur="1" fill="hold">
                                          <p:stCondLst>
                                            <p:cond delay="0"/>
                                          </p:stCondLst>
                                        </p:cTn>
                                        <p:tgtEl>
                                          <p:spTgt spid="12">
                                            <p:txEl>
                                              <p:pRg st="4" end="4"/>
                                            </p:txEl>
                                          </p:spTgt>
                                        </p:tgtEl>
                                        <p:attrNameLst>
                                          <p:attrName>style.visibility</p:attrName>
                                        </p:attrNameLst>
                                      </p:cBhvr>
                                      <p:to>
                                        <p:strVal val="visible"/>
                                      </p:to>
                                    </p:set>
                                    <p:animEffect transition="in" filter="barn(inHorizontal)">
                                      <p:cBhvr>
                                        <p:cTn id="39" dur="500"/>
                                        <p:tgtEl>
                                          <p:spTgt spid="12">
                                            <p:txEl>
                                              <p:pRg st="4" end="4"/>
                                            </p:txEl>
                                          </p:spTgt>
                                        </p:tgtEl>
                                      </p:cBhvr>
                                    </p:animEffect>
                                  </p:childTnLst>
                                </p:cTn>
                              </p:par>
                              <p:par>
                                <p:cTn id="40" presetID="16" presetClass="entr" presetSubtype="26" fill="hold" grpId="0" nodeType="withEffect">
                                  <p:stCondLst>
                                    <p:cond delay="0"/>
                                  </p:stCondLst>
                                  <p:childTnLst>
                                    <p:set>
                                      <p:cBhvr>
                                        <p:cTn id="41" dur="1" fill="hold">
                                          <p:stCondLst>
                                            <p:cond delay="0"/>
                                          </p:stCondLst>
                                        </p:cTn>
                                        <p:tgtEl>
                                          <p:spTgt spid="12">
                                            <p:txEl>
                                              <p:pRg st="5" end="5"/>
                                            </p:txEl>
                                          </p:spTgt>
                                        </p:tgtEl>
                                        <p:attrNameLst>
                                          <p:attrName>style.visibility</p:attrName>
                                        </p:attrNameLst>
                                      </p:cBhvr>
                                      <p:to>
                                        <p:strVal val="visible"/>
                                      </p:to>
                                    </p:set>
                                    <p:animEffect transition="in" filter="barn(inHorizontal)">
                                      <p:cBhvr>
                                        <p:cTn id="42" dur="500"/>
                                        <p:tgtEl>
                                          <p:spTgt spid="12">
                                            <p:txEl>
                                              <p:pRg st="5" end="5"/>
                                            </p:txEl>
                                          </p:spTgt>
                                        </p:tgtEl>
                                      </p:cBhvr>
                                    </p:animEffect>
                                  </p:childTnLst>
                                </p:cTn>
                              </p:par>
                              <p:par>
                                <p:cTn id="43" presetID="16" presetClass="entr" presetSubtype="26" fill="hold" grpId="0" nodeType="withEffect">
                                  <p:stCondLst>
                                    <p:cond delay="0"/>
                                  </p:stCondLst>
                                  <p:childTnLst>
                                    <p:set>
                                      <p:cBhvr>
                                        <p:cTn id="44" dur="1" fill="hold">
                                          <p:stCondLst>
                                            <p:cond delay="0"/>
                                          </p:stCondLst>
                                        </p:cTn>
                                        <p:tgtEl>
                                          <p:spTgt spid="12">
                                            <p:txEl>
                                              <p:pRg st="6" end="6"/>
                                            </p:txEl>
                                          </p:spTgt>
                                        </p:tgtEl>
                                        <p:attrNameLst>
                                          <p:attrName>style.visibility</p:attrName>
                                        </p:attrNameLst>
                                      </p:cBhvr>
                                      <p:to>
                                        <p:strVal val="visible"/>
                                      </p:to>
                                    </p:set>
                                    <p:animEffect transition="in" filter="barn(inHorizontal)">
                                      <p:cBhvr>
                                        <p:cTn id="45" dur="500"/>
                                        <p:tgtEl>
                                          <p:spTgt spid="12">
                                            <p:txEl>
                                              <p:pRg st="6" end="6"/>
                                            </p:txEl>
                                          </p:spTgt>
                                        </p:tgtEl>
                                      </p:cBhvr>
                                    </p:animEffect>
                                  </p:childTnLst>
                                </p:cTn>
                              </p:par>
                              <p:par>
                                <p:cTn id="46" presetID="16" presetClass="entr" presetSubtype="26" fill="hold" grpId="0" nodeType="withEffect">
                                  <p:stCondLst>
                                    <p:cond delay="0"/>
                                  </p:stCondLst>
                                  <p:childTnLst>
                                    <p:set>
                                      <p:cBhvr>
                                        <p:cTn id="47" dur="1" fill="hold">
                                          <p:stCondLst>
                                            <p:cond delay="0"/>
                                          </p:stCondLst>
                                        </p:cTn>
                                        <p:tgtEl>
                                          <p:spTgt spid="12">
                                            <p:txEl>
                                              <p:pRg st="7" end="7"/>
                                            </p:txEl>
                                          </p:spTgt>
                                        </p:tgtEl>
                                        <p:attrNameLst>
                                          <p:attrName>style.visibility</p:attrName>
                                        </p:attrNameLst>
                                      </p:cBhvr>
                                      <p:to>
                                        <p:strVal val="visible"/>
                                      </p:to>
                                    </p:set>
                                    <p:animEffect transition="in" filter="barn(inHorizontal)">
                                      <p:cBhvr>
                                        <p:cTn id="48" dur="500"/>
                                        <p:tgtEl>
                                          <p:spTgt spid="12">
                                            <p:txEl>
                                              <p:pRg st="7" end="7"/>
                                            </p:txEl>
                                          </p:spTgt>
                                        </p:tgtEl>
                                      </p:cBhvr>
                                    </p:animEffect>
                                  </p:childTnLst>
                                </p:cTn>
                              </p:par>
                              <p:par>
                                <p:cTn id="49" presetID="16" presetClass="entr" presetSubtype="26" fill="hold" grpId="0" nodeType="withEffect">
                                  <p:stCondLst>
                                    <p:cond delay="0"/>
                                  </p:stCondLst>
                                  <p:childTnLst>
                                    <p:set>
                                      <p:cBhvr>
                                        <p:cTn id="50" dur="1" fill="hold">
                                          <p:stCondLst>
                                            <p:cond delay="0"/>
                                          </p:stCondLst>
                                        </p:cTn>
                                        <p:tgtEl>
                                          <p:spTgt spid="12">
                                            <p:txEl>
                                              <p:pRg st="8" end="8"/>
                                            </p:txEl>
                                          </p:spTgt>
                                        </p:tgtEl>
                                        <p:attrNameLst>
                                          <p:attrName>style.visibility</p:attrName>
                                        </p:attrNameLst>
                                      </p:cBhvr>
                                      <p:to>
                                        <p:strVal val="visible"/>
                                      </p:to>
                                    </p:set>
                                    <p:animEffect transition="in" filter="barn(inHorizontal)">
                                      <p:cBhvr>
                                        <p:cTn id="51" dur="500"/>
                                        <p:tgtEl>
                                          <p:spTgt spid="12">
                                            <p:txEl>
                                              <p:pRg st="8" end="8"/>
                                            </p:txEl>
                                          </p:spTgt>
                                        </p:tgtEl>
                                      </p:cBhvr>
                                    </p:animEffect>
                                  </p:childTnLst>
                                </p:cTn>
                              </p:par>
                              <p:par>
                                <p:cTn id="52" presetID="16" presetClass="entr" presetSubtype="26" fill="hold" grpId="0" nodeType="withEffect">
                                  <p:stCondLst>
                                    <p:cond delay="0"/>
                                  </p:stCondLst>
                                  <p:childTnLst>
                                    <p:set>
                                      <p:cBhvr>
                                        <p:cTn id="53" dur="1" fill="hold">
                                          <p:stCondLst>
                                            <p:cond delay="0"/>
                                          </p:stCondLst>
                                        </p:cTn>
                                        <p:tgtEl>
                                          <p:spTgt spid="12">
                                            <p:txEl>
                                              <p:pRg st="9" end="9"/>
                                            </p:txEl>
                                          </p:spTgt>
                                        </p:tgtEl>
                                        <p:attrNameLst>
                                          <p:attrName>style.visibility</p:attrName>
                                        </p:attrNameLst>
                                      </p:cBhvr>
                                      <p:to>
                                        <p:strVal val="visible"/>
                                      </p:to>
                                    </p:set>
                                    <p:animEffect transition="in" filter="barn(inHorizontal)">
                                      <p:cBhvr>
                                        <p:cTn id="54" dur="500"/>
                                        <p:tgtEl>
                                          <p:spTgt spid="1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12" grpId="0" build="allAtOnce"/>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9E343-8CD6-9B30-621E-5CDF88CD077B}"/>
              </a:ext>
            </a:extLst>
          </p:cNvPr>
          <p:cNvSpPr>
            <a:spLocks noGrp="1"/>
          </p:cNvSpPr>
          <p:nvPr>
            <p:ph type="title"/>
          </p:nvPr>
        </p:nvSpPr>
        <p:spPr/>
        <p:txBody>
          <a:bodyPr/>
          <a:lstStyle/>
          <a:p>
            <a:r>
              <a:rPr lang="en-US" dirty="0"/>
              <a:t>ECRS Example of Dispatch</a:t>
            </a:r>
          </a:p>
        </p:txBody>
      </p:sp>
      <p:sp>
        <p:nvSpPr>
          <p:cNvPr id="4" name="Slide Number Placeholder 3">
            <a:extLst>
              <a:ext uri="{FF2B5EF4-FFF2-40B4-BE49-F238E27FC236}">
                <a16:creationId xmlns:a16="http://schemas.microsoft.com/office/drawing/2014/main" id="{BFA1371D-74AF-E08B-0199-6AB9CDC9AC20}"/>
              </a:ext>
            </a:extLst>
          </p:cNvPr>
          <p:cNvSpPr>
            <a:spLocks noGrp="1"/>
          </p:cNvSpPr>
          <p:nvPr>
            <p:ph type="sldNum" sz="quarter" idx="4"/>
          </p:nvPr>
        </p:nvSpPr>
        <p:spPr/>
        <p:txBody>
          <a:bodyPr/>
          <a:lstStyle/>
          <a:p>
            <a:fld id="{1D93BD3E-1E9A-4970-A6F7-E7AC52762E0C}" type="slidenum">
              <a:rPr lang="en-US" smtClean="0"/>
              <a:pPr/>
              <a:t>28</a:t>
            </a:fld>
            <a:endParaRPr lang="en-US" dirty="0"/>
          </a:p>
        </p:txBody>
      </p:sp>
      <p:sp>
        <p:nvSpPr>
          <p:cNvPr id="5" name="TextBox 4">
            <a:extLst>
              <a:ext uri="{FF2B5EF4-FFF2-40B4-BE49-F238E27FC236}">
                <a16:creationId xmlns:a16="http://schemas.microsoft.com/office/drawing/2014/main" id="{6A7CCD89-6D63-33B7-2AFC-064AEF7A6DD4}"/>
              </a:ext>
            </a:extLst>
          </p:cNvPr>
          <p:cNvSpPr txBox="1"/>
          <p:nvPr/>
        </p:nvSpPr>
        <p:spPr>
          <a:xfrm>
            <a:off x="3733800" y="5269468"/>
            <a:ext cx="5562600" cy="738664"/>
          </a:xfrm>
          <a:prstGeom prst="rect">
            <a:avLst/>
          </a:prstGeom>
          <a:noFill/>
        </p:spPr>
        <p:txBody>
          <a:bodyPr wrap="square" rtlCol="0">
            <a:spAutoFit/>
          </a:bodyPr>
          <a:lstStyle/>
          <a:p>
            <a:r>
              <a:rPr lang="en-US" sz="1400" dirty="0"/>
              <a:t>XML = Electronic instruction from ERCOT AS Manager</a:t>
            </a:r>
          </a:p>
          <a:p>
            <a:r>
              <a:rPr lang="en-US" sz="1400" dirty="0"/>
              <a:t>NPC = Net Power Consumption for Load Resource</a:t>
            </a:r>
          </a:p>
          <a:p>
            <a:r>
              <a:rPr lang="en-US" sz="1400" dirty="0"/>
              <a:t>LPC = Low Power Consumption for Load Resource</a:t>
            </a:r>
          </a:p>
        </p:txBody>
      </p:sp>
      <p:pic>
        <p:nvPicPr>
          <p:cNvPr id="6" name="Picture 5">
            <a:extLst>
              <a:ext uri="{FF2B5EF4-FFF2-40B4-BE49-F238E27FC236}">
                <a16:creationId xmlns:a16="http://schemas.microsoft.com/office/drawing/2014/main" id="{99F021C4-E74F-9A12-A889-E0B864012B67}"/>
              </a:ext>
            </a:extLst>
          </p:cNvPr>
          <p:cNvPicPr>
            <a:picLocks noChangeAspect="1"/>
          </p:cNvPicPr>
          <p:nvPr/>
        </p:nvPicPr>
        <p:blipFill>
          <a:blip r:embed="rId2"/>
          <a:stretch>
            <a:fillRect/>
          </a:stretch>
        </p:blipFill>
        <p:spPr>
          <a:xfrm>
            <a:off x="500664" y="1219200"/>
            <a:ext cx="7925906" cy="3839111"/>
          </a:xfrm>
          <a:prstGeom prst="rect">
            <a:avLst/>
          </a:prstGeom>
        </p:spPr>
      </p:pic>
    </p:spTree>
    <p:extLst>
      <p:ext uri="{BB962C8B-B14F-4D97-AF65-F5344CB8AC3E}">
        <p14:creationId xmlns:p14="http://schemas.microsoft.com/office/powerpoint/2010/main" val="3716549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RRS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29</a:t>
            </a:fld>
            <a:endParaRPr lang="en-US"/>
          </a:p>
        </p:txBody>
      </p:sp>
      <p:sp>
        <p:nvSpPr>
          <p:cNvPr id="8" name="Content Placeholder 7"/>
          <p:cNvSpPr>
            <a:spLocks noGrp="1"/>
          </p:cNvSpPr>
          <p:nvPr>
            <p:ph idx="1"/>
          </p:nvPr>
        </p:nvSpPr>
        <p:spPr>
          <a:xfrm>
            <a:off x="381000" y="868758"/>
            <a:ext cx="4191000" cy="5120483"/>
          </a:xfrm>
        </p:spPr>
        <p:txBody>
          <a:bodyPr/>
          <a:lstStyle/>
          <a:p>
            <a:pPr marL="0" indent="0">
              <a:buNone/>
            </a:pPr>
            <a:r>
              <a:rPr lang="en-US" sz="2000" i="1" dirty="0">
                <a:solidFill>
                  <a:schemeClr val="accent2"/>
                </a:solidFill>
              </a:rPr>
              <a:t>Today </a:t>
            </a:r>
          </a:p>
          <a:p>
            <a:r>
              <a:rPr lang="en-US" sz="1200" dirty="0">
                <a:solidFill>
                  <a:schemeClr val="accent2"/>
                </a:solidFill>
              </a:rPr>
              <a:t>RRS-PFR from SCED dispatchable resources is manually released when additional capacity is needed during scarcity conditions.</a:t>
            </a:r>
          </a:p>
          <a:p>
            <a:r>
              <a:rPr lang="en-US" sz="1200" dirty="0">
                <a:solidFill>
                  <a:schemeClr val="accent2"/>
                </a:solidFill>
              </a:rPr>
              <a:t>The Resources providing RRS will telemeter RRRS and RRSC. </a:t>
            </a:r>
          </a:p>
          <a:p>
            <a:r>
              <a:rPr lang="en-US" sz="1200" dirty="0">
                <a:solidFill>
                  <a:schemeClr val="accent2"/>
                </a:solidFill>
              </a:rPr>
              <a:t>RRS-FFR from SCED dispatchable resources that are capable of providing FFR is automatically deployed when frequency declines below 59.85 Hz. ERCOT may manually deploy RRS-FFR if needed.</a:t>
            </a:r>
          </a:p>
          <a:p>
            <a:r>
              <a:rPr lang="en-US" sz="1200" dirty="0">
                <a:solidFill>
                  <a:schemeClr val="accent2"/>
                </a:solidFill>
              </a:rPr>
              <a:t>Resources providing RRS-FFR will telemeter FFRS and FFSC.</a:t>
            </a:r>
          </a:p>
          <a:p>
            <a:r>
              <a:rPr lang="en-US" sz="1200" dirty="0">
                <a:solidFill>
                  <a:schemeClr val="accent2"/>
                </a:solidFill>
              </a:rPr>
              <a:t>RRS from synchronous condenser fast response mode resources is automatically deployed when frequency declines below 59.80 Hz. ERCOT may manually deploy if needed.</a:t>
            </a:r>
          </a:p>
          <a:p>
            <a:r>
              <a:rPr lang="en-US" sz="1200" dirty="0">
                <a:solidFill>
                  <a:schemeClr val="accent2"/>
                </a:solidFill>
              </a:rPr>
              <a:t>RRS-FFR from NCLRs with relay armed will be automictically deployed when frequency declines below 59.85 Hz. ERCOT may manually deploy via ASM.</a:t>
            </a:r>
          </a:p>
          <a:p>
            <a:r>
              <a:rPr lang="en-US" sz="1200" dirty="0">
                <a:solidFill>
                  <a:schemeClr val="accent2"/>
                </a:solidFill>
              </a:rPr>
              <a:t>RRS-UFR from NCLRs with HSUF relay armed will be automatically when frequency declined below 59.7 Hz. ERCOT may manually deploy via ASM.</a:t>
            </a:r>
          </a:p>
          <a:p>
            <a:pPr lvl="1"/>
            <a:endParaRPr lang="en-US" sz="1800" dirty="0"/>
          </a:p>
          <a:p>
            <a:endParaRPr lang="en-US" sz="2000" dirty="0"/>
          </a:p>
          <a:p>
            <a:endParaRPr lang="en-US" sz="2000" dirty="0"/>
          </a:p>
        </p:txBody>
      </p:sp>
      <p:sp>
        <p:nvSpPr>
          <p:cNvPr id="12" name="Content Placeholder 7"/>
          <p:cNvSpPr txBox="1">
            <a:spLocks/>
          </p:cNvSpPr>
          <p:nvPr/>
        </p:nvSpPr>
        <p:spPr>
          <a:xfrm>
            <a:off x="4724400" y="765282"/>
            <a:ext cx="4305300" cy="512048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i="1" dirty="0"/>
              <a:t>Under RTC</a:t>
            </a:r>
          </a:p>
          <a:p>
            <a:r>
              <a:rPr lang="en-US" sz="1400" dirty="0">
                <a:solidFill>
                  <a:schemeClr val="accent2"/>
                </a:solidFill>
              </a:rPr>
              <a:t>No longer needed:</a:t>
            </a:r>
          </a:p>
          <a:p>
            <a:pPr lvl="1"/>
            <a:r>
              <a:rPr lang="en-US" sz="1100" dirty="0">
                <a:solidFill>
                  <a:schemeClr val="accent2"/>
                </a:solidFill>
              </a:rPr>
              <a:t>Manual deployment of RRS-PFR from SCED dispatchable resources </a:t>
            </a:r>
          </a:p>
          <a:p>
            <a:pPr lvl="1"/>
            <a:r>
              <a:rPr lang="en-US" sz="1100" dirty="0"/>
              <a:t>RRRS and RRSC telemetry from Resources</a:t>
            </a:r>
          </a:p>
          <a:p>
            <a:pPr lvl="1"/>
            <a:r>
              <a:rPr lang="en-US" sz="1100" dirty="0"/>
              <a:t>FFRS and FFSC telemetry from Resources</a:t>
            </a:r>
          </a:p>
          <a:p>
            <a:endParaRPr lang="en-US" sz="1400" dirty="0"/>
          </a:p>
          <a:p>
            <a:r>
              <a:rPr lang="en-US" sz="1400" dirty="0"/>
              <a:t>Resources capable of providing RRS will telemeter current capability to provide RRS-PFR, RRS-FFR and RRS-UFR in MWs</a:t>
            </a:r>
          </a:p>
          <a:p>
            <a:endParaRPr lang="en-US" sz="1400" dirty="0"/>
          </a:p>
          <a:p>
            <a:r>
              <a:rPr lang="en-US" sz="1400" dirty="0"/>
              <a:t>No functional changes:</a:t>
            </a:r>
          </a:p>
          <a:p>
            <a:pPr lvl="1"/>
            <a:r>
              <a:rPr lang="en-US" sz="1100" dirty="0"/>
              <a:t>RRS-FFR deployment from SCED dispatchable resources. The ERCOT deployment signal will be at resource level. </a:t>
            </a:r>
          </a:p>
          <a:p>
            <a:pPr lvl="1"/>
            <a:r>
              <a:rPr lang="en-US" sz="1100" dirty="0"/>
              <a:t>Deployment of RRS from synchronous condenser fast response mode resources. The ERCOT deployment signal will be at resource level.</a:t>
            </a:r>
          </a:p>
          <a:p>
            <a:pPr lvl="1"/>
            <a:r>
              <a:rPr lang="en-US" sz="1100" dirty="0"/>
              <a:t>No functional changes to RRS-FFR and RRS-UFR from NCLRs </a:t>
            </a:r>
          </a:p>
          <a:p>
            <a:pPr lvl="2"/>
            <a:r>
              <a:rPr lang="en-US" sz="1200" dirty="0"/>
              <a:t>NCLRs with relay armed will telemeter self-provided RRS-FFR and RRS-UFR MWs</a:t>
            </a:r>
          </a:p>
          <a:p>
            <a:endParaRPr lang="en-US" sz="2000" dirty="0"/>
          </a:p>
          <a:p>
            <a:endParaRPr lang="en-US" sz="2000" dirty="0"/>
          </a:p>
          <a:p>
            <a:endParaRPr lang="en-US" sz="1800" dirty="0"/>
          </a:p>
        </p:txBody>
      </p:sp>
      <p:cxnSp>
        <p:nvCxnSpPr>
          <p:cNvPr id="9" name="Straight Connector 8"/>
          <p:cNvCxnSpPr>
            <a:cxnSpLocks/>
          </p:cNvCxnSpPr>
          <p:nvPr/>
        </p:nvCxnSpPr>
        <p:spPr>
          <a:xfrm>
            <a:off x="4572000" y="838200"/>
            <a:ext cx="0" cy="504756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778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Horizontal)">
                                      <p:cBhvr>
                                        <p:cTn id="7" dur="500"/>
                                        <p:tgtEl>
                                          <p:spTgt spid="8">
                                            <p:txEl>
                                              <p:pRg st="0" end="0"/>
                                            </p:txEl>
                                          </p:spTgt>
                                        </p:tgtEl>
                                      </p:cBhvr>
                                    </p:animEffect>
                                  </p:childTnLst>
                                </p:cTn>
                              </p:par>
                              <p:par>
                                <p:cTn id="8" presetID="16" presetClass="entr" presetSubtype="26"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barn(inHorizontal)">
                                      <p:cBhvr>
                                        <p:cTn id="10" dur="500"/>
                                        <p:tgtEl>
                                          <p:spTgt spid="8">
                                            <p:txEl>
                                              <p:pRg st="1" end="1"/>
                                            </p:txEl>
                                          </p:spTgt>
                                        </p:tgtEl>
                                      </p:cBhvr>
                                    </p:animEffect>
                                  </p:childTnLst>
                                </p:cTn>
                              </p:par>
                              <p:par>
                                <p:cTn id="11" presetID="16" presetClass="entr" presetSubtype="26"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barn(inHorizontal)">
                                      <p:cBhvr>
                                        <p:cTn id="13" dur="500"/>
                                        <p:tgtEl>
                                          <p:spTgt spid="8">
                                            <p:txEl>
                                              <p:pRg st="2" end="2"/>
                                            </p:txEl>
                                          </p:spTgt>
                                        </p:tgtEl>
                                      </p:cBhvr>
                                    </p:animEffect>
                                  </p:childTnLst>
                                </p:cTn>
                              </p:par>
                              <p:par>
                                <p:cTn id="14" presetID="16" presetClass="entr" presetSubtype="26"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barn(inHorizontal)">
                                      <p:cBhvr>
                                        <p:cTn id="16" dur="500"/>
                                        <p:tgtEl>
                                          <p:spTgt spid="8">
                                            <p:txEl>
                                              <p:pRg st="3" end="3"/>
                                            </p:txEl>
                                          </p:spTgt>
                                        </p:tgtEl>
                                      </p:cBhvr>
                                    </p:animEffect>
                                  </p:childTnLst>
                                </p:cTn>
                              </p:par>
                              <p:par>
                                <p:cTn id="17" presetID="16" presetClass="entr" presetSubtype="26" fill="hold" grpId="0"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barn(inHorizontal)">
                                      <p:cBhvr>
                                        <p:cTn id="19" dur="500"/>
                                        <p:tgtEl>
                                          <p:spTgt spid="8">
                                            <p:txEl>
                                              <p:pRg st="4" end="4"/>
                                            </p:txEl>
                                          </p:spTgt>
                                        </p:tgtEl>
                                      </p:cBhvr>
                                    </p:animEffect>
                                  </p:childTnLst>
                                </p:cTn>
                              </p:par>
                              <p:par>
                                <p:cTn id="20" presetID="16" presetClass="entr" presetSubtype="26" fill="hold" grpId="0" nodeType="with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barn(inHorizontal)">
                                      <p:cBhvr>
                                        <p:cTn id="22" dur="500"/>
                                        <p:tgtEl>
                                          <p:spTgt spid="8">
                                            <p:txEl>
                                              <p:pRg st="5" end="5"/>
                                            </p:txEl>
                                          </p:spTgt>
                                        </p:tgtEl>
                                      </p:cBhvr>
                                    </p:animEffect>
                                  </p:childTnLst>
                                </p:cTn>
                              </p:par>
                              <p:par>
                                <p:cTn id="23" presetID="16" presetClass="entr" presetSubtype="26" fill="hold" grpId="0" nodeType="with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Effect transition="in" filter="barn(inHorizontal)">
                                      <p:cBhvr>
                                        <p:cTn id="25" dur="500"/>
                                        <p:tgtEl>
                                          <p:spTgt spid="8">
                                            <p:txEl>
                                              <p:pRg st="6" end="6"/>
                                            </p:txEl>
                                          </p:spTgt>
                                        </p:tgtEl>
                                      </p:cBhvr>
                                    </p:animEffect>
                                  </p:childTnLst>
                                </p:cTn>
                              </p:par>
                              <p:par>
                                <p:cTn id="26" presetID="16" presetClass="entr" presetSubtype="26" fill="hold" grpId="0" nodeType="withEffect">
                                  <p:stCondLst>
                                    <p:cond delay="0"/>
                                  </p:stCondLst>
                                  <p:childTnLst>
                                    <p:set>
                                      <p:cBhvr>
                                        <p:cTn id="27" dur="1" fill="hold">
                                          <p:stCondLst>
                                            <p:cond delay="0"/>
                                          </p:stCondLst>
                                        </p:cTn>
                                        <p:tgtEl>
                                          <p:spTgt spid="8">
                                            <p:txEl>
                                              <p:pRg st="7" end="7"/>
                                            </p:txEl>
                                          </p:spTgt>
                                        </p:tgtEl>
                                        <p:attrNameLst>
                                          <p:attrName>style.visibility</p:attrName>
                                        </p:attrNameLst>
                                      </p:cBhvr>
                                      <p:to>
                                        <p:strVal val="visible"/>
                                      </p:to>
                                    </p:set>
                                    <p:animEffect transition="in" filter="barn(inHorizontal)">
                                      <p:cBhvr>
                                        <p:cTn id="28" dur="500"/>
                                        <p:tgtEl>
                                          <p:spTgt spid="8">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6" fill="hold" grpId="0" nodeType="clickEffect">
                                  <p:stCondLst>
                                    <p:cond delay="0"/>
                                  </p:stCondLst>
                                  <p:childTnLst>
                                    <p:set>
                                      <p:cBhvr>
                                        <p:cTn id="32" dur="1" fill="hold">
                                          <p:stCondLst>
                                            <p:cond delay="0"/>
                                          </p:stCondLst>
                                        </p:cTn>
                                        <p:tgtEl>
                                          <p:spTgt spid="12">
                                            <p:txEl>
                                              <p:pRg st="0" end="0"/>
                                            </p:txEl>
                                          </p:spTgt>
                                        </p:tgtEl>
                                        <p:attrNameLst>
                                          <p:attrName>style.visibility</p:attrName>
                                        </p:attrNameLst>
                                      </p:cBhvr>
                                      <p:to>
                                        <p:strVal val="visible"/>
                                      </p:to>
                                    </p:set>
                                    <p:animEffect transition="in" filter="barn(inHorizontal)">
                                      <p:cBhvr>
                                        <p:cTn id="33" dur="500"/>
                                        <p:tgtEl>
                                          <p:spTgt spid="12">
                                            <p:txEl>
                                              <p:pRg st="0" end="0"/>
                                            </p:txEl>
                                          </p:spTgt>
                                        </p:tgtEl>
                                      </p:cBhvr>
                                    </p:animEffect>
                                  </p:childTnLst>
                                </p:cTn>
                              </p:par>
                              <p:par>
                                <p:cTn id="34" presetID="16" presetClass="entr" presetSubtype="26" fill="hold" grpId="0" nodeType="withEffect">
                                  <p:stCondLst>
                                    <p:cond delay="0"/>
                                  </p:stCondLst>
                                  <p:childTnLst>
                                    <p:set>
                                      <p:cBhvr>
                                        <p:cTn id="35" dur="1" fill="hold">
                                          <p:stCondLst>
                                            <p:cond delay="0"/>
                                          </p:stCondLst>
                                        </p:cTn>
                                        <p:tgtEl>
                                          <p:spTgt spid="12">
                                            <p:txEl>
                                              <p:pRg st="1" end="1"/>
                                            </p:txEl>
                                          </p:spTgt>
                                        </p:tgtEl>
                                        <p:attrNameLst>
                                          <p:attrName>style.visibility</p:attrName>
                                        </p:attrNameLst>
                                      </p:cBhvr>
                                      <p:to>
                                        <p:strVal val="visible"/>
                                      </p:to>
                                    </p:set>
                                    <p:animEffect transition="in" filter="barn(inHorizontal)">
                                      <p:cBhvr>
                                        <p:cTn id="36" dur="500"/>
                                        <p:tgtEl>
                                          <p:spTgt spid="12">
                                            <p:txEl>
                                              <p:pRg st="1" end="1"/>
                                            </p:txEl>
                                          </p:spTgt>
                                        </p:tgtEl>
                                      </p:cBhvr>
                                    </p:animEffect>
                                  </p:childTnLst>
                                </p:cTn>
                              </p:par>
                              <p:par>
                                <p:cTn id="37" presetID="16" presetClass="entr" presetSubtype="26" fill="hold" grpId="0" nodeType="withEffect">
                                  <p:stCondLst>
                                    <p:cond delay="0"/>
                                  </p:stCondLst>
                                  <p:childTnLst>
                                    <p:set>
                                      <p:cBhvr>
                                        <p:cTn id="38" dur="1" fill="hold">
                                          <p:stCondLst>
                                            <p:cond delay="0"/>
                                          </p:stCondLst>
                                        </p:cTn>
                                        <p:tgtEl>
                                          <p:spTgt spid="12">
                                            <p:txEl>
                                              <p:pRg st="2" end="2"/>
                                            </p:txEl>
                                          </p:spTgt>
                                        </p:tgtEl>
                                        <p:attrNameLst>
                                          <p:attrName>style.visibility</p:attrName>
                                        </p:attrNameLst>
                                      </p:cBhvr>
                                      <p:to>
                                        <p:strVal val="visible"/>
                                      </p:to>
                                    </p:set>
                                    <p:animEffect transition="in" filter="barn(inHorizontal)">
                                      <p:cBhvr>
                                        <p:cTn id="39" dur="500"/>
                                        <p:tgtEl>
                                          <p:spTgt spid="12">
                                            <p:txEl>
                                              <p:pRg st="2" end="2"/>
                                            </p:txEl>
                                          </p:spTgt>
                                        </p:tgtEl>
                                      </p:cBhvr>
                                    </p:animEffect>
                                  </p:childTnLst>
                                </p:cTn>
                              </p:par>
                              <p:par>
                                <p:cTn id="40" presetID="16" presetClass="entr" presetSubtype="26" fill="hold" grpId="0" nodeType="withEffect">
                                  <p:stCondLst>
                                    <p:cond delay="0"/>
                                  </p:stCondLst>
                                  <p:childTnLst>
                                    <p:set>
                                      <p:cBhvr>
                                        <p:cTn id="41" dur="1" fill="hold">
                                          <p:stCondLst>
                                            <p:cond delay="0"/>
                                          </p:stCondLst>
                                        </p:cTn>
                                        <p:tgtEl>
                                          <p:spTgt spid="12">
                                            <p:txEl>
                                              <p:pRg st="3" end="3"/>
                                            </p:txEl>
                                          </p:spTgt>
                                        </p:tgtEl>
                                        <p:attrNameLst>
                                          <p:attrName>style.visibility</p:attrName>
                                        </p:attrNameLst>
                                      </p:cBhvr>
                                      <p:to>
                                        <p:strVal val="visible"/>
                                      </p:to>
                                    </p:set>
                                    <p:animEffect transition="in" filter="barn(inHorizontal)">
                                      <p:cBhvr>
                                        <p:cTn id="42" dur="500"/>
                                        <p:tgtEl>
                                          <p:spTgt spid="12">
                                            <p:txEl>
                                              <p:pRg st="3" end="3"/>
                                            </p:txEl>
                                          </p:spTgt>
                                        </p:tgtEl>
                                      </p:cBhvr>
                                    </p:animEffect>
                                  </p:childTnLst>
                                </p:cTn>
                              </p:par>
                              <p:par>
                                <p:cTn id="43" presetID="16" presetClass="entr" presetSubtype="26" fill="hold" grpId="0" nodeType="withEffect">
                                  <p:stCondLst>
                                    <p:cond delay="0"/>
                                  </p:stCondLst>
                                  <p:childTnLst>
                                    <p:set>
                                      <p:cBhvr>
                                        <p:cTn id="44" dur="1" fill="hold">
                                          <p:stCondLst>
                                            <p:cond delay="0"/>
                                          </p:stCondLst>
                                        </p:cTn>
                                        <p:tgtEl>
                                          <p:spTgt spid="12">
                                            <p:txEl>
                                              <p:pRg st="4" end="4"/>
                                            </p:txEl>
                                          </p:spTgt>
                                        </p:tgtEl>
                                        <p:attrNameLst>
                                          <p:attrName>style.visibility</p:attrName>
                                        </p:attrNameLst>
                                      </p:cBhvr>
                                      <p:to>
                                        <p:strVal val="visible"/>
                                      </p:to>
                                    </p:set>
                                    <p:animEffect transition="in" filter="barn(inHorizontal)">
                                      <p:cBhvr>
                                        <p:cTn id="45" dur="500"/>
                                        <p:tgtEl>
                                          <p:spTgt spid="12">
                                            <p:txEl>
                                              <p:pRg st="4" end="4"/>
                                            </p:txEl>
                                          </p:spTgt>
                                        </p:tgtEl>
                                      </p:cBhvr>
                                    </p:animEffect>
                                  </p:childTnLst>
                                </p:cTn>
                              </p:par>
                              <p:par>
                                <p:cTn id="46" presetID="16" presetClass="entr" presetSubtype="26" fill="hold" grpId="0" nodeType="withEffect">
                                  <p:stCondLst>
                                    <p:cond delay="0"/>
                                  </p:stCondLst>
                                  <p:childTnLst>
                                    <p:set>
                                      <p:cBhvr>
                                        <p:cTn id="47" dur="1" fill="hold">
                                          <p:stCondLst>
                                            <p:cond delay="0"/>
                                          </p:stCondLst>
                                        </p:cTn>
                                        <p:tgtEl>
                                          <p:spTgt spid="12">
                                            <p:txEl>
                                              <p:pRg st="6" end="6"/>
                                            </p:txEl>
                                          </p:spTgt>
                                        </p:tgtEl>
                                        <p:attrNameLst>
                                          <p:attrName>style.visibility</p:attrName>
                                        </p:attrNameLst>
                                      </p:cBhvr>
                                      <p:to>
                                        <p:strVal val="visible"/>
                                      </p:to>
                                    </p:set>
                                    <p:animEffect transition="in" filter="barn(inHorizontal)">
                                      <p:cBhvr>
                                        <p:cTn id="48" dur="500"/>
                                        <p:tgtEl>
                                          <p:spTgt spid="12">
                                            <p:txEl>
                                              <p:pRg st="6" end="6"/>
                                            </p:txEl>
                                          </p:spTgt>
                                        </p:tgtEl>
                                      </p:cBhvr>
                                    </p:animEffect>
                                  </p:childTnLst>
                                </p:cTn>
                              </p:par>
                              <p:par>
                                <p:cTn id="49" presetID="16" presetClass="entr" presetSubtype="26" fill="hold" grpId="0" nodeType="withEffect">
                                  <p:stCondLst>
                                    <p:cond delay="0"/>
                                  </p:stCondLst>
                                  <p:childTnLst>
                                    <p:set>
                                      <p:cBhvr>
                                        <p:cTn id="50" dur="1" fill="hold">
                                          <p:stCondLst>
                                            <p:cond delay="0"/>
                                          </p:stCondLst>
                                        </p:cTn>
                                        <p:tgtEl>
                                          <p:spTgt spid="12">
                                            <p:txEl>
                                              <p:pRg st="8" end="8"/>
                                            </p:txEl>
                                          </p:spTgt>
                                        </p:tgtEl>
                                        <p:attrNameLst>
                                          <p:attrName>style.visibility</p:attrName>
                                        </p:attrNameLst>
                                      </p:cBhvr>
                                      <p:to>
                                        <p:strVal val="visible"/>
                                      </p:to>
                                    </p:set>
                                    <p:animEffect transition="in" filter="barn(inHorizontal)">
                                      <p:cBhvr>
                                        <p:cTn id="51" dur="500"/>
                                        <p:tgtEl>
                                          <p:spTgt spid="12">
                                            <p:txEl>
                                              <p:pRg st="8" end="8"/>
                                            </p:txEl>
                                          </p:spTgt>
                                        </p:tgtEl>
                                      </p:cBhvr>
                                    </p:animEffect>
                                  </p:childTnLst>
                                </p:cTn>
                              </p:par>
                              <p:par>
                                <p:cTn id="52" presetID="16" presetClass="entr" presetSubtype="26" fill="hold" grpId="0" nodeType="withEffect">
                                  <p:stCondLst>
                                    <p:cond delay="0"/>
                                  </p:stCondLst>
                                  <p:childTnLst>
                                    <p:set>
                                      <p:cBhvr>
                                        <p:cTn id="53" dur="1" fill="hold">
                                          <p:stCondLst>
                                            <p:cond delay="0"/>
                                          </p:stCondLst>
                                        </p:cTn>
                                        <p:tgtEl>
                                          <p:spTgt spid="12">
                                            <p:txEl>
                                              <p:pRg st="9" end="9"/>
                                            </p:txEl>
                                          </p:spTgt>
                                        </p:tgtEl>
                                        <p:attrNameLst>
                                          <p:attrName>style.visibility</p:attrName>
                                        </p:attrNameLst>
                                      </p:cBhvr>
                                      <p:to>
                                        <p:strVal val="visible"/>
                                      </p:to>
                                    </p:set>
                                    <p:animEffect transition="in" filter="barn(inHorizontal)">
                                      <p:cBhvr>
                                        <p:cTn id="54" dur="500"/>
                                        <p:tgtEl>
                                          <p:spTgt spid="12">
                                            <p:txEl>
                                              <p:pRg st="9" end="9"/>
                                            </p:txEl>
                                          </p:spTgt>
                                        </p:tgtEl>
                                      </p:cBhvr>
                                    </p:animEffect>
                                  </p:childTnLst>
                                </p:cTn>
                              </p:par>
                              <p:par>
                                <p:cTn id="55" presetID="16" presetClass="entr" presetSubtype="26" fill="hold" grpId="0" nodeType="withEffect">
                                  <p:stCondLst>
                                    <p:cond delay="0"/>
                                  </p:stCondLst>
                                  <p:childTnLst>
                                    <p:set>
                                      <p:cBhvr>
                                        <p:cTn id="56" dur="1" fill="hold">
                                          <p:stCondLst>
                                            <p:cond delay="0"/>
                                          </p:stCondLst>
                                        </p:cTn>
                                        <p:tgtEl>
                                          <p:spTgt spid="12">
                                            <p:txEl>
                                              <p:pRg st="10" end="10"/>
                                            </p:txEl>
                                          </p:spTgt>
                                        </p:tgtEl>
                                        <p:attrNameLst>
                                          <p:attrName>style.visibility</p:attrName>
                                        </p:attrNameLst>
                                      </p:cBhvr>
                                      <p:to>
                                        <p:strVal val="visible"/>
                                      </p:to>
                                    </p:set>
                                    <p:animEffect transition="in" filter="barn(inHorizontal)">
                                      <p:cBhvr>
                                        <p:cTn id="57" dur="500"/>
                                        <p:tgtEl>
                                          <p:spTgt spid="12">
                                            <p:txEl>
                                              <p:pRg st="10" end="10"/>
                                            </p:txEl>
                                          </p:spTgt>
                                        </p:tgtEl>
                                      </p:cBhvr>
                                    </p:animEffect>
                                  </p:childTnLst>
                                </p:cTn>
                              </p:par>
                              <p:par>
                                <p:cTn id="58" presetID="16" presetClass="entr" presetSubtype="26" fill="hold" grpId="0" nodeType="withEffect">
                                  <p:stCondLst>
                                    <p:cond delay="0"/>
                                  </p:stCondLst>
                                  <p:childTnLst>
                                    <p:set>
                                      <p:cBhvr>
                                        <p:cTn id="59" dur="1" fill="hold">
                                          <p:stCondLst>
                                            <p:cond delay="0"/>
                                          </p:stCondLst>
                                        </p:cTn>
                                        <p:tgtEl>
                                          <p:spTgt spid="12">
                                            <p:txEl>
                                              <p:pRg st="11" end="11"/>
                                            </p:txEl>
                                          </p:spTgt>
                                        </p:tgtEl>
                                        <p:attrNameLst>
                                          <p:attrName>style.visibility</p:attrName>
                                        </p:attrNameLst>
                                      </p:cBhvr>
                                      <p:to>
                                        <p:strVal val="visible"/>
                                      </p:to>
                                    </p:set>
                                    <p:animEffect transition="in" filter="barn(inHorizontal)">
                                      <p:cBhvr>
                                        <p:cTn id="60" dur="500"/>
                                        <p:tgtEl>
                                          <p:spTgt spid="12">
                                            <p:txEl>
                                              <p:pRg st="11" end="11"/>
                                            </p:txEl>
                                          </p:spTgt>
                                        </p:tgtEl>
                                      </p:cBhvr>
                                    </p:animEffect>
                                  </p:childTnLst>
                                </p:cTn>
                              </p:par>
                              <p:par>
                                <p:cTn id="61" presetID="16" presetClass="entr" presetSubtype="26" fill="hold" grpId="0" nodeType="withEffect">
                                  <p:stCondLst>
                                    <p:cond delay="0"/>
                                  </p:stCondLst>
                                  <p:childTnLst>
                                    <p:set>
                                      <p:cBhvr>
                                        <p:cTn id="62" dur="1" fill="hold">
                                          <p:stCondLst>
                                            <p:cond delay="0"/>
                                          </p:stCondLst>
                                        </p:cTn>
                                        <p:tgtEl>
                                          <p:spTgt spid="12">
                                            <p:txEl>
                                              <p:pRg st="12" end="12"/>
                                            </p:txEl>
                                          </p:spTgt>
                                        </p:tgtEl>
                                        <p:attrNameLst>
                                          <p:attrName>style.visibility</p:attrName>
                                        </p:attrNameLst>
                                      </p:cBhvr>
                                      <p:to>
                                        <p:strVal val="visible"/>
                                      </p:to>
                                    </p:set>
                                    <p:animEffect transition="in" filter="barn(inHorizontal)">
                                      <p:cBhvr>
                                        <p:cTn id="63" dur="500"/>
                                        <p:tgtEl>
                                          <p:spTgt spid="1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P spid="12"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D93BD3E-1E9A-4970-A6F7-E7AC52762E0C}" type="slidenum">
              <a:rPr lang="en-US">
                <a:solidFill>
                  <a:prstClr val="black">
                    <a:tint val="75000"/>
                  </a:prstClr>
                </a:solidFill>
                <a:latin typeface="Arial" panose="020B0604020202020204"/>
              </a:rPr>
              <a:pPr/>
              <a:t>3</a:t>
            </a:fld>
            <a:endParaRPr lang="en-US">
              <a:solidFill>
                <a:prstClr val="black">
                  <a:tint val="75000"/>
                </a:prstClr>
              </a:solidFill>
              <a:latin typeface="Arial" panose="020B0604020202020204"/>
            </a:endParaRPr>
          </a:p>
        </p:txBody>
      </p:sp>
      <p:sp>
        <p:nvSpPr>
          <p:cNvPr id="3" name="Content Placeholder 2"/>
          <p:cNvSpPr>
            <a:spLocks noGrp="1"/>
          </p:cNvSpPr>
          <p:nvPr>
            <p:ph sz="half" idx="1"/>
          </p:nvPr>
        </p:nvSpPr>
        <p:spPr>
          <a:xfrm>
            <a:off x="323491" y="1066800"/>
            <a:ext cx="3733081" cy="3600450"/>
          </a:xfrm>
        </p:spPr>
        <p:txBody>
          <a:bodyPr/>
          <a:lstStyle/>
          <a:p>
            <a:r>
              <a:rPr lang="en-US" sz="1200" dirty="0"/>
              <a:t>Ancillary Services (AS)</a:t>
            </a:r>
          </a:p>
          <a:p>
            <a:r>
              <a:rPr lang="en-US" sz="1200" dirty="0"/>
              <a:t>Ancillary Service Demand Curve (ASDC)</a:t>
            </a:r>
          </a:p>
          <a:p>
            <a:r>
              <a:rPr lang="en-US" sz="1200" dirty="0"/>
              <a:t>Controllable Load Resource (CLR)</a:t>
            </a:r>
          </a:p>
          <a:p>
            <a:r>
              <a:rPr lang="en-US" sz="1200" dirty="0"/>
              <a:t>Current Operating Plan (COP)</a:t>
            </a:r>
          </a:p>
          <a:p>
            <a:r>
              <a:rPr lang="en-US" sz="1200" dirty="0"/>
              <a:t>Day-Ahead Market (DAM)</a:t>
            </a:r>
          </a:p>
          <a:p>
            <a:r>
              <a:rPr lang="en-US" sz="1200" dirty="0"/>
              <a:t>ERCOT Contingency Reserve Service (ECRS)</a:t>
            </a:r>
          </a:p>
          <a:p>
            <a:r>
              <a:rPr lang="en-US" sz="1200" dirty="0"/>
              <a:t>High Sustained Limit (HSL)</a:t>
            </a:r>
          </a:p>
          <a:p>
            <a:r>
              <a:rPr lang="en-US" sz="1200" dirty="0"/>
              <a:t>Load Frequency Control (LFC)</a:t>
            </a:r>
          </a:p>
          <a:p>
            <a:r>
              <a:rPr lang="en-US" sz="1200" dirty="0"/>
              <a:t>Load Resource (LR)</a:t>
            </a:r>
          </a:p>
          <a:p>
            <a:r>
              <a:rPr lang="en-US" sz="1200" dirty="0"/>
              <a:t>Load Serving Entity (LSE)</a:t>
            </a:r>
          </a:p>
          <a:p>
            <a:r>
              <a:rPr lang="en-US" sz="1200" dirty="0"/>
              <a:t>Locational Marginal Price (LMP)</a:t>
            </a:r>
          </a:p>
          <a:p>
            <a:r>
              <a:rPr lang="en-US" sz="1200" dirty="0"/>
              <a:t>Low Power Consumption (LPC) = (LSL in EMS)</a:t>
            </a:r>
          </a:p>
          <a:p>
            <a:r>
              <a:rPr lang="en-US" sz="1200" dirty="0"/>
              <a:t>Low Sustained Limit (LSL)</a:t>
            </a:r>
          </a:p>
          <a:p>
            <a:r>
              <a:rPr lang="en-US" sz="1200" dirty="0"/>
              <a:t>Max Power Consumption (MPC) = (HSL in EMS)</a:t>
            </a:r>
          </a:p>
          <a:p>
            <a:r>
              <a:rPr lang="en-US" sz="1200" dirty="0"/>
              <a:t>Market Clearing Price for Capacity (MCPC)</a:t>
            </a:r>
          </a:p>
          <a:p>
            <a:endParaRPr lang="en-US" sz="1350" dirty="0"/>
          </a:p>
        </p:txBody>
      </p:sp>
      <p:sp>
        <p:nvSpPr>
          <p:cNvPr id="4" name="Content Placeholder 3"/>
          <p:cNvSpPr>
            <a:spLocks noGrp="1"/>
          </p:cNvSpPr>
          <p:nvPr>
            <p:ph sz="half" idx="2"/>
          </p:nvPr>
        </p:nvSpPr>
        <p:spPr>
          <a:xfrm>
            <a:off x="4328304" y="1066800"/>
            <a:ext cx="3998343" cy="3600450"/>
          </a:xfrm>
        </p:spPr>
        <p:txBody>
          <a:bodyPr/>
          <a:lstStyle/>
          <a:p>
            <a:r>
              <a:rPr lang="en-US" sz="1200" dirty="0"/>
              <a:t>Net Power Consumption (NPC)</a:t>
            </a:r>
          </a:p>
          <a:p>
            <a:r>
              <a:rPr lang="en-US" sz="1200" dirty="0"/>
              <a:t>Nodal Protocol Revision Request (NPRR)</a:t>
            </a:r>
          </a:p>
          <a:p>
            <a:r>
              <a:rPr lang="en-US" sz="1200" dirty="0"/>
              <a:t>Non-Spinning Reserve Service (Non-Spin)</a:t>
            </a:r>
          </a:p>
          <a:p>
            <a:r>
              <a:rPr lang="en-US" sz="1200" dirty="0"/>
              <a:t>Operating Reserve Demand Curve (ORDC)</a:t>
            </a:r>
          </a:p>
          <a:p>
            <a:r>
              <a:rPr lang="en-US" sz="1200" dirty="0"/>
              <a:t>Qualified Scheduling Entity (QSE)</a:t>
            </a:r>
          </a:p>
          <a:p>
            <a:r>
              <a:rPr lang="en-US" sz="1200" dirty="0"/>
              <a:t>Real-Time Co-optimization (RTC)</a:t>
            </a:r>
          </a:p>
          <a:p>
            <a:r>
              <a:rPr lang="en-US" sz="1200" dirty="0"/>
              <a:t>Real-Time Market (RTM)</a:t>
            </a:r>
          </a:p>
          <a:p>
            <a:r>
              <a:rPr lang="en-US" sz="1200" dirty="0"/>
              <a:t>Regulation Down (</a:t>
            </a:r>
            <a:r>
              <a:rPr lang="en-US" sz="1200" dirty="0" err="1"/>
              <a:t>Reg</a:t>
            </a:r>
            <a:r>
              <a:rPr lang="en-US" sz="1200" dirty="0"/>
              <a:t>-Down)</a:t>
            </a:r>
          </a:p>
          <a:p>
            <a:r>
              <a:rPr lang="en-US" sz="1200" dirty="0"/>
              <a:t>Regulation Up (</a:t>
            </a:r>
            <a:r>
              <a:rPr lang="en-US" sz="1200" dirty="0" err="1"/>
              <a:t>Reg</a:t>
            </a:r>
            <a:r>
              <a:rPr lang="en-US" sz="1200" dirty="0"/>
              <a:t>-Up)</a:t>
            </a:r>
          </a:p>
          <a:p>
            <a:r>
              <a:rPr lang="en-US" sz="1200" dirty="0"/>
              <a:t>Resource Limit Calculator (RLC)</a:t>
            </a:r>
          </a:p>
          <a:p>
            <a:r>
              <a:rPr lang="en-US" sz="1200" dirty="0"/>
              <a:t>Responsive Reserve Service (RRS)</a:t>
            </a:r>
          </a:p>
          <a:p>
            <a:r>
              <a:rPr lang="en-US" sz="1200" dirty="0"/>
              <a:t>Security-Constrained Economic Dispatch (SCED)</a:t>
            </a:r>
          </a:p>
          <a:p>
            <a:r>
              <a:rPr lang="en-US" sz="1200" dirty="0"/>
              <a:t>Supplemental Ancillary Service Market (SASM)</a:t>
            </a:r>
          </a:p>
          <a:p>
            <a:r>
              <a:rPr lang="en-US" sz="1200" dirty="0"/>
              <a:t>Under-Frequency Relay (UFR)</a:t>
            </a:r>
          </a:p>
        </p:txBody>
      </p:sp>
      <p:sp>
        <p:nvSpPr>
          <p:cNvPr id="5" name="Title 4"/>
          <p:cNvSpPr>
            <a:spLocks noGrp="1"/>
          </p:cNvSpPr>
          <p:nvPr>
            <p:ph type="title"/>
          </p:nvPr>
        </p:nvSpPr>
        <p:spPr/>
        <p:txBody>
          <a:bodyPr/>
          <a:lstStyle/>
          <a:p>
            <a:r>
              <a:rPr lang="en-US" sz="2400" dirty="0"/>
              <a:t>Acronyms</a:t>
            </a:r>
            <a:r>
              <a:rPr lang="en-US" sz="1800" dirty="0"/>
              <a:t> </a:t>
            </a:r>
          </a:p>
        </p:txBody>
      </p:sp>
    </p:spTree>
    <p:extLst>
      <p:ext uri="{BB962C8B-B14F-4D97-AF65-F5344CB8AC3E}">
        <p14:creationId xmlns:p14="http://schemas.microsoft.com/office/powerpoint/2010/main" val="3057234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Non-Spin</a:t>
            </a:r>
          </a:p>
        </p:txBody>
      </p:sp>
      <p:sp>
        <p:nvSpPr>
          <p:cNvPr id="4" name="Slide Number Placeholder 3"/>
          <p:cNvSpPr>
            <a:spLocks noGrp="1"/>
          </p:cNvSpPr>
          <p:nvPr>
            <p:ph type="sldNum" sz="quarter" idx="4"/>
          </p:nvPr>
        </p:nvSpPr>
        <p:spPr/>
        <p:txBody>
          <a:bodyPr/>
          <a:lstStyle/>
          <a:p>
            <a:fld id="{1D93BD3E-1E9A-4970-A6F7-E7AC52762E0C}" type="slidenum">
              <a:rPr lang="en-US" smtClean="0"/>
              <a:pPr/>
              <a:t>30</a:t>
            </a:fld>
            <a:endParaRPr lang="en-US"/>
          </a:p>
        </p:txBody>
      </p:sp>
      <p:sp>
        <p:nvSpPr>
          <p:cNvPr id="8" name="Content Placeholder 7"/>
          <p:cNvSpPr>
            <a:spLocks noGrp="1"/>
          </p:cNvSpPr>
          <p:nvPr>
            <p:ph idx="1"/>
          </p:nvPr>
        </p:nvSpPr>
        <p:spPr>
          <a:xfrm>
            <a:off x="381000" y="868758"/>
            <a:ext cx="8001000" cy="5120483"/>
          </a:xfrm>
        </p:spPr>
        <p:txBody>
          <a:bodyPr/>
          <a:lstStyle/>
          <a:p>
            <a:r>
              <a:rPr lang="en-US" sz="1600" dirty="0">
                <a:solidFill>
                  <a:schemeClr val="accent2"/>
                </a:solidFill>
              </a:rPr>
              <a:t>No operational changes to the Offline Non-Spin and Online Non-Spin deployment from generation resources. </a:t>
            </a:r>
          </a:p>
          <a:p>
            <a:pPr lvl="1"/>
            <a:r>
              <a:rPr lang="en-US" sz="1400" dirty="0">
                <a:solidFill>
                  <a:schemeClr val="accent2"/>
                </a:solidFill>
              </a:rPr>
              <a:t>Offline Non-Spin is deployed via AS Manager </a:t>
            </a:r>
          </a:p>
          <a:p>
            <a:pPr lvl="1"/>
            <a:r>
              <a:rPr lang="en-US" sz="1400" dirty="0">
                <a:solidFill>
                  <a:schemeClr val="accent2"/>
                </a:solidFill>
              </a:rPr>
              <a:t>Online Non-Spin is deployed via SCED (energy offer floor goes away)</a:t>
            </a:r>
          </a:p>
          <a:p>
            <a:r>
              <a:rPr lang="en-US" sz="1600" dirty="0">
                <a:solidFill>
                  <a:schemeClr val="accent2"/>
                </a:solidFill>
              </a:rPr>
              <a:t>No changes to the Non-Spin deployment from load resources</a:t>
            </a:r>
          </a:p>
          <a:p>
            <a:pPr lvl="1"/>
            <a:r>
              <a:rPr lang="en-US" sz="1400" dirty="0">
                <a:solidFill>
                  <a:schemeClr val="accent2"/>
                </a:solidFill>
              </a:rPr>
              <a:t>Deployed via AS manager</a:t>
            </a:r>
          </a:p>
          <a:p>
            <a:r>
              <a:rPr lang="en-US" sz="1600" dirty="0">
                <a:solidFill>
                  <a:schemeClr val="accent2"/>
                </a:solidFill>
              </a:rPr>
              <a:t>NSRS and NSSC telemetry from resources is no longer needed.</a:t>
            </a:r>
          </a:p>
          <a:p>
            <a:r>
              <a:rPr lang="en-US" sz="1600" dirty="0">
                <a:solidFill>
                  <a:schemeClr val="accent2"/>
                </a:solidFill>
              </a:rPr>
              <a:t>Resources capable of providing Non-Spin will telemeter Non-Spin Ramp Rate (MW/Min), when multiplied by 30 gives current capability in MW to provide Non-Spin.</a:t>
            </a:r>
          </a:p>
          <a:p>
            <a:r>
              <a:rPr lang="en-US" sz="1600" dirty="0">
                <a:solidFill>
                  <a:schemeClr val="accent2"/>
                </a:solidFill>
              </a:rPr>
              <a:t>For </a:t>
            </a:r>
            <a:r>
              <a:rPr lang="en-US" sz="1600" u="sng" dirty="0">
                <a:solidFill>
                  <a:schemeClr val="accent2"/>
                </a:solidFill>
              </a:rPr>
              <a:t>Combined Cycle generation </a:t>
            </a:r>
            <a:r>
              <a:rPr lang="en-US" sz="1600" dirty="0">
                <a:solidFill>
                  <a:schemeClr val="accent2"/>
                </a:solidFill>
              </a:rPr>
              <a:t>resources with Inactive Power Augmentation Capacity, RTC-SCED post-processing will calculate the portion of the Non-Spin award that will be provided by the Inactive Power Augmentation Capacity</a:t>
            </a:r>
          </a:p>
          <a:p>
            <a:pPr lvl="1"/>
            <a:r>
              <a:rPr lang="en-US" sz="1400" dirty="0">
                <a:solidFill>
                  <a:schemeClr val="accent2"/>
                </a:solidFill>
              </a:rPr>
              <a:t>Offline Non-Spin from online generation resources will be deployed via AS manager.</a:t>
            </a:r>
          </a:p>
          <a:p>
            <a:pPr lvl="1"/>
            <a:r>
              <a:rPr lang="en-US" sz="1400" dirty="0">
                <a:solidFill>
                  <a:schemeClr val="accent2"/>
                </a:solidFill>
              </a:rPr>
              <a:t>Resources with Power Augmentation Capacity will telemeter Power Augmentation Capacity, High limit of the frequency responsive MW capacity, Low limit if the frequency responsive MW capacity  and Frequency Responsive Factor.</a:t>
            </a:r>
          </a:p>
          <a:p>
            <a:pPr marL="0" indent="0">
              <a:buNone/>
            </a:pPr>
            <a:endParaRPr lang="en-US" sz="1200" dirty="0"/>
          </a:p>
          <a:p>
            <a:pPr marL="457200" lvl="1" indent="0">
              <a:buNone/>
            </a:pPr>
            <a:endParaRPr lang="en-US" sz="1800" dirty="0"/>
          </a:p>
          <a:p>
            <a:endParaRPr lang="en-US" sz="2000" dirty="0"/>
          </a:p>
          <a:p>
            <a:endParaRPr lang="en-US" sz="2000" dirty="0"/>
          </a:p>
        </p:txBody>
      </p:sp>
    </p:spTree>
    <p:extLst>
      <p:ext uri="{BB962C8B-B14F-4D97-AF65-F5344CB8AC3E}">
        <p14:creationId xmlns:p14="http://schemas.microsoft.com/office/powerpoint/2010/main" val="37427546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4CF0C-C1F8-AB27-EE1C-F454C0BDDE19}"/>
              </a:ext>
            </a:extLst>
          </p:cNvPr>
          <p:cNvSpPr>
            <a:spLocks noGrp="1"/>
          </p:cNvSpPr>
          <p:nvPr>
            <p:ph type="title"/>
          </p:nvPr>
        </p:nvSpPr>
        <p:spPr/>
        <p:txBody>
          <a:bodyPr/>
          <a:lstStyle/>
          <a:p>
            <a:r>
              <a:rPr lang="en-US" dirty="0"/>
              <a:t>Example of Non-Spin Dispatch</a:t>
            </a:r>
          </a:p>
        </p:txBody>
      </p:sp>
      <p:sp>
        <p:nvSpPr>
          <p:cNvPr id="4" name="Slide Number Placeholder 3">
            <a:extLst>
              <a:ext uri="{FF2B5EF4-FFF2-40B4-BE49-F238E27FC236}">
                <a16:creationId xmlns:a16="http://schemas.microsoft.com/office/drawing/2014/main" id="{F99BC4F2-268F-6576-46DE-674178460A1D}"/>
              </a:ext>
            </a:extLst>
          </p:cNvPr>
          <p:cNvSpPr>
            <a:spLocks noGrp="1"/>
          </p:cNvSpPr>
          <p:nvPr>
            <p:ph type="sldNum" sz="quarter" idx="4"/>
          </p:nvPr>
        </p:nvSpPr>
        <p:spPr/>
        <p:txBody>
          <a:bodyPr/>
          <a:lstStyle/>
          <a:p>
            <a:fld id="{1D93BD3E-1E9A-4970-A6F7-E7AC52762E0C}" type="slidenum">
              <a:rPr lang="en-US" smtClean="0"/>
              <a:pPr/>
              <a:t>31</a:t>
            </a:fld>
            <a:endParaRPr lang="en-US" dirty="0"/>
          </a:p>
        </p:txBody>
      </p:sp>
      <p:pic>
        <p:nvPicPr>
          <p:cNvPr id="5" name="Picture 4" descr="Table&#10;&#10;AI-generated content may be incorrect.">
            <a:extLst>
              <a:ext uri="{FF2B5EF4-FFF2-40B4-BE49-F238E27FC236}">
                <a16:creationId xmlns:a16="http://schemas.microsoft.com/office/drawing/2014/main" id="{4CA8A4A9-DF27-3FCB-2BC9-DFACD07A93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99" y="1066800"/>
            <a:ext cx="8284315" cy="4419600"/>
          </a:xfrm>
          <a:prstGeom prst="rect">
            <a:avLst/>
          </a:prstGeom>
        </p:spPr>
      </p:pic>
    </p:spTree>
    <p:extLst>
      <p:ext uri="{BB962C8B-B14F-4D97-AF65-F5344CB8AC3E}">
        <p14:creationId xmlns:p14="http://schemas.microsoft.com/office/powerpoint/2010/main" val="675529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a:t>High-level overview of </a:t>
            </a:r>
            <a:r>
              <a:rPr lang="en-US" sz="2400" dirty="0"/>
              <a:t>Telemetry From/To QSE in RTC		</a:t>
            </a:r>
            <a:r>
              <a:rPr lang="en-US" sz="800" i="1" dirty="0"/>
              <a:t>(Updated 2/19/2024)</a:t>
            </a:r>
          </a:p>
        </p:txBody>
      </p:sp>
      <p:sp>
        <p:nvSpPr>
          <p:cNvPr id="4" name="Slide Number Placeholder 3"/>
          <p:cNvSpPr>
            <a:spLocks noGrp="1"/>
          </p:cNvSpPr>
          <p:nvPr>
            <p:ph type="sldNum" sz="quarter" idx="4"/>
          </p:nvPr>
        </p:nvSpPr>
        <p:spPr/>
        <p:txBody>
          <a:bodyPr/>
          <a:lstStyle/>
          <a:p>
            <a:fld id="{1D93BD3E-1E9A-4970-A6F7-E7AC52762E0C}" type="slidenum">
              <a:rPr lang="en-US" smtClean="0"/>
              <a:pPr/>
              <a:t>32</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5753545"/>
              </p:ext>
            </p:extLst>
          </p:nvPr>
        </p:nvGraphicFramePr>
        <p:xfrm>
          <a:off x="304801" y="4419600"/>
          <a:ext cx="4267200" cy="1959980"/>
        </p:xfrm>
        <a:graphic>
          <a:graphicData uri="http://schemas.openxmlformats.org/drawingml/2006/table">
            <a:tbl>
              <a:tblPr>
                <a:tableStyleId>{3B4B98B0-60AC-42C2-AFA5-B58CD77FA1E5}</a:tableStyleId>
              </a:tblPr>
              <a:tblGrid>
                <a:gridCol w="1633021">
                  <a:extLst>
                    <a:ext uri="{9D8B030D-6E8A-4147-A177-3AD203B41FA5}">
                      <a16:colId xmlns:a16="http://schemas.microsoft.com/office/drawing/2014/main" val="20000"/>
                    </a:ext>
                  </a:extLst>
                </a:gridCol>
                <a:gridCol w="143650">
                  <a:extLst>
                    <a:ext uri="{9D8B030D-6E8A-4147-A177-3AD203B41FA5}">
                      <a16:colId xmlns:a16="http://schemas.microsoft.com/office/drawing/2014/main" val="20001"/>
                    </a:ext>
                  </a:extLst>
                </a:gridCol>
                <a:gridCol w="2490529">
                  <a:extLst>
                    <a:ext uri="{9D8B030D-6E8A-4147-A177-3AD203B41FA5}">
                      <a16:colId xmlns:a16="http://schemas.microsoft.com/office/drawing/2014/main" val="20002"/>
                    </a:ext>
                  </a:extLst>
                </a:gridCol>
              </a:tblGrid>
              <a:tr h="162971">
                <a:tc gridSpan="3">
                  <a:txBody>
                    <a:bodyPr/>
                    <a:lstStyle/>
                    <a:p>
                      <a:pPr algn="ctr" fontAlgn="b"/>
                      <a:r>
                        <a:rPr lang="en-US" sz="800" b="1" u="none" strike="noStrike" dirty="0">
                          <a:effectLst/>
                        </a:rPr>
                        <a:t>Resource Specific To QSE</a:t>
                      </a:r>
                      <a:endParaRPr lang="en-US" sz="8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2335">
                <a:tc>
                  <a:txBody>
                    <a:bodyPr/>
                    <a:lstStyle/>
                    <a:p>
                      <a:pPr algn="ctr" fontAlgn="b"/>
                      <a:r>
                        <a:rPr lang="en-US" sz="800" b="1" u="none" strike="noStrike" dirty="0">
                          <a:effectLst/>
                        </a:rPr>
                        <a:t>Unit Related</a:t>
                      </a:r>
                      <a:endParaRPr lang="en-US" sz="8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sz="800"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800" b="1" u="none" strike="noStrike" dirty="0">
                          <a:effectLst/>
                        </a:rPr>
                        <a:t>A/S Related</a:t>
                      </a:r>
                      <a:endParaRPr lang="en-US" sz="8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82335">
                <a:tc>
                  <a:txBody>
                    <a:bodyPr/>
                    <a:lstStyle/>
                    <a:p>
                      <a:pPr algn="ctr" fontAlgn="b"/>
                      <a:r>
                        <a:rPr lang="en-US" sz="800" b="0" i="0" u="none" strike="noStrike" dirty="0">
                          <a:solidFill>
                            <a:schemeClr val="tx1"/>
                          </a:solidFill>
                          <a:effectLst/>
                          <a:latin typeface="+mn-lt"/>
                        </a:rPr>
                        <a:t>Base Point (BP)</a:t>
                      </a:r>
                      <a:endParaRPr lang="en-US" sz="8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800" b="0" i="0" u="none" strike="noStrike" dirty="0">
                          <a:solidFill>
                            <a:srgbClr val="000000"/>
                          </a:solidFill>
                          <a:effectLst/>
                          <a:latin typeface="+mn-lt"/>
                        </a:rPr>
                        <a:t>Non-Spin Deployed (NDPL)</a:t>
                      </a: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extLst>
                  <a:ext uri="{0D108BD9-81ED-4DB2-BD59-A6C34878D82A}">
                    <a16:rowId xmlns:a16="http://schemas.microsoft.com/office/drawing/2014/main" val="10002"/>
                  </a:ext>
                </a:extLst>
              </a:tr>
              <a:tr h="182335">
                <a:tc>
                  <a:txBody>
                    <a:bodyPr/>
                    <a:lstStyle/>
                    <a:p>
                      <a:pPr algn="ctr" fontAlgn="b"/>
                      <a:r>
                        <a:rPr lang="nb-NO" sz="800" b="0" i="0" u="none" strike="noStrike" dirty="0">
                          <a:solidFill>
                            <a:schemeClr val="tx1"/>
                          </a:solidFill>
                          <a:effectLst/>
                          <a:latin typeface="+mn-lt"/>
                        </a:rPr>
                        <a:t>Locational Marginal Price (LMP)</a:t>
                      </a:r>
                      <a:endParaRPr lang="nb-NO"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800" b="0" i="0" u="none" strike="noStrike" dirty="0">
                          <a:solidFill>
                            <a:srgbClr val="000000"/>
                          </a:solidFill>
                          <a:effectLst/>
                          <a:latin typeface="+mn-lt"/>
                        </a:rPr>
                        <a:t>RRS</a:t>
                      </a:r>
                      <a:r>
                        <a:rPr lang="en-US" sz="800" b="0" i="0" u="none" strike="noStrike" baseline="0" dirty="0">
                          <a:solidFill>
                            <a:srgbClr val="000000"/>
                          </a:solidFill>
                          <a:effectLst/>
                          <a:latin typeface="+mn-lt"/>
                        </a:rPr>
                        <a:t> Deployed (RDPL) [NCLR]</a:t>
                      </a:r>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extLst>
                  <a:ext uri="{0D108BD9-81ED-4DB2-BD59-A6C34878D82A}">
                    <a16:rowId xmlns:a16="http://schemas.microsoft.com/office/drawing/2014/main" val="10003"/>
                  </a:ext>
                </a:extLst>
              </a:tr>
              <a:tr h="182335">
                <a:tc>
                  <a:txBody>
                    <a:bodyPr/>
                    <a:lstStyle/>
                    <a:p>
                      <a:pPr algn="ctr" fontAlgn="b"/>
                      <a:r>
                        <a:rPr lang="en-US" sz="800" u="none" strike="noStrike" dirty="0">
                          <a:effectLst/>
                          <a:latin typeface="+mn-lt"/>
                        </a:rPr>
                        <a:t>Curtailment</a:t>
                      </a:r>
                      <a:r>
                        <a:rPr lang="en-US" sz="800" u="none" strike="noStrike" baseline="0" dirty="0">
                          <a:effectLst/>
                          <a:latin typeface="+mn-lt"/>
                        </a:rPr>
                        <a:t> (</a:t>
                      </a:r>
                      <a:r>
                        <a:rPr lang="en-US" sz="800" u="none" strike="noStrike" dirty="0">
                          <a:effectLst/>
                          <a:latin typeface="+mn-lt"/>
                        </a:rPr>
                        <a:t>SBBH)</a:t>
                      </a:r>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800" b="1" i="0" u="none" strike="noStrike" kern="1200" baseline="0" dirty="0">
                          <a:solidFill>
                            <a:schemeClr val="tx1"/>
                          </a:solidFill>
                          <a:effectLst/>
                          <a:latin typeface="Arial" panose="020B0604020202020204" pitchFamily="34" charset="0"/>
                          <a:ea typeface="+mn-ea"/>
                          <a:cs typeface="+mn-cs"/>
                        </a:rPr>
                        <a:t>Regulation Up Award, Regulation Down Award</a:t>
                      </a: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182335">
                <a:tc>
                  <a:txBody>
                    <a:bodyPr/>
                    <a:lstStyle/>
                    <a:p>
                      <a:pPr algn="ctr" fontAlgn="b"/>
                      <a:r>
                        <a:rPr lang="en-US" sz="800" b="0" i="0" u="none" strike="noStrike" dirty="0">
                          <a:solidFill>
                            <a:srgbClr val="000000"/>
                          </a:solidFill>
                          <a:effectLst/>
                          <a:latin typeface="+mn-lt"/>
                        </a:rPr>
                        <a:t>SCCT Status (SCCT)</a:t>
                      </a: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800" b="1" i="0" u="none" strike="noStrike" kern="1200" baseline="0" dirty="0">
                          <a:solidFill>
                            <a:schemeClr val="tx1"/>
                          </a:solidFill>
                          <a:effectLst/>
                          <a:latin typeface="Arial" panose="020B0604020202020204" pitchFamily="34" charset="0"/>
                          <a:ea typeface="+mn-ea"/>
                          <a:cs typeface="+mn-cs"/>
                        </a:rPr>
                        <a:t>Responsive Reserve PFR/FFR/UFR Award</a:t>
                      </a:r>
                      <a:endParaRPr lang="en-US" sz="800" b="1" i="0" u="none" strike="noStrike" kern="1200" baseline="0" dirty="0">
                        <a:solidFill>
                          <a:srgbClr val="FF0000"/>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182335">
                <a:tc>
                  <a:txBody>
                    <a:bodyPr/>
                    <a:lstStyle/>
                    <a:p>
                      <a:pPr algn="ctr" fontAlgn="b"/>
                      <a:r>
                        <a:rPr lang="en-US" sz="800" u="none" strike="sngStrike" baseline="0" dirty="0">
                          <a:solidFill>
                            <a:schemeClr val="accent6"/>
                          </a:solidFill>
                          <a:effectLst/>
                          <a:latin typeface="+mn-lt"/>
                        </a:rPr>
                        <a:t>Updated Desired BP (UDBP)</a:t>
                      </a:r>
                      <a:endParaRPr lang="en-US" sz="8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800" b="1" i="0" u="none" strike="noStrike" kern="1200" baseline="0" dirty="0">
                          <a:solidFill>
                            <a:schemeClr val="tx1"/>
                          </a:solidFill>
                          <a:effectLst/>
                          <a:latin typeface="Arial" panose="020B0604020202020204" pitchFamily="34" charset="0"/>
                          <a:ea typeface="+mn-ea"/>
                          <a:cs typeface="+mn-cs"/>
                        </a:rPr>
                        <a:t>ECRS Award, Non-Spin Award</a:t>
                      </a: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260332">
                <a:tc>
                  <a:txBody>
                    <a:bodyPr/>
                    <a:lstStyle/>
                    <a:p>
                      <a:pPr algn="ctr" fontAlgn="b"/>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1" i="0" u="none" strike="noStrike" kern="1200" dirty="0">
                          <a:solidFill>
                            <a:schemeClr val="tx1"/>
                          </a:solidFill>
                          <a:effectLst/>
                          <a:latin typeface="Arial" panose="020B0604020202020204" pitchFamily="34" charset="0"/>
                          <a:ea typeface="+mn-ea"/>
                          <a:cs typeface="+mn-cs"/>
                        </a:rPr>
                        <a:t>Regulation Up Deployment, Regulation Down Deployment (Not to be used)</a:t>
                      </a:r>
                      <a:endParaRPr lang="en-US" sz="8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260332">
                <a:tc>
                  <a:txBody>
                    <a:bodyPr/>
                    <a:lstStyle/>
                    <a:p>
                      <a:pPr algn="ctr" fontAlgn="b"/>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1" u="none" strike="noStrike" dirty="0">
                          <a:effectLst/>
                          <a:latin typeface="+mn-lt"/>
                        </a:rPr>
                        <a:t>Updated Desired SP (UDSP:Includes Base Ramp and Regulation Instruction)</a:t>
                      </a:r>
                      <a:endParaRPr lang="en-US" sz="800" b="1" i="0" u="none" strike="noStrike" dirty="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r h="182335">
                <a:tc>
                  <a:txBody>
                    <a:bodyPr/>
                    <a:lstStyle/>
                    <a:p>
                      <a:pPr algn="ctr" fontAlgn="b"/>
                      <a:endParaRPr lang="en-US" sz="8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sz="800"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mn-lt"/>
                        </a:rPr>
                        <a:t>System wide MCPCs for all Ancillary Services</a:t>
                      </a: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3570087421"/>
                  </a:ext>
                </a:extLst>
              </a:tr>
            </a:tbl>
          </a:graphicData>
        </a:graphic>
      </p:graphicFrame>
      <p:sp>
        <p:nvSpPr>
          <p:cNvPr id="11" name="TextBox 10"/>
          <p:cNvSpPr txBox="1"/>
          <p:nvPr/>
        </p:nvSpPr>
        <p:spPr>
          <a:xfrm>
            <a:off x="1715240" y="6512289"/>
            <a:ext cx="7103445" cy="338554"/>
          </a:xfrm>
          <a:prstGeom prst="rect">
            <a:avLst/>
          </a:prstGeom>
          <a:noFill/>
        </p:spPr>
        <p:txBody>
          <a:bodyPr wrap="square" rtlCol="0">
            <a:spAutoFit/>
          </a:bodyPr>
          <a:lstStyle/>
          <a:p>
            <a:r>
              <a:rPr lang="en-US" sz="800" dirty="0"/>
              <a:t>*Base telemetry list in this table has been created using </a:t>
            </a:r>
            <a:r>
              <a:rPr lang="en-US" sz="800" dirty="0">
                <a:hlinkClick r:id="rId2"/>
              </a:rPr>
              <a:t>ERCOT Nodal ICCP Communications Handbook</a:t>
            </a:r>
            <a:r>
              <a:rPr lang="en-US" sz="800" dirty="0"/>
              <a:t> </a:t>
            </a:r>
          </a:p>
          <a:p>
            <a:r>
              <a:rPr lang="en-US" sz="800" dirty="0"/>
              <a:t>**RTC related changes that are identified in this list (reflected in </a:t>
            </a:r>
            <a:r>
              <a:rPr lang="en-US" sz="800" dirty="0">
                <a:solidFill>
                  <a:schemeClr val="accent6"/>
                </a:solidFill>
              </a:rPr>
              <a:t>red</a:t>
            </a:r>
            <a:r>
              <a:rPr lang="en-US" sz="800" dirty="0"/>
              <a:t> color) are based on KP1.3, 1.4, 1.5. </a:t>
            </a:r>
          </a:p>
        </p:txBody>
      </p:sp>
      <p:graphicFrame>
        <p:nvGraphicFramePr>
          <p:cNvPr id="3" name="Table 2">
            <a:extLst>
              <a:ext uri="{FF2B5EF4-FFF2-40B4-BE49-F238E27FC236}">
                <a16:creationId xmlns:a16="http://schemas.microsoft.com/office/drawing/2014/main" id="{182105A4-C1CF-CF36-E137-4B0CBC93640B}"/>
              </a:ext>
            </a:extLst>
          </p:cNvPr>
          <p:cNvGraphicFramePr>
            <a:graphicFrameLocks noGrp="1"/>
          </p:cNvGraphicFramePr>
          <p:nvPr/>
        </p:nvGraphicFramePr>
        <p:xfrm>
          <a:off x="5410200" y="4458269"/>
          <a:ext cx="2743200" cy="2392574"/>
        </p:xfrm>
        <a:graphic>
          <a:graphicData uri="http://schemas.openxmlformats.org/drawingml/2006/table">
            <a:tbl>
              <a:tblPr/>
              <a:tblGrid>
                <a:gridCol w="2743200">
                  <a:extLst>
                    <a:ext uri="{9D8B030D-6E8A-4147-A177-3AD203B41FA5}">
                      <a16:colId xmlns:a16="http://schemas.microsoft.com/office/drawing/2014/main" val="1112250050"/>
                    </a:ext>
                  </a:extLst>
                </a:gridCol>
              </a:tblGrid>
              <a:tr h="205095">
                <a:tc>
                  <a:txBody>
                    <a:bodyPr/>
                    <a:lstStyle/>
                    <a:p>
                      <a:pPr algn="ctr" rtl="0" fontAlgn="b"/>
                      <a:r>
                        <a:rPr lang="en-US" sz="1200" b="1" i="0" u="none" strike="noStrike" dirty="0">
                          <a:solidFill>
                            <a:srgbClr val="000000"/>
                          </a:solidFill>
                          <a:effectLst/>
                          <a:latin typeface="Arial" panose="020B0604020202020204" pitchFamily="34" charset="0"/>
                        </a:rPr>
                        <a:t>QSE Specific To QSE</a:t>
                      </a:r>
                    </a:p>
                  </a:txBody>
                  <a:tcPr marL="9525" marR="9525" marT="9525"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extLst>
                  <a:ext uri="{0D108BD9-81ED-4DB2-BD59-A6C34878D82A}">
                    <a16:rowId xmlns:a16="http://schemas.microsoft.com/office/drawing/2014/main" val="3963139225"/>
                  </a:ext>
                </a:extLst>
              </a:tr>
              <a:tr h="150810">
                <a:tc>
                  <a:txBody>
                    <a:bodyPr/>
                    <a:lstStyle/>
                    <a:p>
                      <a:pPr algn="ctr" rtl="0" fontAlgn="b"/>
                      <a:r>
                        <a:rPr lang="en-US" sz="1000" b="1" i="0" u="none" strike="noStrike" dirty="0">
                          <a:solidFill>
                            <a:srgbClr val="000000"/>
                          </a:solidFill>
                          <a:effectLst/>
                          <a:latin typeface="Arial" panose="020B0604020202020204" pitchFamily="34" charset="0"/>
                        </a:rPr>
                        <a:t>A/S Related</a:t>
                      </a:r>
                    </a:p>
                  </a:txBody>
                  <a:tcPr marL="9525" marR="9525" marT="9525"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extLst>
                  <a:ext uri="{0D108BD9-81ED-4DB2-BD59-A6C34878D82A}">
                    <a16:rowId xmlns:a16="http://schemas.microsoft.com/office/drawing/2014/main" val="4017963093"/>
                  </a:ext>
                </a:extLst>
              </a:tr>
              <a:tr h="151212">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Regulation Up/Down MW (REGU, REDG)</a:t>
                      </a:r>
                    </a:p>
                  </a:txBody>
                  <a:tcPr marL="9525" marR="9525" marT="9525" marB="0" anchor="b">
                    <a:lnL>
                      <a:noFill/>
                    </a:lnL>
                    <a:lnR>
                      <a:noFill/>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983299436"/>
                  </a:ext>
                </a:extLst>
              </a:tr>
              <a:tr h="122422">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FRRS Up/Down MW (FURQ, FDRQ)</a:t>
                      </a:r>
                    </a:p>
                  </a:txBody>
                  <a:tcPr marL="9525" marR="9525" marT="9525" marB="0" anchor="b">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316010459"/>
                  </a:ext>
                </a:extLst>
              </a:tr>
              <a:tr h="128277">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Responsive Reserve PFR/ONRR/FFR </a:t>
                      </a:r>
                    </a:p>
                  </a:txBody>
                  <a:tcPr marL="9525" marR="9525" marT="9525" marB="0" anchor="b">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475060905"/>
                  </a:ext>
                </a:extLst>
              </a:tr>
              <a:tr h="192227">
                <a:tc>
                  <a:txBody>
                    <a:bodyPr/>
                    <a:lstStyle/>
                    <a:p>
                      <a:pPr algn="ctr" rtl="0" fontAlgn="b"/>
                      <a:r>
                        <a:rPr lang="en-US" sz="800" b="0" i="0" u="none" strike="sngStrike" kern="1200" dirty="0">
                          <a:solidFill>
                            <a:srgbClr val="910258"/>
                          </a:solidFill>
                          <a:effectLst/>
                          <a:latin typeface="+mn-lt"/>
                          <a:ea typeface="+mn-ea"/>
                          <a:cs typeface="Times New Roman" panose="02020603050405020304" pitchFamily="18" charset="0"/>
                        </a:rPr>
                        <a:t>ECRS Deployment (Gen, ONECRS)</a:t>
                      </a:r>
                    </a:p>
                  </a:txBody>
                  <a:tcPr marL="9525" marR="9525" marT="9525" marB="0" anchor="b">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FFFFF"/>
                    </a:solidFill>
                  </a:tcPr>
                </a:tc>
                <a:extLst>
                  <a:ext uri="{0D108BD9-81ED-4DB2-BD59-A6C34878D82A}">
                    <a16:rowId xmlns:a16="http://schemas.microsoft.com/office/drawing/2014/main" val="1228771374"/>
                  </a:ext>
                </a:extLst>
              </a:tr>
              <a:tr h="264362">
                <a:tc>
                  <a:txBody>
                    <a:bodyPr/>
                    <a:lstStyle/>
                    <a:p>
                      <a:pPr algn="ctr"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75683781"/>
                  </a:ext>
                </a:extLst>
              </a:tr>
              <a:tr h="264362">
                <a:tc>
                  <a:txBody>
                    <a:bodyPr/>
                    <a:lstStyle/>
                    <a:p>
                      <a:pPr algn="ctr" fontAlgn="ctr"/>
                      <a:r>
                        <a:rPr lang="en-US" sz="1800" b="0"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320316388"/>
                  </a:ext>
                </a:extLst>
              </a:tr>
              <a:tr h="264362">
                <a:tc>
                  <a:txBody>
                    <a:bodyPr/>
                    <a:lstStyle/>
                    <a:p>
                      <a:pPr algn="ctr"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283216265"/>
                  </a:ext>
                </a:extLst>
              </a:tr>
              <a:tr h="264362">
                <a:tc>
                  <a:txBody>
                    <a:bodyPr/>
                    <a:lstStyle/>
                    <a:p>
                      <a:pPr algn="ctr" fontAlgn="ctr"/>
                      <a:r>
                        <a:rPr lang="en-US" sz="1800" b="0"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2002748225"/>
                  </a:ext>
                </a:extLst>
              </a:tr>
              <a:tr h="264362">
                <a:tc>
                  <a:txBody>
                    <a:bodyPr/>
                    <a:lstStyle/>
                    <a:p>
                      <a:pPr algn="ctr" fontAlgn="ctr"/>
                      <a:r>
                        <a:rPr lang="en-US" sz="1800" b="0"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5B6770"/>
                      </a:solidFill>
                      <a:prstDash val="dot"/>
                      <a:round/>
                      <a:headEnd type="none" w="med" len="med"/>
                      <a:tailEnd type="none" w="med" len="med"/>
                    </a:lnT>
                    <a:lnB w="12700" cap="flat" cmpd="sng" algn="ctr">
                      <a:solidFill>
                        <a:srgbClr val="00ACC8"/>
                      </a:solidFill>
                      <a:prstDash val="solid"/>
                      <a:round/>
                      <a:headEnd type="none" w="med" len="med"/>
                      <a:tailEnd type="none" w="med" len="med"/>
                    </a:lnB>
                  </a:tcPr>
                </a:tc>
                <a:extLst>
                  <a:ext uri="{0D108BD9-81ED-4DB2-BD59-A6C34878D82A}">
                    <a16:rowId xmlns:a16="http://schemas.microsoft.com/office/drawing/2014/main" val="1219978157"/>
                  </a:ext>
                </a:extLst>
              </a:tr>
            </a:tbl>
          </a:graphicData>
        </a:graphic>
      </p:graphicFrame>
      <p:graphicFrame>
        <p:nvGraphicFramePr>
          <p:cNvPr id="9" name="Table 8">
            <a:extLst>
              <a:ext uri="{FF2B5EF4-FFF2-40B4-BE49-F238E27FC236}">
                <a16:creationId xmlns:a16="http://schemas.microsoft.com/office/drawing/2014/main" id="{FB668C64-A4C3-1753-1856-68ED5EDBF081}"/>
              </a:ext>
            </a:extLst>
          </p:cNvPr>
          <p:cNvGraphicFramePr>
            <a:graphicFrameLocks noGrp="1"/>
          </p:cNvGraphicFramePr>
          <p:nvPr/>
        </p:nvGraphicFramePr>
        <p:xfrm>
          <a:off x="304801" y="762000"/>
          <a:ext cx="8305799" cy="3608989"/>
        </p:xfrm>
        <a:graphic>
          <a:graphicData uri="http://schemas.openxmlformats.org/drawingml/2006/table">
            <a:tbl>
              <a:tblPr/>
              <a:tblGrid>
                <a:gridCol w="2307165">
                  <a:extLst>
                    <a:ext uri="{9D8B030D-6E8A-4147-A177-3AD203B41FA5}">
                      <a16:colId xmlns:a16="http://schemas.microsoft.com/office/drawing/2014/main" val="2677736222"/>
                    </a:ext>
                  </a:extLst>
                </a:gridCol>
                <a:gridCol w="2224767">
                  <a:extLst>
                    <a:ext uri="{9D8B030D-6E8A-4147-A177-3AD203B41FA5}">
                      <a16:colId xmlns:a16="http://schemas.microsoft.com/office/drawing/2014/main" val="1400253823"/>
                    </a:ext>
                  </a:extLst>
                </a:gridCol>
                <a:gridCol w="280157">
                  <a:extLst>
                    <a:ext uri="{9D8B030D-6E8A-4147-A177-3AD203B41FA5}">
                      <a16:colId xmlns:a16="http://schemas.microsoft.com/office/drawing/2014/main" val="196650552"/>
                    </a:ext>
                  </a:extLst>
                </a:gridCol>
                <a:gridCol w="3493710">
                  <a:extLst>
                    <a:ext uri="{9D8B030D-6E8A-4147-A177-3AD203B41FA5}">
                      <a16:colId xmlns:a16="http://schemas.microsoft.com/office/drawing/2014/main" val="3483314293"/>
                    </a:ext>
                  </a:extLst>
                </a:gridCol>
              </a:tblGrid>
              <a:tr h="126928">
                <a:tc gridSpan="4">
                  <a:txBody>
                    <a:bodyPr/>
                    <a:lstStyle/>
                    <a:p>
                      <a:pPr algn="ctr" rtl="0" fontAlgn="b"/>
                      <a:r>
                        <a:rPr lang="en-US" sz="800" b="1" i="0" u="none" strike="noStrike" dirty="0">
                          <a:solidFill>
                            <a:srgbClr val="000000"/>
                          </a:solidFill>
                          <a:effectLst/>
                          <a:latin typeface="+mn-lt"/>
                          <a:cs typeface="Times New Roman" panose="02020603050405020304" pitchFamily="18" charset="0"/>
                        </a:rPr>
                        <a:t>Resource Specific From QSE</a:t>
                      </a:r>
                    </a:p>
                  </a:txBody>
                  <a:tcPr marL="2770" marR="2770" marT="2770"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lnL w="12700" cmpd="sng">
                      <a:noFill/>
                      <a:prstDash val="soli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49557101"/>
                  </a:ext>
                </a:extLst>
              </a:tr>
              <a:tr h="131089">
                <a:tc gridSpan="2">
                  <a:txBody>
                    <a:bodyPr/>
                    <a:lstStyle/>
                    <a:p>
                      <a:pPr algn="ctr" rtl="0" fontAlgn="b"/>
                      <a:r>
                        <a:rPr lang="en-US" sz="800" b="1" i="0" u="none" strike="noStrike" dirty="0">
                          <a:solidFill>
                            <a:srgbClr val="000000"/>
                          </a:solidFill>
                          <a:effectLst/>
                          <a:latin typeface="+mn-lt"/>
                          <a:cs typeface="Times New Roman" panose="02020603050405020304" pitchFamily="18" charset="0"/>
                        </a:rPr>
                        <a:t>Resource Related</a:t>
                      </a:r>
                    </a:p>
                  </a:txBody>
                  <a:tcPr marL="2770" marR="2770" marT="2770" marB="0" anchor="b">
                    <a:lnL>
                      <a:noFill/>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lnL w="6350" cap="flat" cmpd="sng" algn="ctr">
                      <a:solidFill>
                        <a:srgbClr val="00ACC8"/>
                      </a:solidFill>
                      <a:prstDash val="dot"/>
                      <a:round/>
                      <a:headEnd type="none" w="med" len="med"/>
                      <a:tailEnd type="none" w="med" len="med"/>
                    </a:lnL>
                  </a:tcPr>
                </a:tc>
                <a:tc>
                  <a:txBody>
                    <a:bodyPr/>
                    <a:lstStyle/>
                    <a:p>
                      <a:pPr algn="ctr" fontAlgn="b"/>
                      <a:r>
                        <a:rPr lang="en-US" sz="800" b="0" i="0" u="none" strike="noStrike">
                          <a:solidFill>
                            <a:srgbClr val="000000"/>
                          </a:solidFill>
                          <a:effectLst/>
                          <a:latin typeface="+mn-lt"/>
                          <a:cs typeface="Times New Roman" panose="02020603050405020304" pitchFamily="18" charset="0"/>
                        </a:rPr>
                        <a:t> </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A/S Related</a:t>
                      </a:r>
                    </a:p>
                  </a:txBody>
                  <a:tcPr marL="2770" marR="2770" marT="2770" marB="0" anchor="b">
                    <a:lnL w="6350" cap="flat" cmpd="sng" algn="ctr">
                      <a:solidFill>
                        <a:srgbClr val="00ACC8"/>
                      </a:solidFill>
                      <a:prstDash val="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extLst>
                  <a:ext uri="{0D108BD9-81ED-4DB2-BD59-A6C34878D82A}">
                    <a16:rowId xmlns:a16="http://schemas.microsoft.com/office/drawing/2014/main" val="1176060953"/>
                  </a:ext>
                </a:extLst>
              </a:tr>
              <a:tr h="126928">
                <a:tc>
                  <a:txBody>
                    <a:bodyPr/>
                    <a:lstStyle/>
                    <a:p>
                      <a:pPr algn="ctr" rtl="0" fontAlgn="b"/>
                      <a:r>
                        <a:rPr lang="en-US" sz="800" b="0" i="0" u="none" strike="noStrike" dirty="0">
                          <a:solidFill>
                            <a:srgbClr val="000000"/>
                          </a:solidFill>
                          <a:effectLst/>
                          <a:latin typeface="+mn-lt"/>
                          <a:cs typeface="Times New Roman" panose="02020603050405020304" pitchFamily="18" charset="0"/>
                        </a:rPr>
                        <a:t>High/Low Sustained Limits (HSL, LSL)</a:t>
                      </a:r>
                    </a:p>
                  </a:txBody>
                  <a:tcPr marL="2770" marR="2770" marT="2770" marB="0" anchor="b">
                    <a:lnL>
                      <a:noFill/>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dirty="0">
                          <a:solidFill>
                            <a:srgbClr val="000000"/>
                          </a:solidFill>
                          <a:effectLst/>
                          <a:latin typeface="+mn-lt"/>
                          <a:cs typeface="Times New Roman" panose="02020603050405020304" pitchFamily="18" charset="0"/>
                        </a:rPr>
                        <a:t>AVR Status (AVR)</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FRRS Up/Down Participation Factor (FUPF, FDPF)</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12700" cap="flat" cmpd="sng" algn="ctr">
                      <a:solidFill>
                        <a:srgbClr val="00ACC8"/>
                      </a:solidFill>
                      <a:prstDash val="solid"/>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850915321"/>
                  </a:ext>
                </a:extLst>
              </a:tr>
              <a:tr h="251036">
                <a:tc>
                  <a:txBody>
                    <a:bodyPr/>
                    <a:lstStyle/>
                    <a:p>
                      <a:pPr algn="ctr" rtl="0" fontAlgn="b"/>
                      <a:r>
                        <a:rPr lang="en-US" sz="800" b="0" i="0" u="none" strike="noStrike" dirty="0">
                          <a:solidFill>
                            <a:srgbClr val="000000"/>
                          </a:solidFill>
                          <a:effectLst/>
                          <a:latin typeface="+mn-lt"/>
                          <a:cs typeface="Times New Roman" panose="02020603050405020304" pitchFamily="18" charset="0"/>
                        </a:rPr>
                        <a:t>High/Low Emergency Limit (HEL, LEL)</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Dynamically Scheduled Resource Schedule (DSRS)[Gen]</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FRRS Up/Down Responsibility (FURS, FDRS)</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031295193"/>
                  </a:ext>
                </a:extLst>
              </a:tr>
              <a:tr h="251036">
                <a:tc>
                  <a:txBody>
                    <a:bodyPr/>
                    <a:lstStyle/>
                    <a:p>
                      <a:pPr algn="ctr" rtl="0" fontAlgn="b"/>
                      <a:r>
                        <a:rPr lang="en-US" sz="800" b="1" i="0" u="none" strike="noStrike">
                          <a:solidFill>
                            <a:srgbClr val="910258"/>
                          </a:solidFill>
                          <a:effectLst/>
                          <a:latin typeface="+mn-lt"/>
                          <a:cs typeface="Times New Roman" panose="02020603050405020304" pitchFamily="18" charset="0"/>
                        </a:rPr>
                        <a:t>Energy</a:t>
                      </a:r>
                      <a:r>
                        <a:rPr lang="en-US" sz="800" b="1" i="0" u="none" strike="noStrike">
                          <a:solidFill>
                            <a:srgbClr val="000000"/>
                          </a:solidFill>
                          <a:effectLst/>
                          <a:latin typeface="+mn-lt"/>
                          <a:cs typeface="Times New Roman" panose="02020603050405020304" pitchFamily="18" charset="0"/>
                        </a:rPr>
                        <a:t> </a:t>
                      </a:r>
                      <a:r>
                        <a:rPr lang="en-US" sz="800" b="0" i="0" u="none" strike="noStrike">
                          <a:solidFill>
                            <a:srgbClr val="000000"/>
                          </a:solidFill>
                          <a:effectLst/>
                          <a:latin typeface="+mn-lt"/>
                          <a:cs typeface="Times New Roman" panose="02020603050405020304" pitchFamily="18" charset="0"/>
                        </a:rPr>
                        <a:t>(Normal) Up/Down Ramp Rate (NURR, NDRR)</a:t>
                      </a:r>
                      <a:endParaRPr lang="en-US" sz="800" b="1" i="0" u="none" strike="noStrike">
                        <a:solidFill>
                          <a:srgbClr val="910258"/>
                        </a:solidFill>
                        <a:effectLst/>
                        <a:latin typeface="+mn-lt"/>
                        <a:cs typeface="Times New Roman" panose="02020603050405020304" pitchFamily="18" charset="0"/>
                      </a:endParaRP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dirty="0">
                          <a:solidFill>
                            <a:srgbClr val="000000"/>
                          </a:solidFill>
                          <a:effectLst/>
                          <a:latin typeface="+mn-lt"/>
                          <a:cs typeface="Times New Roman" panose="02020603050405020304" pitchFamily="18" charset="0"/>
                        </a:rPr>
                        <a:t>Lower/Raise Block Status (LBST, RBST) [Gen]</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Regulation Up/Down Participation Factor (RUPF, RDPF)</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738741276"/>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Emergency Up/Down Ramp Rates (EURR, EDRR)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PSS Status (PSS)</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dirty="0">
                          <a:solidFill>
                            <a:srgbClr val="910258"/>
                          </a:solidFill>
                          <a:effectLst/>
                          <a:latin typeface="+mn-lt"/>
                          <a:cs typeface="Times New Roman" panose="02020603050405020304" pitchFamily="18" charset="0"/>
                        </a:rPr>
                        <a:t>Regulation Up/Down Responsibility (RURS, RDRS)</a:t>
                      </a:r>
                      <a:endParaRPr lang="en-US" sz="800" b="0" i="0" u="none" strike="noStrike" dirty="0">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998356492"/>
                  </a:ext>
                </a:extLst>
              </a:tr>
              <a:tr h="161953">
                <a:tc>
                  <a:txBody>
                    <a:bodyPr/>
                    <a:lstStyle/>
                    <a:p>
                      <a:pPr algn="ctr" rtl="0" fontAlgn="b"/>
                      <a:r>
                        <a:rPr lang="en-US" sz="800" b="0" i="0" u="none" strike="noStrike">
                          <a:solidFill>
                            <a:srgbClr val="000000"/>
                          </a:solidFill>
                          <a:effectLst/>
                          <a:latin typeface="+mn-lt"/>
                          <a:cs typeface="Times New Roman" panose="02020603050405020304" pitchFamily="18" charset="0"/>
                        </a:rPr>
                        <a:t>Net MW/MVAR (MW (aka NPF for CCP), MVAR)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POI kV Measurement/Target (KVM, KVT)</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sngStrike">
                          <a:solidFill>
                            <a:srgbClr val="910258"/>
                          </a:solidFill>
                          <a:effectLst/>
                          <a:latin typeface="+mn-lt"/>
                          <a:cs typeface="Times New Roman" panose="02020603050405020304" pitchFamily="18" charset="0"/>
                        </a:rPr>
                        <a:t>Responsive Reserve Responsibility/Schedule (RRRS, RRSC)</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2071736358"/>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Gross MW/MVAR (GMW, GMV)</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Scheduled Power Consumption (SPC, SPC2) [CLR]</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noStrike">
                          <a:solidFill>
                            <a:srgbClr val="000000"/>
                          </a:solidFill>
                          <a:effectLst/>
                          <a:latin typeface="+mn-lt"/>
                          <a:cs typeface="Times New Roman" panose="02020603050405020304" pitchFamily="18" charset="0"/>
                        </a:rPr>
                        <a:t>High Set Under Frequency Relay (HSUF) [NCLR]</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3349650233"/>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Resource Status (RST)</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Storage Resource Charge/Discharge Data (MXCP, MXDP, MXOD, SOC)</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0" i="0" u="none" strike="noStrike" dirty="0">
                          <a:solidFill>
                            <a:srgbClr val="000000"/>
                          </a:solidFill>
                          <a:effectLst/>
                          <a:latin typeface="+mn-lt"/>
                          <a:cs typeface="Times New Roman" panose="02020603050405020304" pitchFamily="18" charset="0"/>
                        </a:rPr>
                        <a:t> </a:t>
                      </a:r>
                      <a:r>
                        <a:rPr lang="en-US" sz="800" b="0" i="0" u="none" strike="sngStrike" dirty="0">
                          <a:solidFill>
                            <a:srgbClr val="910258"/>
                          </a:solidFill>
                          <a:effectLst/>
                          <a:latin typeface="+mn-lt"/>
                          <a:cs typeface="Times New Roman" panose="02020603050405020304" pitchFamily="18" charset="0"/>
                        </a:rPr>
                        <a:t>Non-Spin Responsibility/Schedule (NSRS, NSSC)</a:t>
                      </a:r>
                      <a:endParaRPr lang="en-US" sz="800" b="0" i="0" u="none" strike="noStrike" dirty="0">
                        <a:solidFill>
                          <a:srgbClr val="000000"/>
                        </a:solidFill>
                        <a:effectLst/>
                        <a:latin typeface="+mn-lt"/>
                        <a:cs typeface="Times New Roman" panose="02020603050405020304" pitchFamily="18" charset="0"/>
                      </a:endParaRP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244945001"/>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CCP Config No (CCC)</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800" b="0" i="0" u="none" strike="noStrike">
                          <a:solidFill>
                            <a:srgbClr val="000000"/>
                          </a:solidFill>
                          <a:effectLst/>
                          <a:latin typeface="+mn-lt"/>
                          <a:cs typeface="Times New Roman" panose="02020603050405020304" pitchFamily="18" charset="0"/>
                        </a:rPr>
                        <a:t>IRR MET Data (DEG, IRAD, MPH, PRES, PTMP, TEMP)</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Regulation Up/Down Ramp Rate (based on 5-min blended)</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3721501842"/>
                  </a:ext>
                </a:extLst>
              </a:tr>
              <a:tr h="251036">
                <a:tc>
                  <a:txBody>
                    <a:bodyPr/>
                    <a:lstStyle/>
                    <a:p>
                      <a:pPr algn="ctr" rtl="0" fontAlgn="b"/>
                      <a:r>
                        <a:rPr lang="en-US" sz="800" b="0" i="0" u="none" strike="sngStrike">
                          <a:solidFill>
                            <a:srgbClr val="910258"/>
                          </a:solidFill>
                          <a:effectLst/>
                          <a:latin typeface="+mn-lt"/>
                          <a:cs typeface="Times New Roman" panose="02020603050405020304" pitchFamily="18" charset="0"/>
                        </a:rPr>
                        <a:t>Non Frequency Responsive Capacity (NFRC)</a:t>
                      </a:r>
                      <a:endParaRPr lang="en-US" sz="800" b="0" i="0" u="none" strike="noStrike">
                        <a:solidFill>
                          <a:srgbClr val="910258"/>
                        </a:solidFill>
                        <a:effectLst/>
                        <a:latin typeface="+mn-lt"/>
                        <a:cs typeface="Times New Roman" panose="02020603050405020304" pitchFamily="18" charset="0"/>
                      </a:endParaRP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IRR Turbine/Panel Availability (NTOF, NTON, NTUN)</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RRS PFR/FFR/UFR Capability</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1987030548"/>
                  </a:ext>
                </a:extLst>
              </a:tr>
              <a:tr h="375144">
                <a:tc>
                  <a:txBody>
                    <a:bodyPr/>
                    <a:lstStyle/>
                    <a:p>
                      <a:pPr algn="ctr" rtl="0" fontAlgn="b"/>
                      <a:r>
                        <a:rPr lang="en-US" sz="800" b="0" i="0" u="none" strike="noStrike">
                          <a:solidFill>
                            <a:srgbClr val="000000"/>
                          </a:solidFill>
                          <a:effectLst/>
                          <a:latin typeface="+mn-lt"/>
                          <a:cs typeface="Times New Roman" panose="02020603050405020304" pitchFamily="18" charset="0"/>
                        </a:rPr>
                        <a:t>Load Resource Breaker Status (LRCB) [NCLR]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1" i="0" u="none" strike="noStrike">
                          <a:solidFill>
                            <a:srgbClr val="000000"/>
                          </a:solidFill>
                          <a:effectLst/>
                          <a:latin typeface="+mn-lt"/>
                          <a:cs typeface="Times New Roman" panose="02020603050405020304" pitchFamily="18" charset="0"/>
                        </a:rPr>
                        <a:t>CCP Frequency Responsive Capacity High/Low Limit, Frequency Responsive Factor</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b"/>
                      <a:r>
                        <a:rPr lang="en-US" sz="800" b="1" i="0" u="none" strike="noStrike">
                          <a:solidFill>
                            <a:srgbClr val="000000"/>
                          </a:solidFill>
                          <a:effectLst/>
                          <a:latin typeface="+mn-lt"/>
                          <a:cs typeface="Times New Roman" panose="02020603050405020304" pitchFamily="18" charset="0"/>
                        </a:rPr>
                        <a:t>Non-Spin Ramp Rate (based on 30-min blended)</a:t>
                      </a:r>
                    </a:p>
                  </a:txBody>
                  <a:tcPr marL="2770" marR="2770" marT="2770" marB="0" anchor="b">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903486999"/>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Max/Low Power Consumption (MPC, LPC) [CLR, NCLR]</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1" i="0" u="none" strike="noStrike">
                          <a:solidFill>
                            <a:srgbClr val="000000"/>
                          </a:solidFill>
                          <a:effectLst/>
                          <a:latin typeface="+mn-lt"/>
                          <a:cs typeface="Times New Roman" panose="02020603050405020304" pitchFamily="18" charset="0"/>
                        </a:rPr>
                        <a:t>Inactive Power Augmentation Capacity</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r>
                        <a:rPr lang="en-US" sz="800" b="1" i="0" u="none" strike="noStrike">
                          <a:solidFill>
                            <a:srgbClr val="000000"/>
                          </a:solidFill>
                          <a:effectLst/>
                          <a:latin typeface="+mn-lt"/>
                          <a:cs typeface="Times New Roman" panose="02020603050405020304" pitchFamily="18" charset="0"/>
                        </a:rPr>
                        <a:t>ECRS Ramp Rate (based on 10-min blended)</a:t>
                      </a: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2463755479"/>
                  </a:ext>
                </a:extLst>
              </a:tr>
              <a:tr h="251036">
                <a:tc>
                  <a:txBody>
                    <a:bodyPr/>
                    <a:lstStyle/>
                    <a:p>
                      <a:pPr algn="ctr" rtl="0" fontAlgn="b"/>
                      <a:r>
                        <a:rPr lang="en-US" sz="800" b="0" i="0" u="none" strike="noStrike">
                          <a:solidFill>
                            <a:srgbClr val="000000"/>
                          </a:solidFill>
                          <a:effectLst/>
                          <a:latin typeface="+mn-lt"/>
                          <a:cs typeface="Times New Roman" panose="02020603050405020304" pitchFamily="18" charset="0"/>
                        </a:rPr>
                        <a:t>Resource Breaker Status (Gen’s and ESRs)</a:t>
                      </a:r>
                    </a:p>
                  </a:txBody>
                  <a:tcPr marL="2770" marR="2770" marT="2770" marB="0" anchor="b">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800" b="0" i="0" u="none" strike="noStrike">
                          <a:solidFill>
                            <a:srgbClr val="000000"/>
                          </a:solidFill>
                          <a:effectLst/>
                          <a:latin typeface="+mn-lt"/>
                          <a:cs typeface="Times New Roman" panose="02020603050405020304" pitchFamily="18" charset="0"/>
                        </a:rPr>
                        <a:t>SoC, Max Soc, Min SoC, MXDP, MNDP(ESRs)</a:t>
                      </a:r>
                    </a:p>
                  </a:txBody>
                  <a:tcPr marL="2770" marR="2770" marT="2770" marB="0" anchor="b">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RRS-UFR/RRS-FFR/ECRS Self Provision (based on DAM Award and AS trades) [NCLR]</a:t>
                      </a: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extLst>
                  <a:ext uri="{0D108BD9-81ED-4DB2-BD59-A6C34878D82A}">
                    <a16:rowId xmlns:a16="http://schemas.microsoft.com/office/drawing/2014/main" val="2914545777"/>
                  </a:ext>
                </a:extLst>
              </a:tr>
              <a:tr h="251036">
                <a:tc>
                  <a:txBody>
                    <a:bodyPr/>
                    <a:lstStyle/>
                    <a:p>
                      <a:pPr algn="ctr"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RRS-FFR deployment</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r>
                        <a:rPr lang="en-US" sz="800" b="0" i="0" u="none" strike="noStrike">
                          <a:solidFill>
                            <a:srgbClr val="000000"/>
                          </a:solidFill>
                          <a:effectLst/>
                          <a:latin typeface="+mn-lt"/>
                          <a:cs typeface="Times New Roman" panose="02020603050405020304" pitchFamily="18" charset="0"/>
                        </a:rPr>
                        <a:t> </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r>
                        <a:rPr lang="en-US" sz="800" b="0" i="0" u="none" strike="sngStrike" kern="1200" dirty="0">
                          <a:solidFill>
                            <a:srgbClr val="910258"/>
                          </a:solidFill>
                          <a:effectLst/>
                          <a:latin typeface="+mn-lt"/>
                          <a:ea typeface="+mn-ea"/>
                          <a:cs typeface="Times New Roman" panose="02020603050405020304" pitchFamily="18" charset="0"/>
                        </a:rPr>
                        <a:t>ECRS Responsibility, Schedule</a:t>
                      </a: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4095702562"/>
                  </a:ext>
                </a:extLst>
              </a:tr>
              <a:tr h="176587">
                <a:tc>
                  <a:txBody>
                    <a:bodyPr/>
                    <a:lstStyle/>
                    <a:p>
                      <a:pPr algn="ctr"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a:noFill/>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ctr"/>
                      <a:r>
                        <a:rPr lang="en-US" sz="800" b="1" i="0" u="none" strike="noStrike" dirty="0">
                          <a:solidFill>
                            <a:srgbClr val="000000"/>
                          </a:solidFill>
                          <a:effectLst/>
                          <a:latin typeface="+mn-lt"/>
                          <a:cs typeface="Times New Roman" panose="02020603050405020304" pitchFamily="18" charset="0"/>
                        </a:rPr>
                        <a:t>ONSC RRS/ECRS deployment</a:t>
                      </a: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FEB7E2"/>
                    </a:solidFill>
                  </a:tcPr>
                </a:tc>
                <a:tc>
                  <a:txBody>
                    <a:bodyPr/>
                    <a:lstStyle/>
                    <a:p>
                      <a:pPr algn="l" fontAlgn="ctr"/>
                      <a:endParaRPr lang="en-US" sz="800" b="0" i="0" u="none" strike="noStrike">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w="6350" cap="flat" cmpd="sng" algn="ctr">
                      <a:solidFill>
                        <a:srgbClr val="00ACC8"/>
                      </a:solidFill>
                      <a:prstDash val="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rgbClr val="5B6770"/>
                    </a:solidFill>
                  </a:tcPr>
                </a:tc>
                <a:tc>
                  <a:txBody>
                    <a:bodyPr/>
                    <a:lstStyle/>
                    <a:p>
                      <a:pPr algn="ctr" rtl="0" fontAlgn="ctr"/>
                      <a:endParaRPr lang="en-US" sz="800" b="1" i="0" u="none" strike="noStrike" dirty="0">
                        <a:solidFill>
                          <a:srgbClr val="000000"/>
                        </a:solidFill>
                        <a:effectLst/>
                        <a:latin typeface="+mn-lt"/>
                        <a:cs typeface="Times New Roman" panose="02020603050405020304" pitchFamily="18" charset="0"/>
                      </a:endParaRPr>
                    </a:p>
                  </a:txBody>
                  <a:tcPr marL="2770" marR="2770" marT="2770" marB="0" anchor="ctr">
                    <a:lnL w="6350" cap="flat" cmpd="sng" algn="ctr">
                      <a:solidFill>
                        <a:srgbClr val="00ACC8"/>
                      </a:solidFill>
                      <a:prstDash val="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extLst>
                  <a:ext uri="{0D108BD9-81ED-4DB2-BD59-A6C34878D82A}">
                    <a16:rowId xmlns:a16="http://schemas.microsoft.com/office/drawing/2014/main" val="1203217895"/>
                  </a:ext>
                </a:extLst>
              </a:tr>
            </a:tbl>
          </a:graphicData>
        </a:graphic>
      </p:graphicFrame>
    </p:spTree>
    <p:extLst>
      <p:ext uri="{BB962C8B-B14F-4D97-AF65-F5344CB8AC3E}">
        <p14:creationId xmlns:p14="http://schemas.microsoft.com/office/powerpoint/2010/main" val="26442444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dirty="0"/>
              <a:t>RTC: Generation Resource Statuses </a:t>
            </a:r>
            <a:r>
              <a:rPr lang="en-US" u="sng" dirty="0"/>
              <a:t>Not Used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33</a:t>
            </a:fld>
            <a:endParaRPr lang="en-US" dirty="0"/>
          </a:p>
        </p:txBody>
      </p:sp>
      <p:graphicFrame>
        <p:nvGraphicFramePr>
          <p:cNvPr id="7" name="Content Placeholder 5"/>
          <p:cNvGraphicFramePr>
            <a:graphicFrameLocks/>
          </p:cNvGraphicFramePr>
          <p:nvPr/>
        </p:nvGraphicFramePr>
        <p:xfrm>
          <a:off x="156029" y="1589759"/>
          <a:ext cx="8458200" cy="2164144"/>
        </p:xfrm>
        <a:graphic>
          <a:graphicData uri="http://schemas.openxmlformats.org/drawingml/2006/table">
            <a:tbl>
              <a:tblPr firstRow="1" firstCol="1" bandRow="1">
                <a:tableStyleId>{5C22544A-7EE6-4342-B048-85BDC9FD1C3A}</a:tableStyleId>
              </a:tblPr>
              <a:tblGrid>
                <a:gridCol w="1416257">
                  <a:extLst>
                    <a:ext uri="{9D8B030D-6E8A-4147-A177-3AD203B41FA5}">
                      <a16:colId xmlns:a16="http://schemas.microsoft.com/office/drawing/2014/main" val="20000"/>
                    </a:ext>
                  </a:extLst>
                </a:gridCol>
                <a:gridCol w="7041943">
                  <a:extLst>
                    <a:ext uri="{9D8B030D-6E8A-4147-A177-3AD203B41FA5}">
                      <a16:colId xmlns:a16="http://schemas.microsoft.com/office/drawing/2014/main" val="20001"/>
                    </a:ext>
                  </a:extLst>
                </a:gridCol>
              </a:tblGrid>
              <a:tr h="205625">
                <a:tc>
                  <a:txBody>
                    <a:bodyPr/>
                    <a:lstStyle/>
                    <a:p>
                      <a:pPr marL="0" marR="0">
                        <a:lnSpc>
                          <a:spcPct val="107000"/>
                        </a:lnSpc>
                        <a:spcBef>
                          <a:spcPts val="0"/>
                        </a:spcBef>
                        <a:spcAft>
                          <a:spcPts val="0"/>
                        </a:spcAft>
                      </a:pPr>
                      <a:r>
                        <a:rPr lang="en-US" sz="1400" dirty="0">
                          <a:effectLst/>
                        </a:rPr>
                        <a:t>Resource 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gn="l" defTabSz="914400" rtl="0" eaLnBrk="1" latinLnBrk="0" hangingPunct="1">
                        <a:lnSpc>
                          <a:spcPct val="107000"/>
                        </a:lnSpc>
                        <a:spcBef>
                          <a:spcPts val="0"/>
                        </a:spcBef>
                        <a:spcAft>
                          <a:spcPts val="0"/>
                        </a:spcAft>
                      </a:pPr>
                      <a:r>
                        <a:rPr lang="en-US" sz="1800" b="1" kern="1200" baseline="0" dirty="0">
                          <a:solidFill>
                            <a:srgbClr val="FFD100"/>
                          </a:solidFill>
                          <a:effectLst/>
                          <a:latin typeface="+mn-lt"/>
                          <a:ea typeface="+mn-ea"/>
                          <a:cs typeface="+mn-cs"/>
                        </a:rPr>
                        <a:t>Generation Resource Status </a:t>
                      </a:r>
                      <a:r>
                        <a:rPr lang="en-US" sz="1800" b="1" u="sng" kern="1200" baseline="0" dirty="0">
                          <a:solidFill>
                            <a:srgbClr val="FFD100"/>
                          </a:solidFill>
                          <a:effectLst/>
                          <a:latin typeface="+mn-lt"/>
                          <a:ea typeface="+mn-ea"/>
                          <a:cs typeface="+mn-cs"/>
                        </a:rPr>
                        <a:t>Not Used</a:t>
                      </a:r>
                      <a:r>
                        <a:rPr lang="en-US" sz="1800" b="1" u="none" kern="1200" baseline="0" dirty="0">
                          <a:solidFill>
                            <a:srgbClr val="FFD100"/>
                          </a:solidFill>
                          <a:effectLst/>
                          <a:latin typeface="+mn-lt"/>
                          <a:ea typeface="+mn-ea"/>
                          <a:cs typeface="+mn-cs"/>
                        </a:rPr>
                        <a:t> </a:t>
                      </a:r>
                      <a:r>
                        <a:rPr lang="en-US" sz="1800" b="1" kern="1200" baseline="0" dirty="0">
                          <a:solidFill>
                            <a:srgbClr val="FFD100"/>
                          </a:solidFill>
                          <a:effectLst/>
                          <a:latin typeface="+mn-lt"/>
                          <a:ea typeface="+mn-ea"/>
                          <a:cs typeface="+mn-cs"/>
                        </a:rPr>
                        <a:t>under RTC</a:t>
                      </a:r>
                    </a:p>
                  </a:txBody>
                  <a:tcPr marL="61359" marR="61359" marT="0" marB="0"/>
                </a:tc>
                <a:extLst>
                  <a:ext uri="{0D108BD9-81ED-4DB2-BD59-A6C34878D82A}">
                    <a16:rowId xmlns:a16="http://schemas.microsoft.com/office/drawing/2014/main" val="10000"/>
                  </a:ext>
                </a:extLst>
              </a:tr>
              <a:tr h="205625">
                <a:tc>
                  <a:txBody>
                    <a:bodyPr/>
                    <a:lstStyle/>
                    <a:p>
                      <a:pPr marL="0" marR="0">
                        <a:lnSpc>
                          <a:spcPct val="107000"/>
                        </a:lnSpc>
                        <a:spcBef>
                          <a:spcPts val="0"/>
                        </a:spcBef>
                        <a:spcAft>
                          <a:spcPts val="0"/>
                        </a:spcAft>
                      </a:pPr>
                      <a:r>
                        <a:rPr lang="en-US" sz="1400" dirty="0">
                          <a:effectLst/>
                        </a:rPr>
                        <a:t>ONREG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dirty="0">
                          <a:effectLst/>
                        </a:rPr>
                        <a:t>Status no longer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1"/>
                  </a:ext>
                </a:extLst>
              </a:tr>
              <a:tr h="205625">
                <a:tc>
                  <a:txBody>
                    <a:bodyPr/>
                    <a:lstStyle/>
                    <a:p>
                      <a:pPr marL="0" marR="0">
                        <a:lnSpc>
                          <a:spcPct val="107000"/>
                        </a:lnSpc>
                        <a:spcBef>
                          <a:spcPts val="0"/>
                        </a:spcBef>
                        <a:spcAft>
                          <a:spcPts val="0"/>
                        </a:spcAft>
                      </a:pPr>
                      <a:r>
                        <a:rPr lang="en-US" sz="1400" dirty="0">
                          <a:effectLst/>
                        </a:rPr>
                        <a:t>FRRSUP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a:effectLst/>
                        </a:rPr>
                        <a:t>Status no longer needed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2"/>
                  </a:ext>
                </a:extLst>
              </a:tr>
              <a:tr h="205625">
                <a:tc>
                  <a:txBody>
                    <a:bodyPr/>
                    <a:lstStyle/>
                    <a:p>
                      <a:pPr marL="0" marR="0">
                        <a:lnSpc>
                          <a:spcPct val="107000"/>
                        </a:lnSpc>
                        <a:spcBef>
                          <a:spcPts val="0"/>
                        </a:spcBef>
                        <a:spcAft>
                          <a:spcPts val="0"/>
                        </a:spcAft>
                      </a:pPr>
                      <a:r>
                        <a:rPr lang="en-US" sz="1400" dirty="0">
                          <a:effectLst/>
                        </a:rPr>
                        <a:t>ONOSREG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dirty="0">
                          <a:effectLst/>
                        </a:rPr>
                        <a:t>Status no longer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3"/>
                  </a:ext>
                </a:extLst>
              </a:tr>
              <a:tr h="205625">
                <a:tc>
                  <a:txBody>
                    <a:bodyPr/>
                    <a:lstStyle/>
                    <a:p>
                      <a:pPr marL="0" marR="0">
                        <a:lnSpc>
                          <a:spcPct val="107000"/>
                        </a:lnSpc>
                        <a:spcBef>
                          <a:spcPts val="0"/>
                        </a:spcBef>
                        <a:spcAft>
                          <a:spcPts val="0"/>
                        </a:spcAft>
                      </a:pPr>
                      <a:r>
                        <a:rPr lang="en-US" sz="1400" dirty="0">
                          <a:effectLst/>
                        </a:rPr>
                        <a:t>ONDSRREG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dirty="0">
                          <a:effectLst/>
                        </a:rPr>
                        <a:t>Status no longer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4"/>
                  </a:ext>
                </a:extLst>
              </a:tr>
              <a:tr h="2056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kern="1200" dirty="0">
                          <a:solidFill>
                            <a:schemeClr val="lt1"/>
                          </a:solidFill>
                          <a:effectLst/>
                          <a:latin typeface="+mn-lt"/>
                          <a:ea typeface="+mn-ea"/>
                          <a:cs typeface="+mn-cs"/>
                        </a:rPr>
                        <a:t>ONRR</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Status no longer needed</a:t>
                      </a:r>
                    </a:p>
                  </a:txBody>
                  <a:tcPr marL="61359" marR="61359" marT="0" marB="0"/>
                </a:tc>
                <a:extLst>
                  <a:ext uri="{0D108BD9-81ED-4DB2-BD59-A6C34878D82A}">
                    <a16:rowId xmlns:a16="http://schemas.microsoft.com/office/drawing/2014/main" val="10005"/>
                  </a:ext>
                </a:extLst>
              </a:tr>
              <a:tr h="2056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kern="1200" dirty="0">
                          <a:solidFill>
                            <a:schemeClr val="lt1"/>
                          </a:solidFill>
                          <a:effectLst/>
                          <a:latin typeface="+mn-lt"/>
                          <a:ea typeface="+mn-ea"/>
                          <a:cs typeface="+mn-cs"/>
                        </a:rPr>
                        <a:t>ONECRS</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Status no longer needed</a:t>
                      </a:r>
                    </a:p>
                  </a:txBody>
                  <a:tcPr marL="61359" marR="61359" marT="0" marB="0"/>
                </a:tc>
                <a:extLst>
                  <a:ext uri="{0D108BD9-81ED-4DB2-BD59-A6C34878D82A}">
                    <a16:rowId xmlns:a16="http://schemas.microsoft.com/office/drawing/2014/main" val="10006"/>
                  </a:ext>
                </a:extLst>
              </a:tr>
              <a:tr h="2056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kern="1200" dirty="0">
                          <a:solidFill>
                            <a:schemeClr val="lt1"/>
                          </a:solidFill>
                          <a:effectLst/>
                          <a:latin typeface="+mn-lt"/>
                          <a:ea typeface="+mn-ea"/>
                          <a:cs typeface="+mn-cs"/>
                        </a:rPr>
                        <a:t>ONFFRRRS</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Status no longer needed</a:t>
                      </a:r>
                    </a:p>
                  </a:txBody>
                  <a:tcPr marL="61359" marR="61359" marT="0" marB="0"/>
                </a:tc>
                <a:extLst>
                  <a:ext uri="{0D108BD9-81ED-4DB2-BD59-A6C34878D82A}">
                    <a16:rowId xmlns:a16="http://schemas.microsoft.com/office/drawing/2014/main" val="10007"/>
                  </a:ext>
                </a:extLst>
              </a:tr>
              <a:tr h="205625">
                <a:tc>
                  <a:txBody>
                    <a:bodyPr/>
                    <a:lstStyle/>
                    <a:p>
                      <a:pPr marL="0" marR="0">
                        <a:lnSpc>
                          <a:spcPct val="107000"/>
                        </a:lnSpc>
                        <a:spcBef>
                          <a:spcPts val="0"/>
                        </a:spcBef>
                        <a:spcAft>
                          <a:spcPts val="0"/>
                        </a:spcAft>
                      </a:pPr>
                      <a:r>
                        <a:rPr lang="en-US" sz="1400">
                          <a:effectLst/>
                        </a:rPr>
                        <a:t>OFFNS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dirty="0">
                          <a:effectLst/>
                        </a:rPr>
                        <a:t>Status no longer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2015037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RTC: Generation Resource Statuses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34</a:t>
            </a:fld>
            <a:endParaRPr lang="en-US"/>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3968772928"/>
              </p:ext>
            </p:extLst>
          </p:nvPr>
        </p:nvGraphicFramePr>
        <p:xfrm>
          <a:off x="278159" y="717323"/>
          <a:ext cx="8587681" cy="5962140"/>
        </p:xfrm>
        <a:graphic>
          <a:graphicData uri="http://schemas.openxmlformats.org/drawingml/2006/table">
            <a:tbl>
              <a:tblPr firstRow="1" firstCol="1" bandRow="1">
                <a:tableStyleId>{5C22544A-7EE6-4342-B048-85BDC9FD1C3A}</a:tableStyleId>
              </a:tblPr>
              <a:tblGrid>
                <a:gridCol w="1273096">
                  <a:extLst>
                    <a:ext uri="{9D8B030D-6E8A-4147-A177-3AD203B41FA5}">
                      <a16:colId xmlns:a16="http://schemas.microsoft.com/office/drawing/2014/main" val="20000"/>
                    </a:ext>
                  </a:extLst>
                </a:gridCol>
                <a:gridCol w="587583">
                  <a:extLst>
                    <a:ext uri="{9D8B030D-6E8A-4147-A177-3AD203B41FA5}">
                      <a16:colId xmlns:a16="http://schemas.microsoft.com/office/drawing/2014/main" val="20001"/>
                    </a:ext>
                  </a:extLst>
                </a:gridCol>
                <a:gridCol w="1077235">
                  <a:extLst>
                    <a:ext uri="{9D8B030D-6E8A-4147-A177-3AD203B41FA5}">
                      <a16:colId xmlns:a16="http://schemas.microsoft.com/office/drawing/2014/main" val="20002"/>
                    </a:ext>
                  </a:extLst>
                </a:gridCol>
                <a:gridCol w="5649767">
                  <a:extLst>
                    <a:ext uri="{9D8B030D-6E8A-4147-A177-3AD203B41FA5}">
                      <a16:colId xmlns:a16="http://schemas.microsoft.com/office/drawing/2014/main" val="20003"/>
                    </a:ext>
                  </a:extLst>
                </a:gridCol>
              </a:tblGrid>
              <a:tr h="205625">
                <a:tc>
                  <a:txBody>
                    <a:bodyPr/>
                    <a:lstStyle/>
                    <a:p>
                      <a:pPr marL="0" marR="0">
                        <a:lnSpc>
                          <a:spcPct val="107000"/>
                        </a:lnSpc>
                        <a:spcBef>
                          <a:spcPts val="0"/>
                        </a:spcBef>
                        <a:spcAft>
                          <a:spcPts val="0"/>
                        </a:spcAft>
                      </a:pPr>
                      <a:r>
                        <a:rPr lang="en-US" sz="1400" dirty="0">
                          <a:effectLst/>
                        </a:rPr>
                        <a:t>Resource 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COP</a:t>
                      </a:r>
                    </a:p>
                  </a:txBody>
                  <a:tcPr marL="61359" marR="61359" marT="0" marB="0"/>
                </a:tc>
                <a:tc>
                  <a:txBody>
                    <a:bodyPr/>
                    <a:lstStyle/>
                    <a:p>
                      <a:pPr marL="0" marR="0">
                        <a:lnSpc>
                          <a:spcPct val="107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Telemetry</a:t>
                      </a:r>
                    </a:p>
                  </a:txBody>
                  <a:tcPr marL="61359" marR="61359" marT="0" marB="0"/>
                </a:tc>
                <a:tc>
                  <a:txBody>
                    <a:bodyPr/>
                    <a:lstStyle/>
                    <a:p>
                      <a:pPr marL="0" marR="0">
                        <a:lnSpc>
                          <a:spcPct val="107000"/>
                        </a:lnSpc>
                        <a:spcBef>
                          <a:spcPts val="0"/>
                        </a:spcBef>
                        <a:spcAft>
                          <a:spcPts val="0"/>
                        </a:spcAft>
                      </a:pPr>
                      <a:r>
                        <a:rPr lang="en-US" sz="1800" baseline="0" dirty="0">
                          <a:solidFill>
                            <a:srgbClr val="FFFFFF"/>
                          </a:solidFill>
                          <a:effectLst/>
                          <a:latin typeface="+mn-lt"/>
                          <a:ea typeface="+mn-ea"/>
                          <a:cs typeface="+mn-cs"/>
                        </a:rPr>
                        <a:t>Use of Generation Resource Status under RTC</a:t>
                      </a:r>
                      <a:endParaRPr lang="en-US" sz="14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0"/>
                  </a:ext>
                </a:extLst>
              </a:tr>
              <a:tr h="246023">
                <a:tc>
                  <a:txBody>
                    <a:bodyPr/>
                    <a:lstStyle/>
                    <a:p>
                      <a:pPr marL="0" marR="0">
                        <a:lnSpc>
                          <a:spcPct val="107000"/>
                        </a:lnSpc>
                        <a:spcBef>
                          <a:spcPts val="0"/>
                        </a:spcBef>
                        <a:spcAft>
                          <a:spcPts val="0"/>
                        </a:spcAft>
                      </a:pPr>
                      <a:r>
                        <a:rPr lang="en-US" sz="900" dirty="0">
                          <a:effectLst/>
                        </a:rPr>
                        <a:t>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indent="0">
                        <a:lnSpc>
                          <a:spcPct val="107000"/>
                        </a:lnSpc>
                        <a:spcBef>
                          <a:spcPts val="0"/>
                        </a:spcBef>
                        <a:spcAft>
                          <a:spcPts val="0"/>
                        </a:spcAft>
                        <a:buFont typeface="Wingdings" panose="05000000000000000000" pitchFamily="2" charset="2"/>
                        <a:buNone/>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a:lnSpc>
                          <a:spcPct val="107000"/>
                        </a:lnSpc>
                        <a:spcBef>
                          <a:spcPts val="0"/>
                        </a:spcBef>
                        <a:spcAft>
                          <a:spcPts val="0"/>
                        </a:spcAft>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a:lnSpc>
                          <a:spcPct val="107000"/>
                        </a:lnSpc>
                        <a:spcBef>
                          <a:spcPts val="0"/>
                        </a:spcBef>
                        <a:spcAft>
                          <a:spcPts val="0"/>
                        </a:spcAft>
                      </a:pPr>
                      <a:r>
                        <a:rPr lang="en-US" sz="900" dirty="0">
                          <a:effectLst/>
                        </a:rPr>
                        <a:t>Available for energy and AS awards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1"/>
                  </a:ext>
                </a:extLst>
              </a:tr>
              <a:tr h="308596">
                <a:tc>
                  <a:txBody>
                    <a:bodyPr/>
                    <a:lstStyle/>
                    <a:p>
                      <a:pPr marL="0" marR="0">
                        <a:lnSpc>
                          <a:spcPct val="107000"/>
                        </a:lnSpc>
                        <a:spcBef>
                          <a:spcPts val="0"/>
                        </a:spcBef>
                        <a:spcAft>
                          <a:spcPts val="0"/>
                        </a:spcAft>
                      </a:pPr>
                      <a:r>
                        <a:rPr lang="en-US" sz="900" dirty="0">
                          <a:effectLst/>
                        </a:rPr>
                        <a:t>ONOPTOUT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a:lnSpc>
                          <a:spcPct val="107000"/>
                        </a:lnSpc>
                        <a:spcBef>
                          <a:spcPts val="0"/>
                        </a:spcBef>
                        <a:spcAft>
                          <a:spcPts val="0"/>
                        </a:spcAft>
                      </a:pPr>
                      <a:r>
                        <a:rPr lang="en-US" sz="900" dirty="0">
                          <a:effectLst/>
                        </a:rPr>
                        <a:t>Considered to be same as ON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2"/>
                  </a:ext>
                </a:extLst>
              </a:tr>
              <a:tr h="308596">
                <a:tc>
                  <a:txBody>
                    <a:bodyPr/>
                    <a:lstStyle/>
                    <a:p>
                      <a:pPr marL="0" marR="0">
                        <a:lnSpc>
                          <a:spcPct val="107000"/>
                        </a:lnSpc>
                        <a:spcBef>
                          <a:spcPts val="0"/>
                        </a:spcBef>
                        <a:spcAft>
                          <a:spcPts val="0"/>
                        </a:spcAft>
                      </a:pPr>
                      <a:r>
                        <a:rPr lang="en-US" sz="900" dirty="0">
                          <a:effectLst/>
                        </a:rPr>
                        <a:t>ONRUC</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a:lnSpc>
                          <a:spcPct val="107000"/>
                        </a:lnSpc>
                        <a:spcBef>
                          <a:spcPts val="0"/>
                        </a:spcBef>
                        <a:spcAft>
                          <a:spcPts val="0"/>
                        </a:spcAft>
                      </a:pPr>
                      <a:r>
                        <a:rPr lang="en-US" sz="900" dirty="0">
                          <a:effectLst/>
                        </a:rPr>
                        <a:t>Considered to be same as ON (specific rules for EOC and AS Offer)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3"/>
                  </a:ext>
                </a:extLst>
              </a:tr>
              <a:tr h="308596">
                <a:tc>
                  <a:txBody>
                    <a:bodyPr/>
                    <a:lstStyle/>
                    <a:p>
                      <a:pPr marL="0" marR="0">
                        <a:lnSpc>
                          <a:spcPct val="107000"/>
                        </a:lnSpc>
                        <a:spcBef>
                          <a:spcPts val="0"/>
                        </a:spcBef>
                        <a:spcAft>
                          <a:spcPts val="0"/>
                        </a:spcAft>
                      </a:pPr>
                      <a:r>
                        <a:rPr lang="en-US" sz="900" b="1" kern="1200" dirty="0">
                          <a:solidFill>
                            <a:schemeClr val="lt1"/>
                          </a:solidFill>
                          <a:effectLst/>
                          <a:latin typeface="+mn-lt"/>
                          <a:ea typeface="+mn-ea"/>
                          <a:cs typeface="+mn-cs"/>
                        </a:rPr>
                        <a:t>ONOS</a:t>
                      </a:r>
                    </a:p>
                  </a:txBody>
                  <a:tcPr marL="61359" marR="61359" marT="0" marB="0"/>
                </a:tc>
                <a:tc>
                  <a:txBody>
                    <a:bodyPr/>
                    <a:lstStyle/>
                    <a:p>
                      <a:pPr marL="0" marR="0">
                        <a:lnSpc>
                          <a:spcPct val="107000"/>
                        </a:lnSpc>
                        <a:spcBef>
                          <a:spcPts val="0"/>
                        </a:spcBef>
                        <a:spcAft>
                          <a:spcPts val="0"/>
                        </a:spcAft>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kern="1200" dirty="0">
                          <a:solidFill>
                            <a:schemeClr val="dk1"/>
                          </a:solidFill>
                          <a:effectLst/>
                          <a:latin typeface="+mn-lt"/>
                          <a:ea typeface="+mn-ea"/>
                          <a:cs typeface="+mn-cs"/>
                        </a:rPr>
                        <a:t>Applying current rules for</a:t>
                      </a:r>
                      <a:r>
                        <a:rPr lang="en-US" sz="900" kern="1200" baseline="0" dirty="0">
                          <a:solidFill>
                            <a:schemeClr val="dk1"/>
                          </a:solidFill>
                          <a:effectLst/>
                          <a:latin typeface="+mn-lt"/>
                          <a:ea typeface="+mn-ea"/>
                          <a:cs typeface="+mn-cs"/>
                        </a:rPr>
                        <a:t> output schedules, a</a:t>
                      </a:r>
                      <a:r>
                        <a:rPr lang="en-US" sz="900" kern="1200" dirty="0">
                          <a:solidFill>
                            <a:schemeClr val="dk1"/>
                          </a:solidFill>
                          <a:effectLst/>
                          <a:latin typeface="+mn-lt"/>
                          <a:ea typeface="+mn-ea"/>
                          <a:cs typeface="+mn-cs"/>
                        </a:rPr>
                        <a:t>vailable for energy and AS awards</a:t>
                      </a:r>
                    </a:p>
                  </a:txBody>
                  <a:tcPr marL="61359" marR="61359" marT="0" marB="0"/>
                </a:tc>
                <a:extLst>
                  <a:ext uri="{0D108BD9-81ED-4DB2-BD59-A6C34878D82A}">
                    <a16:rowId xmlns:a16="http://schemas.microsoft.com/office/drawing/2014/main" val="10004"/>
                  </a:ext>
                </a:extLst>
              </a:tr>
              <a:tr h="411248">
                <a:tc>
                  <a:txBody>
                    <a:bodyPr/>
                    <a:lstStyle/>
                    <a:p>
                      <a:pPr marL="0" marR="0">
                        <a:lnSpc>
                          <a:spcPct val="107000"/>
                        </a:lnSpc>
                        <a:spcBef>
                          <a:spcPts val="0"/>
                        </a:spcBef>
                        <a:spcAft>
                          <a:spcPts val="0"/>
                        </a:spcAft>
                      </a:pPr>
                      <a:r>
                        <a:rPr lang="en-US" sz="900" dirty="0">
                          <a:effectLst/>
                        </a:rPr>
                        <a:t>OFFQS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a:lnSpc>
                          <a:spcPct val="107000"/>
                        </a:lnSpc>
                        <a:spcBef>
                          <a:spcPts val="0"/>
                        </a:spcBef>
                        <a:spcAft>
                          <a:spcPts val="0"/>
                        </a:spcAft>
                      </a:pPr>
                      <a:r>
                        <a:rPr lang="en-US" sz="900" dirty="0">
                          <a:effectLst/>
                        </a:rPr>
                        <a:t>Considered to be same as ON for energy, ECRS and NSPIN. </a:t>
                      </a:r>
                    </a:p>
                    <a:p>
                      <a:pPr marL="0" marR="0">
                        <a:lnSpc>
                          <a:spcPct val="107000"/>
                        </a:lnSpc>
                        <a:spcBef>
                          <a:spcPts val="0"/>
                        </a:spcBef>
                        <a:spcAft>
                          <a:spcPts val="0"/>
                        </a:spcAft>
                      </a:pPr>
                      <a:r>
                        <a:rPr lang="en-US" sz="900" dirty="0">
                          <a:effectLst/>
                        </a:rPr>
                        <a:t>Cannot be awarded Regulation or Responsive Reserve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6"/>
                  </a:ext>
                </a:extLst>
              </a:tr>
              <a:tr h="483349">
                <a:tc>
                  <a:txBody>
                    <a:bodyPr/>
                    <a:lstStyle/>
                    <a:p>
                      <a:pPr marL="0" marR="0">
                        <a:lnSpc>
                          <a:spcPct val="107000"/>
                        </a:lnSpc>
                        <a:spcBef>
                          <a:spcPts val="0"/>
                        </a:spcBef>
                        <a:spcAft>
                          <a:spcPts val="0"/>
                        </a:spcAft>
                      </a:pPr>
                      <a:r>
                        <a:rPr lang="en-US" sz="900" dirty="0">
                          <a:effectLst/>
                        </a:rPr>
                        <a:t>OFF</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a:lnSpc>
                          <a:spcPct val="107000"/>
                        </a:lnSpc>
                        <a:spcBef>
                          <a:spcPts val="0"/>
                        </a:spcBef>
                        <a:spcAft>
                          <a:spcPts val="0"/>
                        </a:spcAft>
                      </a:pPr>
                      <a:r>
                        <a:rPr lang="en-US" sz="900" dirty="0">
                          <a:effectLst/>
                        </a:rPr>
                        <a:t>Not available to for energy, RegUp, </a:t>
                      </a:r>
                      <a:r>
                        <a:rPr lang="en-US" sz="900" dirty="0" err="1">
                          <a:effectLst/>
                        </a:rPr>
                        <a:t>RegDn</a:t>
                      </a:r>
                      <a:r>
                        <a:rPr lang="en-US" sz="900" dirty="0">
                          <a:effectLst/>
                        </a:rPr>
                        <a:t>, RRS, or ECRS awards</a:t>
                      </a:r>
                    </a:p>
                    <a:p>
                      <a:pPr marL="0" marR="0">
                        <a:lnSpc>
                          <a:spcPct val="107000"/>
                        </a:lnSpc>
                        <a:spcBef>
                          <a:spcPts val="0"/>
                        </a:spcBef>
                        <a:spcAft>
                          <a:spcPts val="0"/>
                        </a:spcAft>
                      </a:pPr>
                      <a:r>
                        <a:rPr lang="en-US" sz="900" dirty="0">
                          <a:effectLst/>
                        </a:rPr>
                        <a:t>Available for NSPIN if qualified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7"/>
                  </a:ext>
                </a:extLst>
              </a:tr>
              <a:tr h="318524">
                <a:tc>
                  <a:txBody>
                    <a:bodyPr/>
                    <a:lstStyle/>
                    <a:p>
                      <a:pPr marL="0" marR="0">
                        <a:lnSpc>
                          <a:spcPct val="107000"/>
                        </a:lnSpc>
                        <a:spcBef>
                          <a:spcPts val="0"/>
                        </a:spcBef>
                        <a:spcAft>
                          <a:spcPts val="0"/>
                        </a:spcAft>
                      </a:pPr>
                      <a:r>
                        <a:rPr lang="en-US" sz="900" dirty="0">
                          <a:effectLst/>
                        </a:rPr>
                        <a:t>ONTEST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a:lnSpc>
                          <a:spcPct val="107000"/>
                        </a:lnSpc>
                        <a:spcBef>
                          <a:spcPts val="0"/>
                        </a:spcBef>
                        <a:spcAft>
                          <a:spcPts val="0"/>
                        </a:spcAft>
                      </a:pPr>
                      <a:r>
                        <a:rPr lang="en-US" sz="900" dirty="0">
                          <a:effectLst/>
                        </a:rPr>
                        <a:t>Energy participation same as today(BP = </a:t>
                      </a:r>
                      <a:r>
                        <a:rPr lang="en-US" sz="900" dirty="0" err="1">
                          <a:effectLst/>
                        </a:rPr>
                        <a:t>Telem</a:t>
                      </a:r>
                      <a:r>
                        <a:rPr lang="en-US" sz="900" dirty="0">
                          <a:effectLst/>
                        </a:rPr>
                        <a:t> MW). Not eligible for AS award</a:t>
                      </a:r>
                    </a:p>
                  </a:txBody>
                  <a:tcPr marL="61359" marR="61359" marT="0" marB="0"/>
                </a:tc>
                <a:extLst>
                  <a:ext uri="{0D108BD9-81ED-4DB2-BD59-A6C34878D82A}">
                    <a16:rowId xmlns:a16="http://schemas.microsoft.com/office/drawing/2014/main" val="10008"/>
                  </a:ext>
                </a:extLst>
              </a:tr>
              <a:tr h="205625">
                <a:tc>
                  <a:txBody>
                    <a:bodyPr/>
                    <a:lstStyle/>
                    <a:p>
                      <a:pPr marL="0" marR="0">
                        <a:lnSpc>
                          <a:spcPct val="107000"/>
                        </a:lnSpc>
                        <a:spcBef>
                          <a:spcPts val="0"/>
                        </a:spcBef>
                        <a:spcAft>
                          <a:spcPts val="0"/>
                        </a:spcAft>
                      </a:pPr>
                      <a:r>
                        <a:rPr lang="en-US" sz="900" dirty="0">
                          <a:effectLst/>
                        </a:rPr>
                        <a:t>ONEMR</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a:lnSpc>
                          <a:spcPct val="107000"/>
                        </a:lnSpc>
                        <a:spcBef>
                          <a:spcPts val="0"/>
                        </a:spcBef>
                        <a:spcAft>
                          <a:spcPts val="0"/>
                        </a:spcAft>
                      </a:pPr>
                      <a:r>
                        <a:rPr lang="en-US" sz="900" dirty="0">
                          <a:effectLst/>
                        </a:rPr>
                        <a:t>Considered to be same as ON, Not eligible for AS award</a:t>
                      </a:r>
                    </a:p>
                    <a:p>
                      <a:pPr marL="0" marR="0">
                        <a:lnSpc>
                          <a:spcPct val="107000"/>
                        </a:lnSpc>
                        <a:spcBef>
                          <a:spcPts val="0"/>
                        </a:spcBef>
                        <a:spcAft>
                          <a:spcPts val="0"/>
                        </a:spcAft>
                      </a:pPr>
                      <a:r>
                        <a:rPr lang="en-US" sz="900" kern="1200" dirty="0">
                          <a:solidFill>
                            <a:schemeClr val="dk1"/>
                          </a:solidFill>
                          <a:effectLst/>
                          <a:latin typeface="+mn-lt"/>
                          <a:ea typeface="+mn-ea"/>
                          <a:cs typeface="+mn-cs"/>
                        </a:rPr>
                        <a:t>QSE may appropriately set LSL and HSL to reflect operating limits</a:t>
                      </a:r>
                    </a:p>
                  </a:txBody>
                  <a:tcPr marL="61359" marR="61359" marT="0" marB="0"/>
                </a:tc>
                <a:extLst>
                  <a:ext uri="{0D108BD9-81ED-4DB2-BD59-A6C34878D82A}">
                    <a16:rowId xmlns:a16="http://schemas.microsoft.com/office/drawing/2014/main" val="10009"/>
                  </a:ext>
                </a:extLst>
              </a:tr>
              <a:tr h="205625">
                <a:tc>
                  <a:txBody>
                    <a:bodyPr/>
                    <a:lstStyle/>
                    <a:p>
                      <a:pPr marL="0" marR="0">
                        <a:lnSpc>
                          <a:spcPct val="107000"/>
                        </a:lnSpc>
                        <a:spcBef>
                          <a:spcPts val="0"/>
                        </a:spcBef>
                        <a:spcAft>
                          <a:spcPts val="0"/>
                        </a:spcAft>
                      </a:pPr>
                      <a:r>
                        <a:rPr lang="en-US" sz="900" dirty="0">
                          <a:effectLst/>
                        </a:rPr>
                        <a:t>STARTUP</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a:lnSpc>
                          <a:spcPct val="107000"/>
                        </a:lnSpc>
                        <a:spcBef>
                          <a:spcPts val="0"/>
                        </a:spcBef>
                        <a:spcAft>
                          <a:spcPts val="0"/>
                        </a:spcAft>
                      </a:pPr>
                      <a:r>
                        <a:rPr lang="en-US" sz="900" dirty="0">
                          <a:effectLst/>
                        </a:rPr>
                        <a:t>Energy participation same as today.  Cannot be awarded AS (BP=telMW+5*</a:t>
                      </a:r>
                      <a:r>
                        <a:rPr lang="en-US" sz="900" dirty="0" err="1">
                          <a:effectLst/>
                        </a:rPr>
                        <a:t>RRup</a:t>
                      </a:r>
                      <a:r>
                        <a:rPr lang="en-US" sz="900" dirty="0">
                          <a:effectLst/>
                        </a:rPr>
                        <a:t>)</a:t>
                      </a:r>
                    </a:p>
                    <a:p>
                      <a:pPr marL="0" marR="0">
                        <a:lnSpc>
                          <a:spcPct val="107000"/>
                        </a:lnSpc>
                        <a:spcBef>
                          <a:spcPts val="0"/>
                        </a:spcBef>
                        <a:spcAft>
                          <a:spcPts val="0"/>
                        </a:spcAft>
                      </a:pPr>
                      <a:r>
                        <a:rPr lang="en-US" sz="900" dirty="0">
                          <a:effectLst/>
                          <a:latin typeface="+mn-lt"/>
                          <a:ea typeface="Calibri" panose="020F0502020204030204" pitchFamily="34" charset="0"/>
                          <a:cs typeface="Times New Roman" panose="02020603050405020304" pitchFamily="18" charset="0"/>
                        </a:rPr>
                        <a:t>Exception is when OFF Resource deployed for Non-Spin and OFFQS awarded BP&gt;0</a:t>
                      </a:r>
                    </a:p>
                  </a:txBody>
                  <a:tcPr marL="61359" marR="61359" marT="0" marB="0"/>
                </a:tc>
                <a:extLst>
                  <a:ext uri="{0D108BD9-81ED-4DB2-BD59-A6C34878D82A}">
                    <a16:rowId xmlns:a16="http://schemas.microsoft.com/office/drawing/2014/main" val="10010"/>
                  </a:ext>
                </a:extLst>
              </a:tr>
              <a:tr h="230415">
                <a:tc>
                  <a:txBody>
                    <a:bodyPr/>
                    <a:lstStyle/>
                    <a:p>
                      <a:pPr marL="0" marR="0">
                        <a:lnSpc>
                          <a:spcPct val="107000"/>
                        </a:lnSpc>
                        <a:spcBef>
                          <a:spcPts val="0"/>
                        </a:spcBef>
                        <a:spcAft>
                          <a:spcPts val="0"/>
                        </a:spcAft>
                      </a:pPr>
                      <a:r>
                        <a:rPr lang="en-US" sz="900" dirty="0">
                          <a:effectLst/>
                        </a:rPr>
                        <a:t>SHUTDOWN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ea typeface="Calibri" panose="020F0502020204030204" pitchFamily="34" charset="0"/>
                          <a:cs typeface="Times New Roman" panose="02020603050405020304" pitchFamily="18" charset="0"/>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dirty="0">
                          <a:effectLst/>
                          <a:latin typeface="+mn-lt"/>
                        </a:rPr>
                        <a:t>Energy participation same as today.  Cannot be awarded AS (BP=telMW-5*</a:t>
                      </a:r>
                      <a:r>
                        <a:rPr lang="en-US" sz="900" dirty="0" err="1">
                          <a:effectLst/>
                          <a:latin typeface="+mn-lt"/>
                        </a:rPr>
                        <a:t>RRdn</a:t>
                      </a:r>
                      <a:r>
                        <a:rPr lang="en-US" sz="900" dirty="0">
                          <a:effectLst/>
                          <a:latin typeface="+mn-lt"/>
                        </a:rPr>
                        <a:t>)</a:t>
                      </a:r>
                      <a:endParaRPr lang="en-US" sz="900" dirty="0">
                        <a:effectLst/>
                        <a:latin typeface="+mn-lt"/>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11"/>
                  </a:ext>
                </a:extLst>
              </a:tr>
              <a:tr h="351293">
                <a:tc>
                  <a:txBody>
                    <a:bodyPr/>
                    <a:lstStyle/>
                    <a:p>
                      <a:pPr marL="0" marR="0" algn="l" defTabSz="914400" rtl="0" eaLnBrk="1" latinLnBrk="0" hangingPunct="1">
                        <a:lnSpc>
                          <a:spcPct val="107000"/>
                        </a:lnSpc>
                        <a:spcBef>
                          <a:spcPts val="0"/>
                        </a:spcBef>
                        <a:spcAft>
                          <a:spcPts val="0"/>
                        </a:spcAft>
                      </a:pPr>
                      <a:r>
                        <a:rPr lang="en-US" sz="900" b="1" kern="1200" dirty="0">
                          <a:solidFill>
                            <a:schemeClr val="lt1"/>
                          </a:solidFill>
                          <a:effectLst/>
                          <a:latin typeface="+mn-lt"/>
                          <a:ea typeface="+mn-ea"/>
                          <a:cs typeface="+mn-cs"/>
                        </a:rPr>
                        <a:t>ONSC</a:t>
                      </a:r>
                    </a:p>
                  </a:txBody>
                  <a:tcPr marL="61359" marR="61359" marT="0" marB="0"/>
                </a:tc>
                <a:tc>
                  <a:txBody>
                    <a:bodyPr/>
                    <a:lstStyle/>
                    <a:p>
                      <a:pPr marL="0" marR="0">
                        <a:lnSpc>
                          <a:spcPct val="107000"/>
                        </a:lnSpc>
                        <a:spcBef>
                          <a:spcPts val="0"/>
                        </a:spcBef>
                        <a:spcAft>
                          <a:spcPts val="0"/>
                        </a:spcAft>
                      </a:pPr>
                      <a:r>
                        <a:rPr lang="en-US" sz="1000" kern="1200" dirty="0">
                          <a:solidFill>
                            <a:srgbClr val="C00000"/>
                          </a:solidFill>
                          <a:effectLst/>
                          <a:latin typeface="+mn-lt"/>
                          <a:ea typeface="+mn-ea"/>
                          <a:cs typeface="+mn-cs"/>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kern="1200" dirty="0">
                          <a:solidFill>
                            <a:srgbClr val="C00000"/>
                          </a:solidFill>
                          <a:effectLst/>
                          <a:latin typeface="+mn-lt"/>
                          <a:ea typeface="+mn-ea"/>
                          <a:cs typeface="+mn-cs"/>
                        </a:rPr>
                        <a:t>Y</a:t>
                      </a:r>
                    </a:p>
                  </a:txBody>
                  <a:tcPr marL="61359" marR="61359" marT="0" marB="0"/>
                </a:tc>
                <a:tc>
                  <a:txBody>
                    <a:bodyPr/>
                    <a:lstStyle/>
                    <a:p>
                      <a:pPr marL="0" marR="0">
                        <a:lnSpc>
                          <a:spcPct val="107000"/>
                        </a:lnSpc>
                        <a:spcBef>
                          <a:spcPts val="0"/>
                        </a:spcBef>
                        <a:spcAft>
                          <a:spcPts val="0"/>
                        </a:spcAft>
                      </a:pPr>
                      <a:r>
                        <a:rPr lang="en-US" sz="1000" kern="1200" dirty="0">
                          <a:solidFill>
                            <a:schemeClr val="tx1"/>
                          </a:solidFill>
                          <a:effectLst/>
                          <a:latin typeface="+mn-lt"/>
                          <a:ea typeface="+mn-ea"/>
                          <a:cs typeface="+mn-cs"/>
                        </a:rPr>
                        <a:t>(New Resource</a:t>
                      </a:r>
                      <a:r>
                        <a:rPr lang="en-US" sz="1000" kern="1200" baseline="0" dirty="0">
                          <a:solidFill>
                            <a:schemeClr val="tx1"/>
                          </a:solidFill>
                          <a:effectLst/>
                          <a:latin typeface="+mn-lt"/>
                          <a:ea typeface="+mn-ea"/>
                          <a:cs typeface="+mn-cs"/>
                        </a:rPr>
                        <a:t> Status to replace ONRR, ONECRS)</a:t>
                      </a:r>
                    </a:p>
                    <a:p>
                      <a:pPr marL="285750" marR="0" indent="-285750">
                        <a:lnSpc>
                          <a:spcPct val="107000"/>
                        </a:lnSpc>
                        <a:spcBef>
                          <a:spcPts val="0"/>
                        </a:spcBef>
                        <a:spcAft>
                          <a:spcPts val="0"/>
                        </a:spcAft>
                        <a:buFont typeface="Arial" panose="020B0604020202020204" pitchFamily="34" charset="0"/>
                        <a:buChar char="•"/>
                      </a:pPr>
                      <a:r>
                        <a:rPr lang="en-US" sz="1000" kern="1200" dirty="0">
                          <a:solidFill>
                            <a:schemeClr val="tx1"/>
                          </a:solidFill>
                          <a:effectLst/>
                          <a:latin typeface="+mn-lt"/>
                          <a:ea typeface="+mn-ea"/>
                          <a:cs typeface="+mn-cs"/>
                        </a:rPr>
                        <a:t>Hydro in Synchronous Condenser mode. </a:t>
                      </a:r>
                    </a:p>
                    <a:p>
                      <a:pPr marL="285750" marR="0" indent="-285750">
                        <a:lnSpc>
                          <a:spcPct val="107000"/>
                        </a:lnSpc>
                        <a:spcBef>
                          <a:spcPts val="0"/>
                        </a:spcBef>
                        <a:spcAft>
                          <a:spcPts val="0"/>
                        </a:spcAft>
                        <a:buFont typeface="Arial" panose="020B0604020202020204" pitchFamily="34" charset="0"/>
                        <a:buChar char="•"/>
                      </a:pPr>
                      <a:r>
                        <a:rPr lang="en-US" sz="1000" kern="1200" dirty="0">
                          <a:solidFill>
                            <a:schemeClr val="tx1"/>
                          </a:solidFill>
                          <a:effectLst/>
                          <a:latin typeface="+mn-lt"/>
                          <a:ea typeface="+mn-ea"/>
                          <a:cs typeface="+mn-cs"/>
                        </a:rPr>
                        <a:t>BP=</a:t>
                      </a:r>
                      <a:r>
                        <a:rPr lang="en-US" sz="1000" kern="1200" dirty="0" err="1">
                          <a:solidFill>
                            <a:schemeClr val="tx1"/>
                          </a:solidFill>
                          <a:effectLst/>
                          <a:latin typeface="+mn-lt"/>
                          <a:ea typeface="+mn-ea"/>
                          <a:cs typeface="+mn-cs"/>
                        </a:rPr>
                        <a:t>TelMW</a:t>
                      </a:r>
                      <a:r>
                        <a:rPr lang="en-US" sz="1000" kern="1200" dirty="0">
                          <a:solidFill>
                            <a:schemeClr val="tx1"/>
                          </a:solidFill>
                          <a:effectLst/>
                          <a:latin typeface="+mn-lt"/>
                          <a:ea typeface="+mn-ea"/>
                          <a:cs typeface="+mn-cs"/>
                        </a:rPr>
                        <a:t>. </a:t>
                      </a:r>
                    </a:p>
                    <a:p>
                      <a:pPr marL="285750" marR="0" indent="-285750">
                        <a:lnSpc>
                          <a:spcPct val="107000"/>
                        </a:lnSpc>
                        <a:spcBef>
                          <a:spcPts val="0"/>
                        </a:spcBef>
                        <a:spcAft>
                          <a:spcPts val="0"/>
                        </a:spcAft>
                        <a:buFont typeface="Arial" panose="020B0604020202020204" pitchFamily="34" charset="0"/>
                        <a:buChar char="•"/>
                      </a:pPr>
                      <a:r>
                        <a:rPr lang="en-US" sz="1000" kern="1200" dirty="0">
                          <a:solidFill>
                            <a:schemeClr val="tx1"/>
                          </a:solidFill>
                          <a:effectLst/>
                          <a:latin typeface="+mn-lt"/>
                          <a:ea typeface="+mn-ea"/>
                          <a:cs typeface="+mn-cs"/>
                        </a:rPr>
                        <a:t>Available for RRS and ECRS </a:t>
                      </a:r>
                    </a:p>
                    <a:p>
                      <a:pPr marL="285750" marR="0" indent="-285750">
                        <a:lnSpc>
                          <a:spcPct val="107000"/>
                        </a:lnSpc>
                        <a:spcBef>
                          <a:spcPts val="0"/>
                        </a:spcBef>
                        <a:spcAft>
                          <a:spcPts val="0"/>
                        </a:spcAft>
                        <a:buFont typeface="Arial" panose="020B0604020202020204" pitchFamily="34" charset="0"/>
                        <a:buChar char="•"/>
                      </a:pPr>
                      <a:r>
                        <a:rPr lang="en-US" sz="1000" kern="1200" dirty="0">
                          <a:solidFill>
                            <a:schemeClr val="tx1"/>
                          </a:solidFill>
                          <a:effectLst/>
                          <a:latin typeface="+mn-lt"/>
                          <a:ea typeface="+mn-ea"/>
                          <a:cs typeface="+mn-cs"/>
                        </a:rPr>
                        <a:t>AS deployed by frequency trigger or ERCOT Manual deployment</a:t>
                      </a:r>
                    </a:p>
                  </a:txBody>
                  <a:tcPr marL="61359" marR="61359" marT="0" marB="0"/>
                </a:tc>
                <a:extLst>
                  <a:ext uri="{0D108BD9-81ED-4DB2-BD59-A6C34878D82A}">
                    <a16:rowId xmlns:a16="http://schemas.microsoft.com/office/drawing/2014/main" val="3929485675"/>
                  </a:ext>
                </a:extLst>
              </a:tr>
              <a:tr h="2056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900" b="1" kern="1200" dirty="0">
                          <a:solidFill>
                            <a:schemeClr val="lt1"/>
                          </a:solidFill>
                          <a:effectLst/>
                          <a:latin typeface="+mn-lt"/>
                          <a:ea typeface="+mn-ea"/>
                          <a:cs typeface="+mn-cs"/>
                        </a:rPr>
                        <a:t>ONHOLD</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US" sz="1000" b="1" kern="1200" dirty="0">
                        <a:solidFill>
                          <a:srgbClr val="FFFF00"/>
                        </a:solidFill>
                        <a:effectLst/>
                        <a:latin typeface="+mn-lt"/>
                        <a:ea typeface="+mn-ea"/>
                        <a:cs typeface="+mn-cs"/>
                      </a:endParaRP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kern="1200" dirty="0">
                          <a:solidFill>
                            <a:srgbClr val="C00000"/>
                          </a:solidFill>
                          <a:effectLst/>
                          <a:latin typeface="+mn-lt"/>
                          <a:ea typeface="+mn-ea"/>
                          <a:cs typeface="+mn-cs"/>
                        </a:rPr>
                        <a:t>Y</a:t>
                      </a:r>
                    </a:p>
                  </a:txBody>
                  <a:tcPr marL="61359" marR="61359" marT="0" marB="0"/>
                </a:tc>
                <a:tc>
                  <a:txBody>
                    <a:bodyPr/>
                    <a:lstStyle/>
                    <a:p>
                      <a:pPr marL="0" marR="0" indent="0">
                        <a:lnSpc>
                          <a:spcPct val="107000"/>
                        </a:lnSpc>
                        <a:spcBef>
                          <a:spcPts val="0"/>
                        </a:spcBef>
                        <a:spcAft>
                          <a:spcPts val="0"/>
                        </a:spcAft>
                        <a:buFont typeface="Arial" panose="020B0604020202020204" pitchFamily="34" charset="0"/>
                        <a:buNone/>
                      </a:pPr>
                      <a:endParaRPr lang="en-US" sz="1000" kern="1200" baseline="0" dirty="0">
                        <a:solidFill>
                          <a:schemeClr val="tx1"/>
                        </a:solidFill>
                        <a:effectLst/>
                        <a:latin typeface="+mn-lt"/>
                        <a:ea typeface="+mn-ea"/>
                        <a:cs typeface="+mn-cs"/>
                      </a:endParaRPr>
                    </a:p>
                    <a:p>
                      <a:pPr marL="285750" marR="0" indent="-285750">
                        <a:lnSpc>
                          <a:spcPct val="107000"/>
                        </a:lnSpc>
                        <a:spcBef>
                          <a:spcPts val="0"/>
                        </a:spcBef>
                        <a:spcAft>
                          <a:spcPts val="0"/>
                        </a:spcAft>
                        <a:buFont typeface="Arial" panose="020B0604020202020204" pitchFamily="34" charset="0"/>
                        <a:buChar char="•"/>
                      </a:pPr>
                      <a:r>
                        <a:rPr lang="en-US" sz="1000" kern="1200" baseline="0" dirty="0">
                          <a:solidFill>
                            <a:schemeClr val="tx1"/>
                          </a:solidFill>
                          <a:effectLst/>
                          <a:latin typeface="+mn-lt"/>
                          <a:ea typeface="+mn-ea"/>
                          <a:cs typeface="+mn-cs"/>
                        </a:rPr>
                        <a:t>Indicates unavailability to be moved up or down. </a:t>
                      </a:r>
                    </a:p>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US" sz="1000" kern="1200" baseline="0" dirty="0">
                          <a:solidFill>
                            <a:schemeClr val="tx1"/>
                          </a:solidFill>
                          <a:effectLst/>
                          <a:latin typeface="+mn-lt"/>
                          <a:ea typeface="+mn-ea"/>
                          <a:cs typeface="+mn-cs"/>
                        </a:rPr>
                        <a:t>BP=</a:t>
                      </a:r>
                      <a:r>
                        <a:rPr lang="en-US" sz="1000" kern="1200" baseline="0" dirty="0" err="1">
                          <a:solidFill>
                            <a:schemeClr val="tx1"/>
                          </a:solidFill>
                          <a:effectLst/>
                          <a:latin typeface="+mn-lt"/>
                          <a:ea typeface="+mn-ea"/>
                          <a:cs typeface="+mn-cs"/>
                        </a:rPr>
                        <a:t>telMW</a:t>
                      </a:r>
                      <a:endParaRPr lang="en-US" sz="1000" kern="1200" baseline="0" dirty="0">
                        <a:solidFill>
                          <a:schemeClr val="tx1"/>
                        </a:solidFill>
                        <a:effectLst/>
                        <a:latin typeface="+mn-lt"/>
                        <a:ea typeface="+mn-ea"/>
                        <a:cs typeface="+mn-cs"/>
                      </a:endParaRPr>
                    </a:p>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US" sz="1000" dirty="0">
                          <a:solidFill>
                            <a:schemeClr val="tx1"/>
                          </a:solidFill>
                          <a:effectLst/>
                        </a:rPr>
                        <a:t>Not eligible for AS award</a:t>
                      </a:r>
                    </a:p>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US" sz="1000" dirty="0">
                          <a:solidFill>
                            <a:schemeClr val="tx1"/>
                          </a:solidFill>
                          <a:effectLst/>
                        </a:rPr>
                        <a:t>Example</a:t>
                      </a:r>
                      <a:r>
                        <a:rPr lang="en-US" sz="1000" baseline="0" dirty="0">
                          <a:solidFill>
                            <a:schemeClr val="tx1"/>
                          </a:solidFill>
                          <a:effectLst/>
                        </a:rPr>
                        <a:t> usage scenario: Combined Cycle Configuration transition, Boiler feed pump start, etc.</a:t>
                      </a:r>
                      <a:endParaRPr lang="en-US" sz="1000" dirty="0">
                        <a:solidFill>
                          <a:schemeClr val="tx1"/>
                        </a:solidFill>
                        <a:effectLst/>
                      </a:endParaRPr>
                    </a:p>
                  </a:txBody>
                  <a:tcPr marL="61359" marR="61359" marT="0" marB="0"/>
                </a:tc>
                <a:extLst>
                  <a:ext uri="{0D108BD9-81ED-4DB2-BD59-A6C34878D82A}">
                    <a16:rowId xmlns:a16="http://schemas.microsoft.com/office/drawing/2014/main" val="4195151668"/>
                  </a:ext>
                </a:extLst>
              </a:tr>
              <a:tr h="205625">
                <a:tc>
                  <a:txBody>
                    <a:bodyPr/>
                    <a:lstStyle/>
                    <a:p>
                      <a:pPr marL="0" marR="0">
                        <a:lnSpc>
                          <a:spcPct val="107000"/>
                        </a:lnSpc>
                        <a:spcBef>
                          <a:spcPts val="0"/>
                        </a:spcBef>
                        <a:spcAft>
                          <a:spcPts val="0"/>
                        </a:spcAft>
                      </a:pPr>
                      <a:r>
                        <a:rPr lang="en-US" sz="1000" dirty="0">
                          <a:effectLst/>
                        </a:rPr>
                        <a:t>OUT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mn-ea"/>
                          <a:cs typeface="+mn-cs"/>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mn-ea"/>
                          <a:cs typeface="+mn-cs"/>
                        </a:rPr>
                        <a:t>Y</a:t>
                      </a:r>
                    </a:p>
                  </a:txBody>
                  <a:tcPr marL="61359" marR="61359" marT="0" marB="0"/>
                </a:tc>
                <a:tc>
                  <a:txBody>
                    <a:bodyPr/>
                    <a:lstStyle/>
                    <a:p>
                      <a:pPr marL="0" marR="0">
                        <a:lnSpc>
                          <a:spcPct val="107000"/>
                        </a:lnSpc>
                        <a:spcBef>
                          <a:spcPts val="0"/>
                        </a:spcBef>
                        <a:spcAft>
                          <a:spcPts val="0"/>
                        </a:spcAft>
                      </a:pPr>
                      <a:r>
                        <a:rPr lang="en-US" sz="1000" dirty="0">
                          <a:effectLst/>
                        </a:rPr>
                        <a:t>Not available for energy or AS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2468394229"/>
                  </a:ext>
                </a:extLst>
              </a:tr>
              <a:tr h="205625">
                <a:tc>
                  <a:txBody>
                    <a:bodyPr/>
                    <a:lstStyle/>
                    <a:p>
                      <a:pPr marL="0" marR="0">
                        <a:lnSpc>
                          <a:spcPct val="107000"/>
                        </a:lnSpc>
                        <a:spcBef>
                          <a:spcPts val="0"/>
                        </a:spcBef>
                        <a:spcAft>
                          <a:spcPts val="0"/>
                        </a:spcAft>
                      </a:pPr>
                      <a:r>
                        <a:rPr lang="en-US" sz="1000">
                          <a:effectLst/>
                        </a:rPr>
                        <a:t>EMR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mn-ea"/>
                          <a:cs typeface="+mn-cs"/>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mn-ea"/>
                          <a:cs typeface="+mn-cs"/>
                        </a:rPr>
                        <a:t>Y</a:t>
                      </a:r>
                    </a:p>
                  </a:txBody>
                  <a:tcPr marL="61359" marR="61359" marT="0" marB="0"/>
                </a:tc>
                <a:tc>
                  <a:txBody>
                    <a:bodyPr/>
                    <a:lstStyle/>
                    <a:p>
                      <a:pPr marL="0" marR="0">
                        <a:lnSpc>
                          <a:spcPct val="107000"/>
                        </a:lnSpc>
                        <a:spcBef>
                          <a:spcPts val="0"/>
                        </a:spcBef>
                        <a:spcAft>
                          <a:spcPts val="0"/>
                        </a:spcAft>
                      </a:pPr>
                      <a:r>
                        <a:rPr lang="en-US" sz="1000" dirty="0">
                          <a:effectLst/>
                        </a:rPr>
                        <a:t>Not available for energy or AS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541091842"/>
                  </a:ext>
                </a:extLst>
              </a:tr>
              <a:tr h="29859">
                <a:tc>
                  <a:txBody>
                    <a:bodyPr/>
                    <a:lstStyle/>
                    <a:p>
                      <a:pPr marL="0" marR="0">
                        <a:lnSpc>
                          <a:spcPct val="107000"/>
                        </a:lnSpc>
                        <a:spcBef>
                          <a:spcPts val="0"/>
                        </a:spcBef>
                        <a:spcAft>
                          <a:spcPts val="0"/>
                        </a:spcAft>
                      </a:pPr>
                      <a:r>
                        <a:rPr lang="en-US" sz="1000" dirty="0">
                          <a:effectLst/>
                        </a:rPr>
                        <a:t>EMRSWGR</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mn-ea"/>
                          <a:cs typeface="+mn-cs"/>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kern="1200" dirty="0">
                          <a:solidFill>
                            <a:schemeClr val="tx1"/>
                          </a:solidFill>
                          <a:effectLst/>
                          <a:latin typeface="+mn-lt"/>
                          <a:ea typeface="+mn-ea"/>
                          <a:cs typeface="+mn-cs"/>
                        </a:rPr>
                        <a:t>Y</a:t>
                      </a:r>
                    </a:p>
                  </a:txBody>
                  <a:tcPr marL="61359" marR="61359" marT="0" marB="0"/>
                </a:tc>
                <a:tc>
                  <a:txBody>
                    <a:bodyPr/>
                    <a:lstStyle/>
                    <a:p>
                      <a:pPr marL="0" marR="0">
                        <a:lnSpc>
                          <a:spcPct val="107000"/>
                        </a:lnSpc>
                        <a:spcBef>
                          <a:spcPts val="0"/>
                        </a:spcBef>
                        <a:spcAft>
                          <a:spcPts val="0"/>
                        </a:spcAft>
                      </a:pPr>
                      <a:r>
                        <a:rPr lang="en-US" sz="1000" dirty="0">
                          <a:effectLst/>
                        </a:rPr>
                        <a:t>Not available for energy or AS awards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4294657755"/>
                  </a:ext>
                </a:extLst>
              </a:tr>
            </a:tbl>
          </a:graphicData>
        </a:graphic>
      </p:graphicFrame>
    </p:spTree>
    <p:extLst>
      <p:ext uri="{BB962C8B-B14F-4D97-AF65-F5344CB8AC3E}">
        <p14:creationId xmlns:p14="http://schemas.microsoft.com/office/powerpoint/2010/main" val="821221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RTC: Load Resource Statuses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35</a:t>
            </a:fld>
            <a:endParaRPr lang="en-US"/>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3571614480"/>
              </p:ext>
            </p:extLst>
          </p:nvPr>
        </p:nvGraphicFramePr>
        <p:xfrm>
          <a:off x="251520" y="1088740"/>
          <a:ext cx="8458200" cy="1101853"/>
        </p:xfrm>
        <a:graphic>
          <a:graphicData uri="http://schemas.openxmlformats.org/drawingml/2006/table">
            <a:tbl>
              <a:tblPr firstRow="1" firstCol="1" bandRow="1">
                <a:tableStyleId>{5C22544A-7EE6-4342-B048-85BDC9FD1C3A}</a:tableStyleId>
              </a:tblPr>
              <a:tblGrid>
                <a:gridCol w="1060959">
                  <a:extLst>
                    <a:ext uri="{9D8B030D-6E8A-4147-A177-3AD203B41FA5}">
                      <a16:colId xmlns:a16="http://schemas.microsoft.com/office/drawing/2014/main" val="20000"/>
                    </a:ext>
                  </a:extLst>
                </a:gridCol>
                <a:gridCol w="1060959">
                  <a:extLst>
                    <a:ext uri="{9D8B030D-6E8A-4147-A177-3AD203B41FA5}">
                      <a16:colId xmlns:a16="http://schemas.microsoft.com/office/drawing/2014/main" val="20001"/>
                    </a:ext>
                  </a:extLst>
                </a:gridCol>
                <a:gridCol w="1060959">
                  <a:extLst>
                    <a:ext uri="{9D8B030D-6E8A-4147-A177-3AD203B41FA5}">
                      <a16:colId xmlns:a16="http://schemas.microsoft.com/office/drawing/2014/main" val="20002"/>
                    </a:ext>
                  </a:extLst>
                </a:gridCol>
                <a:gridCol w="5275323">
                  <a:extLst>
                    <a:ext uri="{9D8B030D-6E8A-4147-A177-3AD203B41FA5}">
                      <a16:colId xmlns:a16="http://schemas.microsoft.com/office/drawing/2014/main" val="20003"/>
                    </a:ext>
                  </a:extLst>
                </a:gridCol>
              </a:tblGrid>
              <a:tr h="205625">
                <a:tc>
                  <a:txBody>
                    <a:bodyPr/>
                    <a:lstStyle/>
                    <a:p>
                      <a:pPr marL="0" marR="0">
                        <a:lnSpc>
                          <a:spcPct val="107000"/>
                        </a:lnSpc>
                        <a:spcBef>
                          <a:spcPts val="0"/>
                        </a:spcBef>
                        <a:spcAft>
                          <a:spcPts val="0"/>
                        </a:spcAft>
                      </a:pPr>
                      <a:r>
                        <a:rPr lang="en-US" sz="1400" dirty="0">
                          <a:effectLst/>
                        </a:rPr>
                        <a:t>Resource 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COP</a:t>
                      </a:r>
                    </a:p>
                  </a:txBody>
                  <a:tcPr marL="61359" marR="61359" marT="0" marB="0"/>
                </a:tc>
                <a:tc>
                  <a:txBody>
                    <a:bodyPr/>
                    <a:lstStyle/>
                    <a:p>
                      <a:pPr marL="0" marR="0">
                        <a:lnSpc>
                          <a:spcPct val="107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Telemetry</a:t>
                      </a:r>
                    </a:p>
                  </a:txBody>
                  <a:tcPr marL="61359" marR="61359" marT="0" marB="0"/>
                </a:tc>
                <a:tc>
                  <a:txBody>
                    <a:bodyPr/>
                    <a:lstStyle/>
                    <a:p>
                      <a:pPr marL="0" marR="0" algn="l" defTabSz="914400" rtl="0" eaLnBrk="1" latinLnBrk="0" hangingPunct="1">
                        <a:lnSpc>
                          <a:spcPct val="107000"/>
                        </a:lnSpc>
                        <a:spcBef>
                          <a:spcPts val="0"/>
                        </a:spcBef>
                        <a:spcAft>
                          <a:spcPts val="0"/>
                        </a:spcAft>
                      </a:pPr>
                      <a:r>
                        <a:rPr lang="en-US" sz="1800" b="1" kern="1200" dirty="0">
                          <a:solidFill>
                            <a:srgbClr val="FFFFFF"/>
                          </a:solidFill>
                          <a:effectLst/>
                          <a:latin typeface="+mn-lt"/>
                          <a:ea typeface="+mn-ea"/>
                          <a:cs typeface="+mn-cs"/>
                        </a:rPr>
                        <a:t>Use of Load Resource Status under RTC</a:t>
                      </a:r>
                    </a:p>
                  </a:txBody>
                  <a:tcPr marL="61359" marR="61359" marT="0" marB="0"/>
                </a:tc>
                <a:extLst>
                  <a:ext uri="{0D108BD9-81ED-4DB2-BD59-A6C34878D82A}">
                    <a16:rowId xmlns:a16="http://schemas.microsoft.com/office/drawing/2014/main" val="10000"/>
                  </a:ext>
                </a:extLst>
              </a:tr>
              <a:tr h="2056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kern="1200" dirty="0">
                          <a:solidFill>
                            <a:schemeClr val="lt1"/>
                          </a:solidFill>
                          <a:effectLst/>
                          <a:latin typeface="+mn-lt"/>
                          <a:ea typeface="+mn-ea"/>
                          <a:cs typeface="+mn-cs"/>
                        </a:rPr>
                        <a:t>ONL</a:t>
                      </a:r>
                    </a:p>
                  </a:txBody>
                  <a:tcPr marL="61359" marR="61359" marT="0" marB="0"/>
                </a:tc>
                <a:tc>
                  <a:txBody>
                    <a:bodyPr/>
                    <a:lstStyle/>
                    <a:p>
                      <a:pPr marL="0" marR="0">
                        <a:lnSpc>
                          <a:spcPct val="107000"/>
                        </a:lnSpc>
                        <a:spcBef>
                          <a:spcPts val="0"/>
                        </a:spcBef>
                        <a:spcAft>
                          <a:spcPts val="0"/>
                        </a:spcAft>
                      </a:pPr>
                      <a:r>
                        <a:rPr lang="en-US" sz="1400" kern="1200" dirty="0">
                          <a:solidFill>
                            <a:srgbClr val="C00000"/>
                          </a:solidFill>
                          <a:effectLst/>
                          <a:latin typeface="+mn-lt"/>
                          <a:ea typeface="+mn-ea"/>
                          <a:cs typeface="+mn-cs"/>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rgbClr val="C00000"/>
                          </a:solidFill>
                          <a:effectLst/>
                          <a:latin typeface="+mn-lt"/>
                          <a:ea typeface="+mn-ea"/>
                          <a:cs typeface="+mn-cs"/>
                        </a:rPr>
                        <a:t>Y</a:t>
                      </a:r>
                    </a:p>
                  </a:txBody>
                  <a:tcPr marL="61359" marR="61359" marT="0" marB="0"/>
                </a:tc>
                <a:tc>
                  <a:txBody>
                    <a:bodyPr/>
                    <a:lstStyle/>
                    <a:p>
                      <a:pPr marL="0" marR="0">
                        <a:lnSpc>
                          <a:spcPct val="107000"/>
                        </a:lnSpc>
                        <a:spcBef>
                          <a:spcPts val="0"/>
                        </a:spcBef>
                        <a:spcAft>
                          <a:spcPts val="0"/>
                        </a:spcAft>
                      </a:pPr>
                      <a:r>
                        <a:rPr lang="en-US" sz="1400" kern="1200" dirty="0">
                          <a:solidFill>
                            <a:schemeClr val="tx1"/>
                          </a:solidFill>
                          <a:effectLst/>
                          <a:latin typeface="+mn-lt"/>
                          <a:ea typeface="+mn-ea"/>
                          <a:cs typeface="+mn-cs"/>
                        </a:rPr>
                        <a:t>(New Resource</a:t>
                      </a:r>
                      <a:r>
                        <a:rPr lang="en-US" sz="1400" kern="1200" baseline="0" dirty="0">
                          <a:solidFill>
                            <a:schemeClr val="tx1"/>
                          </a:solidFill>
                          <a:effectLst/>
                          <a:latin typeface="+mn-lt"/>
                          <a:ea typeface="+mn-ea"/>
                          <a:cs typeface="+mn-cs"/>
                        </a:rPr>
                        <a:t> Status to replace ONRGL, ONCLR, ONRL,ONECL,ONFRRSL,FRRSDN,FRRSUP)</a:t>
                      </a:r>
                    </a:p>
                  </a:txBody>
                  <a:tcPr marL="61359" marR="61359" marT="0" marB="0"/>
                </a:tc>
                <a:extLst>
                  <a:ext uri="{0D108BD9-81ED-4DB2-BD59-A6C34878D82A}">
                    <a16:rowId xmlns:a16="http://schemas.microsoft.com/office/drawing/2014/main" val="10001"/>
                  </a:ext>
                </a:extLst>
              </a:tr>
              <a:tr h="205625">
                <a:tc>
                  <a:txBody>
                    <a:bodyPr/>
                    <a:lstStyle/>
                    <a:p>
                      <a:pPr marL="0" marR="0">
                        <a:lnSpc>
                          <a:spcPct val="107000"/>
                        </a:lnSpc>
                        <a:spcBef>
                          <a:spcPts val="0"/>
                        </a:spcBef>
                        <a:spcAft>
                          <a:spcPts val="0"/>
                        </a:spcAft>
                      </a:pPr>
                      <a:r>
                        <a:rPr lang="en-US" sz="1400" dirty="0">
                          <a:effectLst/>
                        </a:rPr>
                        <a:t>OUTL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n-lt"/>
                          <a:ea typeface="+mn-ea"/>
                          <a:cs typeface="+mn-cs"/>
                        </a:rPr>
                        <a:t>Y</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tx1"/>
                          </a:solidFill>
                          <a:effectLst/>
                          <a:latin typeface="+mn-lt"/>
                          <a:ea typeface="+mn-ea"/>
                          <a:cs typeface="+mn-cs"/>
                        </a:rPr>
                        <a:t>Y</a:t>
                      </a:r>
                    </a:p>
                  </a:txBody>
                  <a:tcPr marL="61359" marR="61359" marT="0" marB="0"/>
                </a:tc>
                <a:tc>
                  <a:txBody>
                    <a:bodyPr/>
                    <a:lstStyle/>
                    <a:p>
                      <a:pPr marL="0" marR="0">
                        <a:lnSpc>
                          <a:spcPct val="107000"/>
                        </a:lnSpc>
                        <a:spcBef>
                          <a:spcPts val="0"/>
                        </a:spcBef>
                        <a:spcAft>
                          <a:spcPts val="0"/>
                        </a:spcAft>
                      </a:pPr>
                      <a:r>
                        <a:rPr lang="en-US" sz="1400" dirty="0">
                          <a:effectLst/>
                        </a:rPr>
                        <a:t>Not available for energy or AS awards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2"/>
                  </a:ext>
                </a:extLst>
              </a:tr>
            </a:tbl>
          </a:graphicData>
        </a:graphic>
      </p:graphicFrame>
      <p:graphicFrame>
        <p:nvGraphicFramePr>
          <p:cNvPr id="6" name="Content Placeholder 5"/>
          <p:cNvGraphicFramePr>
            <a:graphicFrameLocks/>
          </p:cNvGraphicFramePr>
          <p:nvPr/>
        </p:nvGraphicFramePr>
        <p:xfrm>
          <a:off x="252498" y="3032956"/>
          <a:ext cx="8458200" cy="1947355"/>
        </p:xfrm>
        <a:graphic>
          <a:graphicData uri="http://schemas.openxmlformats.org/drawingml/2006/table">
            <a:tbl>
              <a:tblPr firstRow="1" firstCol="1" bandRow="1">
                <a:tableStyleId>{5C22544A-7EE6-4342-B048-85BDC9FD1C3A}</a:tableStyleId>
              </a:tblPr>
              <a:tblGrid>
                <a:gridCol w="1416257">
                  <a:extLst>
                    <a:ext uri="{9D8B030D-6E8A-4147-A177-3AD203B41FA5}">
                      <a16:colId xmlns:a16="http://schemas.microsoft.com/office/drawing/2014/main" val="20000"/>
                    </a:ext>
                  </a:extLst>
                </a:gridCol>
                <a:gridCol w="7041943">
                  <a:extLst>
                    <a:ext uri="{9D8B030D-6E8A-4147-A177-3AD203B41FA5}">
                      <a16:colId xmlns:a16="http://schemas.microsoft.com/office/drawing/2014/main" val="20001"/>
                    </a:ext>
                  </a:extLst>
                </a:gridCol>
              </a:tblGrid>
              <a:tr h="205625">
                <a:tc>
                  <a:txBody>
                    <a:bodyPr/>
                    <a:lstStyle/>
                    <a:p>
                      <a:pPr marL="0" marR="0">
                        <a:lnSpc>
                          <a:spcPct val="107000"/>
                        </a:lnSpc>
                        <a:spcBef>
                          <a:spcPts val="0"/>
                        </a:spcBef>
                        <a:spcAft>
                          <a:spcPts val="0"/>
                        </a:spcAft>
                      </a:pPr>
                      <a:r>
                        <a:rPr lang="en-US" sz="1400" dirty="0">
                          <a:effectLst/>
                        </a:rPr>
                        <a:t>Resource Status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800" baseline="0" dirty="0">
                          <a:solidFill>
                            <a:srgbClr val="FFD100"/>
                          </a:solidFill>
                          <a:effectLst/>
                        </a:rPr>
                        <a:t>Load Resource Status </a:t>
                      </a:r>
                      <a:r>
                        <a:rPr lang="en-US" sz="1800" u="sng" baseline="0" dirty="0">
                          <a:solidFill>
                            <a:srgbClr val="FFD100"/>
                          </a:solidFill>
                          <a:effectLst/>
                        </a:rPr>
                        <a:t>Not Used</a:t>
                      </a:r>
                      <a:r>
                        <a:rPr lang="en-US" sz="1800" u="none" baseline="0" dirty="0">
                          <a:solidFill>
                            <a:srgbClr val="FFD100"/>
                          </a:solidFill>
                          <a:effectLst/>
                        </a:rPr>
                        <a:t> </a:t>
                      </a:r>
                      <a:r>
                        <a:rPr lang="en-US" sz="1800" baseline="0" dirty="0">
                          <a:solidFill>
                            <a:srgbClr val="FFD100"/>
                          </a:solidFill>
                          <a:effectLst/>
                        </a:rPr>
                        <a:t>under RTC</a:t>
                      </a:r>
                      <a:endParaRPr lang="en-US" sz="1400" dirty="0">
                        <a:solidFill>
                          <a:srgbClr val="FFD1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0"/>
                  </a:ext>
                </a:extLst>
              </a:tr>
              <a:tr h="205625">
                <a:tc>
                  <a:txBody>
                    <a:bodyPr/>
                    <a:lstStyle/>
                    <a:p>
                      <a:pPr marL="0" marR="0">
                        <a:lnSpc>
                          <a:spcPct val="107000"/>
                        </a:lnSpc>
                        <a:spcBef>
                          <a:spcPts val="0"/>
                        </a:spcBef>
                        <a:spcAft>
                          <a:spcPts val="0"/>
                        </a:spcAft>
                      </a:pPr>
                      <a:r>
                        <a:rPr lang="en-US" sz="1400" dirty="0">
                          <a:effectLst/>
                        </a:rPr>
                        <a:t>ONRGL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dirty="0">
                          <a:effectLst/>
                        </a:rPr>
                        <a:t>Status no longer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1"/>
                  </a:ext>
                </a:extLst>
              </a:tr>
              <a:tr h="205625">
                <a:tc>
                  <a:txBody>
                    <a:bodyPr/>
                    <a:lstStyle/>
                    <a:p>
                      <a:pPr marL="0" marR="0">
                        <a:lnSpc>
                          <a:spcPct val="107000"/>
                        </a:lnSpc>
                        <a:spcBef>
                          <a:spcPts val="0"/>
                        </a:spcBef>
                        <a:spcAft>
                          <a:spcPts val="0"/>
                        </a:spcAft>
                      </a:pPr>
                      <a:r>
                        <a:rPr lang="en-US" sz="1400" dirty="0">
                          <a:effectLst/>
                        </a:rPr>
                        <a:t>FRRSUP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a:effectLst/>
                        </a:rPr>
                        <a:t>Status no longer needed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2"/>
                  </a:ext>
                </a:extLst>
              </a:tr>
              <a:tr h="205625">
                <a:tc>
                  <a:txBody>
                    <a:bodyPr/>
                    <a:lstStyle/>
                    <a:p>
                      <a:pPr marL="0" marR="0">
                        <a:lnSpc>
                          <a:spcPct val="107000"/>
                        </a:lnSpc>
                        <a:spcBef>
                          <a:spcPts val="0"/>
                        </a:spcBef>
                        <a:spcAft>
                          <a:spcPts val="0"/>
                        </a:spcAft>
                      </a:pPr>
                      <a:r>
                        <a:rPr lang="en-US" sz="1400" dirty="0">
                          <a:effectLst/>
                        </a:rPr>
                        <a:t>FRRSDN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dirty="0">
                          <a:effectLst/>
                        </a:rPr>
                        <a:t>Status no longer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3"/>
                  </a:ext>
                </a:extLst>
              </a:tr>
              <a:tr h="205625">
                <a:tc>
                  <a:txBody>
                    <a:bodyPr/>
                    <a:lstStyle/>
                    <a:p>
                      <a:pPr marL="0" marR="0">
                        <a:lnSpc>
                          <a:spcPct val="107000"/>
                        </a:lnSpc>
                        <a:spcBef>
                          <a:spcPts val="0"/>
                        </a:spcBef>
                        <a:spcAft>
                          <a:spcPts val="0"/>
                        </a:spcAft>
                      </a:pPr>
                      <a:r>
                        <a:rPr lang="en-US" sz="1400" dirty="0">
                          <a:effectLst/>
                        </a:rPr>
                        <a:t>ONCLR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tc>
                  <a:txBody>
                    <a:bodyPr/>
                    <a:lstStyle/>
                    <a:p>
                      <a:pPr marL="0" marR="0">
                        <a:lnSpc>
                          <a:spcPct val="107000"/>
                        </a:lnSpc>
                        <a:spcBef>
                          <a:spcPts val="0"/>
                        </a:spcBef>
                        <a:spcAft>
                          <a:spcPts val="0"/>
                        </a:spcAft>
                      </a:pPr>
                      <a:r>
                        <a:rPr lang="en-US" sz="1400" dirty="0">
                          <a:effectLst/>
                        </a:rPr>
                        <a:t>Status no longer needed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1359" marR="61359" marT="0" marB="0"/>
                </a:tc>
                <a:extLst>
                  <a:ext uri="{0D108BD9-81ED-4DB2-BD59-A6C34878D82A}">
                    <a16:rowId xmlns:a16="http://schemas.microsoft.com/office/drawing/2014/main" val="10004"/>
                  </a:ext>
                </a:extLst>
              </a:tr>
              <a:tr h="2056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kern="1200" dirty="0">
                          <a:solidFill>
                            <a:schemeClr val="lt1"/>
                          </a:solidFill>
                          <a:effectLst/>
                          <a:latin typeface="+mn-lt"/>
                          <a:ea typeface="+mn-ea"/>
                          <a:cs typeface="+mn-cs"/>
                        </a:rPr>
                        <a:t>ONRL</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Status no longer needed</a:t>
                      </a:r>
                    </a:p>
                  </a:txBody>
                  <a:tcPr marL="61359" marR="61359" marT="0" marB="0"/>
                </a:tc>
                <a:extLst>
                  <a:ext uri="{0D108BD9-81ED-4DB2-BD59-A6C34878D82A}">
                    <a16:rowId xmlns:a16="http://schemas.microsoft.com/office/drawing/2014/main" val="10005"/>
                  </a:ext>
                </a:extLst>
              </a:tr>
              <a:tr h="2056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kern="1200" dirty="0">
                          <a:solidFill>
                            <a:schemeClr val="lt1"/>
                          </a:solidFill>
                          <a:effectLst/>
                          <a:latin typeface="+mn-lt"/>
                          <a:ea typeface="+mn-ea"/>
                          <a:cs typeface="+mn-cs"/>
                        </a:rPr>
                        <a:t>ONECL</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Status no longer needed</a:t>
                      </a:r>
                    </a:p>
                  </a:txBody>
                  <a:tcPr marL="61359" marR="61359" marT="0" marB="0"/>
                </a:tc>
                <a:extLst>
                  <a:ext uri="{0D108BD9-81ED-4DB2-BD59-A6C34878D82A}">
                    <a16:rowId xmlns:a16="http://schemas.microsoft.com/office/drawing/2014/main" val="10006"/>
                  </a:ext>
                </a:extLst>
              </a:tr>
              <a:tr h="205625">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1" kern="1200" dirty="0">
                          <a:solidFill>
                            <a:schemeClr val="lt1"/>
                          </a:solidFill>
                          <a:effectLst/>
                          <a:latin typeface="+mn-lt"/>
                          <a:ea typeface="+mn-ea"/>
                          <a:cs typeface="+mn-cs"/>
                        </a:rPr>
                        <a:t>ONFFRRRSL</a:t>
                      </a:r>
                    </a:p>
                  </a:txBody>
                  <a:tcPr marL="61359" marR="61359"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Status no longer needed</a:t>
                      </a:r>
                    </a:p>
                  </a:txBody>
                  <a:tcPr marL="61359" marR="61359"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092408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9CEF-EFBC-4636-82B4-BB2BF1DD0862}"/>
              </a:ext>
            </a:extLst>
          </p:cNvPr>
          <p:cNvSpPr>
            <a:spLocks noGrp="1"/>
          </p:cNvSpPr>
          <p:nvPr>
            <p:ph type="title"/>
          </p:nvPr>
        </p:nvSpPr>
        <p:spPr/>
        <p:txBody>
          <a:bodyPr/>
          <a:lstStyle/>
          <a:p>
            <a:r>
              <a:rPr lang="en-US" sz="2400" dirty="0"/>
              <a:t>RTC+B ICCP Handbook Updates</a:t>
            </a:r>
          </a:p>
        </p:txBody>
      </p:sp>
      <p:sp>
        <p:nvSpPr>
          <p:cNvPr id="4" name="Slide Number Placeholder 3">
            <a:extLst>
              <a:ext uri="{FF2B5EF4-FFF2-40B4-BE49-F238E27FC236}">
                <a16:creationId xmlns:a16="http://schemas.microsoft.com/office/drawing/2014/main" id="{752E5DF2-651A-4AFC-9184-76A95C8F9DEE}"/>
              </a:ext>
            </a:extLst>
          </p:cNvPr>
          <p:cNvSpPr>
            <a:spLocks noGrp="1"/>
          </p:cNvSpPr>
          <p:nvPr>
            <p:ph type="sldNum" sz="quarter" idx="4"/>
          </p:nvPr>
        </p:nvSpPr>
        <p:spPr/>
        <p:txBody>
          <a:bodyPr/>
          <a:lstStyle/>
          <a:p>
            <a:fld id="{1D93BD3E-1E9A-4970-A6F7-E7AC52762E0C}" type="slidenum">
              <a:rPr lang="en-US" smtClean="0"/>
              <a:pPr/>
              <a:t>36</a:t>
            </a:fld>
            <a:endParaRPr lang="en-US"/>
          </a:p>
        </p:txBody>
      </p:sp>
      <p:sp>
        <p:nvSpPr>
          <p:cNvPr id="9" name="Content Placeholder 4">
            <a:extLst>
              <a:ext uri="{FF2B5EF4-FFF2-40B4-BE49-F238E27FC236}">
                <a16:creationId xmlns:a16="http://schemas.microsoft.com/office/drawing/2014/main" id="{21911F68-9EC0-FC3B-EFD9-577619089E92}"/>
              </a:ext>
            </a:extLst>
          </p:cNvPr>
          <p:cNvSpPr>
            <a:spLocks noGrp="1"/>
          </p:cNvSpPr>
          <p:nvPr>
            <p:ph idx="1"/>
          </p:nvPr>
        </p:nvSpPr>
        <p:spPr>
          <a:xfrm>
            <a:off x="228600" y="814633"/>
            <a:ext cx="8610600" cy="3200400"/>
          </a:xfrm>
        </p:spPr>
        <p:txBody>
          <a:bodyPr/>
          <a:lstStyle/>
          <a:p>
            <a:r>
              <a:rPr lang="en-US" sz="2000" dirty="0">
                <a:solidFill>
                  <a:schemeClr val="tx2"/>
                </a:solidFill>
              </a:rPr>
              <a:t>ICCP Handbook draft version with RTC+B ICCP Telemetry points modeling was published to ERCOT website in 2024, updated 1/28/2025 </a:t>
            </a:r>
            <a:r>
              <a:rPr lang="en-US" sz="1600" dirty="0"/>
              <a:t>(</a:t>
            </a:r>
            <a:r>
              <a:rPr lang="en-US" sz="1600" dirty="0">
                <a:hlinkClick r:id="rId2"/>
              </a:rPr>
              <a:t>https://www.ercot.com/services/mdt/userguides</a:t>
            </a:r>
            <a:r>
              <a:rPr lang="en-US" sz="1600" dirty="0"/>
              <a:t>)</a:t>
            </a:r>
            <a:endParaRPr lang="en-US" sz="2000" dirty="0"/>
          </a:p>
          <a:p>
            <a:pPr marL="0" indent="0">
              <a:buNone/>
            </a:pPr>
            <a:endParaRPr lang="en-US" sz="2000" dirty="0"/>
          </a:p>
          <a:p>
            <a:pPr marL="0" indent="0">
              <a:buNone/>
            </a:pPr>
            <a:endParaRPr lang="en-US" sz="2800" dirty="0"/>
          </a:p>
          <a:p>
            <a:pPr marL="0" indent="0">
              <a:buNone/>
            </a:pPr>
            <a:endParaRPr lang="en-US" sz="2800" dirty="0"/>
          </a:p>
          <a:p>
            <a:endParaRPr lang="en-US" sz="2000" dirty="0"/>
          </a:p>
          <a:p>
            <a:pPr marL="0" indent="0">
              <a:buNone/>
            </a:pPr>
            <a:endParaRPr lang="en-US" sz="2000" dirty="0"/>
          </a:p>
          <a:p>
            <a:endParaRPr lang="en-US" sz="2000" dirty="0"/>
          </a:p>
          <a:p>
            <a:endParaRPr lang="en-US" sz="2000" dirty="0"/>
          </a:p>
          <a:p>
            <a:endParaRPr lang="en-US" sz="2000" dirty="0"/>
          </a:p>
          <a:p>
            <a:pPr marL="0" indent="0">
              <a:buNone/>
            </a:pPr>
            <a:endParaRPr lang="en-US" sz="2400" dirty="0"/>
          </a:p>
          <a:p>
            <a:pPr marL="0" indent="0">
              <a:buNone/>
            </a:pPr>
            <a:endParaRPr lang="en-US" sz="2800" dirty="0"/>
          </a:p>
          <a:p>
            <a:pPr marL="0" indent="0">
              <a:buNone/>
            </a:pPr>
            <a:endParaRPr lang="en-US" sz="2800" dirty="0"/>
          </a:p>
          <a:p>
            <a:pPr>
              <a:buFont typeface="Courier New" panose="02070309020205020404" pitchFamily="49" charset="0"/>
              <a:buChar char="o"/>
            </a:pPr>
            <a:endParaRPr lang="en-US" sz="2600" i="1" dirty="0"/>
          </a:p>
          <a:p>
            <a:pPr>
              <a:buFont typeface="Courier New" panose="02070309020205020404" pitchFamily="49" charset="0"/>
              <a:buChar char="o"/>
            </a:pPr>
            <a:endParaRPr lang="en-US" sz="2600" i="1" dirty="0"/>
          </a:p>
          <a:p>
            <a:pPr>
              <a:buFont typeface="Courier New" panose="02070309020205020404" pitchFamily="49" charset="0"/>
              <a:buChar char="o"/>
            </a:pPr>
            <a:endParaRPr lang="en-US" sz="2600" i="1" dirty="0"/>
          </a:p>
          <a:p>
            <a:pPr marL="0" indent="0">
              <a:buNone/>
            </a:pPr>
            <a:endParaRPr lang="en-US" dirty="0"/>
          </a:p>
        </p:txBody>
      </p:sp>
      <p:pic>
        <p:nvPicPr>
          <p:cNvPr id="6" name="Picture 5">
            <a:extLst>
              <a:ext uri="{FF2B5EF4-FFF2-40B4-BE49-F238E27FC236}">
                <a16:creationId xmlns:a16="http://schemas.microsoft.com/office/drawing/2014/main" id="{CCC14500-A58D-FE63-248E-EDB5CD7BD3FA}"/>
              </a:ext>
            </a:extLst>
          </p:cNvPr>
          <p:cNvPicPr>
            <a:picLocks noChangeAspect="1"/>
          </p:cNvPicPr>
          <p:nvPr/>
        </p:nvPicPr>
        <p:blipFill>
          <a:blip r:embed="rId3"/>
          <a:stretch>
            <a:fillRect/>
          </a:stretch>
        </p:blipFill>
        <p:spPr>
          <a:xfrm>
            <a:off x="381000" y="1916033"/>
            <a:ext cx="8077200" cy="4545496"/>
          </a:xfrm>
          <a:prstGeom prst="rect">
            <a:avLst/>
          </a:prstGeom>
        </p:spPr>
      </p:pic>
    </p:spTree>
    <p:extLst>
      <p:ext uri="{BB962C8B-B14F-4D97-AF65-F5344CB8AC3E}">
        <p14:creationId xmlns:p14="http://schemas.microsoft.com/office/powerpoint/2010/main" val="2136936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34E94-E4B6-455D-A574-49751A17A42E}"/>
              </a:ext>
            </a:extLst>
          </p:cNvPr>
          <p:cNvSpPr>
            <a:spLocks noGrp="1"/>
          </p:cNvSpPr>
          <p:nvPr>
            <p:ph type="title"/>
          </p:nvPr>
        </p:nvSpPr>
        <p:spPr/>
        <p:txBody>
          <a:bodyPr/>
          <a:lstStyle/>
          <a:p>
            <a:r>
              <a:rPr lang="en-US" dirty="0"/>
              <a:t>RTC AS Summary of Changes	</a:t>
            </a:r>
          </a:p>
        </p:txBody>
      </p:sp>
      <p:sp>
        <p:nvSpPr>
          <p:cNvPr id="4" name="Slide Number Placeholder 3">
            <a:extLst>
              <a:ext uri="{FF2B5EF4-FFF2-40B4-BE49-F238E27FC236}">
                <a16:creationId xmlns:a16="http://schemas.microsoft.com/office/drawing/2014/main" id="{79965E05-46CC-CB44-C1BB-52D1DFF77A75}"/>
              </a:ext>
            </a:extLst>
          </p:cNvPr>
          <p:cNvSpPr>
            <a:spLocks noGrp="1"/>
          </p:cNvSpPr>
          <p:nvPr>
            <p:ph type="sldNum" sz="quarter" idx="4"/>
          </p:nvPr>
        </p:nvSpPr>
        <p:spPr/>
        <p:txBody>
          <a:bodyPr/>
          <a:lstStyle/>
          <a:p>
            <a:fld id="{1D93BD3E-1E9A-4970-A6F7-E7AC52762E0C}" type="slidenum">
              <a:rPr lang="en-US" smtClean="0"/>
              <a:pPr/>
              <a:t>37</a:t>
            </a:fld>
            <a:endParaRPr lang="en-US"/>
          </a:p>
        </p:txBody>
      </p:sp>
      <p:sp>
        <p:nvSpPr>
          <p:cNvPr id="5" name="Rectangle 4">
            <a:extLst>
              <a:ext uri="{FF2B5EF4-FFF2-40B4-BE49-F238E27FC236}">
                <a16:creationId xmlns:a16="http://schemas.microsoft.com/office/drawing/2014/main" id="{49468E3E-2279-4497-B0C2-291023863AD1}"/>
              </a:ext>
            </a:extLst>
          </p:cNvPr>
          <p:cNvSpPr/>
          <p:nvPr/>
        </p:nvSpPr>
        <p:spPr>
          <a:xfrm>
            <a:off x="609600" y="1089452"/>
            <a:ext cx="2133600"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Current Operating Plan</a:t>
            </a:r>
          </a:p>
        </p:txBody>
      </p:sp>
      <p:sp>
        <p:nvSpPr>
          <p:cNvPr id="6" name="Rectangle 5">
            <a:extLst>
              <a:ext uri="{FF2B5EF4-FFF2-40B4-BE49-F238E27FC236}">
                <a16:creationId xmlns:a16="http://schemas.microsoft.com/office/drawing/2014/main" id="{5C293C02-29BB-BED2-6B43-1FFD8146607E}"/>
              </a:ext>
            </a:extLst>
          </p:cNvPr>
          <p:cNvSpPr/>
          <p:nvPr/>
        </p:nvSpPr>
        <p:spPr>
          <a:xfrm>
            <a:off x="606458" y="2213402"/>
            <a:ext cx="2133600"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SCED</a:t>
            </a:r>
          </a:p>
        </p:txBody>
      </p:sp>
      <p:sp>
        <p:nvSpPr>
          <p:cNvPr id="7" name="Rectangle 6">
            <a:extLst>
              <a:ext uri="{FF2B5EF4-FFF2-40B4-BE49-F238E27FC236}">
                <a16:creationId xmlns:a16="http://schemas.microsoft.com/office/drawing/2014/main" id="{AF49E362-C7E4-BCF0-458B-64FFDA3BCDDE}"/>
              </a:ext>
            </a:extLst>
          </p:cNvPr>
          <p:cNvSpPr/>
          <p:nvPr/>
        </p:nvSpPr>
        <p:spPr>
          <a:xfrm>
            <a:off x="606458" y="4728002"/>
            <a:ext cx="2133600"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AS Manager Dispatch</a:t>
            </a:r>
          </a:p>
        </p:txBody>
      </p:sp>
      <p:sp>
        <p:nvSpPr>
          <p:cNvPr id="8" name="Rectangle 7">
            <a:extLst>
              <a:ext uri="{FF2B5EF4-FFF2-40B4-BE49-F238E27FC236}">
                <a16:creationId xmlns:a16="http://schemas.microsoft.com/office/drawing/2014/main" id="{6D99DC94-67E9-28E8-60D9-FB3FC9F7E980}"/>
              </a:ext>
            </a:extLst>
          </p:cNvPr>
          <p:cNvSpPr/>
          <p:nvPr/>
        </p:nvSpPr>
        <p:spPr>
          <a:xfrm>
            <a:off x="606458" y="3432602"/>
            <a:ext cx="2133600" cy="685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AS Dispatch in Telemetry</a:t>
            </a:r>
          </a:p>
        </p:txBody>
      </p:sp>
      <p:sp>
        <p:nvSpPr>
          <p:cNvPr id="9" name="TextBox 8">
            <a:extLst>
              <a:ext uri="{FF2B5EF4-FFF2-40B4-BE49-F238E27FC236}">
                <a16:creationId xmlns:a16="http://schemas.microsoft.com/office/drawing/2014/main" id="{8F447589-95AD-61E6-A5AC-C06621DEDB57}"/>
              </a:ext>
            </a:extLst>
          </p:cNvPr>
          <p:cNvSpPr txBox="1"/>
          <p:nvPr/>
        </p:nvSpPr>
        <p:spPr>
          <a:xfrm>
            <a:off x="3124200" y="942083"/>
            <a:ext cx="5562600" cy="1077218"/>
          </a:xfrm>
          <a:prstGeom prst="rect">
            <a:avLst/>
          </a:prstGeom>
          <a:noFill/>
        </p:spPr>
        <p:txBody>
          <a:bodyPr wrap="square" rtlCol="0">
            <a:spAutoFit/>
          </a:bodyPr>
          <a:lstStyle/>
          <a:p>
            <a:r>
              <a:rPr lang="en-US" sz="1600" dirty="0">
                <a:solidFill>
                  <a:schemeClr val="tx2"/>
                </a:solidFill>
              </a:rPr>
              <a:t>QSE will no longer reserve AS on each Resource, rather the QSE COP provides the Resource Status (ON, OFF, OUT) and the AS Capabilities for what “up to amount” it is qualified to provide.</a:t>
            </a:r>
          </a:p>
        </p:txBody>
      </p:sp>
      <p:sp>
        <p:nvSpPr>
          <p:cNvPr id="10" name="TextBox 9">
            <a:extLst>
              <a:ext uri="{FF2B5EF4-FFF2-40B4-BE49-F238E27FC236}">
                <a16:creationId xmlns:a16="http://schemas.microsoft.com/office/drawing/2014/main" id="{19E3B28B-E61C-061F-59F6-6ACFE82F0C09}"/>
              </a:ext>
            </a:extLst>
          </p:cNvPr>
          <p:cNvSpPr txBox="1"/>
          <p:nvPr/>
        </p:nvSpPr>
        <p:spPr>
          <a:xfrm>
            <a:off x="3124200" y="2137202"/>
            <a:ext cx="5562600" cy="830997"/>
          </a:xfrm>
          <a:prstGeom prst="rect">
            <a:avLst/>
          </a:prstGeom>
          <a:noFill/>
        </p:spPr>
        <p:txBody>
          <a:bodyPr wrap="square" rtlCol="0">
            <a:spAutoFit/>
          </a:bodyPr>
          <a:lstStyle/>
          <a:p>
            <a:r>
              <a:rPr lang="en-US" sz="1600" dirty="0">
                <a:solidFill>
                  <a:schemeClr val="tx2"/>
                </a:solidFill>
              </a:rPr>
              <a:t>SCED will use QSE economic offer and current telemetry (current MW and AS ramp capabilities) to determine amount of Energy and AS Awards to each Resource.</a:t>
            </a:r>
          </a:p>
        </p:txBody>
      </p:sp>
      <p:sp>
        <p:nvSpPr>
          <p:cNvPr id="11" name="TextBox 10">
            <a:extLst>
              <a:ext uri="{FF2B5EF4-FFF2-40B4-BE49-F238E27FC236}">
                <a16:creationId xmlns:a16="http://schemas.microsoft.com/office/drawing/2014/main" id="{8BEF7F28-C7E0-CF06-EB9B-AE8B666D9BCC}"/>
              </a:ext>
            </a:extLst>
          </p:cNvPr>
          <p:cNvSpPr txBox="1"/>
          <p:nvPr/>
        </p:nvSpPr>
        <p:spPr>
          <a:xfrm>
            <a:off x="3124200" y="4731603"/>
            <a:ext cx="5638800" cy="830997"/>
          </a:xfrm>
          <a:prstGeom prst="rect">
            <a:avLst/>
          </a:prstGeom>
          <a:noFill/>
        </p:spPr>
        <p:txBody>
          <a:bodyPr wrap="square" rtlCol="0">
            <a:spAutoFit/>
          </a:bodyPr>
          <a:lstStyle/>
          <a:p>
            <a:r>
              <a:rPr lang="en-US" sz="1600" dirty="0">
                <a:solidFill>
                  <a:schemeClr val="tx2"/>
                </a:solidFill>
              </a:rPr>
              <a:t>In RTC+B, ERCOT will continue to use AS Manager with XML message for operational dispatch, such as manual dispatch of NCLR for RRS during scarcity.</a:t>
            </a:r>
          </a:p>
        </p:txBody>
      </p:sp>
      <p:sp>
        <p:nvSpPr>
          <p:cNvPr id="12" name="TextBox 11">
            <a:extLst>
              <a:ext uri="{FF2B5EF4-FFF2-40B4-BE49-F238E27FC236}">
                <a16:creationId xmlns:a16="http://schemas.microsoft.com/office/drawing/2014/main" id="{0E6677BB-5CC0-C7A8-56DE-20542AB4EEAD}"/>
              </a:ext>
            </a:extLst>
          </p:cNvPr>
          <p:cNvSpPr txBox="1"/>
          <p:nvPr/>
        </p:nvSpPr>
        <p:spPr>
          <a:xfrm>
            <a:off x="3124200" y="3127802"/>
            <a:ext cx="5562600" cy="1323439"/>
          </a:xfrm>
          <a:prstGeom prst="rect">
            <a:avLst/>
          </a:prstGeom>
          <a:noFill/>
        </p:spPr>
        <p:txBody>
          <a:bodyPr wrap="square" rtlCol="0">
            <a:spAutoFit/>
          </a:bodyPr>
          <a:lstStyle/>
          <a:p>
            <a:r>
              <a:rPr lang="en-US" sz="1600" dirty="0">
                <a:solidFill>
                  <a:schemeClr val="tx2"/>
                </a:solidFill>
              </a:rPr>
              <a:t>QSE simply follows UDSP as single signal for energy and AS deployment (instructions are Resources specific and QSE no longer needs to track AS Schedule and AS Responsibility).  Note- Frequency responsive services still respond to frequency trigger levels.</a:t>
            </a:r>
          </a:p>
        </p:txBody>
      </p:sp>
    </p:spTree>
    <p:extLst>
      <p:ext uri="{BB962C8B-B14F-4D97-AF65-F5344CB8AC3E}">
        <p14:creationId xmlns:p14="http://schemas.microsoft.com/office/powerpoint/2010/main" val="36518470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6B892-42C2-DF43-EFC5-C83E034AA188}"/>
              </a:ext>
            </a:extLst>
          </p:cNvPr>
          <p:cNvSpPr>
            <a:spLocks noGrp="1"/>
          </p:cNvSpPr>
          <p:nvPr>
            <p:ph type="title"/>
          </p:nvPr>
        </p:nvSpPr>
        <p:spPr/>
        <p:txBody>
          <a:bodyPr/>
          <a:lstStyle/>
          <a:p>
            <a:r>
              <a:rPr lang="en-US" dirty="0"/>
              <a:t>RTC+B Training videos</a:t>
            </a:r>
          </a:p>
        </p:txBody>
      </p:sp>
      <p:sp>
        <p:nvSpPr>
          <p:cNvPr id="4" name="Slide Number Placeholder 3">
            <a:extLst>
              <a:ext uri="{FF2B5EF4-FFF2-40B4-BE49-F238E27FC236}">
                <a16:creationId xmlns:a16="http://schemas.microsoft.com/office/drawing/2014/main" id="{A8ADEC20-8C60-1FAB-D904-FACE9FD5283E}"/>
              </a:ext>
            </a:extLst>
          </p:cNvPr>
          <p:cNvSpPr>
            <a:spLocks noGrp="1"/>
          </p:cNvSpPr>
          <p:nvPr>
            <p:ph type="sldNum" sz="quarter" idx="4"/>
          </p:nvPr>
        </p:nvSpPr>
        <p:spPr/>
        <p:txBody>
          <a:bodyPr/>
          <a:lstStyle/>
          <a:p>
            <a:fld id="{1D93BD3E-1E9A-4970-A6F7-E7AC52762E0C}" type="slidenum">
              <a:rPr lang="en-US" smtClean="0"/>
              <a:pPr/>
              <a:t>38</a:t>
            </a:fld>
            <a:endParaRPr lang="en-US" dirty="0"/>
          </a:p>
        </p:txBody>
      </p:sp>
      <p:pic>
        <p:nvPicPr>
          <p:cNvPr id="6" name="Picture 5" descr="Graphical user interface, application&#10;&#10;AI-generated content may be incorrect.">
            <a:extLst>
              <a:ext uri="{FF2B5EF4-FFF2-40B4-BE49-F238E27FC236}">
                <a16:creationId xmlns:a16="http://schemas.microsoft.com/office/drawing/2014/main" id="{C7BC55FE-AB7F-5163-D6D4-4F16371BBC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082107"/>
            <a:ext cx="7772400" cy="4693786"/>
          </a:xfrm>
          <a:prstGeom prst="rect">
            <a:avLst/>
          </a:prstGeom>
        </p:spPr>
      </p:pic>
    </p:spTree>
    <p:extLst>
      <p:ext uri="{BB962C8B-B14F-4D97-AF65-F5344CB8AC3E}">
        <p14:creationId xmlns:p14="http://schemas.microsoft.com/office/powerpoint/2010/main" val="897236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34E94-E4B6-455D-A574-49751A17A42E}"/>
              </a:ext>
            </a:extLst>
          </p:cNvPr>
          <p:cNvSpPr>
            <a:spLocks noGrp="1"/>
          </p:cNvSpPr>
          <p:nvPr>
            <p:ph type="title"/>
          </p:nvPr>
        </p:nvSpPr>
        <p:spPr/>
        <p:txBody>
          <a:bodyPr/>
          <a:lstStyle/>
          <a:p>
            <a:r>
              <a:rPr lang="en-US" dirty="0"/>
              <a:t>Wrap-Up</a:t>
            </a:r>
          </a:p>
        </p:txBody>
      </p:sp>
      <p:sp>
        <p:nvSpPr>
          <p:cNvPr id="4" name="Slide Number Placeholder 3">
            <a:extLst>
              <a:ext uri="{FF2B5EF4-FFF2-40B4-BE49-F238E27FC236}">
                <a16:creationId xmlns:a16="http://schemas.microsoft.com/office/drawing/2014/main" id="{79965E05-46CC-CB44-C1BB-52D1DFF77A75}"/>
              </a:ext>
            </a:extLst>
          </p:cNvPr>
          <p:cNvSpPr>
            <a:spLocks noGrp="1"/>
          </p:cNvSpPr>
          <p:nvPr>
            <p:ph type="sldNum" sz="quarter" idx="4"/>
          </p:nvPr>
        </p:nvSpPr>
        <p:spPr/>
        <p:txBody>
          <a:bodyPr/>
          <a:lstStyle/>
          <a:p>
            <a:fld id="{1D93BD3E-1E9A-4970-A6F7-E7AC52762E0C}" type="slidenum">
              <a:rPr lang="en-US" smtClean="0"/>
              <a:pPr/>
              <a:t>39</a:t>
            </a:fld>
            <a:endParaRPr lang="en-US"/>
          </a:p>
        </p:txBody>
      </p:sp>
      <p:sp>
        <p:nvSpPr>
          <p:cNvPr id="3" name="Content Placeholder 7">
            <a:extLst>
              <a:ext uri="{FF2B5EF4-FFF2-40B4-BE49-F238E27FC236}">
                <a16:creationId xmlns:a16="http://schemas.microsoft.com/office/drawing/2014/main" id="{1379FC33-C79D-42B0-C7DB-7D17514D3D17}"/>
              </a:ext>
            </a:extLst>
          </p:cNvPr>
          <p:cNvSpPr>
            <a:spLocks noGrp="1"/>
          </p:cNvSpPr>
          <p:nvPr>
            <p:ph idx="1"/>
          </p:nvPr>
        </p:nvSpPr>
        <p:spPr>
          <a:xfrm>
            <a:off x="381000" y="868758"/>
            <a:ext cx="8001000" cy="5120483"/>
          </a:xfrm>
        </p:spPr>
        <p:txBody>
          <a:bodyPr/>
          <a:lstStyle/>
          <a:p>
            <a:endParaRPr lang="en-US" sz="1800" dirty="0">
              <a:solidFill>
                <a:schemeClr val="tx2"/>
              </a:solidFill>
            </a:endParaRPr>
          </a:p>
          <a:p>
            <a:r>
              <a:rPr lang="en-US" sz="1800" i="1" dirty="0">
                <a:solidFill>
                  <a:schemeClr val="tx2"/>
                </a:solidFill>
              </a:rPr>
              <a:t>Thank you for your time and support!</a:t>
            </a:r>
          </a:p>
          <a:p>
            <a:r>
              <a:rPr lang="en-US" sz="1800" i="1" dirty="0">
                <a:solidFill>
                  <a:schemeClr val="tx2"/>
                </a:solidFill>
              </a:rPr>
              <a:t>Any questions?</a:t>
            </a:r>
          </a:p>
          <a:p>
            <a:r>
              <a:rPr lang="en-US" sz="1800" i="1" dirty="0">
                <a:solidFill>
                  <a:schemeClr val="tx2"/>
                </a:solidFill>
              </a:rPr>
              <a:t>Future questions: email </a:t>
            </a:r>
            <a:r>
              <a:rPr lang="en-US" sz="1800" i="1" dirty="0">
                <a:solidFill>
                  <a:schemeClr val="tx2"/>
                </a:solidFill>
                <a:hlinkClick r:id="rId2"/>
              </a:rPr>
              <a:t>RTCB@ercot.com</a:t>
            </a:r>
            <a:r>
              <a:rPr lang="en-US" sz="1800" i="1" dirty="0">
                <a:solidFill>
                  <a:schemeClr val="tx2"/>
                </a:solidFill>
              </a:rPr>
              <a:t> </a:t>
            </a:r>
          </a:p>
          <a:p>
            <a:endParaRPr lang="en-US" sz="1800" dirty="0"/>
          </a:p>
          <a:p>
            <a:endParaRPr lang="en-US" sz="1800" dirty="0"/>
          </a:p>
          <a:p>
            <a:pPr marL="457200" lvl="1" indent="0">
              <a:buNone/>
            </a:pPr>
            <a:endParaRPr lang="en-US" sz="2000" dirty="0"/>
          </a:p>
          <a:p>
            <a:endParaRPr lang="en-US" sz="2400" dirty="0"/>
          </a:p>
          <a:p>
            <a:endParaRPr lang="en-US" sz="2000" dirty="0"/>
          </a:p>
        </p:txBody>
      </p:sp>
    </p:spTree>
    <p:extLst>
      <p:ext uri="{BB962C8B-B14F-4D97-AF65-F5344CB8AC3E}">
        <p14:creationId xmlns:p14="http://schemas.microsoft.com/office/powerpoint/2010/main" val="299385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7842-C7B0-3AA3-A8F8-DD07F7A52433}"/>
              </a:ext>
            </a:extLst>
          </p:cNvPr>
          <p:cNvSpPr>
            <a:spLocks noGrp="1"/>
          </p:cNvSpPr>
          <p:nvPr>
            <p:ph type="ctrTitle"/>
          </p:nvPr>
        </p:nvSpPr>
        <p:spPr/>
        <p:txBody>
          <a:bodyPr/>
          <a:lstStyle/>
          <a:p>
            <a:r>
              <a:rPr lang="en-US" sz="3600" dirty="0">
                <a:solidFill>
                  <a:schemeClr val="tx2"/>
                </a:solidFill>
              </a:rPr>
              <a:t>Ancillary Services </a:t>
            </a:r>
            <a:br>
              <a:rPr lang="en-US" sz="3600" dirty="0">
                <a:solidFill>
                  <a:schemeClr val="tx2"/>
                </a:solidFill>
              </a:rPr>
            </a:br>
            <a:r>
              <a:rPr lang="en-US" sz="3600" dirty="0">
                <a:solidFill>
                  <a:schemeClr val="tx2"/>
                </a:solidFill>
              </a:rPr>
              <a:t>Procurement Today</a:t>
            </a:r>
          </a:p>
        </p:txBody>
      </p:sp>
    </p:spTree>
    <p:extLst>
      <p:ext uri="{BB962C8B-B14F-4D97-AF65-F5344CB8AC3E}">
        <p14:creationId xmlns:p14="http://schemas.microsoft.com/office/powerpoint/2010/main" val="2537698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32175-9F0E-992F-BA3E-CFA92C3F9D8A}"/>
              </a:ext>
            </a:extLst>
          </p:cNvPr>
          <p:cNvSpPr>
            <a:spLocks noGrp="1"/>
          </p:cNvSpPr>
          <p:nvPr>
            <p:ph type="title"/>
          </p:nvPr>
        </p:nvSpPr>
        <p:spPr/>
        <p:txBody>
          <a:bodyPr/>
          <a:lstStyle/>
          <a:p>
            <a:r>
              <a:rPr lang="en-US" dirty="0"/>
              <a:t>AS Procurement Today (Reminder)</a:t>
            </a:r>
          </a:p>
        </p:txBody>
      </p:sp>
      <p:sp>
        <p:nvSpPr>
          <p:cNvPr id="3" name="Content Placeholder 2">
            <a:extLst>
              <a:ext uri="{FF2B5EF4-FFF2-40B4-BE49-F238E27FC236}">
                <a16:creationId xmlns:a16="http://schemas.microsoft.com/office/drawing/2014/main" id="{90C1C8D2-ED5C-0FD5-3C87-B9EC31C0CC80}"/>
              </a:ext>
            </a:extLst>
          </p:cNvPr>
          <p:cNvSpPr>
            <a:spLocks noGrp="1"/>
          </p:cNvSpPr>
          <p:nvPr>
            <p:ph idx="1"/>
          </p:nvPr>
        </p:nvSpPr>
        <p:spPr>
          <a:xfrm>
            <a:off x="304800" y="914400"/>
            <a:ext cx="6831116" cy="4853233"/>
          </a:xfrm>
        </p:spPr>
        <p:txBody>
          <a:bodyPr/>
          <a:lstStyle/>
          <a:p>
            <a:r>
              <a:rPr lang="en-US" sz="2000" dirty="0">
                <a:solidFill>
                  <a:schemeClr val="accent2"/>
                </a:solidFill>
              </a:rPr>
              <a:t>The Day-Ahead Market (DAM) is voluntary… except for the Ancillary Services that are procured in DAM.</a:t>
            </a:r>
          </a:p>
          <a:p>
            <a:r>
              <a:rPr lang="en-US" sz="2000" dirty="0">
                <a:solidFill>
                  <a:schemeClr val="accent2"/>
                </a:solidFill>
              </a:rPr>
              <a:t>After DAM publishes, QSEs update their Current Operating Plans (COPs) to reflect online resources and specify AS responsibilities on resources prior to DRUC. </a:t>
            </a:r>
          </a:p>
          <a:p>
            <a:r>
              <a:rPr lang="en-US" sz="2000" dirty="0">
                <a:solidFill>
                  <a:schemeClr val="accent2"/>
                </a:solidFill>
              </a:rPr>
              <a:t>Awarded QSEs can manage/move AS responsibilities across their fleet (reserve AS capability on Resources) </a:t>
            </a:r>
          </a:p>
          <a:p>
            <a:pPr lvl="1">
              <a:buFont typeface="Courier New" panose="02070309020205020404" pitchFamily="49" charset="0"/>
              <a:buChar char="o"/>
            </a:pPr>
            <a:r>
              <a:rPr lang="en-US" sz="1600" dirty="0">
                <a:solidFill>
                  <a:schemeClr val="accent2"/>
                </a:solidFill>
              </a:rPr>
              <a:t>HSL   = High Sustained Limit (</a:t>
            </a:r>
            <a:r>
              <a:rPr lang="en-US" sz="1600" dirty="0" err="1">
                <a:solidFill>
                  <a:schemeClr val="accent2"/>
                </a:solidFill>
              </a:rPr>
              <a:t>eg</a:t>
            </a:r>
            <a:r>
              <a:rPr lang="en-US" sz="1600" dirty="0">
                <a:solidFill>
                  <a:schemeClr val="accent2"/>
                </a:solidFill>
              </a:rPr>
              <a:t> 100MW unit)</a:t>
            </a:r>
          </a:p>
          <a:p>
            <a:pPr lvl="1">
              <a:buFont typeface="Courier New" panose="02070309020205020404" pitchFamily="49" charset="0"/>
              <a:buChar char="o"/>
            </a:pPr>
            <a:r>
              <a:rPr lang="en-US" sz="1600" dirty="0">
                <a:solidFill>
                  <a:schemeClr val="accent2"/>
                </a:solidFill>
              </a:rPr>
              <a:t>HASL = HSL – AS (if carrying 10MW AS, then HASL = 90)</a:t>
            </a:r>
          </a:p>
          <a:p>
            <a:r>
              <a:rPr lang="en-US" sz="1800" dirty="0">
                <a:solidFill>
                  <a:schemeClr val="accent2"/>
                </a:solidFill>
              </a:rPr>
              <a:t>If QSE fails to provide AS, ERCOT Supplemental AS Market (SASM) can be run</a:t>
            </a:r>
          </a:p>
          <a:p>
            <a:pPr marL="742950" marR="0" lvl="1" indent="-28575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chemeClr val="accent2"/>
                </a:solidFill>
                <a:effectLst/>
                <a:uLnTx/>
                <a:uFillTx/>
                <a:latin typeface="Arial" panose="020B0604020202020204"/>
                <a:ea typeface="+mn-ea"/>
                <a:cs typeface="+mn-cs"/>
              </a:rPr>
              <a:t>ERCOT Operator </a:t>
            </a:r>
            <a:r>
              <a:rPr lang="en-US" sz="1600" dirty="0">
                <a:solidFill>
                  <a:schemeClr val="accent2"/>
                </a:solidFill>
                <a:latin typeface="Arial" panose="020B0604020202020204"/>
              </a:rPr>
              <a:t>initiates Supplemental AS Market (SASM) to replace missing AS</a:t>
            </a:r>
          </a:p>
          <a:p>
            <a:pPr marL="742950" marR="0" lvl="1" indent="-28575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schemeClr val="accent2"/>
                </a:solidFill>
                <a:effectLst/>
                <a:uLnTx/>
                <a:uFillTx/>
                <a:latin typeface="Arial" panose="020B0604020202020204"/>
                <a:ea typeface="+mn-ea"/>
                <a:cs typeface="+mn-cs"/>
              </a:rPr>
              <a:t>Takes up to two hours to announce </a:t>
            </a:r>
            <a:r>
              <a:rPr lang="en-US" sz="1600" dirty="0">
                <a:solidFill>
                  <a:schemeClr val="accent2"/>
                </a:solidFill>
                <a:latin typeface="Arial" panose="020B0604020202020204"/>
              </a:rPr>
              <a:t>and execute SASM</a:t>
            </a:r>
          </a:p>
          <a:p>
            <a:pPr marL="742950" marR="0" lvl="1" indent="-28575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a:pPr>
            <a:r>
              <a:rPr lang="en-US" sz="1600" dirty="0">
                <a:solidFill>
                  <a:schemeClr val="accent2"/>
                </a:solidFill>
                <a:latin typeface="Arial" panose="020B0604020202020204"/>
              </a:rPr>
              <a:t>Not efficient replacement market (slow and usually expensive)</a:t>
            </a:r>
          </a:p>
          <a:p>
            <a:endParaRPr lang="en-US" dirty="0"/>
          </a:p>
        </p:txBody>
      </p:sp>
      <p:sp>
        <p:nvSpPr>
          <p:cNvPr id="4" name="Slide Number Placeholder 3">
            <a:extLst>
              <a:ext uri="{FF2B5EF4-FFF2-40B4-BE49-F238E27FC236}">
                <a16:creationId xmlns:a16="http://schemas.microsoft.com/office/drawing/2014/main" id="{99F6E9A6-1BD0-9DB7-E4E6-3C7D3888DE97}"/>
              </a:ext>
            </a:extLst>
          </p:cNvPr>
          <p:cNvSpPr>
            <a:spLocks noGrp="1"/>
          </p:cNvSpPr>
          <p:nvPr>
            <p:ph type="sldNum" sz="quarter" idx="4"/>
          </p:nvPr>
        </p:nvSpPr>
        <p:spPr>
          <a:xfrm>
            <a:off x="8499894" y="6465887"/>
            <a:ext cx="609600" cy="296862"/>
          </a:xfrm>
        </p:spPr>
        <p:txBody>
          <a:bodyPr/>
          <a:lstStyle/>
          <a:p>
            <a:fld id="{1D93BD3E-1E9A-4970-A6F7-E7AC52762E0C}" type="slidenum">
              <a:rPr lang="en-US" smtClean="0"/>
              <a:pPr/>
              <a:t>5</a:t>
            </a:fld>
            <a:endParaRPr lang="en-US" dirty="0"/>
          </a:p>
        </p:txBody>
      </p:sp>
      <p:sp>
        <p:nvSpPr>
          <p:cNvPr id="5" name="TextBox 4">
            <a:extLst>
              <a:ext uri="{FF2B5EF4-FFF2-40B4-BE49-F238E27FC236}">
                <a16:creationId xmlns:a16="http://schemas.microsoft.com/office/drawing/2014/main" id="{907FE3E1-077A-0ED8-B966-5F8BC1F320EA}"/>
              </a:ext>
            </a:extLst>
          </p:cNvPr>
          <p:cNvSpPr txBox="1"/>
          <p:nvPr/>
        </p:nvSpPr>
        <p:spPr>
          <a:xfrm>
            <a:off x="7135916" y="2667000"/>
            <a:ext cx="658916" cy="276999"/>
          </a:xfrm>
          <a:prstGeom prst="rect">
            <a:avLst/>
          </a:prstGeom>
          <a:noFill/>
        </p:spPr>
        <p:txBody>
          <a:bodyPr wrap="square" rtlCol="0">
            <a:spAutoFit/>
          </a:bodyPr>
          <a:lstStyle/>
          <a:p>
            <a:r>
              <a:rPr lang="en-US" sz="1200" dirty="0"/>
              <a:t>HSL</a:t>
            </a:r>
          </a:p>
        </p:txBody>
      </p:sp>
      <p:cxnSp>
        <p:nvCxnSpPr>
          <p:cNvPr id="8" name="Straight Arrow Connector 7">
            <a:extLst>
              <a:ext uri="{FF2B5EF4-FFF2-40B4-BE49-F238E27FC236}">
                <a16:creationId xmlns:a16="http://schemas.microsoft.com/office/drawing/2014/main" id="{5D677531-3729-466C-80C1-D5DF0C9AC458}"/>
              </a:ext>
            </a:extLst>
          </p:cNvPr>
          <p:cNvCxnSpPr/>
          <p:nvPr/>
        </p:nvCxnSpPr>
        <p:spPr>
          <a:xfrm>
            <a:off x="7543800" y="2819400"/>
            <a:ext cx="38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356423F-8006-6FB2-5BDC-94C1355B86B0}"/>
              </a:ext>
            </a:extLst>
          </p:cNvPr>
          <p:cNvSpPr txBox="1"/>
          <p:nvPr/>
        </p:nvSpPr>
        <p:spPr>
          <a:xfrm>
            <a:off x="7086600" y="3200400"/>
            <a:ext cx="658916" cy="276999"/>
          </a:xfrm>
          <a:prstGeom prst="rect">
            <a:avLst/>
          </a:prstGeom>
          <a:noFill/>
        </p:spPr>
        <p:txBody>
          <a:bodyPr wrap="square" rtlCol="0">
            <a:spAutoFit/>
          </a:bodyPr>
          <a:lstStyle/>
          <a:p>
            <a:r>
              <a:rPr lang="en-US" sz="1200" dirty="0"/>
              <a:t>HASL</a:t>
            </a:r>
          </a:p>
        </p:txBody>
      </p:sp>
      <p:cxnSp>
        <p:nvCxnSpPr>
          <p:cNvPr id="10" name="Straight Arrow Connector 9">
            <a:extLst>
              <a:ext uri="{FF2B5EF4-FFF2-40B4-BE49-F238E27FC236}">
                <a16:creationId xmlns:a16="http://schemas.microsoft.com/office/drawing/2014/main" id="{06CF41A6-D1B4-0BAA-77D2-DC1AE14FA209}"/>
              </a:ext>
            </a:extLst>
          </p:cNvPr>
          <p:cNvCxnSpPr/>
          <p:nvPr/>
        </p:nvCxnSpPr>
        <p:spPr>
          <a:xfrm>
            <a:off x="7543800" y="3352800"/>
            <a:ext cx="38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A4E46548-9A9A-D7C5-45D1-6CBDF3915AA3}"/>
              </a:ext>
            </a:extLst>
          </p:cNvPr>
          <p:cNvGrpSpPr/>
          <p:nvPr/>
        </p:nvGrpSpPr>
        <p:grpSpPr>
          <a:xfrm>
            <a:off x="7871032" y="2743200"/>
            <a:ext cx="815768" cy="2566592"/>
            <a:chOff x="7386948" y="1585356"/>
            <a:chExt cx="815768" cy="2566592"/>
          </a:xfrm>
        </p:grpSpPr>
        <p:pic>
          <p:nvPicPr>
            <p:cNvPr id="6" name="Picture 5">
              <a:extLst>
                <a:ext uri="{FF2B5EF4-FFF2-40B4-BE49-F238E27FC236}">
                  <a16:creationId xmlns:a16="http://schemas.microsoft.com/office/drawing/2014/main" id="{90ED7614-A64D-7661-DDC5-C6338A62D354}"/>
                </a:ext>
              </a:extLst>
            </p:cNvPr>
            <p:cNvPicPr>
              <a:picLocks noChangeAspect="1"/>
            </p:cNvPicPr>
            <p:nvPr/>
          </p:nvPicPr>
          <p:blipFill>
            <a:blip r:embed="rId2"/>
            <a:stretch>
              <a:fillRect/>
            </a:stretch>
          </p:blipFill>
          <p:spPr>
            <a:xfrm>
              <a:off x="7386948" y="1585356"/>
              <a:ext cx="815768" cy="2566592"/>
            </a:xfrm>
            <a:prstGeom prst="rect">
              <a:avLst/>
            </a:prstGeom>
          </p:spPr>
        </p:pic>
        <p:sp>
          <p:nvSpPr>
            <p:cNvPr id="11" name="Rectangle 10">
              <a:extLst>
                <a:ext uri="{FF2B5EF4-FFF2-40B4-BE49-F238E27FC236}">
                  <a16:creationId xmlns:a16="http://schemas.microsoft.com/office/drawing/2014/main" id="{B8BC84BC-2696-34C1-7091-83D890AF8155}"/>
                </a:ext>
              </a:extLst>
            </p:cNvPr>
            <p:cNvSpPr/>
            <p:nvPr/>
          </p:nvSpPr>
          <p:spPr>
            <a:xfrm>
              <a:off x="7416058" y="3733800"/>
              <a:ext cx="786658" cy="304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87091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7842-C7B0-3AA3-A8F8-DD07F7A52433}"/>
              </a:ext>
            </a:extLst>
          </p:cNvPr>
          <p:cNvSpPr>
            <a:spLocks noGrp="1"/>
          </p:cNvSpPr>
          <p:nvPr>
            <p:ph type="ctrTitle"/>
          </p:nvPr>
        </p:nvSpPr>
        <p:spPr>
          <a:xfrm>
            <a:off x="685800" y="2743200"/>
            <a:ext cx="7772400" cy="1371600"/>
          </a:xfrm>
        </p:spPr>
        <p:txBody>
          <a:bodyPr/>
          <a:lstStyle/>
          <a:p>
            <a:r>
              <a:rPr lang="en-US" sz="3600" dirty="0">
                <a:solidFill>
                  <a:schemeClr val="tx2"/>
                </a:solidFill>
              </a:rPr>
              <a:t>AS Procurement </a:t>
            </a:r>
            <a:br>
              <a:rPr lang="en-US" sz="3600" dirty="0">
                <a:solidFill>
                  <a:schemeClr val="tx2"/>
                </a:solidFill>
              </a:rPr>
            </a:br>
            <a:r>
              <a:rPr lang="en-US" sz="3600" dirty="0">
                <a:solidFill>
                  <a:schemeClr val="tx2"/>
                </a:solidFill>
              </a:rPr>
              <a:t>in Real-Time Co-optimization</a:t>
            </a:r>
          </a:p>
        </p:txBody>
      </p:sp>
    </p:spTree>
    <p:extLst>
      <p:ext uri="{BB962C8B-B14F-4D97-AF65-F5344CB8AC3E}">
        <p14:creationId xmlns:p14="http://schemas.microsoft.com/office/powerpoint/2010/main" val="3865966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32175-9F0E-992F-BA3E-CFA92C3F9D8A}"/>
              </a:ext>
            </a:extLst>
          </p:cNvPr>
          <p:cNvSpPr>
            <a:spLocks noGrp="1"/>
          </p:cNvSpPr>
          <p:nvPr>
            <p:ph type="title"/>
          </p:nvPr>
        </p:nvSpPr>
        <p:spPr/>
        <p:txBody>
          <a:bodyPr/>
          <a:lstStyle/>
          <a:p>
            <a:r>
              <a:rPr lang="en-US" dirty="0"/>
              <a:t>AS Procurement in RTC</a:t>
            </a:r>
          </a:p>
        </p:txBody>
      </p:sp>
      <p:sp>
        <p:nvSpPr>
          <p:cNvPr id="3" name="Content Placeholder 2">
            <a:extLst>
              <a:ext uri="{FF2B5EF4-FFF2-40B4-BE49-F238E27FC236}">
                <a16:creationId xmlns:a16="http://schemas.microsoft.com/office/drawing/2014/main" id="{90C1C8D2-ED5C-0FD5-3C87-B9EC31C0CC80}"/>
              </a:ext>
            </a:extLst>
          </p:cNvPr>
          <p:cNvSpPr>
            <a:spLocks noGrp="1"/>
          </p:cNvSpPr>
          <p:nvPr>
            <p:ph idx="1"/>
          </p:nvPr>
        </p:nvSpPr>
        <p:spPr>
          <a:xfrm>
            <a:off x="304170" y="831007"/>
            <a:ext cx="8534400" cy="5188793"/>
          </a:xfrm>
        </p:spPr>
        <p:txBody>
          <a:bodyPr/>
          <a:lstStyle/>
          <a:p>
            <a:r>
              <a:rPr lang="en-US" sz="2400" dirty="0">
                <a:solidFill>
                  <a:schemeClr val="accent2"/>
                </a:solidFill>
              </a:rPr>
              <a:t>In RTC:</a:t>
            </a:r>
          </a:p>
          <a:p>
            <a:pPr lvl="1"/>
            <a:r>
              <a:rPr lang="en-US" sz="2000" dirty="0">
                <a:solidFill>
                  <a:schemeClr val="accent2"/>
                </a:solidFill>
              </a:rPr>
              <a:t>DAM still clears </a:t>
            </a:r>
            <a:r>
              <a:rPr lang="en-US" sz="2000" u="sng" dirty="0">
                <a:solidFill>
                  <a:schemeClr val="accent2"/>
                </a:solidFill>
              </a:rPr>
              <a:t>Energy and AS</a:t>
            </a:r>
            <a:r>
              <a:rPr lang="en-US" sz="2000" dirty="0">
                <a:solidFill>
                  <a:schemeClr val="accent2"/>
                </a:solidFill>
              </a:rPr>
              <a:t> </a:t>
            </a:r>
          </a:p>
          <a:p>
            <a:pPr lvl="1"/>
            <a:r>
              <a:rPr lang="en-US" sz="2000" dirty="0">
                <a:solidFill>
                  <a:schemeClr val="accent2"/>
                </a:solidFill>
              </a:rPr>
              <a:t>However….. DAM awards are </a:t>
            </a:r>
            <a:r>
              <a:rPr lang="en-US" sz="2000" u="sng" dirty="0">
                <a:solidFill>
                  <a:schemeClr val="accent2"/>
                </a:solidFill>
              </a:rPr>
              <a:t>only financially binding</a:t>
            </a:r>
            <a:r>
              <a:rPr lang="en-US" sz="2000" dirty="0">
                <a:solidFill>
                  <a:schemeClr val="accent2"/>
                </a:solidFill>
              </a:rPr>
              <a:t>, and based on the DAM results the QSE chooses how to update their Resource COPs to be online or not be online.</a:t>
            </a:r>
          </a:p>
          <a:p>
            <a:pPr lvl="2"/>
            <a:r>
              <a:rPr lang="en-US" sz="1600" dirty="0">
                <a:solidFill>
                  <a:schemeClr val="accent2"/>
                </a:solidFill>
              </a:rPr>
              <a:t>QSE management of AS responsibility across their portfolio no longer exists.</a:t>
            </a:r>
          </a:p>
          <a:p>
            <a:pPr lvl="1"/>
            <a:r>
              <a:rPr lang="en-US" sz="2000" dirty="0">
                <a:solidFill>
                  <a:schemeClr val="accent2"/>
                </a:solidFill>
              </a:rPr>
              <a:t>DRUC/HRUC become the tools to assess if enough capacity is available to ensure RTC SCED will have enough capacity to solve for energy and AS capacity.  </a:t>
            </a:r>
            <a:endParaRPr lang="en-US" sz="1600" dirty="0">
              <a:solidFill>
                <a:schemeClr val="accent2"/>
              </a:solidFill>
            </a:endParaRPr>
          </a:p>
          <a:p>
            <a:pPr lvl="1"/>
            <a:r>
              <a:rPr lang="en-US" sz="2000" dirty="0">
                <a:solidFill>
                  <a:schemeClr val="accent2"/>
                </a:solidFill>
              </a:rPr>
              <a:t>In real-time SCED co-optimizes and clears </a:t>
            </a:r>
            <a:r>
              <a:rPr lang="en-US" sz="2000" u="sng" dirty="0">
                <a:solidFill>
                  <a:schemeClr val="accent2"/>
                </a:solidFill>
              </a:rPr>
              <a:t>Energy and AS</a:t>
            </a:r>
          </a:p>
          <a:p>
            <a:pPr lvl="2"/>
            <a:r>
              <a:rPr lang="en-US" sz="1600" dirty="0">
                <a:solidFill>
                  <a:schemeClr val="accent2"/>
                </a:solidFill>
              </a:rPr>
              <a:t>Co-optimization is clearing multiple products at same time for optimal solution</a:t>
            </a:r>
          </a:p>
        </p:txBody>
      </p:sp>
      <p:sp>
        <p:nvSpPr>
          <p:cNvPr id="4" name="Slide Number Placeholder 3">
            <a:extLst>
              <a:ext uri="{FF2B5EF4-FFF2-40B4-BE49-F238E27FC236}">
                <a16:creationId xmlns:a16="http://schemas.microsoft.com/office/drawing/2014/main" id="{99F6E9A6-1BD0-9DB7-E4E6-3C7D3888DE97}"/>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4151742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7842-C7B0-3AA3-A8F8-DD07F7A52433}"/>
              </a:ext>
            </a:extLst>
          </p:cNvPr>
          <p:cNvSpPr>
            <a:spLocks noGrp="1"/>
          </p:cNvSpPr>
          <p:nvPr>
            <p:ph type="ctrTitle"/>
          </p:nvPr>
        </p:nvSpPr>
        <p:spPr>
          <a:xfrm>
            <a:off x="685800" y="2743200"/>
            <a:ext cx="7772400" cy="1143000"/>
          </a:xfrm>
        </p:spPr>
        <p:txBody>
          <a:bodyPr/>
          <a:lstStyle/>
          <a:p>
            <a:r>
              <a:rPr lang="en-US" sz="3600" dirty="0">
                <a:solidFill>
                  <a:schemeClr val="tx2"/>
                </a:solidFill>
              </a:rPr>
              <a:t>What components of the market are changing with RTC</a:t>
            </a:r>
            <a:r>
              <a:rPr lang="en-US" dirty="0"/>
              <a:t>+B project</a:t>
            </a:r>
            <a:r>
              <a:rPr lang="en-US" sz="3600" dirty="0">
                <a:solidFill>
                  <a:schemeClr val="tx2"/>
                </a:solidFill>
              </a:rPr>
              <a:t>?</a:t>
            </a:r>
          </a:p>
        </p:txBody>
      </p:sp>
    </p:spTree>
    <p:extLst>
      <p:ext uri="{BB962C8B-B14F-4D97-AF65-F5344CB8AC3E}">
        <p14:creationId xmlns:p14="http://schemas.microsoft.com/office/powerpoint/2010/main" val="3537474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651F5-100F-D3EC-E178-A1A7DD23EA42}"/>
              </a:ext>
            </a:extLst>
          </p:cNvPr>
          <p:cNvSpPr>
            <a:spLocks noGrp="1"/>
          </p:cNvSpPr>
          <p:nvPr>
            <p:ph type="title"/>
          </p:nvPr>
        </p:nvSpPr>
        <p:spPr>
          <a:xfrm>
            <a:off x="381000" y="381000"/>
            <a:ext cx="8458200" cy="518318"/>
          </a:xfrm>
        </p:spPr>
        <p:txBody>
          <a:bodyPr/>
          <a:lstStyle/>
          <a:p>
            <a:r>
              <a:rPr lang="en-US" dirty="0"/>
              <a:t>Today’s Real-Time Market is designed to reflect scarcity through a process that is outside of the optimization</a:t>
            </a:r>
          </a:p>
        </p:txBody>
      </p:sp>
      <p:sp>
        <p:nvSpPr>
          <p:cNvPr id="3" name="Slide Number Placeholder 2">
            <a:extLst>
              <a:ext uri="{FF2B5EF4-FFF2-40B4-BE49-F238E27FC236}">
                <a16:creationId xmlns:a16="http://schemas.microsoft.com/office/drawing/2014/main" id="{4E6E01D7-69CE-0C75-D1AA-DC55252AA9AD}"/>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4" name="Down Arrow 4">
            <a:extLst>
              <a:ext uri="{FF2B5EF4-FFF2-40B4-BE49-F238E27FC236}">
                <a16:creationId xmlns:a16="http://schemas.microsoft.com/office/drawing/2014/main" id="{4C578374-53D8-C64A-8638-74B186A04155}"/>
              </a:ext>
            </a:extLst>
          </p:cNvPr>
          <p:cNvSpPr>
            <a:spLocks noChangeArrowheads="1"/>
          </p:cNvSpPr>
          <p:nvPr/>
        </p:nvSpPr>
        <p:spPr bwMode="auto">
          <a:xfrm rot="16200000">
            <a:off x="2290334" y="4045066"/>
            <a:ext cx="361796" cy="514473"/>
          </a:xfrm>
          <a:prstGeom prst="downArrow">
            <a:avLst>
              <a:gd name="adj1" fmla="val 40361"/>
              <a:gd name="adj2" fmla="val 61059"/>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5" name="Down Arrow 39">
            <a:extLst>
              <a:ext uri="{FF2B5EF4-FFF2-40B4-BE49-F238E27FC236}">
                <a16:creationId xmlns:a16="http://schemas.microsoft.com/office/drawing/2014/main" id="{440739A3-0FDA-E1C8-82BA-4900FB37AEF0}"/>
              </a:ext>
            </a:extLst>
          </p:cNvPr>
          <p:cNvSpPr>
            <a:spLocks noChangeArrowheads="1"/>
          </p:cNvSpPr>
          <p:nvPr/>
        </p:nvSpPr>
        <p:spPr bwMode="auto">
          <a:xfrm rot="5400000" flipV="1">
            <a:off x="2295566" y="1931350"/>
            <a:ext cx="361796" cy="524936"/>
          </a:xfrm>
          <a:prstGeom prst="downArrow">
            <a:avLst>
              <a:gd name="adj1" fmla="val 40361"/>
              <a:gd name="adj2" fmla="val 61059"/>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6" name="Down Arrow 44">
            <a:extLst>
              <a:ext uri="{FF2B5EF4-FFF2-40B4-BE49-F238E27FC236}">
                <a16:creationId xmlns:a16="http://schemas.microsoft.com/office/drawing/2014/main" id="{633ED842-8BEB-0102-4559-C6EA36E74820}"/>
              </a:ext>
            </a:extLst>
          </p:cNvPr>
          <p:cNvSpPr>
            <a:spLocks noChangeArrowheads="1"/>
          </p:cNvSpPr>
          <p:nvPr/>
        </p:nvSpPr>
        <p:spPr bwMode="auto">
          <a:xfrm rot="5400000" flipV="1">
            <a:off x="2295531" y="2992667"/>
            <a:ext cx="361796" cy="524862"/>
          </a:xfrm>
          <a:prstGeom prst="downArrow">
            <a:avLst>
              <a:gd name="adj1" fmla="val 40361"/>
              <a:gd name="adj2" fmla="val 61135"/>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7" name="Down Arrow 45">
            <a:extLst>
              <a:ext uri="{FF2B5EF4-FFF2-40B4-BE49-F238E27FC236}">
                <a16:creationId xmlns:a16="http://schemas.microsoft.com/office/drawing/2014/main" id="{30332DD7-3209-A833-BD57-3E90A66E9D42}"/>
              </a:ext>
            </a:extLst>
          </p:cNvPr>
          <p:cNvSpPr>
            <a:spLocks noChangeArrowheads="1"/>
          </p:cNvSpPr>
          <p:nvPr/>
        </p:nvSpPr>
        <p:spPr bwMode="auto">
          <a:xfrm rot="16200000">
            <a:off x="5130410" y="3603892"/>
            <a:ext cx="361796" cy="521208"/>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8" name="Down Arrow 44">
            <a:extLst>
              <a:ext uri="{FF2B5EF4-FFF2-40B4-BE49-F238E27FC236}">
                <a16:creationId xmlns:a16="http://schemas.microsoft.com/office/drawing/2014/main" id="{386C7D0F-138A-5FA9-FDD7-2DEB4B98B0F0}"/>
              </a:ext>
            </a:extLst>
          </p:cNvPr>
          <p:cNvSpPr>
            <a:spLocks noChangeArrowheads="1"/>
          </p:cNvSpPr>
          <p:nvPr/>
        </p:nvSpPr>
        <p:spPr bwMode="auto">
          <a:xfrm rot="5400000" flipV="1">
            <a:off x="5130410" y="2372328"/>
            <a:ext cx="361796" cy="521208"/>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9" name="Rounded Rectangle 30">
            <a:extLst>
              <a:ext uri="{FF2B5EF4-FFF2-40B4-BE49-F238E27FC236}">
                <a16:creationId xmlns:a16="http://schemas.microsoft.com/office/drawing/2014/main" id="{C53FADCA-0218-9020-AB09-79A73B18F587}"/>
              </a:ext>
            </a:extLst>
          </p:cNvPr>
          <p:cNvSpPr>
            <a:spLocks noChangeArrowheads="1"/>
          </p:cNvSpPr>
          <p:nvPr/>
        </p:nvSpPr>
        <p:spPr bwMode="auto">
          <a:xfrm>
            <a:off x="671401" y="1768964"/>
            <a:ext cx="1676399" cy="822960"/>
          </a:xfrm>
          <a:prstGeom prst="roundRect">
            <a:avLst>
              <a:gd name="adj" fmla="val 10282"/>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b="1" dirty="0">
                <a:solidFill>
                  <a:schemeClr val="bg1"/>
                </a:solidFill>
              </a:rPr>
              <a:t>Energy Offers</a:t>
            </a:r>
          </a:p>
        </p:txBody>
      </p:sp>
      <p:sp>
        <p:nvSpPr>
          <p:cNvPr id="10" name="Rounded Rectangle 31">
            <a:extLst>
              <a:ext uri="{FF2B5EF4-FFF2-40B4-BE49-F238E27FC236}">
                <a16:creationId xmlns:a16="http://schemas.microsoft.com/office/drawing/2014/main" id="{79D4C7C1-9420-5929-FEB6-F71086CA7B31}"/>
              </a:ext>
            </a:extLst>
          </p:cNvPr>
          <p:cNvSpPr>
            <a:spLocks noChangeArrowheads="1"/>
          </p:cNvSpPr>
          <p:nvPr/>
        </p:nvSpPr>
        <p:spPr bwMode="auto">
          <a:xfrm>
            <a:off x="671401" y="2837089"/>
            <a:ext cx="1676399" cy="822960"/>
          </a:xfrm>
          <a:prstGeom prst="roundRect">
            <a:avLst>
              <a:gd name="adj" fmla="val 10282"/>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b="1" dirty="0">
                <a:solidFill>
                  <a:schemeClr val="bg1"/>
                </a:solidFill>
              </a:rPr>
              <a:t>Telemetry</a:t>
            </a:r>
          </a:p>
        </p:txBody>
      </p:sp>
      <p:sp>
        <p:nvSpPr>
          <p:cNvPr id="11" name="Rounded Rectangle 32">
            <a:extLst>
              <a:ext uri="{FF2B5EF4-FFF2-40B4-BE49-F238E27FC236}">
                <a16:creationId xmlns:a16="http://schemas.microsoft.com/office/drawing/2014/main" id="{0E441409-9871-99C5-9A96-53969961076D}"/>
              </a:ext>
            </a:extLst>
          </p:cNvPr>
          <p:cNvSpPr>
            <a:spLocks noChangeArrowheads="1"/>
          </p:cNvSpPr>
          <p:nvPr/>
        </p:nvSpPr>
        <p:spPr bwMode="auto">
          <a:xfrm>
            <a:off x="671401" y="3890823"/>
            <a:ext cx="1676399" cy="822960"/>
          </a:xfrm>
          <a:prstGeom prst="roundRect">
            <a:avLst>
              <a:gd name="adj" fmla="val 10282"/>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b="1" dirty="0">
                <a:solidFill>
                  <a:schemeClr val="bg1"/>
                </a:solidFill>
              </a:rPr>
              <a:t>Constraints</a:t>
            </a:r>
          </a:p>
        </p:txBody>
      </p:sp>
      <p:sp>
        <p:nvSpPr>
          <p:cNvPr id="12" name="Rounded Rectangle 13">
            <a:extLst>
              <a:ext uri="{FF2B5EF4-FFF2-40B4-BE49-F238E27FC236}">
                <a16:creationId xmlns:a16="http://schemas.microsoft.com/office/drawing/2014/main" id="{B4A194B7-2080-69CE-C145-D52E595C30CC}"/>
              </a:ext>
            </a:extLst>
          </p:cNvPr>
          <p:cNvSpPr>
            <a:spLocks noChangeArrowheads="1"/>
          </p:cNvSpPr>
          <p:nvPr/>
        </p:nvSpPr>
        <p:spPr bwMode="auto">
          <a:xfrm>
            <a:off x="5622633" y="2249551"/>
            <a:ext cx="1545268" cy="766762"/>
          </a:xfrm>
          <a:prstGeom prst="roundRect">
            <a:avLst>
              <a:gd name="adj" fmla="val 10282"/>
            </a:avLst>
          </a:prstGeom>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lvl="0" algn="ctr">
              <a:defRPr/>
            </a:pPr>
            <a:r>
              <a:rPr lang="en-US" b="1" dirty="0">
                <a:solidFill>
                  <a:schemeClr val="bg1"/>
                </a:solidFill>
              </a:rPr>
              <a:t>Base</a:t>
            </a:r>
            <a:br>
              <a:rPr lang="en-US" b="1" dirty="0">
                <a:solidFill>
                  <a:schemeClr val="bg1"/>
                </a:solidFill>
              </a:rPr>
            </a:br>
            <a:r>
              <a:rPr lang="en-US" b="1" dirty="0">
                <a:solidFill>
                  <a:schemeClr val="bg1"/>
                </a:solidFill>
              </a:rPr>
              <a:t>Points</a:t>
            </a:r>
          </a:p>
        </p:txBody>
      </p:sp>
      <p:sp>
        <p:nvSpPr>
          <p:cNvPr id="13" name="Rounded Rectangle 14">
            <a:extLst>
              <a:ext uri="{FF2B5EF4-FFF2-40B4-BE49-F238E27FC236}">
                <a16:creationId xmlns:a16="http://schemas.microsoft.com/office/drawing/2014/main" id="{A884A445-D103-0D20-BEDF-18FF8A9BC853}"/>
              </a:ext>
            </a:extLst>
          </p:cNvPr>
          <p:cNvSpPr>
            <a:spLocks noChangeArrowheads="1"/>
          </p:cNvSpPr>
          <p:nvPr/>
        </p:nvSpPr>
        <p:spPr bwMode="auto">
          <a:xfrm>
            <a:off x="5622633" y="3481115"/>
            <a:ext cx="1543846" cy="766763"/>
          </a:xfrm>
          <a:prstGeom prst="roundRect">
            <a:avLst>
              <a:gd name="adj" fmla="val 10282"/>
            </a:avLst>
          </a:prstGeom>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algn="ctr"/>
            <a:r>
              <a:rPr lang="en-US" sz="1400" b="1" dirty="0">
                <a:solidFill>
                  <a:schemeClr val="bg1"/>
                </a:solidFill>
              </a:rPr>
              <a:t>Locational Marginal Prices (LMPs)</a:t>
            </a:r>
          </a:p>
        </p:txBody>
      </p:sp>
      <p:sp>
        <p:nvSpPr>
          <p:cNvPr id="14" name="Rounded Rectangle 29">
            <a:extLst>
              <a:ext uri="{FF2B5EF4-FFF2-40B4-BE49-F238E27FC236}">
                <a16:creationId xmlns:a16="http://schemas.microsoft.com/office/drawing/2014/main" id="{35807C8B-32EE-1CC1-64A3-4F63F67C98D1}"/>
              </a:ext>
            </a:extLst>
          </p:cNvPr>
          <p:cNvSpPr>
            <a:spLocks noChangeArrowheads="1"/>
          </p:cNvSpPr>
          <p:nvPr/>
        </p:nvSpPr>
        <p:spPr bwMode="auto">
          <a:xfrm>
            <a:off x="2785924" y="1645920"/>
            <a:ext cx="2264780" cy="3205146"/>
          </a:xfrm>
          <a:prstGeom prst="roundRect">
            <a:avLst>
              <a:gd name="adj" fmla="val 4463"/>
            </a:avLst>
          </a:prstGeom>
          <a:solidFill>
            <a:schemeClr val="tx2"/>
          </a:solidFill>
          <a:ln w="9525" algn="ctr">
            <a:noFill/>
            <a:round/>
            <a:headEnd/>
            <a:tailEnd/>
          </a:ln>
        </p:spPr>
        <p:txBody>
          <a:bodyPr anchor="ctr"/>
          <a:lstStyle/>
          <a:p>
            <a:pPr algn="ctr"/>
            <a:endParaRPr lang="en-US" sz="2000" dirty="0">
              <a:solidFill>
                <a:schemeClr val="bg1"/>
              </a:solidFill>
            </a:endParaRPr>
          </a:p>
          <a:p>
            <a:pPr algn="ctr"/>
            <a:r>
              <a:rPr lang="en-US" sz="2000" dirty="0">
                <a:solidFill>
                  <a:schemeClr val="bg1"/>
                </a:solidFill>
              </a:rPr>
              <a:t>Security- Constrained Economic Dispatch </a:t>
            </a:r>
            <a:br>
              <a:rPr lang="en-US" sz="2000" dirty="0">
                <a:solidFill>
                  <a:schemeClr val="bg1"/>
                </a:solidFill>
              </a:rPr>
            </a:br>
            <a:r>
              <a:rPr lang="en-US" sz="2000" dirty="0">
                <a:solidFill>
                  <a:schemeClr val="bg1"/>
                </a:solidFill>
              </a:rPr>
              <a:t>(SCED)</a:t>
            </a:r>
          </a:p>
          <a:p>
            <a:pPr algn="ctr"/>
            <a:endParaRPr lang="en-US" sz="2000" dirty="0">
              <a:solidFill>
                <a:schemeClr val="bg1"/>
              </a:solidFill>
            </a:endParaRPr>
          </a:p>
          <a:p>
            <a:pPr algn="ctr"/>
            <a:endParaRPr lang="en-US" sz="2000" dirty="0">
              <a:solidFill>
                <a:schemeClr val="bg1"/>
              </a:solidFill>
            </a:endParaRPr>
          </a:p>
          <a:p>
            <a:pPr algn="ctr"/>
            <a:r>
              <a:rPr lang="en-US" sz="1600" i="1" dirty="0">
                <a:solidFill>
                  <a:schemeClr val="accent6">
                    <a:lumMod val="40000"/>
                    <a:lumOff val="60000"/>
                  </a:schemeClr>
                </a:solidFill>
              </a:rPr>
              <a:t>(Amount of Energy limited by QSE HASL)</a:t>
            </a:r>
          </a:p>
        </p:txBody>
      </p:sp>
      <p:sp>
        <p:nvSpPr>
          <p:cNvPr id="16" name="Down Arrow 39">
            <a:extLst>
              <a:ext uri="{FF2B5EF4-FFF2-40B4-BE49-F238E27FC236}">
                <a16:creationId xmlns:a16="http://schemas.microsoft.com/office/drawing/2014/main" id="{05835883-F225-4FB8-5C63-5A9601EE0A22}"/>
              </a:ext>
            </a:extLst>
          </p:cNvPr>
          <p:cNvSpPr>
            <a:spLocks noChangeArrowheads="1"/>
          </p:cNvSpPr>
          <p:nvPr/>
        </p:nvSpPr>
        <p:spPr bwMode="auto">
          <a:xfrm rot="5400000" flipV="1">
            <a:off x="2295566" y="5096350"/>
            <a:ext cx="361796" cy="524936"/>
          </a:xfrm>
          <a:prstGeom prst="downArrow">
            <a:avLst>
              <a:gd name="adj1" fmla="val 40361"/>
              <a:gd name="adj2" fmla="val 61059"/>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2000" dirty="0"/>
          </a:p>
        </p:txBody>
      </p:sp>
      <p:sp>
        <p:nvSpPr>
          <p:cNvPr id="17" name="Rounded Rectangle 22">
            <a:extLst>
              <a:ext uri="{FF2B5EF4-FFF2-40B4-BE49-F238E27FC236}">
                <a16:creationId xmlns:a16="http://schemas.microsoft.com/office/drawing/2014/main" id="{810A2F61-EC6A-512B-445F-990B9675BCDB}"/>
              </a:ext>
            </a:extLst>
          </p:cNvPr>
          <p:cNvSpPr/>
          <p:nvPr/>
        </p:nvSpPr>
        <p:spPr>
          <a:xfrm>
            <a:off x="2785925" y="5051487"/>
            <a:ext cx="2264779" cy="609328"/>
          </a:xfrm>
          <a:prstGeom prst="roundRect">
            <a:avLst/>
          </a:prstGeom>
          <a:solidFill>
            <a:schemeClr val="tx2"/>
          </a:solidFill>
          <a:ln w="9525" algn="ctr">
            <a:noFill/>
            <a:round/>
            <a:headEnd/>
            <a:tailEnd/>
          </a:ln>
        </p:spPr>
        <p:txBody>
          <a:bodyPr anchor="ctr"/>
          <a:lstStyle/>
          <a:p>
            <a:pPr algn="ctr"/>
            <a:r>
              <a:rPr lang="en-US" sz="2000" dirty="0">
                <a:solidFill>
                  <a:schemeClr val="bg1"/>
                </a:solidFill>
              </a:rPr>
              <a:t>Reserve Pricing</a:t>
            </a:r>
          </a:p>
        </p:txBody>
      </p:sp>
      <p:sp>
        <p:nvSpPr>
          <p:cNvPr id="18" name="Down Arrow 45">
            <a:extLst>
              <a:ext uri="{FF2B5EF4-FFF2-40B4-BE49-F238E27FC236}">
                <a16:creationId xmlns:a16="http://schemas.microsoft.com/office/drawing/2014/main" id="{74C52559-39AA-2E42-86BB-865453907FD4}"/>
              </a:ext>
            </a:extLst>
          </p:cNvPr>
          <p:cNvSpPr>
            <a:spLocks noChangeArrowheads="1"/>
          </p:cNvSpPr>
          <p:nvPr/>
        </p:nvSpPr>
        <p:spPr bwMode="auto">
          <a:xfrm rot="16200000">
            <a:off x="5130410" y="5094753"/>
            <a:ext cx="361796" cy="521208"/>
          </a:xfrm>
          <a:prstGeom prst="downArrow">
            <a:avLst>
              <a:gd name="adj1" fmla="val 40361"/>
              <a:gd name="adj2" fmla="val 61089"/>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2000" dirty="0"/>
          </a:p>
        </p:txBody>
      </p:sp>
      <p:sp>
        <p:nvSpPr>
          <p:cNvPr id="19" name="Rounded Rectangle 24">
            <a:extLst>
              <a:ext uri="{FF2B5EF4-FFF2-40B4-BE49-F238E27FC236}">
                <a16:creationId xmlns:a16="http://schemas.microsoft.com/office/drawing/2014/main" id="{80FED895-F2EA-67E5-E11B-E84CFBE9E108}"/>
              </a:ext>
            </a:extLst>
          </p:cNvPr>
          <p:cNvSpPr>
            <a:spLocks noChangeArrowheads="1"/>
          </p:cNvSpPr>
          <p:nvPr/>
        </p:nvSpPr>
        <p:spPr bwMode="auto">
          <a:xfrm>
            <a:off x="5622632" y="4965826"/>
            <a:ext cx="1543846" cy="766762"/>
          </a:xfrm>
          <a:prstGeom prst="roundRect">
            <a:avLst>
              <a:gd name="adj" fmla="val 10282"/>
            </a:avLst>
          </a:prstGeom>
          <a:ln>
            <a:headEnd/>
            <a:tailEnd/>
          </a:ln>
        </p:spPr>
        <p:style>
          <a:lnRef idx="2">
            <a:schemeClr val="accent3">
              <a:shade val="15000"/>
            </a:schemeClr>
          </a:lnRef>
          <a:fillRef idx="1">
            <a:schemeClr val="accent3"/>
          </a:fillRef>
          <a:effectRef idx="0">
            <a:schemeClr val="accent3"/>
          </a:effectRef>
          <a:fontRef idx="minor">
            <a:schemeClr val="lt1"/>
          </a:fontRef>
        </p:style>
        <p:txBody>
          <a:bodyPr anchor="ctr"/>
          <a:lstStyle/>
          <a:p>
            <a:pPr lvl="0" algn="ctr">
              <a:defRPr/>
            </a:pPr>
            <a:r>
              <a:rPr lang="en-US" b="1" dirty="0">
                <a:solidFill>
                  <a:schemeClr val="bg1"/>
                </a:solidFill>
              </a:rPr>
              <a:t>Price Adders</a:t>
            </a:r>
          </a:p>
        </p:txBody>
      </p:sp>
      <p:sp>
        <p:nvSpPr>
          <p:cNvPr id="20" name="Right Brace 19">
            <a:extLst>
              <a:ext uri="{FF2B5EF4-FFF2-40B4-BE49-F238E27FC236}">
                <a16:creationId xmlns:a16="http://schemas.microsoft.com/office/drawing/2014/main" id="{E0BEA4B8-FC89-FA55-60C7-C4A5D3AE75AE}"/>
              </a:ext>
            </a:extLst>
          </p:cNvPr>
          <p:cNvSpPr/>
          <p:nvPr/>
        </p:nvSpPr>
        <p:spPr>
          <a:xfrm>
            <a:off x="7272156" y="3435996"/>
            <a:ext cx="365760" cy="2335150"/>
          </a:xfrm>
          <a:prstGeom prst="rightBrace">
            <a:avLst>
              <a:gd name="adj1" fmla="val 30762"/>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5B6770"/>
              </a:solidFill>
            </a:endParaRPr>
          </a:p>
        </p:txBody>
      </p:sp>
      <p:sp>
        <p:nvSpPr>
          <p:cNvPr id="21" name="Cross 20">
            <a:extLst>
              <a:ext uri="{FF2B5EF4-FFF2-40B4-BE49-F238E27FC236}">
                <a16:creationId xmlns:a16="http://schemas.microsoft.com/office/drawing/2014/main" id="{A38DC53B-159B-A168-0DD0-E2ABB400A1DD}"/>
              </a:ext>
            </a:extLst>
          </p:cNvPr>
          <p:cNvSpPr/>
          <p:nvPr/>
        </p:nvSpPr>
        <p:spPr>
          <a:xfrm>
            <a:off x="6271669" y="4483201"/>
            <a:ext cx="245771" cy="245771"/>
          </a:xfrm>
          <a:prstGeom prst="plus">
            <a:avLst>
              <a:gd name="adj" fmla="val 40301"/>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C79903C9-50A8-5482-32C1-1C7D200A1D06}"/>
              </a:ext>
            </a:extLst>
          </p:cNvPr>
          <p:cNvSpPr txBox="1"/>
          <p:nvPr/>
        </p:nvSpPr>
        <p:spPr>
          <a:xfrm>
            <a:off x="7707086" y="3878823"/>
            <a:ext cx="1360714" cy="1477328"/>
          </a:xfrm>
          <a:prstGeom prst="rect">
            <a:avLst/>
          </a:prstGeom>
          <a:noFill/>
        </p:spPr>
        <p:txBody>
          <a:bodyPr wrap="square" rtlCol="0">
            <a:spAutoFit/>
          </a:bodyPr>
          <a:lstStyle/>
          <a:p>
            <a:pPr algn="ctr"/>
            <a:r>
              <a:rPr lang="en-US" b="1" dirty="0">
                <a:solidFill>
                  <a:schemeClr val="tx2"/>
                </a:solidFill>
              </a:rPr>
              <a:t>Combined to form Settlement Point Prices</a:t>
            </a:r>
          </a:p>
        </p:txBody>
      </p:sp>
      <p:sp>
        <p:nvSpPr>
          <p:cNvPr id="23" name="TextBox 22">
            <a:extLst>
              <a:ext uri="{FF2B5EF4-FFF2-40B4-BE49-F238E27FC236}">
                <a16:creationId xmlns:a16="http://schemas.microsoft.com/office/drawing/2014/main" id="{1115B5B9-1E1D-01DD-588B-561A318B9254}"/>
              </a:ext>
            </a:extLst>
          </p:cNvPr>
          <p:cNvSpPr txBox="1"/>
          <p:nvPr/>
        </p:nvSpPr>
        <p:spPr>
          <a:xfrm>
            <a:off x="3627914" y="1070480"/>
            <a:ext cx="1782860" cy="523220"/>
          </a:xfrm>
          <a:prstGeom prst="rect">
            <a:avLst/>
          </a:prstGeom>
          <a:noFill/>
        </p:spPr>
        <p:txBody>
          <a:bodyPr wrap="none" rtlCol="0">
            <a:spAutoFit/>
          </a:bodyPr>
          <a:lstStyle/>
          <a:p>
            <a:r>
              <a:rPr lang="en-US" sz="2800" b="1" dirty="0">
                <a:solidFill>
                  <a:schemeClr val="tx2"/>
                </a:solidFill>
              </a:rPr>
              <a:t>Currently</a:t>
            </a:r>
          </a:p>
        </p:txBody>
      </p:sp>
      <p:sp>
        <p:nvSpPr>
          <p:cNvPr id="15" name="Rounded Rectangle 30">
            <a:extLst>
              <a:ext uri="{FF2B5EF4-FFF2-40B4-BE49-F238E27FC236}">
                <a16:creationId xmlns:a16="http://schemas.microsoft.com/office/drawing/2014/main" id="{BAE20D23-B246-7C72-591A-683ADA47A280}"/>
              </a:ext>
            </a:extLst>
          </p:cNvPr>
          <p:cNvSpPr>
            <a:spLocks noChangeArrowheads="1"/>
          </p:cNvSpPr>
          <p:nvPr/>
        </p:nvSpPr>
        <p:spPr bwMode="auto">
          <a:xfrm>
            <a:off x="671400" y="4953000"/>
            <a:ext cx="1676400" cy="822960"/>
          </a:xfrm>
          <a:prstGeom prst="roundRect">
            <a:avLst>
              <a:gd name="adj" fmla="val 10282"/>
            </a:avLst>
          </a:prstGeom>
          <a:ln>
            <a:headEnd/>
            <a:tailEnd/>
          </a:ln>
        </p:spPr>
        <p:style>
          <a:lnRef idx="2">
            <a:schemeClr val="accent1">
              <a:shade val="15000"/>
            </a:schemeClr>
          </a:lnRef>
          <a:fillRef idx="1">
            <a:schemeClr val="accent1"/>
          </a:fillRef>
          <a:effectRef idx="0">
            <a:schemeClr val="accent1"/>
          </a:effectRef>
          <a:fontRef idx="minor">
            <a:schemeClr val="lt1"/>
          </a:fontRef>
        </p:style>
        <p:txBody>
          <a:bodyPr anchor="ctr"/>
          <a:lstStyle/>
          <a:p>
            <a:pPr lvl="0" algn="ctr">
              <a:defRPr/>
            </a:pPr>
            <a:r>
              <a:rPr lang="en-US" sz="1400" b="1" dirty="0">
                <a:solidFill>
                  <a:schemeClr val="bg1"/>
                </a:solidFill>
              </a:rPr>
              <a:t>Operating Reserve Demand Curve (ORDC)</a:t>
            </a:r>
          </a:p>
        </p:txBody>
      </p:sp>
    </p:spTree>
    <p:extLst>
      <p:ext uri="{BB962C8B-B14F-4D97-AF65-F5344CB8AC3E}">
        <p14:creationId xmlns:p14="http://schemas.microsoft.com/office/powerpoint/2010/main" val="193830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animBg="1"/>
      <p:bldP spid="22" grpId="0"/>
      <p:bldP spid="1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themeOverride>
</file>

<file path=ppt/theme/themeOverride2.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63D459-1C05-483F-85D1-C9E478EC32CC}">
  <ds:schemaRefs>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c34af464-7aa1-4edd-9be4-83dffc1cb926"/>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ABA6DCC4-601B-4ED5-9065-ADE652E943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10115</TotalTime>
  <Words>3915</Words>
  <Application>Microsoft Office PowerPoint</Application>
  <PresentationFormat>On-screen Show (4:3)</PresentationFormat>
  <Paragraphs>705</Paragraphs>
  <Slides>39</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Arial</vt:lpstr>
      <vt:lpstr>Calibri</vt:lpstr>
      <vt:lpstr>Courier New</vt:lpstr>
      <vt:lpstr>Wingdings</vt:lpstr>
      <vt:lpstr>1_Custom Design</vt:lpstr>
      <vt:lpstr>Inside pages</vt:lpstr>
      <vt:lpstr>PowerPoint Presentation</vt:lpstr>
      <vt:lpstr>Agenda Outline</vt:lpstr>
      <vt:lpstr>Acronyms </vt:lpstr>
      <vt:lpstr>Ancillary Services  Procurement Today</vt:lpstr>
      <vt:lpstr>AS Procurement Today (Reminder)</vt:lpstr>
      <vt:lpstr>AS Procurement  in Real-Time Co-optimization</vt:lpstr>
      <vt:lpstr>AS Procurement in RTC</vt:lpstr>
      <vt:lpstr>What components of the market are changing with RTC+B project?</vt:lpstr>
      <vt:lpstr>Today’s Real-Time Market is designed to reflect scarcity through a process that is outside of the optimization</vt:lpstr>
      <vt:lpstr>RTC is also designed to reflect scarcity, but now it occurs within the optimization</vt:lpstr>
      <vt:lpstr>While the primary focus is the Real-Time Market, changes to other parts of the wholesale market are also part of RTC</vt:lpstr>
      <vt:lpstr>Reliability Unit Commitment (RUC), like Real-Time, currently takes Ancillary Service assignment to individual Resources as a known input</vt:lpstr>
      <vt:lpstr>To better reflect and plan for Real-Time grid conditions with RTC, RUC will also be modified to co-optimize energy and Ancillary Services</vt:lpstr>
      <vt:lpstr>The current Day-Ahead Market (DAM) fundamentally stays the same with the implementation of RTC</vt:lpstr>
      <vt:lpstr>The current Supplemental Ancillary Services Market (SASM) process will be eliminated with the implementation of RTC</vt:lpstr>
      <vt:lpstr>Detailed AS Changes</vt:lpstr>
      <vt:lpstr>With RTC, there will be several changes in the communications of data between ERCOT QSEs</vt:lpstr>
      <vt:lpstr>RTC A/S Dispatch Summary </vt:lpstr>
      <vt:lpstr>RTC Dispatch of Ancillary Services by Resource Type </vt:lpstr>
      <vt:lpstr>Operating Hour: Energy and AS Awards</vt:lpstr>
      <vt:lpstr>Real-Time Market Timeline – Today</vt:lpstr>
      <vt:lpstr>Real-Time Market Timeline – No Change Under RTC</vt:lpstr>
      <vt:lpstr>LFC Changes : UDBP to UDSP</vt:lpstr>
      <vt:lpstr>Regulation</vt:lpstr>
      <vt:lpstr>Reg-Up Award Change and its Deployment Under RTC</vt:lpstr>
      <vt:lpstr>Reg-Up Award Change and its Deployment Under RTC</vt:lpstr>
      <vt:lpstr>ECRS</vt:lpstr>
      <vt:lpstr>ECRS Example of Dispatch</vt:lpstr>
      <vt:lpstr>RRS</vt:lpstr>
      <vt:lpstr>Non-Spin</vt:lpstr>
      <vt:lpstr>Example of Non-Spin Dispatch</vt:lpstr>
      <vt:lpstr>High-level overview of Telemetry From/To QSE in RTC  (Updated 2/19/2024)</vt:lpstr>
      <vt:lpstr>RTC: Generation Resource Statuses Not Used</vt:lpstr>
      <vt:lpstr>RTC: Generation Resource Statuses</vt:lpstr>
      <vt:lpstr>RTC: Load Resource Statuses</vt:lpstr>
      <vt:lpstr>RTC+B ICCP Handbook Updates</vt:lpstr>
      <vt:lpstr>RTC AS Summary of Changes </vt:lpstr>
      <vt:lpstr>RTC+B Training videos</vt:lpstr>
      <vt:lpstr>Wrap-Up</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257</cp:revision>
  <cp:lastPrinted>2025-02-17T14:47:56Z</cp:lastPrinted>
  <dcterms:created xsi:type="dcterms:W3CDTF">2016-01-21T15:20:31Z</dcterms:created>
  <dcterms:modified xsi:type="dcterms:W3CDTF">2025-03-25T12:05:09Z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y fmtid="{D5CDD505-2E9C-101B-9397-08002B2CF9AE}" pid="3" name="MSIP_Label_7084cbda-52b8-46fb-a7b7-cb5bd465ed85_Enabled">
    <vt:lpwstr>true</vt:lpwstr>
  </property>
  <property fmtid="{D5CDD505-2E9C-101B-9397-08002B2CF9AE}" pid="4" name="MSIP_Label_7084cbda-52b8-46fb-a7b7-cb5bd465ed85_SetDate">
    <vt:lpwstr>2024-09-23T18:43:39Z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53a774b4-a624-4b7a-9ca4-dbbe509a229f</vt:lpwstr>
  </property>
  <property fmtid="{D5CDD505-2E9C-101B-9397-08002B2CF9AE}" pid="9" name="MSIP_Label_7084cbda-52b8-46fb-a7b7-cb5bd465ed85_ContentBits">
    <vt:lpwstr>0</vt:lpwstr>
  </property>
</Properties>
</file>