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sldIdLst>
    <p:sldId id="274" r:id="rId3"/>
    <p:sldId id="275" r:id="rId4"/>
    <p:sldId id="276" r:id="rId5"/>
    <p:sldId id="333" r:id="rId6"/>
    <p:sldId id="277" r:id="rId7"/>
    <p:sldId id="324" r:id="rId8"/>
    <p:sldId id="334" r:id="rId9"/>
    <p:sldId id="278" r:id="rId10"/>
    <p:sldId id="327" r:id="rId11"/>
    <p:sldId id="335" r:id="rId12"/>
    <p:sldId id="332" r:id="rId13"/>
    <p:sldId id="329" r:id="rId14"/>
    <p:sldId id="330" r:id="rId15"/>
    <p:sldId id="323" r:id="rId16"/>
    <p:sldId id="336" r:id="rId17"/>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82F1F50-3AD4-79E7-4A11-64775C7C043B}" name="Smith, Nathan" initials="NS" userId="S::Nathan.Smith@ercot.com::2fcbad6d-5a44-47b3-960d-4f4d0717f109" providerId="AD"/>
  <p188:author id="{AE0D528A-27EB-A1C2-9572-55229C3671D4}" name="ERCOT" initials="ERCOT" userId="ERCOT" providerId="None"/>
  <p188:author id="{43831BD2-3014-FC08-390A-9936949E1516}" name="Maggio, Dave" initials="DM" userId="S::David.Maggio@ercot.com::ac169136-3d92-4093-a1ee-cd2fa0ab6301" providerId="AD"/>
  <p188:author id="{BEE87AFB-7967-69CF-734C-6E6CC07B8BF7}" name="Ragsdale, Kenneth" initials="KR" userId="S::Kenneth.Ragsdale@ercot.com::d1bf57d2-decc-44c5-8949-ae28e3ed5ea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2192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sz="320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7444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75766"/>
            <a:ext cx="11379200" cy="4844268"/>
          </a:xfrm>
          <a:prstGeom prst="rect">
            <a:avLst/>
          </a:prstGeom>
        </p:spPr>
        <p:txBody>
          <a:bodyPr/>
          <a:lstStyle>
            <a:lvl1pPr>
              <a:buFont typeface="+mj-lt"/>
              <a:buAutoNum type="arabicParenR"/>
              <a:defRPr sz="1800">
                <a:solidFill>
                  <a:schemeClr val="tx2"/>
                </a:solidFill>
              </a:defRPr>
            </a:lvl1pPr>
            <a:lvl2pPr marL="800100" indent="-342900">
              <a:buFont typeface="+mj-lt"/>
              <a:buAutoNum type="alphaLcParenR"/>
              <a:defRPr sz="1600">
                <a:solidFill>
                  <a:schemeClr val="tx2"/>
                </a:solidFill>
              </a:defRPr>
            </a:lvl2pPr>
            <a:lvl3pPr marL="1314450" indent="-400050">
              <a:buFont typeface="+mj-lt"/>
              <a:buAutoNum type="romanLcPeriod"/>
              <a:defRPr sz="1600">
                <a:solidFill>
                  <a:schemeClr val="tx2"/>
                </a:solidFill>
              </a:defRPr>
            </a:lvl3pPr>
            <a:lvl4pPr marL="1771650" indent="-400050">
              <a:buFont typeface="+mj-lt"/>
              <a:buAutoNum type="romanLcPeriod"/>
              <a:defRPr sz="1600">
                <a:solidFill>
                  <a:schemeClr val="tx2"/>
                </a:solidFill>
              </a:defRPr>
            </a:lvl4pPr>
            <a:lvl5pPr marL="2228850" indent="-400050">
              <a:buFont typeface="+mj-lt"/>
              <a:buAutoNum type="romanLcPeriod"/>
              <a:defRPr sz="16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7892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23073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743340707"/>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1"/>
            <a:ext cx="1146300" cy="246221"/>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311652328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mailto:ERCOTLRandSODG@ercot.com"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www.ercot.com/committees/tac/rtcbtf/training"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ercot.com/files/docs/2024/05/31/ERCOT_Nodal_ICCP_Communications_Handbook_V4.03.docx" TargetMode="External"/><Relationship Id="rId2" Type="http://schemas.openxmlformats.org/officeDocument/2006/relationships/hyperlink" Target="https://www.ercot.com/committees/tac/rtcbtf/training"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936906" y="2413338"/>
            <a:ext cx="6501720" cy="3046988"/>
          </a:xfrm>
          <a:prstGeom prst="rect">
            <a:avLst/>
          </a:prstGeom>
          <a:noFill/>
        </p:spPr>
        <p:txBody>
          <a:bodyPr wrap="square" rtlCol="0">
            <a:spAutoFit/>
          </a:bodyPr>
          <a:lstStyle/>
          <a:p>
            <a:r>
              <a:rPr lang="en-US" sz="2400" b="1" dirty="0">
                <a:solidFill>
                  <a:srgbClr val="5B6770"/>
                </a:solidFill>
                <a:latin typeface="Arial" panose="020B0604020202020204"/>
              </a:rPr>
              <a:t>Load Resource Changes Implemented </a:t>
            </a:r>
          </a:p>
          <a:p>
            <a:r>
              <a:rPr lang="en-US" sz="2400" b="1" dirty="0">
                <a:solidFill>
                  <a:srgbClr val="5B6770"/>
                </a:solidFill>
                <a:latin typeface="Arial" panose="020B0604020202020204"/>
              </a:rPr>
              <a:t>With the Real-Time Co-Optimization </a:t>
            </a:r>
          </a:p>
          <a:p>
            <a:endParaRPr lang="en-US" dirty="0">
              <a:solidFill>
                <a:srgbClr val="5B6770"/>
              </a:solidFill>
              <a:latin typeface="Arial" panose="020B0604020202020204"/>
            </a:endParaRPr>
          </a:p>
          <a:p>
            <a:r>
              <a:rPr lang="en-US" b="1" dirty="0">
                <a:solidFill>
                  <a:srgbClr val="5B6770"/>
                </a:solidFill>
                <a:latin typeface="Arial" panose="020B0604020202020204"/>
              </a:rPr>
              <a:t>ERCOT Staff</a:t>
            </a:r>
          </a:p>
          <a:p>
            <a:endParaRPr lang="en-US" dirty="0">
              <a:solidFill>
                <a:srgbClr val="5B6770"/>
              </a:solidFill>
              <a:latin typeface="Arial" panose="020B0604020202020204"/>
            </a:endParaRPr>
          </a:p>
          <a:p>
            <a:r>
              <a:rPr lang="en-US" dirty="0">
                <a:solidFill>
                  <a:srgbClr val="5B6770"/>
                </a:solidFill>
                <a:latin typeface="Arial" panose="020B0604020202020204"/>
              </a:rPr>
              <a:t>RTCBTF</a:t>
            </a:r>
          </a:p>
          <a:p>
            <a:r>
              <a:rPr lang="en-US" dirty="0">
                <a:solidFill>
                  <a:srgbClr val="5B6770"/>
                </a:solidFill>
                <a:latin typeface="Arial" panose="020B0604020202020204"/>
              </a:rPr>
              <a:t>March 25, 2025</a:t>
            </a:r>
          </a:p>
          <a:p>
            <a:endParaRPr lang="en-US" dirty="0">
              <a:solidFill>
                <a:srgbClr val="5B6770"/>
              </a:solidFill>
              <a:latin typeface="Arial" panose="020B0604020202020204"/>
            </a:endParaRPr>
          </a:p>
          <a:p>
            <a:r>
              <a:rPr lang="en-US" dirty="0">
                <a:solidFill>
                  <a:srgbClr val="5B6770"/>
                </a:solidFill>
                <a:latin typeface="Arial" panose="020B0604020202020204"/>
              </a:rPr>
              <a:t>ERCOT Public</a:t>
            </a:r>
          </a:p>
          <a:p>
            <a:endParaRPr lang="en-US" dirty="0">
              <a:solidFill>
                <a:srgbClr val="5B6770"/>
              </a:solidFill>
              <a:latin typeface="Arial" panose="020B0604020202020204"/>
            </a:endParaRPr>
          </a:p>
        </p:txBody>
      </p:sp>
    </p:spTree>
    <p:extLst>
      <p:ext uri="{BB962C8B-B14F-4D97-AF65-F5344CB8AC3E}">
        <p14:creationId xmlns:p14="http://schemas.microsoft.com/office/powerpoint/2010/main" val="2496034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D5619-44B4-3841-FFF3-ED634B96970A}"/>
              </a:ext>
            </a:extLst>
          </p:cNvPr>
          <p:cNvSpPr>
            <a:spLocks noGrp="1"/>
          </p:cNvSpPr>
          <p:nvPr>
            <p:ph type="title"/>
          </p:nvPr>
        </p:nvSpPr>
        <p:spPr/>
        <p:txBody>
          <a:bodyPr/>
          <a:lstStyle/>
          <a:p>
            <a:r>
              <a:rPr lang="en-US" dirty="0"/>
              <a:t>Performance Analysis for CLRs</a:t>
            </a:r>
          </a:p>
        </p:txBody>
      </p:sp>
      <p:sp>
        <p:nvSpPr>
          <p:cNvPr id="3" name="Content Placeholder 2">
            <a:extLst>
              <a:ext uri="{FF2B5EF4-FFF2-40B4-BE49-F238E27FC236}">
                <a16:creationId xmlns:a16="http://schemas.microsoft.com/office/drawing/2014/main" id="{F82FDEA2-5736-61B0-A7C3-F33D44B6658C}"/>
              </a:ext>
            </a:extLst>
          </p:cNvPr>
          <p:cNvSpPr>
            <a:spLocks noGrp="1"/>
          </p:cNvSpPr>
          <p:nvPr>
            <p:ph idx="1"/>
          </p:nvPr>
        </p:nvSpPr>
        <p:spPr>
          <a:xfrm>
            <a:off x="655608" y="1075766"/>
            <a:ext cx="10153290" cy="4844268"/>
          </a:xfrm>
        </p:spPr>
        <p:txBody>
          <a:bodyPr/>
          <a:lstStyle/>
          <a:p>
            <a:r>
              <a:rPr lang="en-US" dirty="0"/>
              <a:t>CLR is evaluated against UDSP instead of UDBP</a:t>
            </a:r>
          </a:p>
          <a:p>
            <a:r>
              <a:rPr lang="en-US" dirty="0"/>
              <a:t>Performance is based on CLREDP methodology in Section 8 of the Protocols (no change)</a:t>
            </a:r>
          </a:p>
          <a:p>
            <a:r>
              <a:rPr lang="en-US" dirty="0"/>
              <a:t>Evaluated for PFR response to FMEs if qualified for RRS and/or Regulation (no change)</a:t>
            </a:r>
          </a:p>
          <a:p>
            <a:r>
              <a:rPr lang="en-US" dirty="0"/>
              <a:t>No change to compliance metrics</a:t>
            </a:r>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5448F4C-C6AC-DA0F-1E27-77EF89E96A59}"/>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2971466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D5619-44B4-3841-FFF3-ED634B96970A}"/>
              </a:ext>
            </a:extLst>
          </p:cNvPr>
          <p:cNvSpPr>
            <a:spLocks noGrp="1"/>
          </p:cNvSpPr>
          <p:nvPr>
            <p:ph type="title"/>
          </p:nvPr>
        </p:nvSpPr>
        <p:spPr/>
        <p:txBody>
          <a:bodyPr/>
          <a:lstStyle/>
          <a:p>
            <a:r>
              <a:rPr lang="en-US" dirty="0"/>
              <a:t>Performance Analysis for NCLRs</a:t>
            </a:r>
          </a:p>
        </p:txBody>
      </p:sp>
      <p:sp>
        <p:nvSpPr>
          <p:cNvPr id="3" name="Content Placeholder 2">
            <a:extLst>
              <a:ext uri="{FF2B5EF4-FFF2-40B4-BE49-F238E27FC236}">
                <a16:creationId xmlns:a16="http://schemas.microsoft.com/office/drawing/2014/main" id="{F82FDEA2-5736-61B0-A7C3-F33D44B6658C}"/>
              </a:ext>
            </a:extLst>
          </p:cNvPr>
          <p:cNvSpPr>
            <a:spLocks noGrp="1"/>
          </p:cNvSpPr>
          <p:nvPr>
            <p:ph idx="1"/>
          </p:nvPr>
        </p:nvSpPr>
        <p:spPr>
          <a:xfrm>
            <a:off x="655608" y="1075765"/>
            <a:ext cx="10153290" cy="5092121"/>
          </a:xfrm>
        </p:spPr>
        <p:txBody>
          <a:bodyPr/>
          <a:lstStyle/>
          <a:p>
            <a:r>
              <a:rPr lang="en-US" dirty="0"/>
              <a:t>Evaluate QSE level and Resource Specific event performance from time of deployment to recall instruction (no change)</a:t>
            </a:r>
          </a:p>
          <a:p>
            <a:r>
              <a:rPr lang="en-US" dirty="0"/>
              <a:t>Baseline capacity uses a 5 min average of NPC prior to instruction date/time stamp (no change)</a:t>
            </a:r>
          </a:p>
          <a:p>
            <a:r>
              <a:rPr lang="en-US" dirty="0"/>
              <a:t>Instructed capacity is part of the XML instruction (no change)</a:t>
            </a:r>
          </a:p>
          <a:p>
            <a:r>
              <a:rPr lang="en-US" dirty="0"/>
              <a:t>Resource deployment performance must be greater than 95% of instructed value (no change)</a:t>
            </a:r>
          </a:p>
          <a:p>
            <a:r>
              <a:rPr lang="en-US" dirty="0"/>
              <a:t>Evaluation also looks at over-performance and should be less than 150% of instructed value (no change)</a:t>
            </a:r>
          </a:p>
          <a:p>
            <a:r>
              <a:rPr lang="en-US" dirty="0"/>
              <a:t>Can be suspended if multiple failures in a 365-day period of time (no change)</a:t>
            </a:r>
          </a:p>
          <a:p>
            <a:r>
              <a:rPr lang="en-US" dirty="0"/>
              <a:t>Failures fall into the following categories (no change)</a:t>
            </a:r>
          </a:p>
          <a:p>
            <a:pPr lvl="1"/>
            <a:r>
              <a:rPr lang="en-US" dirty="0"/>
              <a:t>Fail to deploy based on ramp time limit</a:t>
            </a:r>
          </a:p>
          <a:p>
            <a:pPr lvl="1"/>
            <a:r>
              <a:rPr lang="en-US" dirty="0"/>
              <a:t>Fail to meet the 95% minimum requirement</a:t>
            </a:r>
          </a:p>
          <a:p>
            <a:pPr lvl="1"/>
            <a:r>
              <a:rPr lang="en-US" dirty="0"/>
              <a:t>Exceed the 150% limit particularly for RRS and ECRS (excess UFR response)</a:t>
            </a:r>
          </a:p>
          <a:p>
            <a:pPr lvl="1"/>
            <a:r>
              <a:rPr lang="en-US" dirty="0"/>
              <a:t>Fail to remain deployed/return to service prior to getting a recall instruction</a:t>
            </a:r>
          </a:p>
          <a:p>
            <a:r>
              <a:rPr lang="en-US" dirty="0"/>
              <a:t>Suspensions remain the same (2 failures with 365 days and the NCLR may be suspended (no change)</a:t>
            </a:r>
          </a:p>
          <a:p>
            <a:endParaRPr lang="en-US" dirty="0"/>
          </a:p>
        </p:txBody>
      </p:sp>
      <p:sp>
        <p:nvSpPr>
          <p:cNvPr id="4" name="Slide Number Placeholder 3">
            <a:extLst>
              <a:ext uri="{FF2B5EF4-FFF2-40B4-BE49-F238E27FC236}">
                <a16:creationId xmlns:a16="http://schemas.microsoft.com/office/drawing/2014/main" id="{15448F4C-C6AC-DA0F-1E27-77EF89E96A59}"/>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3863655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D5619-44B4-3841-FFF3-ED634B96970A}"/>
              </a:ext>
            </a:extLst>
          </p:cNvPr>
          <p:cNvSpPr>
            <a:spLocks noGrp="1"/>
          </p:cNvSpPr>
          <p:nvPr>
            <p:ph type="title"/>
          </p:nvPr>
        </p:nvSpPr>
        <p:spPr/>
        <p:txBody>
          <a:bodyPr/>
          <a:lstStyle/>
          <a:p>
            <a:r>
              <a:rPr lang="en-US" dirty="0"/>
              <a:t>Reports</a:t>
            </a:r>
          </a:p>
        </p:txBody>
      </p:sp>
      <p:sp>
        <p:nvSpPr>
          <p:cNvPr id="3" name="Content Placeholder 2">
            <a:extLst>
              <a:ext uri="{FF2B5EF4-FFF2-40B4-BE49-F238E27FC236}">
                <a16:creationId xmlns:a16="http://schemas.microsoft.com/office/drawing/2014/main" id="{F82FDEA2-5736-61B0-A7C3-F33D44B6658C}"/>
              </a:ext>
            </a:extLst>
          </p:cNvPr>
          <p:cNvSpPr>
            <a:spLocks noGrp="1"/>
          </p:cNvSpPr>
          <p:nvPr>
            <p:ph idx="1"/>
          </p:nvPr>
        </p:nvSpPr>
        <p:spPr>
          <a:xfrm>
            <a:off x="655608" y="1075766"/>
            <a:ext cx="10153290" cy="4844268"/>
          </a:xfrm>
        </p:spPr>
        <p:txBody>
          <a:bodyPr/>
          <a:lstStyle/>
          <a:p>
            <a:pPr>
              <a:buFont typeface="+mj-lt"/>
              <a:buAutoNum type="arabicPeriod"/>
            </a:pPr>
            <a:r>
              <a:rPr lang="en-US" dirty="0"/>
              <a:t>NCLR Deployment Performance Report for AS (NSRS, ECRS and RRS) are done monthly</a:t>
            </a:r>
          </a:p>
          <a:p>
            <a:pPr lvl="1">
              <a:buFont typeface="+mj-lt"/>
              <a:buAutoNum type="alphaLcPeriod"/>
            </a:pPr>
            <a:r>
              <a:rPr lang="en-US" sz="1800" dirty="0"/>
              <a:t>QSE Level Report is done on a pass/fail basis for each event– secure report</a:t>
            </a:r>
          </a:p>
          <a:p>
            <a:pPr lvl="2" indent="-342900">
              <a:buFont typeface="+mj-lt"/>
              <a:buAutoNum type="arabicPeriod"/>
            </a:pPr>
            <a:r>
              <a:rPr lang="en-US" sz="1800" dirty="0"/>
              <a:t>Individual report for all QSEs for RRS and ECRS and then a 2nd Report for Non-Spin</a:t>
            </a:r>
          </a:p>
          <a:p>
            <a:pPr lvl="1">
              <a:buFont typeface="+mj-lt"/>
              <a:buAutoNum type="alphaLcPeriod"/>
            </a:pPr>
            <a:r>
              <a:rPr lang="en-US" sz="1800" dirty="0"/>
              <a:t>Resource specific report done for each QSE on a pass/fail basis – certified report</a:t>
            </a:r>
          </a:p>
          <a:p>
            <a:pPr lvl="2" indent="-342900">
              <a:buFont typeface="+mj-lt"/>
              <a:buAutoNum type="arabicPeriod"/>
            </a:pPr>
            <a:r>
              <a:rPr lang="en-US" sz="1800" dirty="0"/>
              <a:t>Individual report for each QSE for RRS and ECRS and then a 2nd report for each QSE showing all NCLRs providing Non-Spin</a:t>
            </a:r>
          </a:p>
          <a:p>
            <a:pPr>
              <a:buFont typeface="+mj-lt"/>
              <a:buAutoNum type="arabicPeriod"/>
            </a:pPr>
            <a:r>
              <a:rPr lang="en-US" dirty="0"/>
              <a:t>CLR Deployment Performance Report for AS (NSRS, ECRS and RRS) are done monthly</a:t>
            </a:r>
          </a:p>
          <a:p>
            <a:pPr lvl="1">
              <a:buFont typeface="+mj-lt"/>
              <a:buAutoNum type="alphaLcPeriod"/>
            </a:pPr>
            <a:r>
              <a:rPr lang="en-US" sz="1800" dirty="0"/>
              <a:t>Monthly report on CLREDP performance</a:t>
            </a:r>
          </a:p>
          <a:p>
            <a:pPr lvl="1">
              <a:buFont typeface="+mj-lt"/>
              <a:buAutoNum type="alphaLcPeriod"/>
            </a:pPr>
            <a:r>
              <a:rPr lang="en-US" sz="1800" dirty="0"/>
              <a:t>Event Performance for FMEs and PFR response from CLRs (if required)</a:t>
            </a:r>
          </a:p>
          <a:p>
            <a:pPr>
              <a:buFont typeface="+mj-lt"/>
              <a:buAutoNum type="arabicPeriod"/>
            </a:pPr>
            <a:r>
              <a:rPr lang="en-US" dirty="0"/>
              <a:t>Market Participation Report for all Load Resource</a:t>
            </a:r>
          </a:p>
          <a:p>
            <a:pPr lvl="1">
              <a:buFont typeface="+mj-lt"/>
              <a:buAutoNum type="alphaLcPeriod"/>
            </a:pPr>
            <a:r>
              <a:rPr lang="en-US" sz="1800" dirty="0"/>
              <a:t>Monthly report for LR Awards in RTM providing AS, broken down by type (NCLR and CLRs), CMZ and Delivery Hour</a:t>
            </a:r>
          </a:p>
          <a:p>
            <a:endParaRPr lang="en-US" dirty="0"/>
          </a:p>
        </p:txBody>
      </p:sp>
      <p:sp>
        <p:nvSpPr>
          <p:cNvPr id="4" name="Slide Number Placeholder 3">
            <a:extLst>
              <a:ext uri="{FF2B5EF4-FFF2-40B4-BE49-F238E27FC236}">
                <a16:creationId xmlns:a16="http://schemas.microsoft.com/office/drawing/2014/main" id="{15448F4C-C6AC-DA0F-1E27-77EF89E96A59}"/>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3812072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D5619-44B4-3841-FFF3-ED634B96970A}"/>
              </a:ext>
            </a:extLst>
          </p:cNvPr>
          <p:cNvSpPr>
            <a:spLocks noGrp="1"/>
          </p:cNvSpPr>
          <p:nvPr>
            <p:ph type="title"/>
          </p:nvPr>
        </p:nvSpPr>
        <p:spPr/>
        <p:txBody>
          <a:bodyPr/>
          <a:lstStyle/>
          <a:p>
            <a:r>
              <a:rPr lang="en-US" dirty="0"/>
              <a:t>Questions and for more info contacts</a:t>
            </a:r>
          </a:p>
        </p:txBody>
      </p:sp>
      <p:sp>
        <p:nvSpPr>
          <p:cNvPr id="3" name="Content Placeholder 2">
            <a:extLst>
              <a:ext uri="{FF2B5EF4-FFF2-40B4-BE49-F238E27FC236}">
                <a16:creationId xmlns:a16="http://schemas.microsoft.com/office/drawing/2014/main" id="{F82FDEA2-5736-61B0-A7C3-F33D44B6658C}"/>
              </a:ext>
            </a:extLst>
          </p:cNvPr>
          <p:cNvSpPr>
            <a:spLocks noGrp="1"/>
          </p:cNvSpPr>
          <p:nvPr>
            <p:ph idx="1"/>
          </p:nvPr>
        </p:nvSpPr>
        <p:spPr>
          <a:xfrm>
            <a:off x="655608" y="1075766"/>
            <a:ext cx="10153290" cy="4844268"/>
          </a:xfrm>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a:t>Demand Integration</a:t>
            </a:r>
          </a:p>
          <a:p>
            <a:pPr marL="0" indent="0" algn="ctr">
              <a:buNone/>
            </a:pPr>
            <a:r>
              <a:rPr lang="en-US" dirty="0">
                <a:hlinkClick r:id="rId2"/>
              </a:rPr>
              <a:t>ERCOTLRandSODG@ercot.com</a:t>
            </a:r>
            <a:endParaRPr lang="en-US" dirty="0"/>
          </a:p>
          <a:p>
            <a:pPr marL="0" indent="0" algn="ctr">
              <a:buNone/>
            </a:pPr>
            <a:r>
              <a:rPr lang="en-US" dirty="0"/>
              <a:t>Mark Patterson</a:t>
            </a:r>
          </a:p>
          <a:p>
            <a:pPr marL="0" indent="0" algn="ctr">
              <a:buNone/>
            </a:pPr>
            <a:r>
              <a:rPr lang="en-US" dirty="0"/>
              <a:t>Anthony Pataray</a:t>
            </a:r>
          </a:p>
          <a:p>
            <a:pPr marL="0" indent="0" algn="ctr">
              <a:buNone/>
            </a:pPr>
            <a:r>
              <a:rPr lang="en-US" dirty="0"/>
              <a:t>Donald House</a:t>
            </a:r>
          </a:p>
          <a:p>
            <a:pPr marL="0" indent="0" algn="ctr">
              <a:buNone/>
            </a:pPr>
            <a:r>
              <a:rPr lang="en-US" dirty="0"/>
              <a:t>Franky Wong</a:t>
            </a:r>
          </a:p>
        </p:txBody>
      </p:sp>
      <p:sp>
        <p:nvSpPr>
          <p:cNvPr id="4" name="Slide Number Placeholder 3">
            <a:extLst>
              <a:ext uri="{FF2B5EF4-FFF2-40B4-BE49-F238E27FC236}">
                <a16:creationId xmlns:a16="http://schemas.microsoft.com/office/drawing/2014/main" id="{15448F4C-C6AC-DA0F-1E27-77EF89E96A59}"/>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13</a:t>
            </a:fld>
            <a:endParaRPr lang="en-US">
              <a:solidFill>
                <a:prstClr val="black">
                  <a:tint val="75000"/>
                </a:prstClr>
              </a:solidFill>
            </a:endParaRPr>
          </a:p>
        </p:txBody>
      </p:sp>
    </p:spTree>
    <p:extLst>
      <p:ext uri="{BB962C8B-B14F-4D97-AF65-F5344CB8AC3E}">
        <p14:creationId xmlns:p14="http://schemas.microsoft.com/office/powerpoint/2010/main" val="598971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1D93BD3E-1E9A-4970-A6F7-E7AC52762E0C}" type="slidenum">
              <a:rPr lang="en-US">
                <a:solidFill>
                  <a:prstClr val="black">
                    <a:tint val="75000"/>
                  </a:prstClr>
                </a:solidFill>
                <a:latin typeface="Arial" panose="020B0604020202020204"/>
              </a:rPr>
              <a:pPr/>
              <a:t>14</a:t>
            </a:fld>
            <a:endParaRPr lang="en-US">
              <a:solidFill>
                <a:prstClr val="black">
                  <a:tint val="75000"/>
                </a:prstClr>
              </a:solidFill>
              <a:latin typeface="Arial" panose="020B0604020202020204"/>
            </a:endParaRPr>
          </a:p>
        </p:txBody>
      </p:sp>
      <p:sp>
        <p:nvSpPr>
          <p:cNvPr id="3" name="Content Placeholder 2"/>
          <p:cNvSpPr>
            <a:spLocks noGrp="1"/>
          </p:cNvSpPr>
          <p:nvPr>
            <p:ph sz="half" idx="1"/>
          </p:nvPr>
        </p:nvSpPr>
        <p:spPr>
          <a:xfrm>
            <a:off x="431321" y="1028700"/>
            <a:ext cx="4977441" cy="4800600"/>
          </a:xfrm>
        </p:spPr>
        <p:txBody>
          <a:bodyPr/>
          <a:lstStyle/>
          <a:p>
            <a:r>
              <a:rPr lang="en-US" sz="1600" dirty="0"/>
              <a:t>Ancillary Services (AS)</a:t>
            </a:r>
          </a:p>
          <a:p>
            <a:r>
              <a:rPr lang="en-US" sz="1600" dirty="0"/>
              <a:t>Ancillary Service Demand Curve (ASDC)</a:t>
            </a:r>
          </a:p>
          <a:p>
            <a:r>
              <a:rPr lang="en-US" sz="1600" dirty="0"/>
              <a:t>Controllable Load Resource (CLR)</a:t>
            </a:r>
          </a:p>
          <a:p>
            <a:r>
              <a:rPr lang="en-US" sz="1600" dirty="0"/>
              <a:t>Current Operating Plan (COP)</a:t>
            </a:r>
          </a:p>
          <a:p>
            <a:r>
              <a:rPr lang="en-US" sz="1600" dirty="0"/>
              <a:t>Day-Ahead Market (DAM)</a:t>
            </a:r>
          </a:p>
          <a:p>
            <a:r>
              <a:rPr lang="en-US" sz="1600" dirty="0"/>
              <a:t>ERCOT Contingency Reserve Service (ECRS)</a:t>
            </a:r>
          </a:p>
          <a:p>
            <a:r>
              <a:rPr lang="en-US" sz="1600" dirty="0"/>
              <a:t>High Sustained Limit (HSL)</a:t>
            </a:r>
          </a:p>
          <a:p>
            <a:r>
              <a:rPr lang="en-US" sz="1600" dirty="0"/>
              <a:t>Load Frequency Control (LFC)</a:t>
            </a:r>
          </a:p>
          <a:p>
            <a:r>
              <a:rPr lang="en-US" sz="1600" dirty="0"/>
              <a:t>Load Resource (LR)</a:t>
            </a:r>
          </a:p>
          <a:p>
            <a:r>
              <a:rPr lang="en-US" sz="1600" dirty="0"/>
              <a:t>Load Serving Entity (LSE)</a:t>
            </a:r>
          </a:p>
          <a:p>
            <a:r>
              <a:rPr lang="en-US" sz="1600" dirty="0"/>
              <a:t>Locational Marginal Price (LMP)</a:t>
            </a:r>
          </a:p>
          <a:p>
            <a:r>
              <a:rPr lang="en-US" sz="1600" dirty="0"/>
              <a:t>Low Power Consumption (LPC) = (LSL in EMS)</a:t>
            </a:r>
          </a:p>
          <a:p>
            <a:r>
              <a:rPr lang="en-US" sz="1600" dirty="0"/>
              <a:t>Low Sustained Limit (LSL)</a:t>
            </a:r>
          </a:p>
          <a:p>
            <a:r>
              <a:rPr lang="en-US" sz="1600" dirty="0"/>
              <a:t>Max Power Consumption (MPC) = (HSL in EMS)</a:t>
            </a:r>
          </a:p>
          <a:p>
            <a:r>
              <a:rPr lang="en-US" sz="1600" dirty="0"/>
              <a:t>Market Clearing Price for Capacity (MCPC)</a:t>
            </a:r>
          </a:p>
          <a:p>
            <a:endParaRPr lang="en-US" sz="1800" dirty="0"/>
          </a:p>
        </p:txBody>
      </p:sp>
      <p:sp>
        <p:nvSpPr>
          <p:cNvPr id="4" name="Content Placeholder 3"/>
          <p:cNvSpPr>
            <a:spLocks noGrp="1"/>
          </p:cNvSpPr>
          <p:nvPr>
            <p:ph sz="half" idx="2"/>
          </p:nvPr>
        </p:nvSpPr>
        <p:spPr>
          <a:xfrm>
            <a:off x="5771072" y="1028700"/>
            <a:ext cx="5331124" cy="4800600"/>
          </a:xfrm>
        </p:spPr>
        <p:txBody>
          <a:bodyPr/>
          <a:lstStyle/>
          <a:p>
            <a:r>
              <a:rPr lang="en-US" sz="1600" dirty="0"/>
              <a:t>Net Power Consumption (NPC)</a:t>
            </a:r>
          </a:p>
          <a:p>
            <a:r>
              <a:rPr lang="en-US" sz="1600" dirty="0"/>
              <a:t>Nodal Protocol Revision Request (NPRR)</a:t>
            </a:r>
          </a:p>
          <a:p>
            <a:r>
              <a:rPr lang="en-US" sz="1600" dirty="0"/>
              <a:t>Non-Spinning Reserve Service (Non-Spin)</a:t>
            </a:r>
          </a:p>
          <a:p>
            <a:r>
              <a:rPr lang="en-US" sz="1600" dirty="0"/>
              <a:t>Operating Reserve Demand Curve (ORDC)</a:t>
            </a:r>
          </a:p>
          <a:p>
            <a:r>
              <a:rPr lang="en-US" sz="1600" dirty="0"/>
              <a:t>Qualified Scheduling Entity (QSE)</a:t>
            </a:r>
          </a:p>
          <a:p>
            <a:r>
              <a:rPr lang="en-US" sz="1600" dirty="0"/>
              <a:t>Real-Time Co-optimization (RTC)</a:t>
            </a:r>
          </a:p>
          <a:p>
            <a:r>
              <a:rPr lang="en-US" sz="1600" dirty="0"/>
              <a:t>Real-Time Market (RTM)</a:t>
            </a:r>
          </a:p>
          <a:p>
            <a:r>
              <a:rPr lang="en-US" sz="1600" dirty="0"/>
              <a:t>Regulation Down (</a:t>
            </a:r>
            <a:r>
              <a:rPr lang="en-US" sz="1600" dirty="0" err="1"/>
              <a:t>Reg</a:t>
            </a:r>
            <a:r>
              <a:rPr lang="en-US" sz="1600" dirty="0"/>
              <a:t>-Down)</a:t>
            </a:r>
          </a:p>
          <a:p>
            <a:r>
              <a:rPr lang="en-US" sz="1600" dirty="0"/>
              <a:t>Regulation Up (</a:t>
            </a:r>
            <a:r>
              <a:rPr lang="en-US" sz="1600" dirty="0" err="1"/>
              <a:t>Reg</a:t>
            </a:r>
            <a:r>
              <a:rPr lang="en-US" sz="1600" dirty="0"/>
              <a:t>-Up)</a:t>
            </a:r>
          </a:p>
          <a:p>
            <a:r>
              <a:rPr lang="en-US" sz="1600" dirty="0"/>
              <a:t>Resource Limit Calculator (RLC)</a:t>
            </a:r>
          </a:p>
          <a:p>
            <a:r>
              <a:rPr lang="en-US" sz="1600" dirty="0"/>
              <a:t>Responsive Reserve Service (RRS)</a:t>
            </a:r>
          </a:p>
          <a:p>
            <a:r>
              <a:rPr lang="en-US" sz="1600" dirty="0"/>
              <a:t>Security-Constrained Economic Dispatch (SCED)</a:t>
            </a:r>
          </a:p>
          <a:p>
            <a:r>
              <a:rPr lang="en-US" sz="1600" dirty="0"/>
              <a:t>Supplemental Ancillary Service Market (SASM)</a:t>
            </a:r>
          </a:p>
          <a:p>
            <a:r>
              <a:rPr lang="en-US" sz="1600" dirty="0"/>
              <a:t>System-Wide Offer Cap (SWOC)</a:t>
            </a:r>
          </a:p>
          <a:p>
            <a:r>
              <a:rPr lang="en-US" sz="1600" dirty="0"/>
              <a:t>Under-Frequency Relay (UFR)</a:t>
            </a:r>
          </a:p>
          <a:p>
            <a:r>
              <a:rPr lang="en-US" sz="1600" dirty="0"/>
              <a:t>Value of Lost Load (VOLL)</a:t>
            </a:r>
          </a:p>
        </p:txBody>
      </p:sp>
      <p:sp>
        <p:nvSpPr>
          <p:cNvPr id="5" name="Title 4"/>
          <p:cNvSpPr>
            <a:spLocks noGrp="1"/>
          </p:cNvSpPr>
          <p:nvPr>
            <p:ph type="title"/>
          </p:nvPr>
        </p:nvSpPr>
        <p:spPr/>
        <p:txBody>
          <a:bodyPr/>
          <a:lstStyle/>
          <a:p>
            <a:r>
              <a:rPr lang="en-US" sz="2400" dirty="0"/>
              <a:t>Appendix - Acronyms </a:t>
            </a:r>
          </a:p>
        </p:txBody>
      </p:sp>
    </p:spTree>
    <p:extLst>
      <p:ext uri="{BB962C8B-B14F-4D97-AF65-F5344CB8AC3E}">
        <p14:creationId xmlns:p14="http://schemas.microsoft.com/office/powerpoint/2010/main" val="3057234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050A7-81AD-19AB-8A5B-3C13F23401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20CDF3-A5D4-FED7-5255-6527AE5EA29B}"/>
              </a:ext>
            </a:extLst>
          </p:cNvPr>
          <p:cNvSpPr>
            <a:spLocks noGrp="1"/>
          </p:cNvSpPr>
          <p:nvPr>
            <p:ph type="title"/>
          </p:nvPr>
        </p:nvSpPr>
        <p:spPr/>
        <p:txBody>
          <a:bodyPr/>
          <a:lstStyle/>
          <a:p>
            <a:r>
              <a:rPr lang="en-US" dirty="0"/>
              <a:t>Examples</a:t>
            </a:r>
          </a:p>
        </p:txBody>
      </p:sp>
      <p:graphicFrame>
        <p:nvGraphicFramePr>
          <p:cNvPr id="5" name="Content Placeholder 4">
            <a:extLst>
              <a:ext uri="{FF2B5EF4-FFF2-40B4-BE49-F238E27FC236}">
                <a16:creationId xmlns:a16="http://schemas.microsoft.com/office/drawing/2014/main" id="{5B1D04E4-8B02-FCFA-A245-55520A91F130}"/>
              </a:ext>
            </a:extLst>
          </p:cNvPr>
          <p:cNvGraphicFramePr>
            <a:graphicFrameLocks noGrp="1"/>
          </p:cNvGraphicFramePr>
          <p:nvPr>
            <p:ph idx="1"/>
            <p:extLst>
              <p:ext uri="{D42A27DB-BD31-4B8C-83A1-F6EECF244321}">
                <p14:modId xmlns:p14="http://schemas.microsoft.com/office/powerpoint/2010/main" val="3088524574"/>
              </p:ext>
            </p:extLst>
          </p:nvPr>
        </p:nvGraphicFramePr>
        <p:xfrm>
          <a:off x="655638" y="974785"/>
          <a:ext cx="10825161" cy="5210355"/>
        </p:xfrm>
        <a:graphic>
          <a:graphicData uri="http://schemas.openxmlformats.org/drawingml/2006/table">
            <a:tbl>
              <a:tblPr>
                <a:tableStyleId>{5C22544A-7EE6-4342-B048-85BDC9FD1C3A}</a:tableStyleId>
              </a:tblPr>
              <a:tblGrid>
                <a:gridCol w="2525370">
                  <a:extLst>
                    <a:ext uri="{9D8B030D-6E8A-4147-A177-3AD203B41FA5}">
                      <a16:colId xmlns:a16="http://schemas.microsoft.com/office/drawing/2014/main" val="913613985"/>
                    </a:ext>
                  </a:extLst>
                </a:gridCol>
                <a:gridCol w="412305">
                  <a:extLst>
                    <a:ext uri="{9D8B030D-6E8A-4147-A177-3AD203B41FA5}">
                      <a16:colId xmlns:a16="http://schemas.microsoft.com/office/drawing/2014/main" val="291671617"/>
                    </a:ext>
                  </a:extLst>
                </a:gridCol>
                <a:gridCol w="412305">
                  <a:extLst>
                    <a:ext uri="{9D8B030D-6E8A-4147-A177-3AD203B41FA5}">
                      <a16:colId xmlns:a16="http://schemas.microsoft.com/office/drawing/2014/main" val="160874765"/>
                    </a:ext>
                  </a:extLst>
                </a:gridCol>
                <a:gridCol w="412305">
                  <a:extLst>
                    <a:ext uri="{9D8B030D-6E8A-4147-A177-3AD203B41FA5}">
                      <a16:colId xmlns:a16="http://schemas.microsoft.com/office/drawing/2014/main" val="421051060"/>
                    </a:ext>
                  </a:extLst>
                </a:gridCol>
                <a:gridCol w="412305">
                  <a:extLst>
                    <a:ext uri="{9D8B030D-6E8A-4147-A177-3AD203B41FA5}">
                      <a16:colId xmlns:a16="http://schemas.microsoft.com/office/drawing/2014/main" val="384343288"/>
                    </a:ext>
                  </a:extLst>
                </a:gridCol>
                <a:gridCol w="532561">
                  <a:extLst>
                    <a:ext uri="{9D8B030D-6E8A-4147-A177-3AD203B41FA5}">
                      <a16:colId xmlns:a16="http://schemas.microsoft.com/office/drawing/2014/main" val="2881823016"/>
                    </a:ext>
                  </a:extLst>
                </a:gridCol>
                <a:gridCol w="558330">
                  <a:extLst>
                    <a:ext uri="{9D8B030D-6E8A-4147-A177-3AD203B41FA5}">
                      <a16:colId xmlns:a16="http://schemas.microsoft.com/office/drawing/2014/main" val="2444743646"/>
                    </a:ext>
                  </a:extLst>
                </a:gridCol>
                <a:gridCol w="541151">
                  <a:extLst>
                    <a:ext uri="{9D8B030D-6E8A-4147-A177-3AD203B41FA5}">
                      <a16:colId xmlns:a16="http://schemas.microsoft.com/office/drawing/2014/main" val="2872800734"/>
                    </a:ext>
                  </a:extLst>
                </a:gridCol>
                <a:gridCol w="2493159">
                  <a:extLst>
                    <a:ext uri="{9D8B030D-6E8A-4147-A177-3AD203B41FA5}">
                      <a16:colId xmlns:a16="http://schemas.microsoft.com/office/drawing/2014/main" val="3659800275"/>
                    </a:ext>
                  </a:extLst>
                </a:gridCol>
                <a:gridCol w="2525370">
                  <a:extLst>
                    <a:ext uri="{9D8B030D-6E8A-4147-A177-3AD203B41FA5}">
                      <a16:colId xmlns:a16="http://schemas.microsoft.com/office/drawing/2014/main" val="2158085462"/>
                    </a:ext>
                  </a:extLst>
                </a:gridCol>
              </a:tblGrid>
              <a:tr h="1060514">
                <a:tc>
                  <a:txBody>
                    <a:bodyPr/>
                    <a:lstStyle/>
                    <a:p>
                      <a:pPr algn="l" fontAlgn="b"/>
                      <a:r>
                        <a:rPr lang="en-US" sz="900" u="none" strike="noStrike" dirty="0">
                          <a:effectLst/>
                        </a:rPr>
                        <a:t>Scenario</a:t>
                      </a:r>
                      <a:endParaRPr lang="en-US"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r" fontAlgn="ctr"/>
                      <a:r>
                        <a:rPr lang="en-US" sz="900" u="none" strike="noStrike" dirty="0">
                          <a:effectLst/>
                        </a:rPr>
                        <a:t>MPC</a:t>
                      </a:r>
                      <a:endParaRPr lang="en-US" sz="900" b="0" i="0" u="none" strike="noStrike" dirty="0">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LPC</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dirty="0">
                          <a:effectLst/>
                        </a:rPr>
                        <a:t>Self-provided RRS UFR(MW)</a:t>
                      </a:r>
                      <a:endParaRPr lang="en-US" sz="900" b="0" i="0" u="none" strike="noStrike" dirty="0">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dirty="0">
                          <a:effectLst/>
                        </a:rPr>
                        <a:t>Self-provided ECRS (MW)</a:t>
                      </a:r>
                      <a:endParaRPr lang="en-US" sz="900" b="0" i="0" u="none" strike="noStrike" dirty="0">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dirty="0">
                          <a:effectLst/>
                        </a:rPr>
                        <a:t>Current Capability to provide UFR (MW)</a:t>
                      </a:r>
                      <a:endParaRPr lang="en-US" sz="900" b="0" i="0" u="none" strike="noStrike" dirty="0">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dirty="0">
                          <a:effectLst/>
                        </a:rPr>
                        <a:t>ECRS (10min) Ramp Rate (MW/min)</a:t>
                      </a:r>
                      <a:endParaRPr lang="en-US" sz="900" b="0" i="0" u="none" strike="noStrike" dirty="0">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dirty="0">
                          <a:effectLst/>
                        </a:rPr>
                        <a:t>Non-Spin (30min) Ramp Rate (MW/min)</a:t>
                      </a:r>
                      <a:endParaRPr lang="en-US" sz="900" b="0" i="0" u="none" strike="noStrike" dirty="0">
                        <a:solidFill>
                          <a:srgbClr val="000000"/>
                        </a:solidFill>
                        <a:effectLst/>
                        <a:latin typeface="Aptos Narrow" panose="020B0004020202020204" pitchFamily="34" charset="0"/>
                      </a:endParaRPr>
                    </a:p>
                  </a:txBody>
                  <a:tcPr marL="6044" marR="6044" marT="6044" marB="0" anchor="ctr"/>
                </a:tc>
                <a:tc>
                  <a:txBody>
                    <a:bodyPr/>
                    <a:lstStyle/>
                    <a:p>
                      <a:pPr algn="l" fontAlgn="b"/>
                      <a:r>
                        <a:rPr lang="en-US" sz="900" u="none" strike="noStrike" dirty="0">
                          <a:effectLst/>
                        </a:rPr>
                        <a:t>Question</a:t>
                      </a:r>
                      <a:endParaRPr lang="en-US"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US" sz="900" u="none" strike="noStrike">
                          <a:effectLst/>
                        </a:rPr>
                        <a:t>Answers</a:t>
                      </a:r>
                      <a:endParaRPr lang="en-US" sz="900" b="0" i="0" u="none" strike="noStrike">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549965831"/>
                  </a:ext>
                </a:extLst>
              </a:tr>
              <a:tr h="1152734">
                <a:tc>
                  <a:txBody>
                    <a:bodyPr/>
                    <a:lstStyle/>
                    <a:p>
                      <a:pPr algn="l" fontAlgn="b"/>
                      <a:r>
                        <a:rPr lang="en-US" sz="900" u="none" strike="noStrike">
                          <a:effectLst/>
                        </a:rPr>
                        <a:t>Resource is Self-providing 25MW RRS UFR and 10MW of ECRS. They have no additional room to provide more AS. </a:t>
                      </a:r>
                      <a:endParaRPr lang="en-US" sz="900" b="0" i="0" u="none" strike="noStrike">
                        <a:solidFill>
                          <a:srgbClr val="000000"/>
                        </a:solidFill>
                        <a:effectLst/>
                        <a:latin typeface="Aptos Narrow" panose="020B0004020202020204" pitchFamily="34" charset="0"/>
                      </a:endParaRPr>
                    </a:p>
                  </a:txBody>
                  <a:tcPr marL="6044" marR="6044" marT="6044" marB="0" anchor="b"/>
                </a:tc>
                <a:tc>
                  <a:txBody>
                    <a:bodyPr/>
                    <a:lstStyle/>
                    <a:p>
                      <a:pPr algn="r" fontAlgn="ctr"/>
                      <a:r>
                        <a:rPr lang="en-US" sz="900" u="none" strike="noStrike">
                          <a:effectLst/>
                        </a:rPr>
                        <a:t>35</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25</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10</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l" fontAlgn="b"/>
                      <a:r>
                        <a:rPr lang="en-US" sz="900" u="none" strike="noStrike" dirty="0">
                          <a:effectLst/>
                        </a:rPr>
                        <a:t>Should the Current Capability to provide RRSUF and the ECRS ramp rate reflect the NCLR's total availability to provide AS (35MW), or should it reflect the total availability to provide additional AS (0MW)?</a:t>
                      </a:r>
                      <a:endParaRPr lang="en-US" sz="900" b="0" i="0" u="none" strike="noStrike" dirty="0">
                        <a:solidFill>
                          <a:srgbClr val="000000"/>
                        </a:solidFill>
                        <a:effectLst/>
                        <a:latin typeface="Aptos Narrow" panose="020B0004020202020204" pitchFamily="34" charset="0"/>
                      </a:endParaRPr>
                    </a:p>
                  </a:txBody>
                  <a:tcPr marL="6044" marR="6044" marT="6044" marB="0" anchor="b"/>
                </a:tc>
                <a:tc>
                  <a:txBody>
                    <a:bodyPr/>
                    <a:lstStyle/>
                    <a:p>
                      <a:pPr algn="l" fontAlgn="b"/>
                      <a:r>
                        <a:rPr lang="en-US" sz="900" u="none" strike="noStrike" dirty="0">
                          <a:effectLst/>
                        </a:rPr>
                        <a:t>The current capability to provide UFR should indicate the resources full availability (35 MW). The ECRS ramp rate should be telemetered as a MW/min value that can be achieved in 10 minutes, in this case 35/10 = 3.5 MW. SCED will assign awards based on both telemetered values.</a:t>
                      </a:r>
                      <a:endParaRPr lang="en-US" sz="9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36330445"/>
                  </a:ext>
                </a:extLst>
              </a:tr>
              <a:tr h="1152734">
                <a:tc>
                  <a:txBody>
                    <a:bodyPr/>
                    <a:lstStyle/>
                    <a:p>
                      <a:pPr algn="l" fontAlgn="b"/>
                      <a:r>
                        <a:rPr lang="en-US" sz="900" u="none" strike="noStrike">
                          <a:effectLst/>
                        </a:rPr>
                        <a:t>Resource is Self-providing 25MW RRS UFR and 10MW of ECRS. They have 10MW of additional room to provide AS. </a:t>
                      </a:r>
                      <a:endParaRPr lang="en-US" sz="900" b="0" i="0" u="none" strike="noStrike">
                        <a:solidFill>
                          <a:srgbClr val="000000"/>
                        </a:solidFill>
                        <a:effectLst/>
                        <a:latin typeface="Aptos Narrow" panose="020B0004020202020204" pitchFamily="34" charset="0"/>
                      </a:endParaRPr>
                    </a:p>
                  </a:txBody>
                  <a:tcPr marL="6044" marR="6044" marT="6044" marB="0" anchor="b"/>
                </a:tc>
                <a:tc>
                  <a:txBody>
                    <a:bodyPr/>
                    <a:lstStyle/>
                    <a:p>
                      <a:pPr algn="r" fontAlgn="ctr"/>
                      <a:r>
                        <a:rPr lang="en-US" sz="900" u="none" strike="noStrike">
                          <a:effectLst/>
                        </a:rPr>
                        <a:t>45</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25</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10</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l" fontAlgn="b"/>
                      <a:r>
                        <a:rPr lang="en-US" sz="900" u="none" strike="noStrike">
                          <a:effectLst/>
                        </a:rPr>
                        <a:t>If the NCLR is also qualified to provide NSRS, would SCED know the NCLR cannot provide NSRS while also Self-providing RRS+ECRS?</a:t>
                      </a:r>
                      <a:endParaRPr lang="en-US" sz="900" b="0" i="0" u="none" strike="noStrike">
                        <a:solidFill>
                          <a:srgbClr val="000000"/>
                        </a:solidFill>
                        <a:effectLst/>
                        <a:latin typeface="Aptos Narrow" panose="020B0004020202020204" pitchFamily="34" charset="0"/>
                      </a:endParaRPr>
                    </a:p>
                  </a:txBody>
                  <a:tcPr marL="6044" marR="6044" marT="6044" marB="0" anchor="b"/>
                </a:tc>
                <a:tc>
                  <a:txBody>
                    <a:bodyPr/>
                    <a:lstStyle/>
                    <a:p>
                      <a:pPr algn="l" fontAlgn="b"/>
                      <a:r>
                        <a:rPr lang="en-US" sz="900" u="none" strike="noStrike" dirty="0">
                          <a:effectLst/>
                        </a:rPr>
                        <a:t>Yes, SCED will know the NCLR cannot provide NSRS while self-providing due to the UFR telemetered status. Current capability to provide UFR will be at least 35 MW and could be as high as 45 MW depending on their qualified MW for RRSUF.  Ramp rate for ECRS = Qualified MW for RRSUF/10.</a:t>
                      </a:r>
                      <a:endParaRPr lang="en-US" sz="9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1581169504"/>
                  </a:ext>
                </a:extLst>
              </a:tr>
              <a:tr h="691639">
                <a:tc>
                  <a:txBody>
                    <a:bodyPr/>
                    <a:lstStyle/>
                    <a:p>
                      <a:pPr algn="l" fontAlgn="b"/>
                      <a:r>
                        <a:rPr lang="en-US" sz="900" u="none" strike="noStrike">
                          <a:effectLst/>
                        </a:rPr>
                        <a:t>Resource is Self-providing 25MW RRS UFR and 10MW of ECRS. They have 10MW of additional room to provide AS. </a:t>
                      </a:r>
                      <a:endParaRPr lang="en-US" sz="900" b="0" i="0" u="none" strike="noStrike">
                        <a:solidFill>
                          <a:srgbClr val="000000"/>
                        </a:solidFill>
                        <a:effectLst/>
                        <a:latin typeface="Aptos Narrow" panose="020B0004020202020204" pitchFamily="34" charset="0"/>
                      </a:endParaRPr>
                    </a:p>
                  </a:txBody>
                  <a:tcPr marL="6044" marR="6044" marT="6044" marB="0" anchor="b"/>
                </a:tc>
                <a:tc>
                  <a:txBody>
                    <a:bodyPr/>
                    <a:lstStyle/>
                    <a:p>
                      <a:pPr algn="r" fontAlgn="ctr"/>
                      <a:r>
                        <a:rPr lang="en-US" sz="900" u="none" strike="noStrike">
                          <a:effectLst/>
                        </a:rPr>
                        <a:t>45</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25</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10</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0</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l" fontAlgn="b"/>
                      <a:r>
                        <a:rPr lang="en-US" sz="900" u="none" strike="noStrike">
                          <a:effectLst/>
                        </a:rPr>
                        <a:t>Can the NCLR be awarded additional ECRS capacity using the extra 10 MW of available capacity</a:t>
                      </a:r>
                      <a:endParaRPr lang="en-US" sz="900" b="0" i="0" u="none" strike="noStrike">
                        <a:solidFill>
                          <a:srgbClr val="000000"/>
                        </a:solidFill>
                        <a:effectLst/>
                        <a:latin typeface="Aptos Narrow" panose="020B0004020202020204" pitchFamily="34" charset="0"/>
                      </a:endParaRPr>
                    </a:p>
                  </a:txBody>
                  <a:tcPr marL="6044" marR="6044" marT="6044" marB="0" anchor="b"/>
                </a:tc>
                <a:tc>
                  <a:txBody>
                    <a:bodyPr/>
                    <a:lstStyle/>
                    <a:p>
                      <a:pPr algn="l" fontAlgn="b"/>
                      <a:r>
                        <a:rPr lang="en-US" sz="900" u="none" strike="noStrike" dirty="0">
                          <a:effectLst/>
                        </a:rPr>
                        <a:t>Yes, the NCLR can be awarded additional ECRS capacity based on the validation rules that will be used; e.g. no more than 50% of ECRS can be awarded to NCLRs</a:t>
                      </a:r>
                      <a:endParaRPr lang="en-US" sz="900" b="0" i="0" u="none" strike="noStrike" dirty="0">
                        <a:solidFill>
                          <a:srgbClr val="00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1542952393"/>
                  </a:ext>
                </a:extLst>
              </a:tr>
              <a:tr h="1152734">
                <a:tc>
                  <a:txBody>
                    <a:bodyPr/>
                    <a:lstStyle/>
                    <a:p>
                      <a:pPr algn="l" fontAlgn="b"/>
                      <a:r>
                        <a:rPr lang="en-US" sz="900" u="none" strike="noStrike">
                          <a:effectLst/>
                        </a:rPr>
                        <a:t> </a:t>
                      </a:r>
                      <a:endParaRPr lang="en-US" sz="900" b="0" i="0" u="none" strike="noStrike">
                        <a:solidFill>
                          <a:srgbClr val="000000"/>
                        </a:solidFill>
                        <a:effectLst/>
                        <a:latin typeface="Aptos Narrow" panose="020B0004020202020204" pitchFamily="34" charset="0"/>
                      </a:endParaRPr>
                    </a:p>
                  </a:txBody>
                  <a:tcPr marL="6044" marR="6044" marT="6044" marB="0" anchor="b"/>
                </a:tc>
                <a:tc>
                  <a:txBody>
                    <a:bodyPr/>
                    <a:lstStyle/>
                    <a:p>
                      <a:pPr algn="r" fontAlgn="ctr"/>
                      <a:r>
                        <a:rPr lang="en-US" sz="900" u="none" strike="noStrike">
                          <a:effectLst/>
                        </a:rPr>
                        <a:t> </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 </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 </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 </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 </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 </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r" fontAlgn="ctr"/>
                      <a:r>
                        <a:rPr lang="en-US" sz="900" u="none" strike="noStrike">
                          <a:effectLst/>
                        </a:rPr>
                        <a:t> </a:t>
                      </a:r>
                      <a:endParaRPr lang="en-US" sz="900" b="0" i="0" u="none" strike="noStrike">
                        <a:solidFill>
                          <a:srgbClr val="000000"/>
                        </a:solidFill>
                        <a:effectLst/>
                        <a:latin typeface="Aptos Narrow" panose="020B0004020202020204" pitchFamily="34" charset="0"/>
                      </a:endParaRPr>
                    </a:p>
                  </a:txBody>
                  <a:tcPr marL="6044" marR="6044" marT="6044" marB="0" anchor="ctr"/>
                </a:tc>
                <a:tc>
                  <a:txBody>
                    <a:bodyPr/>
                    <a:lstStyle/>
                    <a:p>
                      <a:pPr algn="l" fontAlgn="b"/>
                      <a:r>
                        <a:rPr lang="en-US" sz="900" u="none" strike="noStrike">
                          <a:effectLst/>
                        </a:rPr>
                        <a:t> </a:t>
                      </a:r>
                      <a:endParaRPr lang="en-US" sz="900" b="0" i="0" u="none" strike="noStrike">
                        <a:solidFill>
                          <a:srgbClr val="000000"/>
                        </a:solidFill>
                        <a:effectLst/>
                        <a:latin typeface="Aptos Narrow" panose="020B0004020202020204" pitchFamily="34" charset="0"/>
                      </a:endParaRPr>
                    </a:p>
                  </a:txBody>
                  <a:tcPr marL="6044" marR="6044" marT="6044" marB="0" anchor="b"/>
                </a:tc>
                <a:tc>
                  <a:txBody>
                    <a:bodyPr/>
                    <a:lstStyle/>
                    <a:p>
                      <a:pPr algn="l" fontAlgn="b"/>
                      <a:r>
                        <a:rPr lang="en-US" sz="900" u="none" strike="noStrike" dirty="0">
                          <a:effectLst/>
                        </a:rPr>
                        <a:t>The value shown in column F should show the amount the NCLR is qualified for RRSUF. The value shown in column G should equal the value in column F divided by 10. The value shown in column H should equal the amount of Non-Spin the NCLR is qualified for divided by 30.</a:t>
                      </a:r>
                      <a:endParaRPr lang="en-US" sz="900" b="0" i="0" u="none" strike="noStrike" dirty="0">
                        <a:solidFill>
                          <a:srgbClr val="FF0000"/>
                        </a:solidFill>
                        <a:effectLst/>
                        <a:latin typeface="Aptos Narrow" panose="020B0004020202020204" pitchFamily="34" charset="0"/>
                      </a:endParaRPr>
                    </a:p>
                  </a:txBody>
                  <a:tcPr marL="6044" marR="6044" marT="6044" marB="0" anchor="b"/>
                </a:tc>
                <a:extLst>
                  <a:ext uri="{0D108BD9-81ED-4DB2-BD59-A6C34878D82A}">
                    <a16:rowId xmlns:a16="http://schemas.microsoft.com/office/drawing/2014/main" val="899332442"/>
                  </a:ext>
                </a:extLst>
              </a:tr>
            </a:tbl>
          </a:graphicData>
        </a:graphic>
      </p:graphicFrame>
      <p:sp>
        <p:nvSpPr>
          <p:cNvPr id="4" name="Slide Number Placeholder 3">
            <a:extLst>
              <a:ext uri="{FF2B5EF4-FFF2-40B4-BE49-F238E27FC236}">
                <a16:creationId xmlns:a16="http://schemas.microsoft.com/office/drawing/2014/main" id="{A607B42E-4717-3E3C-F91A-A72C27000813}"/>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15</a:t>
            </a:fld>
            <a:endParaRPr lang="en-US">
              <a:solidFill>
                <a:prstClr val="black">
                  <a:tint val="75000"/>
                </a:prstClr>
              </a:solidFill>
            </a:endParaRPr>
          </a:p>
        </p:txBody>
      </p:sp>
    </p:spTree>
    <p:extLst>
      <p:ext uri="{BB962C8B-B14F-4D97-AF65-F5344CB8AC3E}">
        <p14:creationId xmlns:p14="http://schemas.microsoft.com/office/powerpoint/2010/main" val="8259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43467" y="762000"/>
            <a:ext cx="9719733" cy="5334000"/>
          </a:xfrm>
        </p:spPr>
        <p:txBody>
          <a:bodyPr/>
          <a:lstStyle/>
          <a:p>
            <a:pPr marL="0" indent="0">
              <a:buNone/>
            </a:pPr>
            <a:r>
              <a:rPr lang="en-US" dirty="0"/>
              <a:t>Key changes implemented with the RTCB project affecting Load Resources (LRs), their Resource Entities, and Qualified Scheduling Entities (QSEs)</a:t>
            </a:r>
          </a:p>
          <a:p>
            <a:pPr marL="0" indent="0">
              <a:buNone/>
            </a:pPr>
            <a:endParaRPr lang="en-US" dirty="0"/>
          </a:p>
          <a:p>
            <a:pPr marL="285750" indent="-285750">
              <a:buFont typeface="Arial" panose="020B0604020202020204" pitchFamily="34" charset="0"/>
              <a:buChar char="•"/>
            </a:pPr>
            <a:r>
              <a:rPr lang="en-US" dirty="0"/>
              <a:t>New Terms and Concepts</a:t>
            </a:r>
          </a:p>
          <a:p>
            <a:pPr marL="285750" indent="-285750">
              <a:buFont typeface="Arial" panose="020B0604020202020204" pitchFamily="34" charset="0"/>
              <a:buChar char="•"/>
            </a:pPr>
            <a:r>
              <a:rPr lang="en-US" dirty="0"/>
              <a:t>Day-Ahead Market (DAM) Changes</a:t>
            </a:r>
          </a:p>
          <a:p>
            <a:pPr marL="285750" indent="-285750">
              <a:buFont typeface="Arial" panose="020B0604020202020204" pitchFamily="34" charset="0"/>
              <a:buChar char="•"/>
            </a:pPr>
            <a:r>
              <a:rPr lang="en-US" dirty="0"/>
              <a:t>Telemetry Changes for NCLRs and CLRs</a:t>
            </a:r>
          </a:p>
          <a:p>
            <a:pPr marL="285750" indent="-285750">
              <a:buFont typeface="Arial" panose="020B0604020202020204" pitchFamily="34" charset="0"/>
              <a:buChar char="•"/>
            </a:pPr>
            <a:r>
              <a:rPr lang="en-US" dirty="0"/>
              <a:t>Real-Time Market (RTM) and Operational Changes</a:t>
            </a:r>
          </a:p>
          <a:p>
            <a:pPr marL="285750" indent="-285750">
              <a:buFont typeface="Arial" panose="020B0604020202020204" pitchFamily="34" charset="0"/>
              <a:buChar char="•"/>
            </a:pPr>
            <a:r>
              <a:rPr lang="en-US" dirty="0"/>
              <a:t>Deployment and Recall of Load Resources</a:t>
            </a:r>
          </a:p>
          <a:p>
            <a:pPr marL="285750" indent="-285750">
              <a:buFont typeface="Arial" panose="020B0604020202020204" pitchFamily="34" charset="0"/>
              <a:buChar char="•"/>
            </a:pPr>
            <a:r>
              <a:rPr lang="en-US" dirty="0"/>
              <a:t>Performance Analysis</a:t>
            </a:r>
          </a:p>
          <a:p>
            <a:pPr marL="285750" indent="-285750">
              <a:buFont typeface="Arial" panose="020B0604020202020204" pitchFamily="34" charset="0"/>
              <a:buChar char="•"/>
            </a:pPr>
            <a:r>
              <a:rPr lang="en-US" dirty="0"/>
              <a:t>Monthly Reports</a:t>
            </a:r>
          </a:p>
          <a:p>
            <a:pPr marL="285750" indent="-285750">
              <a:buFont typeface="Arial" panose="020B0604020202020204" pitchFamily="34" charset="0"/>
              <a:buChar char="•"/>
            </a:pPr>
            <a:endParaRPr lang="en-US" dirty="0"/>
          </a:p>
          <a:p>
            <a:pPr marL="0" indent="0">
              <a:buNone/>
            </a:pPr>
            <a:r>
              <a:rPr lang="en-US" dirty="0"/>
              <a:t>This is not an all-encompassing review of changes – Focus is on LRs</a:t>
            </a:r>
          </a:p>
        </p:txBody>
      </p:sp>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2</a:t>
            </a:fld>
            <a:endParaRPr lang="en-US">
              <a:solidFill>
                <a:prstClr val="black">
                  <a:tint val="75000"/>
                </a:prstClr>
              </a:solidFill>
              <a:latin typeface="Arial" panose="020B0604020202020204"/>
            </a:endParaRPr>
          </a:p>
        </p:txBody>
      </p:sp>
    </p:spTree>
    <p:extLst>
      <p:ext uri="{BB962C8B-B14F-4D97-AF65-F5344CB8AC3E}">
        <p14:creationId xmlns:p14="http://schemas.microsoft.com/office/powerpoint/2010/main" val="3713139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Terms and Concepts</a:t>
            </a:r>
          </a:p>
        </p:txBody>
      </p:sp>
      <p:sp>
        <p:nvSpPr>
          <p:cNvPr id="3" name="Content Placeholder 2"/>
          <p:cNvSpPr>
            <a:spLocks noGrp="1"/>
          </p:cNvSpPr>
          <p:nvPr>
            <p:ph idx="1"/>
          </p:nvPr>
        </p:nvSpPr>
        <p:spPr>
          <a:xfrm>
            <a:off x="729732" y="1158815"/>
            <a:ext cx="9719733" cy="5334000"/>
          </a:xfrm>
        </p:spPr>
        <p:txBody>
          <a:bodyPr/>
          <a:lstStyle/>
          <a:p>
            <a:pPr marL="285750" indent="-285750">
              <a:buFont typeface="Arial" panose="020B0604020202020204" pitchFamily="34" charset="0"/>
              <a:buChar char="•"/>
            </a:pPr>
            <a:r>
              <a:rPr lang="en-US" dirty="0"/>
              <a:t>SCED is optimizing energy and AS in real-time</a:t>
            </a:r>
          </a:p>
          <a:p>
            <a:pPr marL="285750" indent="-285750">
              <a:buFont typeface="Arial" panose="020B0604020202020204" pitchFamily="34" charset="0"/>
              <a:buChar char="•"/>
            </a:pPr>
            <a:r>
              <a:rPr lang="en-US" dirty="0"/>
              <a:t>Energy and AS Awards in real-time are based on telemetered information</a:t>
            </a:r>
          </a:p>
          <a:p>
            <a:pPr marL="285750" indent="-285750">
              <a:buFont typeface="Arial" panose="020B0604020202020204" pitchFamily="34" charset="0"/>
              <a:buChar char="•"/>
            </a:pPr>
            <a:r>
              <a:rPr lang="en-US" dirty="0"/>
              <a:t>In real-time, NCLRs can Self-Provide RRS and ECRS subject to validation rules</a:t>
            </a:r>
          </a:p>
          <a:p>
            <a:pPr marL="285750" indent="-285750">
              <a:buFont typeface="Arial" panose="020B0604020202020204" pitchFamily="34" charset="0"/>
              <a:buChar char="•"/>
            </a:pPr>
            <a:r>
              <a:rPr lang="en-US" dirty="0"/>
              <a:t>LRs can also participate in real-time AS markets and their AS awards are based on a valid RTM offer for AS</a:t>
            </a:r>
          </a:p>
          <a:p>
            <a:pPr marL="285750" indent="-285750">
              <a:buFont typeface="Arial" panose="020B0604020202020204" pitchFamily="34" charset="0"/>
              <a:buChar char="•"/>
            </a:pPr>
            <a:r>
              <a:rPr lang="en-US" dirty="0"/>
              <a:t>The SASM has been eliminated</a:t>
            </a:r>
          </a:p>
          <a:p>
            <a:pPr marL="285750" indent="-285750">
              <a:buFont typeface="Arial" panose="020B0604020202020204" pitchFamily="34" charset="0"/>
              <a:buChar char="•"/>
            </a:pPr>
            <a:r>
              <a:rPr lang="en-US" dirty="0"/>
              <a:t>Telemetry changes (see </a:t>
            </a:r>
            <a:r>
              <a:rPr lang="en-US" dirty="0">
                <a:hlinkClick r:id="rId2"/>
              </a:rPr>
              <a:t>RTC Telemetry Changes</a:t>
            </a:r>
            <a:r>
              <a:rPr lang="en-US" dirty="0"/>
              <a:t> on RTC+B Training webpage)</a:t>
            </a:r>
          </a:p>
          <a:p>
            <a:pPr marL="285750" indent="-285750">
              <a:buFont typeface="Arial" panose="020B0604020202020204" pitchFamily="34" charset="0"/>
              <a:buChar char="•"/>
            </a:pPr>
            <a:r>
              <a:rPr lang="en-US" dirty="0"/>
              <a:t>Proxy offers will be used in the RTM for all Resources, including LRs, when the QSE-submitted AS offers don’t cover the telemetered AS capabilities</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rgbClr val="5B6770"/>
                </a:solidFill>
                <a:latin typeface="Arial" panose="020B0604020202020204"/>
              </a:rPr>
              <a:t>For CLRs, Resource-</a:t>
            </a:r>
            <a:r>
              <a:rPr kumimoji="0" lang="en-US" sz="1800" b="0" i="0" u="none" strike="noStrike" kern="1200" cap="none" spc="0" normalizeH="0" baseline="0" noProof="0" dirty="0">
                <a:ln>
                  <a:noFill/>
                </a:ln>
                <a:solidFill>
                  <a:srgbClr val="5B6770"/>
                </a:solidFill>
                <a:effectLst/>
                <a:uLnTx/>
                <a:uFillTx/>
                <a:latin typeface="Arial" panose="020B0604020202020204"/>
                <a:ea typeface="+mn-ea"/>
                <a:cs typeface="+mn-cs"/>
              </a:rPr>
              <a:t>specific deployments replace the </a:t>
            </a:r>
            <a:r>
              <a:rPr lang="en-US" dirty="0"/>
              <a:t>QSE-level deployments</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t>AS Imbalance remains but the specific calculations are changing (see </a:t>
            </a:r>
            <a:r>
              <a:rPr lang="en-US" dirty="0">
                <a:hlinkClick r:id="rId2"/>
              </a:rPr>
              <a:t>RTC+B Settlement Overview</a:t>
            </a:r>
            <a:r>
              <a:rPr lang="en-US" dirty="0"/>
              <a:t> on RTC+B Training webpage)</a:t>
            </a: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3</a:t>
            </a:fld>
            <a:endParaRPr lang="en-US">
              <a:solidFill>
                <a:prstClr val="black">
                  <a:tint val="75000"/>
                </a:prstClr>
              </a:solidFill>
              <a:latin typeface="Arial" panose="020B0604020202020204"/>
            </a:endParaRPr>
          </a:p>
        </p:txBody>
      </p:sp>
    </p:spTree>
    <p:extLst>
      <p:ext uri="{BB962C8B-B14F-4D97-AF65-F5344CB8AC3E}">
        <p14:creationId xmlns:p14="http://schemas.microsoft.com/office/powerpoint/2010/main" val="1659946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Day-Ahead Market (DAM) Changes</a:t>
            </a:r>
          </a:p>
        </p:txBody>
      </p:sp>
      <p:sp>
        <p:nvSpPr>
          <p:cNvPr id="3" name="Content Placeholder 2"/>
          <p:cNvSpPr>
            <a:spLocks noGrp="1"/>
          </p:cNvSpPr>
          <p:nvPr>
            <p:ph idx="1"/>
          </p:nvPr>
        </p:nvSpPr>
        <p:spPr>
          <a:xfrm>
            <a:off x="643467" y="762000"/>
            <a:ext cx="9719733" cy="5334000"/>
          </a:xfrm>
        </p:spPr>
        <p:txBody>
          <a:bodyPr/>
          <a:lstStyle/>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rgbClr val="5B6770"/>
                </a:solidFill>
                <a:latin typeface="Arial" panose="020B0604020202020204"/>
              </a:rPr>
              <a:t>LRs can participate in DAM provided they are qualified to provide the AS (no change)</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rgbClr val="5B6770"/>
                </a:solidFill>
                <a:latin typeface="Arial" panose="020B0604020202020204"/>
              </a:rPr>
              <a:t>Existing qualification limits to provide AS will be retained for all LRs, but new Resources will be required to demonstrate their capability through a qualification test</a:t>
            </a:r>
          </a:p>
          <a:p>
            <a:pPr marL="742950" lvl="1" indent="-285750">
              <a:buFont typeface="Arial" panose="020B0604020202020204" pitchFamily="34" charset="0"/>
              <a:buChar char="•"/>
              <a:defRPr/>
            </a:pPr>
            <a:r>
              <a:rPr lang="en-US" b="1" i="1" dirty="0">
                <a:solidFill>
                  <a:srgbClr val="5B6770"/>
                </a:solidFill>
                <a:latin typeface="Arial" panose="020B0604020202020204"/>
              </a:rPr>
              <a:t>No additional testing for existing LRs</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rgbClr val="5B6770"/>
                </a:solidFill>
                <a:latin typeface="Arial" panose="020B0604020202020204"/>
              </a:rPr>
              <a:t>ASDCs will be added to the DAM optimization and will be used in the determination of the AS quantities procured and the MCPCs </a:t>
            </a:r>
          </a:p>
          <a:p>
            <a:pPr marL="285750" indent="-285750">
              <a:buFont typeface="Arial" panose="020B0604020202020204" pitchFamily="34" charset="0"/>
              <a:buChar char="•"/>
              <a:defRPr/>
            </a:pPr>
            <a:r>
              <a:rPr lang="en-US" dirty="0">
                <a:solidFill>
                  <a:srgbClr val="5B6770"/>
                </a:solidFill>
                <a:latin typeface="Arial" panose="020B0604020202020204"/>
              </a:rPr>
              <a:t>QSEs then prepare COPs to show projected Resource availability and their AS capability coming out of DAM</a:t>
            </a:r>
          </a:p>
          <a:p>
            <a:pPr marL="0" marR="0" lvl="0" indent="0" algn="l" defTabSz="914400" rtl="0" eaLnBrk="1" fontAlgn="auto" latinLnBrk="0" hangingPunct="1">
              <a:lnSpc>
                <a:spcPct val="100000"/>
              </a:lnSpc>
              <a:spcBef>
                <a:spcPct val="20000"/>
              </a:spcBef>
              <a:spcAft>
                <a:spcPts val="0"/>
              </a:spcAft>
              <a:buClrTx/>
              <a:buSzTx/>
              <a:buNone/>
              <a:tabLst/>
              <a:defRPr/>
            </a:pPr>
            <a:endParaRPr lang="en-US" dirty="0">
              <a:solidFill>
                <a:srgbClr val="5B6770"/>
              </a:solidFill>
              <a:latin typeface="Arial" panose="020B0604020202020204"/>
            </a:endParaRP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b="1" i="1" dirty="0">
                <a:solidFill>
                  <a:srgbClr val="5B6770"/>
                </a:solidFill>
                <a:latin typeface="Arial" panose="020B0604020202020204"/>
              </a:rPr>
              <a:t>No Changes Required</a:t>
            </a:r>
          </a:p>
          <a:p>
            <a:pPr marL="742950" lvl="1" indent="-285750">
              <a:buFont typeface="Arial" panose="020B0604020202020204" pitchFamily="34" charset="0"/>
              <a:buChar char="•"/>
              <a:defRPr/>
            </a:pPr>
            <a:r>
              <a:rPr lang="en-US" dirty="0">
                <a:solidFill>
                  <a:srgbClr val="5B6770"/>
                </a:solidFill>
                <a:latin typeface="Arial" panose="020B0604020202020204"/>
              </a:rPr>
              <a:t>AS Plan posted by 06:00 in the Day-Ahead for LSE QSEs</a:t>
            </a:r>
          </a:p>
          <a:p>
            <a:pPr marL="742950" lvl="1" indent="-285750">
              <a:buFont typeface="Arial" panose="020B0604020202020204" pitchFamily="34" charset="0"/>
              <a:buChar char="•"/>
              <a:defRPr/>
            </a:pPr>
            <a:r>
              <a:rPr lang="en-US" dirty="0">
                <a:solidFill>
                  <a:srgbClr val="5B6770"/>
                </a:solidFill>
                <a:latin typeface="Arial" panose="020B0604020202020204"/>
              </a:rPr>
              <a:t>After DAM runs, AS Awards are published based on the DAM AS procurement</a:t>
            </a:r>
          </a:p>
          <a:p>
            <a:pPr marL="742950" lvl="1" indent="-285750">
              <a:buFont typeface="Arial" panose="020B0604020202020204" pitchFamily="34" charset="0"/>
              <a:buChar char="•"/>
              <a:defRPr/>
            </a:pPr>
            <a:r>
              <a:rPr lang="en-US" dirty="0">
                <a:solidFill>
                  <a:srgbClr val="5B6770"/>
                </a:solidFill>
                <a:latin typeface="Arial" panose="020B0604020202020204"/>
              </a:rPr>
              <a:t>Participation of CLRs in DAM will be similar to Generation Resources </a:t>
            </a:r>
          </a:p>
        </p:txBody>
      </p:sp>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4</a:t>
            </a:fld>
            <a:endParaRPr lang="en-US">
              <a:solidFill>
                <a:prstClr val="black">
                  <a:tint val="75000"/>
                </a:prstClr>
              </a:solidFill>
              <a:latin typeface="Arial" panose="020B0604020202020204"/>
            </a:endParaRPr>
          </a:p>
        </p:txBody>
      </p:sp>
    </p:spTree>
    <p:extLst>
      <p:ext uri="{BB962C8B-B14F-4D97-AF65-F5344CB8AC3E}">
        <p14:creationId xmlns:p14="http://schemas.microsoft.com/office/powerpoint/2010/main" val="1340126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Telemetry Changes for NCLRs and CLRs</a:t>
            </a:r>
          </a:p>
        </p:txBody>
      </p:sp>
      <p:sp>
        <p:nvSpPr>
          <p:cNvPr id="3" name="Content Placeholder 2"/>
          <p:cNvSpPr>
            <a:spLocks noGrp="1"/>
          </p:cNvSpPr>
          <p:nvPr>
            <p:ph idx="1"/>
          </p:nvPr>
        </p:nvSpPr>
        <p:spPr>
          <a:xfrm>
            <a:off x="643467" y="762000"/>
            <a:ext cx="9719733" cy="5334000"/>
          </a:xfrm>
        </p:spPr>
        <p:txBody>
          <a:bodyPr/>
          <a:lstStyle/>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rgbClr val="5B6770"/>
                </a:solidFill>
                <a:latin typeface="Arial" panose="020B0604020202020204"/>
              </a:rPr>
              <a:t>Resource status for NCLRs or CLRs will either be ONL or OUTL. </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US" dirty="0">
                <a:solidFill>
                  <a:srgbClr val="5B6770"/>
                </a:solidFill>
                <a:latin typeface="Arial" panose="020B0604020202020204"/>
              </a:rPr>
              <a:t>Eliminated Statuses</a:t>
            </a:r>
          </a:p>
          <a:p>
            <a:pPr marL="742950" lvl="1" indent="-285750">
              <a:buFont typeface="Arial" panose="020B0604020202020204" pitchFamily="34" charset="0"/>
              <a:buChar char="•"/>
              <a:defRPr/>
            </a:pPr>
            <a:r>
              <a:rPr lang="en-US" dirty="0"/>
              <a:t>ONRGL, FRRSUP, FRRSDN, ONCLR, ONRL, ONECL, and ONFFRRRSL.</a:t>
            </a:r>
            <a:endParaRPr kumimoji="0" lang="en-US" b="0" i="0" u="none" strike="noStrike" kern="1200" cap="none" spc="0" normalizeH="0" baseline="0" noProof="0" dirty="0">
              <a:ln>
                <a:noFill/>
              </a:ln>
              <a:solidFill>
                <a:srgbClr val="5B6770"/>
              </a:solidFill>
              <a:effectLst/>
              <a:uLnTx/>
              <a:uFillTx/>
              <a:latin typeface="Arial" panose="020B0604020202020204"/>
              <a:ea typeface="+mn-ea"/>
              <a:cs typeface="+mn-cs"/>
            </a:endParaRP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5B6770"/>
                </a:solidFill>
                <a:effectLst/>
                <a:uLnTx/>
                <a:uFillTx/>
                <a:latin typeface="Arial" panose="020B0604020202020204"/>
                <a:ea typeface="+mn-ea"/>
                <a:cs typeface="+mn-cs"/>
              </a:rPr>
              <a:t>Resource </a:t>
            </a:r>
            <a:r>
              <a:rPr lang="en-US" dirty="0">
                <a:solidFill>
                  <a:srgbClr val="5B6770"/>
                </a:solidFill>
                <a:latin typeface="Arial" panose="020B0604020202020204"/>
              </a:rPr>
              <a:t>specific </a:t>
            </a:r>
            <a:r>
              <a:rPr kumimoji="0" lang="en-US" sz="1800" b="0" i="0" u="none" strike="noStrike" kern="1200" cap="none" spc="0" normalizeH="0" baseline="0" noProof="0" dirty="0">
                <a:ln>
                  <a:noFill/>
                </a:ln>
                <a:solidFill>
                  <a:srgbClr val="5B6770"/>
                </a:solidFill>
                <a:effectLst/>
                <a:uLnTx/>
                <a:uFillTx/>
                <a:latin typeface="Arial" panose="020B0604020202020204"/>
                <a:ea typeface="+mn-ea"/>
                <a:cs typeface="+mn-cs"/>
              </a:rPr>
              <a:t>AS Responsibility and AS </a:t>
            </a:r>
            <a:r>
              <a:rPr lang="en-US" dirty="0">
                <a:solidFill>
                  <a:srgbClr val="5B6770"/>
                </a:solidFill>
                <a:latin typeface="Arial" panose="020B0604020202020204"/>
              </a:rPr>
              <a:t>Schedule will be eliminated</a:t>
            </a:r>
          </a:p>
          <a:p>
            <a:pPr marL="285750" indent="-285750">
              <a:buFont typeface="Arial" panose="020B0604020202020204" pitchFamily="34" charset="0"/>
              <a:buChar char="•"/>
              <a:defRPr/>
            </a:pPr>
            <a:r>
              <a:rPr lang="en-US" dirty="0">
                <a:solidFill>
                  <a:srgbClr val="5B6770"/>
                </a:solidFill>
                <a:latin typeface="Arial" panose="020B0604020202020204"/>
              </a:rPr>
              <a:t>QSE telemeters current capability to provide RRS, ECRS and Non-Spin:</a:t>
            </a:r>
          </a:p>
          <a:p>
            <a:pPr marL="742950" lvl="1" indent="-285750">
              <a:buFont typeface="Arial" panose="020B0604020202020204" pitchFamily="34" charset="0"/>
              <a:buChar char="•"/>
              <a:defRPr/>
            </a:pPr>
            <a:r>
              <a:rPr lang="en-US" dirty="0">
                <a:solidFill>
                  <a:srgbClr val="5B6770"/>
                </a:solidFill>
                <a:latin typeface="Arial" panose="020B0604020202020204"/>
              </a:rPr>
              <a:t>Self-Provided capacity for RRS-UFR and ECRSM w/ UFR showing as Armed</a:t>
            </a:r>
          </a:p>
          <a:p>
            <a:pPr marL="742950" lvl="1" indent="-285750">
              <a:buFont typeface="Arial" panose="020B0604020202020204" pitchFamily="34" charset="0"/>
              <a:buChar char="•"/>
              <a:defRPr/>
            </a:pPr>
            <a:r>
              <a:rPr lang="en-US" dirty="0">
                <a:solidFill>
                  <a:srgbClr val="5B6770"/>
                </a:solidFill>
                <a:latin typeface="Arial" panose="020B0604020202020204"/>
              </a:rPr>
              <a:t>NCLR telemeters its ECRS capability in the form of a 10-minute blended ramp rate measured as MW/min</a:t>
            </a:r>
          </a:p>
          <a:p>
            <a:pPr marL="1257300" lvl="2" indent="-285750">
              <a:buFont typeface="Arial" panose="020B0604020202020204" pitchFamily="34" charset="0"/>
              <a:buChar char="•"/>
              <a:defRPr/>
            </a:pPr>
            <a:r>
              <a:rPr lang="en-US" dirty="0">
                <a:solidFill>
                  <a:srgbClr val="5B6770"/>
                </a:solidFill>
                <a:latin typeface="Arial" panose="020B0604020202020204"/>
              </a:rPr>
              <a:t>i.e. 3.5 MW/min = 35 MW of capability</a:t>
            </a:r>
          </a:p>
          <a:p>
            <a:pPr marL="742950" lvl="1" indent="-285750">
              <a:buFont typeface="Arial" panose="020B0604020202020204" pitchFamily="34" charset="0"/>
              <a:buChar char="•"/>
              <a:defRPr/>
            </a:pPr>
            <a:r>
              <a:rPr lang="en-US" dirty="0">
                <a:solidFill>
                  <a:srgbClr val="5B6770"/>
                </a:solidFill>
                <a:latin typeface="Arial" panose="020B0604020202020204"/>
              </a:rPr>
              <a:t>NCLR telemeters its Non-Spin capability in the form of a blended 30-minute Ramp Rate</a:t>
            </a:r>
          </a:p>
          <a:p>
            <a:pPr marL="1257300" lvl="2" indent="-285750">
              <a:buFont typeface="Arial" panose="020B0604020202020204" pitchFamily="34" charset="0"/>
              <a:buChar char="•"/>
              <a:defRPr/>
            </a:pPr>
            <a:r>
              <a:rPr lang="en-US" dirty="0">
                <a:solidFill>
                  <a:srgbClr val="5B6770"/>
                </a:solidFill>
                <a:latin typeface="Arial" panose="020B0604020202020204"/>
              </a:rPr>
              <a:t>i.e. 3.5 MW/min = 105 MW of capability</a:t>
            </a:r>
          </a:p>
          <a:p>
            <a:pPr marL="285750" indent="-285750">
              <a:buFont typeface="Arial" panose="020B0604020202020204" pitchFamily="34" charset="0"/>
              <a:buChar char="•"/>
              <a:defRPr/>
            </a:pPr>
            <a:r>
              <a:rPr lang="en-US" dirty="0">
                <a:solidFill>
                  <a:srgbClr val="5B6770"/>
                </a:solidFill>
                <a:latin typeface="Arial" panose="020B0604020202020204"/>
              </a:rPr>
              <a:t>ERCOT sends AS Awards via ICCP every 5 min</a:t>
            </a:r>
          </a:p>
          <a:p>
            <a:pPr marL="285750" indent="-285750">
              <a:buFont typeface="Arial" panose="020B0604020202020204" pitchFamily="34" charset="0"/>
              <a:buChar char="•"/>
              <a:defRPr/>
            </a:pPr>
            <a:r>
              <a:rPr lang="en-US" dirty="0">
                <a:solidFill>
                  <a:srgbClr val="5B6770"/>
                </a:solidFill>
                <a:latin typeface="Arial" panose="020B0604020202020204"/>
              </a:rPr>
              <a:t>For CLRs, the UDBP is replaced by the UDSP </a:t>
            </a:r>
          </a:p>
          <a:p>
            <a:pPr marL="285750" indent="-285750">
              <a:buFont typeface="Arial" panose="020B0604020202020204" pitchFamily="34" charset="0"/>
              <a:buChar char="•"/>
              <a:defRPr/>
            </a:pPr>
            <a:r>
              <a:rPr lang="en-US" dirty="0"/>
              <a:t>See </a:t>
            </a:r>
            <a:r>
              <a:rPr lang="en-US" dirty="0">
                <a:hlinkClick r:id="rId2"/>
              </a:rPr>
              <a:t>RTC Telemetry Changes</a:t>
            </a:r>
            <a:r>
              <a:rPr lang="en-US" dirty="0"/>
              <a:t> on RTC+B Training webpage</a:t>
            </a:r>
          </a:p>
          <a:p>
            <a:pPr marL="285750" indent="-285750">
              <a:buFont typeface="Arial" panose="020B0604020202020204" pitchFamily="34" charset="0"/>
              <a:buChar char="•"/>
              <a:defRPr/>
            </a:pPr>
            <a:r>
              <a:rPr lang="en-US" dirty="0">
                <a:hlinkClick r:id="rId3"/>
              </a:rPr>
              <a:t>ERCOT Nodal ICCP Communications Handbook RTC+B v4.03</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5</a:t>
            </a:fld>
            <a:endParaRPr lang="en-US">
              <a:solidFill>
                <a:prstClr val="black">
                  <a:tint val="75000"/>
                </a:prstClr>
              </a:solidFill>
              <a:latin typeface="Arial" panose="020B0604020202020204"/>
            </a:endParaRPr>
          </a:p>
        </p:txBody>
      </p:sp>
    </p:spTree>
    <p:extLst>
      <p:ext uri="{BB962C8B-B14F-4D97-AF65-F5344CB8AC3E}">
        <p14:creationId xmlns:p14="http://schemas.microsoft.com/office/powerpoint/2010/main" val="2221716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 Time Market and Operation for CLR and NCLRs</a:t>
            </a:r>
          </a:p>
        </p:txBody>
      </p:sp>
      <p:sp>
        <p:nvSpPr>
          <p:cNvPr id="3" name="Content Placeholder 2"/>
          <p:cNvSpPr>
            <a:spLocks noGrp="1"/>
          </p:cNvSpPr>
          <p:nvPr>
            <p:ph idx="1"/>
          </p:nvPr>
        </p:nvSpPr>
        <p:spPr>
          <a:xfrm>
            <a:off x="733245" y="787879"/>
            <a:ext cx="10329333" cy="5334000"/>
          </a:xfrm>
        </p:spPr>
        <p:txBody>
          <a:bodyPr/>
          <a:lstStyle/>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Comparison of Load Resource Changes to ESRs and GRs</a:t>
            </a:r>
          </a:p>
        </p:txBody>
      </p:sp>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6</a:t>
            </a:fld>
            <a:endParaRPr lang="en-US">
              <a:solidFill>
                <a:prstClr val="black">
                  <a:tint val="75000"/>
                </a:prstClr>
              </a:solidFill>
              <a:latin typeface="Arial" panose="020B0604020202020204"/>
            </a:endParaRPr>
          </a:p>
        </p:txBody>
      </p:sp>
      <p:graphicFrame>
        <p:nvGraphicFramePr>
          <p:cNvPr id="5" name="Table 4">
            <a:extLst>
              <a:ext uri="{FF2B5EF4-FFF2-40B4-BE49-F238E27FC236}">
                <a16:creationId xmlns:a16="http://schemas.microsoft.com/office/drawing/2014/main" id="{62D043B5-C185-D9A4-1B5A-E9823E407FDE}"/>
              </a:ext>
            </a:extLst>
          </p:cNvPr>
          <p:cNvGraphicFramePr>
            <a:graphicFrameLocks noGrp="1"/>
          </p:cNvGraphicFramePr>
          <p:nvPr>
            <p:extLst>
              <p:ext uri="{D42A27DB-BD31-4B8C-83A1-F6EECF244321}">
                <p14:modId xmlns:p14="http://schemas.microsoft.com/office/powerpoint/2010/main" val="1736089565"/>
              </p:ext>
            </p:extLst>
          </p:nvPr>
        </p:nvGraphicFramePr>
        <p:xfrm>
          <a:off x="733245" y="1725284"/>
          <a:ext cx="10127414" cy="4071398"/>
        </p:xfrm>
        <a:graphic>
          <a:graphicData uri="http://schemas.openxmlformats.org/drawingml/2006/table">
            <a:tbl>
              <a:tblPr/>
              <a:tblGrid>
                <a:gridCol w="1862513">
                  <a:extLst>
                    <a:ext uri="{9D8B030D-6E8A-4147-A177-3AD203B41FA5}">
                      <a16:colId xmlns:a16="http://schemas.microsoft.com/office/drawing/2014/main" val="2717262953"/>
                    </a:ext>
                  </a:extLst>
                </a:gridCol>
                <a:gridCol w="665183">
                  <a:extLst>
                    <a:ext uri="{9D8B030D-6E8A-4147-A177-3AD203B41FA5}">
                      <a16:colId xmlns:a16="http://schemas.microsoft.com/office/drawing/2014/main" val="3884823838"/>
                    </a:ext>
                  </a:extLst>
                </a:gridCol>
                <a:gridCol w="665183">
                  <a:extLst>
                    <a:ext uri="{9D8B030D-6E8A-4147-A177-3AD203B41FA5}">
                      <a16:colId xmlns:a16="http://schemas.microsoft.com/office/drawing/2014/main" val="678715103"/>
                    </a:ext>
                  </a:extLst>
                </a:gridCol>
                <a:gridCol w="665183">
                  <a:extLst>
                    <a:ext uri="{9D8B030D-6E8A-4147-A177-3AD203B41FA5}">
                      <a16:colId xmlns:a16="http://schemas.microsoft.com/office/drawing/2014/main" val="3187204830"/>
                    </a:ext>
                  </a:extLst>
                </a:gridCol>
                <a:gridCol w="665183">
                  <a:extLst>
                    <a:ext uri="{9D8B030D-6E8A-4147-A177-3AD203B41FA5}">
                      <a16:colId xmlns:a16="http://schemas.microsoft.com/office/drawing/2014/main" val="501911432"/>
                    </a:ext>
                  </a:extLst>
                </a:gridCol>
                <a:gridCol w="665183">
                  <a:extLst>
                    <a:ext uri="{9D8B030D-6E8A-4147-A177-3AD203B41FA5}">
                      <a16:colId xmlns:a16="http://schemas.microsoft.com/office/drawing/2014/main" val="2300153448"/>
                    </a:ext>
                  </a:extLst>
                </a:gridCol>
                <a:gridCol w="665183">
                  <a:extLst>
                    <a:ext uri="{9D8B030D-6E8A-4147-A177-3AD203B41FA5}">
                      <a16:colId xmlns:a16="http://schemas.microsoft.com/office/drawing/2014/main" val="3415230637"/>
                    </a:ext>
                  </a:extLst>
                </a:gridCol>
                <a:gridCol w="665183">
                  <a:extLst>
                    <a:ext uri="{9D8B030D-6E8A-4147-A177-3AD203B41FA5}">
                      <a16:colId xmlns:a16="http://schemas.microsoft.com/office/drawing/2014/main" val="231468196"/>
                    </a:ext>
                  </a:extLst>
                </a:gridCol>
                <a:gridCol w="399110">
                  <a:extLst>
                    <a:ext uri="{9D8B030D-6E8A-4147-A177-3AD203B41FA5}">
                      <a16:colId xmlns:a16="http://schemas.microsoft.com/office/drawing/2014/main" val="4207348963"/>
                    </a:ext>
                  </a:extLst>
                </a:gridCol>
                <a:gridCol w="3209510">
                  <a:extLst>
                    <a:ext uri="{9D8B030D-6E8A-4147-A177-3AD203B41FA5}">
                      <a16:colId xmlns:a16="http://schemas.microsoft.com/office/drawing/2014/main" val="3990421847"/>
                    </a:ext>
                  </a:extLst>
                </a:gridCol>
              </a:tblGrid>
              <a:tr h="723971">
                <a:tc>
                  <a:txBody>
                    <a:bodyPr/>
                    <a:lstStyle/>
                    <a:p>
                      <a:pPr algn="ctr" fontAlgn="ctr"/>
                      <a:r>
                        <a:rPr lang="en-US" sz="1100" b="0" i="0" u="none" strike="noStrike">
                          <a:solidFill>
                            <a:srgbClr val="000000"/>
                          </a:solidFill>
                          <a:effectLst/>
                          <a:latin typeface="Calibri" panose="020F0502020204030204" pitchFamily="34" charset="0"/>
                        </a:rPr>
                        <a:t>A/S Award Type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Gen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Comb Cycle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Quick Start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Sync Cond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ESR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dirty="0">
                          <a:solidFill>
                            <a:srgbClr val="000000"/>
                          </a:solidFill>
                          <a:effectLst/>
                          <a:latin typeface="Calibri" panose="020F0502020204030204" pitchFamily="34" charset="0"/>
                        </a:rPr>
                        <a:t>CLR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Calibri" panose="020F0502020204030204" pitchFamily="34" charset="0"/>
                        </a:rPr>
                        <a:t>NCLR</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855799129"/>
                  </a:ext>
                </a:extLst>
              </a:tr>
              <a:tr h="361985">
                <a:tc>
                  <a:txBody>
                    <a:bodyPr/>
                    <a:lstStyle/>
                    <a:p>
                      <a:pPr algn="r" fontAlgn="b"/>
                      <a:r>
                        <a:rPr lang="en-US" sz="1100" b="0" i="0" u="none" strike="noStrike">
                          <a:solidFill>
                            <a:srgbClr val="000000"/>
                          </a:solidFill>
                          <a:effectLst/>
                          <a:latin typeface="Calibri" panose="020F0502020204030204" pitchFamily="34" charset="0"/>
                        </a:rPr>
                        <a:t>Regulation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UDSP-L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UDSP-L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100" b="0" i="0" u="none" strike="noStrike">
                          <a:solidFill>
                            <a:srgbClr val="000000"/>
                          </a:solidFill>
                          <a:effectLst/>
                          <a:latin typeface="Calibri" panose="020F0502020204030204" pitchFamily="34" charset="0"/>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100" b="0" i="0" u="none" strike="noStrike">
                          <a:solidFill>
                            <a:srgbClr val="000000"/>
                          </a:solidFill>
                          <a:effectLst/>
                          <a:latin typeface="Calibri" panose="020F0502020204030204" pitchFamily="34" charset="0"/>
                        </a:rPr>
                        <a:t>UDSP-L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Calibri" panose="020F0502020204030204" pitchFamily="34" charset="0"/>
                        </a:rPr>
                        <a:t>UDSP-L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r>
                        <a:rPr lang="en-US" sz="1400" b="0" i="0" u="none" strike="noStrike" dirty="0">
                          <a:solidFill>
                            <a:srgbClr val="000000"/>
                          </a:solidFill>
                          <a:effectLst/>
                          <a:latin typeface="Calibri" panose="020F0502020204030204" pitchFamily="34" charset="0"/>
                        </a:rPr>
                        <a:t>Key:</a:t>
                      </a:r>
                    </a:p>
                  </a:txBody>
                  <a:tcPr marL="9525" marR="9525" marT="9525" marB="0" anchor="b">
                    <a:lnL>
                      <a:noFill/>
                    </a:lnL>
                    <a:lnR>
                      <a:noFill/>
                    </a:lnR>
                    <a:lnT>
                      <a:noFill/>
                    </a:lnT>
                    <a:lnB>
                      <a:noFill/>
                    </a:lnB>
                    <a:noFill/>
                  </a:tcPr>
                </a:tc>
                <a:extLst>
                  <a:ext uri="{0D108BD9-81ED-4DB2-BD59-A6C34878D82A}">
                    <a16:rowId xmlns:a16="http://schemas.microsoft.com/office/drawing/2014/main" val="3277790733"/>
                  </a:ext>
                </a:extLst>
              </a:tr>
              <a:tr h="361985">
                <a:tc>
                  <a:txBody>
                    <a:bodyPr/>
                    <a:lstStyle/>
                    <a:p>
                      <a:pPr algn="r" fontAlgn="b"/>
                      <a:r>
                        <a:rPr lang="en-US" sz="1100" b="0" i="0" u="none" strike="noStrike">
                          <a:solidFill>
                            <a:srgbClr val="000000"/>
                          </a:solidFill>
                          <a:effectLst/>
                          <a:latin typeface="Calibri" panose="020F0502020204030204" pitchFamily="34" charset="0"/>
                        </a:rPr>
                        <a:t>Online NonSpin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Calibri" panose="020F0502020204030204" pitchFamily="34" charset="0"/>
                        </a:rPr>
                        <a:t>ASM</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r>
                        <a:rPr lang="en-US" sz="1400" b="0" i="0" u="none" strike="noStrike">
                          <a:solidFill>
                            <a:srgbClr val="000000"/>
                          </a:solidFill>
                          <a:effectLst/>
                          <a:latin typeface="Calibri" panose="020F0502020204030204" pitchFamily="34" charset="0"/>
                        </a:rPr>
                        <a:t>ASM: AS Manager XML Dispatch</a:t>
                      </a:r>
                    </a:p>
                  </a:txBody>
                  <a:tcPr marL="9525" marR="9525" marT="9525" marB="0" anchor="b">
                    <a:lnL>
                      <a:noFill/>
                    </a:lnL>
                    <a:lnR>
                      <a:noFill/>
                    </a:lnR>
                    <a:lnT>
                      <a:noFill/>
                    </a:lnT>
                    <a:lnB>
                      <a:noFill/>
                    </a:lnB>
                    <a:noFill/>
                  </a:tcPr>
                </a:tc>
                <a:extLst>
                  <a:ext uri="{0D108BD9-81ED-4DB2-BD59-A6C34878D82A}">
                    <a16:rowId xmlns:a16="http://schemas.microsoft.com/office/drawing/2014/main" val="1624599156"/>
                  </a:ext>
                </a:extLst>
              </a:tr>
              <a:tr h="361985">
                <a:tc>
                  <a:txBody>
                    <a:bodyPr/>
                    <a:lstStyle/>
                    <a:p>
                      <a:pPr algn="r" fontAlgn="b"/>
                      <a:r>
                        <a:rPr lang="en-US" sz="1100" b="0" i="0" u="none" strike="noStrike">
                          <a:solidFill>
                            <a:srgbClr val="000000"/>
                          </a:solidFill>
                          <a:effectLst/>
                          <a:latin typeface="Calibri" panose="020F0502020204030204" pitchFamily="34" charset="0"/>
                        </a:rPr>
                        <a:t>Offline NonSpin</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ASM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ASM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r>
                        <a:rPr lang="en-US" sz="1400" b="0" i="0" u="none" strike="noStrike">
                          <a:solidFill>
                            <a:srgbClr val="000000"/>
                          </a:solidFill>
                          <a:effectLst/>
                          <a:latin typeface="Calibri" panose="020F0502020204030204" pitchFamily="34" charset="0"/>
                        </a:rPr>
                        <a:t>UDSP-L: LFC telemetry dispatch</a:t>
                      </a:r>
                    </a:p>
                  </a:txBody>
                  <a:tcPr marL="9525" marR="9525" marT="9525" marB="0" anchor="b">
                    <a:lnL>
                      <a:noFill/>
                    </a:lnL>
                    <a:lnR>
                      <a:noFill/>
                    </a:lnR>
                    <a:lnT>
                      <a:noFill/>
                    </a:lnT>
                    <a:lnB>
                      <a:noFill/>
                    </a:lnB>
                    <a:noFill/>
                  </a:tcPr>
                </a:tc>
                <a:extLst>
                  <a:ext uri="{0D108BD9-81ED-4DB2-BD59-A6C34878D82A}">
                    <a16:rowId xmlns:a16="http://schemas.microsoft.com/office/drawing/2014/main" val="3788096042"/>
                  </a:ext>
                </a:extLst>
              </a:tr>
              <a:tr h="361985">
                <a:tc>
                  <a:txBody>
                    <a:bodyPr/>
                    <a:lstStyle/>
                    <a:p>
                      <a:pPr algn="r" fontAlgn="b"/>
                      <a:r>
                        <a:rPr lang="en-US" sz="1100" b="0" i="0" u="none" strike="noStrike">
                          <a:solidFill>
                            <a:srgbClr val="000000"/>
                          </a:solidFill>
                          <a:effectLst/>
                          <a:latin typeface="Calibri" panose="020F0502020204030204" pitchFamily="34" charset="0"/>
                        </a:rPr>
                        <a:t>ECRSS (SCED)</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Freq</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r>
                        <a:rPr lang="en-US" sz="1400" b="0" i="0" u="none" strike="noStrike">
                          <a:solidFill>
                            <a:srgbClr val="000000"/>
                          </a:solidFill>
                          <a:effectLst/>
                          <a:latin typeface="Calibri" panose="020F0502020204030204" pitchFamily="34" charset="0"/>
                        </a:rPr>
                        <a:t>UDSP-S: SCED Dispatch and in telemtry</a:t>
                      </a:r>
                    </a:p>
                  </a:txBody>
                  <a:tcPr marL="9525" marR="9525" marT="9525" marB="0" anchor="b">
                    <a:lnL>
                      <a:noFill/>
                    </a:lnL>
                    <a:lnR>
                      <a:noFill/>
                    </a:lnR>
                    <a:lnT>
                      <a:noFill/>
                    </a:lnT>
                    <a:lnB>
                      <a:noFill/>
                    </a:lnB>
                    <a:noFill/>
                  </a:tcPr>
                </a:tc>
                <a:extLst>
                  <a:ext uri="{0D108BD9-81ED-4DB2-BD59-A6C34878D82A}">
                    <a16:rowId xmlns:a16="http://schemas.microsoft.com/office/drawing/2014/main" val="582323956"/>
                  </a:ext>
                </a:extLst>
              </a:tr>
              <a:tr h="361985">
                <a:tc>
                  <a:txBody>
                    <a:bodyPr/>
                    <a:lstStyle/>
                    <a:p>
                      <a:pPr algn="r" fontAlgn="b"/>
                      <a:r>
                        <a:rPr lang="en-US" sz="1100" b="0" i="0" u="none" strike="noStrike">
                          <a:solidFill>
                            <a:srgbClr val="000000"/>
                          </a:solidFill>
                          <a:effectLst/>
                          <a:latin typeface="Calibri" panose="020F0502020204030204" pitchFamily="34" charset="0"/>
                        </a:rPr>
                        <a:t>ECRSM (Manual)</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100" b="1" i="0" u="none" strike="noStrike">
                          <a:solidFill>
                            <a:srgbClr val="000000"/>
                          </a:solidFill>
                          <a:effectLst/>
                          <a:latin typeface="Calibri" panose="020F0502020204030204" pitchFamily="34" charset="0"/>
                        </a:rPr>
                        <a:t>ASM</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r>
                        <a:rPr lang="en-US" sz="1400" b="0" i="0" u="none" strike="noStrike" dirty="0">
                          <a:solidFill>
                            <a:srgbClr val="000000"/>
                          </a:solidFill>
                          <a:effectLst/>
                          <a:latin typeface="Calibri" panose="020F0502020204030204" pitchFamily="34" charset="0"/>
                        </a:rPr>
                        <a:t>Freq: Responds to frequency </a:t>
                      </a:r>
                    </a:p>
                  </a:txBody>
                  <a:tcPr marL="9525" marR="9525" marT="9525" marB="0" anchor="b">
                    <a:lnL>
                      <a:noFill/>
                    </a:lnL>
                    <a:lnR>
                      <a:noFill/>
                    </a:lnR>
                    <a:lnT>
                      <a:noFill/>
                    </a:lnT>
                    <a:lnB>
                      <a:noFill/>
                    </a:lnB>
                    <a:noFill/>
                  </a:tcPr>
                </a:tc>
                <a:extLst>
                  <a:ext uri="{0D108BD9-81ED-4DB2-BD59-A6C34878D82A}">
                    <a16:rowId xmlns:a16="http://schemas.microsoft.com/office/drawing/2014/main" val="334222414"/>
                  </a:ext>
                </a:extLst>
              </a:tr>
              <a:tr h="407837">
                <a:tc>
                  <a:txBody>
                    <a:bodyPr/>
                    <a:lstStyle/>
                    <a:p>
                      <a:pPr algn="r" fontAlgn="b"/>
                      <a:r>
                        <a:rPr lang="en-US" sz="1100" b="0" i="0" u="none" strike="noStrike">
                          <a:solidFill>
                            <a:srgbClr val="000000"/>
                          </a:solidFill>
                          <a:effectLst/>
                          <a:latin typeface="Calibri" panose="020F0502020204030204" pitchFamily="34" charset="0"/>
                        </a:rPr>
                        <a:t>Offline ECRS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17472157"/>
                  </a:ext>
                </a:extLst>
              </a:tr>
              <a:tr h="361985">
                <a:tc>
                  <a:txBody>
                    <a:bodyPr/>
                    <a:lstStyle/>
                    <a:p>
                      <a:pPr algn="r" fontAlgn="b"/>
                      <a:r>
                        <a:rPr lang="en-US" sz="1100" b="0" i="0" u="none" strike="noStrike">
                          <a:solidFill>
                            <a:srgbClr val="000000"/>
                          </a:solidFill>
                          <a:effectLst/>
                          <a:latin typeface="Calibri" panose="020F0502020204030204" pitchFamily="34" charset="0"/>
                        </a:rPr>
                        <a:t>RRS-PFR (inc SyncCond)</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Freq</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Calibri" panose="020F0502020204030204" pitchFamily="34" charset="0"/>
                        </a:rPr>
                        <a:t>UDSP-S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rowSpan="3">
                  <a:txBody>
                    <a:bodyPr/>
                    <a:lstStyle/>
                    <a:p>
                      <a:pPr algn="l" fontAlgn="b"/>
                      <a:r>
                        <a:rPr lang="en-US" sz="1050" b="0" i="0" u="sng" strike="noStrike" dirty="0">
                          <a:solidFill>
                            <a:srgbClr val="000000"/>
                          </a:solidFill>
                          <a:effectLst/>
                          <a:latin typeface="Calibri" panose="020F0502020204030204" pitchFamily="34" charset="0"/>
                        </a:rPr>
                        <a:t>Notes about NCLRs:  </a:t>
                      </a:r>
                      <a:br>
                        <a:rPr lang="en-US" sz="1050" b="0" i="0" u="none" strike="noStrike" dirty="0">
                          <a:solidFill>
                            <a:srgbClr val="000000"/>
                          </a:solidFill>
                          <a:effectLst/>
                          <a:latin typeface="Calibri" panose="020F0502020204030204" pitchFamily="34" charset="0"/>
                        </a:rPr>
                      </a:br>
                      <a:r>
                        <a:rPr lang="en-US" sz="1050" b="0" i="0" u="none" strike="noStrike" dirty="0">
                          <a:solidFill>
                            <a:srgbClr val="000000"/>
                          </a:solidFill>
                          <a:effectLst/>
                          <a:latin typeface="Calibri" panose="020F0502020204030204" pitchFamily="34" charset="0"/>
                        </a:rPr>
                        <a:t>ECRS and RRS-UFR will deploy together.</a:t>
                      </a:r>
                      <a:br>
                        <a:rPr lang="en-US" sz="1050" b="0" i="0" u="none" strike="noStrike" dirty="0">
                          <a:solidFill>
                            <a:srgbClr val="000000"/>
                          </a:solidFill>
                          <a:effectLst/>
                          <a:latin typeface="Calibri" panose="020F0502020204030204" pitchFamily="34" charset="0"/>
                        </a:rPr>
                      </a:br>
                      <a:r>
                        <a:rPr lang="en-US" sz="1050" b="0" i="0" u="none" strike="noStrike" dirty="0">
                          <a:solidFill>
                            <a:srgbClr val="000000"/>
                          </a:solidFill>
                          <a:effectLst/>
                          <a:latin typeface="Calibri" panose="020F0502020204030204" pitchFamily="34" charset="0"/>
                        </a:rPr>
                        <a:t>Can register and qualify for RRS-UFR or RRS-FFR but not both.</a:t>
                      </a:r>
                    </a:p>
                    <a:p>
                      <a:pPr algn="l" fontAlgn="b"/>
                      <a:r>
                        <a:rPr lang="en-US" sz="1050" b="0" i="0" u="sng" strike="noStrike" dirty="0">
                          <a:solidFill>
                            <a:srgbClr val="000000"/>
                          </a:solidFill>
                          <a:effectLst/>
                          <a:latin typeface="Calibri" panose="020F0502020204030204" pitchFamily="34" charset="0"/>
                        </a:rPr>
                        <a:t>Notes about CLRs:</a:t>
                      </a:r>
                    </a:p>
                    <a:p>
                      <a:pPr algn="l" fontAlgn="b"/>
                      <a:r>
                        <a:rPr lang="en-US" sz="1050" b="0" i="0" u="none" strike="noStrike" dirty="0">
                          <a:solidFill>
                            <a:srgbClr val="000000"/>
                          </a:solidFill>
                          <a:effectLst/>
                          <a:latin typeface="Calibri" panose="020F0502020204030204" pitchFamily="34" charset="0"/>
                        </a:rPr>
                        <a:t>CLRs participate like On-Line GRs</a:t>
                      </a:r>
                    </a:p>
                    <a:p>
                      <a:pPr algn="l" fontAlgn="b"/>
                      <a:endParaRPr lang="en-US" sz="105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31297162"/>
                  </a:ext>
                </a:extLst>
              </a:tr>
              <a:tr h="361985">
                <a:tc>
                  <a:txBody>
                    <a:bodyPr/>
                    <a:lstStyle/>
                    <a:p>
                      <a:pPr algn="r" fontAlgn="b"/>
                      <a:r>
                        <a:rPr lang="en-US" sz="1100" b="0" i="0" u="none" strike="noStrike">
                          <a:solidFill>
                            <a:srgbClr val="000000"/>
                          </a:solidFill>
                          <a:effectLst/>
                          <a:latin typeface="Calibri" panose="020F0502020204030204" pitchFamily="34" charset="0"/>
                        </a:rPr>
                        <a:t>RRS-UFR</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100" b="1" i="0" u="none" strike="noStrike">
                          <a:solidFill>
                            <a:srgbClr val="000000"/>
                          </a:solidFill>
                          <a:effectLst/>
                          <a:latin typeface="Calibri" panose="020F0502020204030204" pitchFamily="34" charset="0"/>
                        </a:rPr>
                        <a:t>ASM</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vMerge="1">
                  <a:txBody>
                    <a:bodyPr/>
                    <a:lstStyle/>
                    <a:p>
                      <a:endParaRPr lang="en-US"/>
                    </a:p>
                  </a:txBody>
                  <a:tcPr/>
                </a:tc>
                <a:extLst>
                  <a:ext uri="{0D108BD9-81ED-4DB2-BD59-A6C34878D82A}">
                    <a16:rowId xmlns:a16="http://schemas.microsoft.com/office/drawing/2014/main" val="1015666934"/>
                  </a:ext>
                </a:extLst>
              </a:tr>
              <a:tr h="380085">
                <a:tc>
                  <a:txBody>
                    <a:bodyPr/>
                    <a:lstStyle/>
                    <a:p>
                      <a:pPr algn="r" fontAlgn="b"/>
                      <a:r>
                        <a:rPr lang="en-US" sz="1100" b="0" i="0" u="none" strike="noStrike">
                          <a:solidFill>
                            <a:srgbClr val="000000"/>
                          </a:solidFill>
                          <a:effectLst/>
                          <a:latin typeface="Calibri" panose="020F0502020204030204" pitchFamily="34" charset="0"/>
                        </a:rPr>
                        <a:t>RRS-FFR</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Freq</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Freq</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0" i="0" u="none" strike="noStrike">
                          <a:solidFill>
                            <a:srgbClr val="000000"/>
                          </a:solidFill>
                          <a:effectLst/>
                          <a:latin typeface="Calibri" panose="020F0502020204030204" pitchFamily="34" charset="0"/>
                        </a:rPr>
                        <a:t>Freq</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US"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D0D0D"/>
                    </a:solidFill>
                  </a:tcPr>
                </a:tc>
                <a:tc>
                  <a:txBody>
                    <a:bodyPr/>
                    <a:lstStyle/>
                    <a:p>
                      <a:pPr algn="ctr" fontAlgn="ctr"/>
                      <a:r>
                        <a:rPr lang="en-US" sz="1100" b="1" i="0" u="none" strike="noStrike">
                          <a:solidFill>
                            <a:srgbClr val="000000"/>
                          </a:solidFill>
                          <a:effectLst/>
                          <a:latin typeface="Calibri" panose="020F0502020204030204" pitchFamily="34" charset="0"/>
                        </a:rPr>
                        <a:t>ASM</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vMerge="1">
                  <a:txBody>
                    <a:bodyPr/>
                    <a:lstStyle/>
                    <a:p>
                      <a:endParaRPr lang="en-US"/>
                    </a:p>
                  </a:txBody>
                  <a:tcPr/>
                </a:tc>
                <a:extLst>
                  <a:ext uri="{0D108BD9-81ED-4DB2-BD59-A6C34878D82A}">
                    <a16:rowId xmlns:a16="http://schemas.microsoft.com/office/drawing/2014/main" val="2304969568"/>
                  </a:ext>
                </a:extLst>
              </a:tr>
            </a:tbl>
          </a:graphicData>
        </a:graphic>
      </p:graphicFrame>
      <p:sp>
        <p:nvSpPr>
          <p:cNvPr id="9" name="Oval 8">
            <a:extLst>
              <a:ext uri="{FF2B5EF4-FFF2-40B4-BE49-F238E27FC236}">
                <a16:creationId xmlns:a16="http://schemas.microsoft.com/office/drawing/2014/main" id="{6A07BAF9-43EE-377B-97F7-17ECD0781506}"/>
              </a:ext>
            </a:extLst>
          </p:cNvPr>
          <p:cNvSpPr/>
          <p:nvPr/>
        </p:nvSpPr>
        <p:spPr>
          <a:xfrm>
            <a:off x="5747749" y="1544128"/>
            <a:ext cx="1748606" cy="4477110"/>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3255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D5619-44B4-3841-FFF3-ED634B96970A}"/>
              </a:ext>
            </a:extLst>
          </p:cNvPr>
          <p:cNvSpPr>
            <a:spLocks noGrp="1"/>
          </p:cNvSpPr>
          <p:nvPr>
            <p:ph type="title"/>
          </p:nvPr>
        </p:nvSpPr>
        <p:spPr/>
        <p:txBody>
          <a:bodyPr/>
          <a:lstStyle/>
          <a:p>
            <a:r>
              <a:rPr lang="en-US" dirty="0"/>
              <a:t>RTM and Operational Changes for CLRs</a:t>
            </a:r>
          </a:p>
        </p:txBody>
      </p:sp>
      <p:sp>
        <p:nvSpPr>
          <p:cNvPr id="3" name="Content Placeholder 2">
            <a:extLst>
              <a:ext uri="{FF2B5EF4-FFF2-40B4-BE49-F238E27FC236}">
                <a16:creationId xmlns:a16="http://schemas.microsoft.com/office/drawing/2014/main" id="{F82FDEA2-5736-61B0-A7C3-F33D44B6658C}"/>
              </a:ext>
            </a:extLst>
          </p:cNvPr>
          <p:cNvSpPr>
            <a:spLocks noGrp="1"/>
          </p:cNvSpPr>
          <p:nvPr>
            <p:ph idx="1"/>
          </p:nvPr>
        </p:nvSpPr>
        <p:spPr>
          <a:xfrm>
            <a:off x="655608" y="1075766"/>
            <a:ext cx="10153290" cy="4844268"/>
          </a:xfrm>
        </p:spPr>
        <p:txBody>
          <a:bodyPr/>
          <a:lstStyle/>
          <a:p>
            <a:r>
              <a:rPr lang="en-US" dirty="0"/>
              <a:t>CLRs offer in real-time and are awarded and deployed by SCED on a resource-specific basis</a:t>
            </a:r>
          </a:p>
          <a:p>
            <a:r>
              <a:rPr lang="en-US" dirty="0"/>
              <a:t>PFR required if seeking qualification of RRS and/or Regulation (no change)</a:t>
            </a:r>
          </a:p>
          <a:p>
            <a:r>
              <a:rPr lang="en-US" dirty="0"/>
              <a:t>Required to provide PFR if qualified for RRS and/or Regulation</a:t>
            </a:r>
          </a:p>
          <a:p>
            <a:r>
              <a:rPr lang="en-US" dirty="0"/>
              <a:t>Need to submit offers in real-time to cover telemetered AS capabilities if showing ONL status, otherwise MMS will use a proxy offer for energy and AS</a:t>
            </a:r>
          </a:p>
          <a:p>
            <a:r>
              <a:rPr lang="en-US" dirty="0"/>
              <a:t>Awards and deployments will respect operating limits including MPC, LPC and ramp rates</a:t>
            </a:r>
          </a:p>
          <a:p>
            <a:r>
              <a:rPr lang="en-US" dirty="0"/>
              <a:t>In general, participate like a conventional GR</a:t>
            </a:r>
          </a:p>
          <a:p>
            <a:endParaRPr lang="en-US" dirty="0"/>
          </a:p>
          <a:p>
            <a:pPr marL="0" indent="0">
              <a:buNone/>
            </a:pPr>
            <a:endParaRPr lang="en-US" dirty="0"/>
          </a:p>
          <a:p>
            <a:pPr marL="0" indent="0">
              <a:buNone/>
            </a:pPr>
            <a:r>
              <a:rPr lang="en-US" b="1" i="1" dirty="0"/>
              <a:t>No Deployment or Recall Changes for CLRs</a:t>
            </a:r>
          </a:p>
        </p:txBody>
      </p:sp>
      <p:sp>
        <p:nvSpPr>
          <p:cNvPr id="4" name="Slide Number Placeholder 3">
            <a:extLst>
              <a:ext uri="{FF2B5EF4-FFF2-40B4-BE49-F238E27FC236}">
                <a16:creationId xmlns:a16="http://schemas.microsoft.com/office/drawing/2014/main" id="{15448F4C-C6AC-DA0F-1E27-77EF89E96A59}"/>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1250182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D5619-44B4-3841-FFF3-ED634B96970A}"/>
              </a:ext>
            </a:extLst>
          </p:cNvPr>
          <p:cNvSpPr>
            <a:spLocks noGrp="1"/>
          </p:cNvSpPr>
          <p:nvPr>
            <p:ph type="title"/>
          </p:nvPr>
        </p:nvSpPr>
        <p:spPr/>
        <p:txBody>
          <a:bodyPr/>
          <a:lstStyle/>
          <a:p>
            <a:r>
              <a:rPr lang="en-US" dirty="0"/>
              <a:t>RTM and Operational Changes for NCLRs</a:t>
            </a:r>
          </a:p>
        </p:txBody>
      </p:sp>
      <p:sp>
        <p:nvSpPr>
          <p:cNvPr id="3" name="Content Placeholder 2">
            <a:extLst>
              <a:ext uri="{FF2B5EF4-FFF2-40B4-BE49-F238E27FC236}">
                <a16:creationId xmlns:a16="http://schemas.microsoft.com/office/drawing/2014/main" id="{F82FDEA2-5736-61B0-A7C3-F33D44B6658C}"/>
              </a:ext>
            </a:extLst>
          </p:cNvPr>
          <p:cNvSpPr>
            <a:spLocks noGrp="1"/>
          </p:cNvSpPr>
          <p:nvPr>
            <p:ph idx="1"/>
          </p:nvPr>
        </p:nvSpPr>
        <p:spPr/>
        <p:txBody>
          <a:bodyPr/>
          <a:lstStyle/>
          <a:p>
            <a:r>
              <a:rPr lang="en-US" dirty="0"/>
              <a:t>Offers, Awards and Instructions are made in real-time and are resource specific</a:t>
            </a:r>
          </a:p>
          <a:p>
            <a:r>
              <a:rPr lang="en-US" dirty="0"/>
              <a:t>Awards for AS will be subject to limits/constraints for each service type; e.g. additional awards for RRS-UFR </a:t>
            </a:r>
          </a:p>
          <a:p>
            <a:r>
              <a:rPr lang="en-US" dirty="0"/>
              <a:t>If NCLR is qualified and showing ONL, SCED will award AS using ASDCs and Resource Offers</a:t>
            </a:r>
          </a:p>
          <a:p>
            <a:r>
              <a:rPr lang="en-US" dirty="0"/>
              <a:t>NCLRs may Self-Provided RRS and ECRS subject to validation rules</a:t>
            </a:r>
          </a:p>
          <a:p>
            <a:pPr lvl="1"/>
            <a:r>
              <a:rPr lang="en-US" dirty="0">
                <a:solidFill>
                  <a:srgbClr val="5B6770"/>
                </a:solidFill>
                <a:latin typeface="Arial" panose="020B0604020202020204"/>
              </a:rPr>
              <a:t>Under-frequency relays must be armed</a:t>
            </a:r>
          </a:p>
          <a:p>
            <a:pPr lvl="1"/>
            <a:r>
              <a:rPr lang="en-US" dirty="0">
                <a:solidFill>
                  <a:srgbClr val="5B6770"/>
                </a:solidFill>
                <a:latin typeface="Arial" panose="020B0604020202020204"/>
              </a:rPr>
              <a:t>RRS and ECRS self-provided capacity cannot exceed their net Ancillary Service position for the QSE (AS awards, self-arranged AS, and AS Trades at portfolio level)</a:t>
            </a:r>
          </a:p>
          <a:p>
            <a:pPr lvl="1"/>
            <a:r>
              <a:rPr lang="en-US" dirty="0">
                <a:solidFill>
                  <a:srgbClr val="5B6770"/>
                </a:solidFill>
                <a:latin typeface="Arial" panose="020B0604020202020204"/>
              </a:rPr>
              <a:t>A Resource validation against telemetered AS capabilities</a:t>
            </a:r>
          </a:p>
          <a:p>
            <a:r>
              <a:rPr lang="en-US" dirty="0"/>
              <a:t>Very important to watch NPC, LPC, Status and Ramp Rates</a:t>
            </a:r>
          </a:p>
          <a:p>
            <a:r>
              <a:rPr lang="en-US" dirty="0"/>
              <a:t>Note that awards can be partial amounts of AS (e.g. 20 MW offer; 10 MW award) </a:t>
            </a:r>
          </a:p>
          <a:p>
            <a:r>
              <a:rPr lang="en-US" dirty="0"/>
              <a:t>QSEs have the ability to update AS offers in real-time</a:t>
            </a:r>
          </a:p>
          <a:p>
            <a:r>
              <a:rPr lang="en-US" dirty="0"/>
              <a:t>SCED will use a proxy offer for AS if NCLR is showing status of ONL, has headroom, and no offer submitted or offer does not cover the amount of AS available from the NCLR</a:t>
            </a: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5448F4C-C6AC-DA0F-1E27-77EF89E96A59}"/>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2611178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D5619-44B4-3841-FFF3-ED634B96970A}"/>
              </a:ext>
            </a:extLst>
          </p:cNvPr>
          <p:cNvSpPr>
            <a:spLocks noGrp="1"/>
          </p:cNvSpPr>
          <p:nvPr>
            <p:ph type="title"/>
          </p:nvPr>
        </p:nvSpPr>
        <p:spPr/>
        <p:txBody>
          <a:bodyPr/>
          <a:lstStyle/>
          <a:p>
            <a:r>
              <a:rPr lang="en-US" dirty="0"/>
              <a:t>Deployment  and Recall for NCLRs</a:t>
            </a:r>
          </a:p>
        </p:txBody>
      </p:sp>
      <p:sp>
        <p:nvSpPr>
          <p:cNvPr id="3" name="Content Placeholder 2">
            <a:extLst>
              <a:ext uri="{FF2B5EF4-FFF2-40B4-BE49-F238E27FC236}">
                <a16:creationId xmlns:a16="http://schemas.microsoft.com/office/drawing/2014/main" id="{F82FDEA2-5736-61B0-A7C3-F33D44B6658C}"/>
              </a:ext>
            </a:extLst>
          </p:cNvPr>
          <p:cNvSpPr>
            <a:spLocks noGrp="1"/>
          </p:cNvSpPr>
          <p:nvPr>
            <p:ph idx="1"/>
          </p:nvPr>
        </p:nvSpPr>
        <p:spPr>
          <a:xfrm>
            <a:off x="431321" y="851480"/>
            <a:ext cx="11354280" cy="5290528"/>
          </a:xfrm>
        </p:spPr>
        <p:txBody>
          <a:bodyPr/>
          <a:lstStyle/>
          <a:p>
            <a:r>
              <a:rPr lang="en-US" dirty="0"/>
              <a:t>Manual deployment for ECRS and RRS is done like today:</a:t>
            </a:r>
          </a:p>
          <a:p>
            <a:pPr lvl="1"/>
            <a:r>
              <a:rPr lang="en-US" dirty="0"/>
              <a:t>Operator dials in a MW value, e.g. 500 MW, and then the AS Deployment manager issues resource specific instructions:</a:t>
            </a:r>
          </a:p>
          <a:p>
            <a:pPr lvl="1"/>
            <a:r>
              <a:rPr lang="en-US" dirty="0"/>
              <a:t>ECRSM – No relay or relay not armed, then</a:t>
            </a:r>
          </a:p>
          <a:p>
            <a:pPr lvl="1"/>
            <a:r>
              <a:rPr lang="en-US" dirty="0"/>
              <a:t>ECRSM – UFR armed, then</a:t>
            </a:r>
          </a:p>
          <a:p>
            <a:pPr lvl="1"/>
            <a:r>
              <a:rPr lang="en-US" dirty="0"/>
              <a:t>ECRSM and RRS-UFR – both deployed at the same time when NCLR has an armed UFR, then</a:t>
            </a:r>
          </a:p>
          <a:p>
            <a:pPr lvl="1"/>
            <a:r>
              <a:rPr lang="en-US" dirty="0"/>
              <a:t>RRS-UFR</a:t>
            </a:r>
          </a:p>
          <a:p>
            <a:r>
              <a:rPr lang="en-US" dirty="0"/>
              <a:t>Deployment of NCLRs providing Non-Spin will be like today; manual deployment by ERCOT Operator (no change) </a:t>
            </a:r>
          </a:p>
          <a:p>
            <a:r>
              <a:rPr lang="en-US" dirty="0"/>
              <a:t>No Group Assignments for deployment or recall </a:t>
            </a:r>
          </a:p>
          <a:p>
            <a:r>
              <a:rPr lang="en-US" dirty="0"/>
              <a:t>Deployment instructions are resource specific and done by XML instruction (no change)</a:t>
            </a:r>
          </a:p>
          <a:p>
            <a:r>
              <a:rPr lang="en-US" dirty="0"/>
              <a:t>NCLRs need to remain deployed until recalled (no change)</a:t>
            </a:r>
          </a:p>
          <a:p>
            <a:r>
              <a:rPr lang="en-US" dirty="0"/>
              <a:t>Once deployed, NCLRs are subject to an Imbalance charge similar to today (no change)</a:t>
            </a:r>
          </a:p>
          <a:p>
            <a:r>
              <a:rPr lang="en-US" dirty="0"/>
              <a:t>Once recalled, it’s important to cover AS financial position by returning to service or covering any shortage thru allowed substitution or market trades (no change)</a:t>
            </a:r>
          </a:p>
          <a:p>
            <a:r>
              <a:rPr lang="en-US" dirty="0"/>
              <a:t>The 3-hour return to service was a compliance metric that has been eliminated</a:t>
            </a:r>
          </a:p>
          <a:p>
            <a:pPr lvl="1"/>
            <a:r>
              <a:rPr lang="en-US" dirty="0"/>
              <a:t>AS positions for future hour are financial, so this compliance metric is no longer applicable</a:t>
            </a:r>
          </a:p>
        </p:txBody>
      </p:sp>
      <p:sp>
        <p:nvSpPr>
          <p:cNvPr id="4" name="Slide Number Placeholder 3">
            <a:extLst>
              <a:ext uri="{FF2B5EF4-FFF2-40B4-BE49-F238E27FC236}">
                <a16:creationId xmlns:a16="http://schemas.microsoft.com/office/drawing/2014/main" id="{15448F4C-C6AC-DA0F-1E27-77EF89E96A59}"/>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3664125662"/>
      </p:ext>
    </p:extLst>
  </p:cSld>
  <p:clrMapOvr>
    <a:masterClrMapping/>
  </p:clrMapOvr>
</p:sld>
</file>

<file path=ppt/theme/theme1.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23248</TotalTime>
  <Words>2239</Words>
  <Application>Microsoft Office PowerPoint</Application>
  <PresentationFormat>Widescreen</PresentationFormat>
  <Paragraphs>322</Paragraphs>
  <Slides>15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Aptos Narrow</vt:lpstr>
      <vt:lpstr>Arial</vt:lpstr>
      <vt:lpstr>Calibri</vt:lpstr>
      <vt:lpstr>2_Custom Design</vt:lpstr>
      <vt:lpstr>1_Office Theme</vt:lpstr>
      <vt:lpstr>PowerPoint Presentation</vt:lpstr>
      <vt:lpstr>Introduction</vt:lpstr>
      <vt:lpstr>New Terms and Concepts</vt:lpstr>
      <vt:lpstr>Day-Ahead Market (DAM) Changes</vt:lpstr>
      <vt:lpstr>Telemetry Changes for NCLRs and CLRs</vt:lpstr>
      <vt:lpstr>Real Time Market and Operation for CLR and NCLRs</vt:lpstr>
      <vt:lpstr>RTM and Operational Changes for CLRs</vt:lpstr>
      <vt:lpstr>RTM and Operational Changes for NCLRs</vt:lpstr>
      <vt:lpstr>Deployment  and Recall for NCLRs</vt:lpstr>
      <vt:lpstr>Performance Analysis for CLRs</vt:lpstr>
      <vt:lpstr>Performance Analysis for NCLRs</vt:lpstr>
      <vt:lpstr>Reports</vt:lpstr>
      <vt:lpstr>Questions and for more info contacts</vt:lpstr>
      <vt:lpstr>Appendix - Acronyms </vt:lpstr>
      <vt:lpstr>Examples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Krein, Steve</dc:creator>
  <cp:lastModifiedBy>Mereness, Matt</cp:lastModifiedBy>
  <cp:revision>24</cp:revision>
  <cp:lastPrinted>2025-02-18T16:30:04Z</cp:lastPrinted>
  <dcterms:created xsi:type="dcterms:W3CDTF">2024-12-06T21:47:11Z</dcterms:created>
  <dcterms:modified xsi:type="dcterms:W3CDTF">2025-03-25T12:50:25Z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144db1d-993e-40da-980d-6eea152adc50_Enabled">
    <vt:lpwstr>true</vt:lpwstr>
  </property>
  <property fmtid="{D5CDD505-2E9C-101B-9397-08002B2CF9AE}" pid="3" name="MSIP_Label_c144db1d-993e-40da-980d-6eea152adc50_SetDate">
    <vt:lpwstr>2025-02-24T15:10:49Z</vt:lpwstr>
  </property>
  <property fmtid="{D5CDD505-2E9C-101B-9397-08002B2CF9AE}" pid="4" name="MSIP_Label_c144db1d-993e-40da-980d-6eea152adc50_Method">
    <vt:lpwstr>Privileged</vt:lpwstr>
  </property>
  <property fmtid="{D5CDD505-2E9C-101B-9397-08002B2CF9AE}" pid="5" name="MSIP_Label_c144db1d-993e-40da-980d-6eea152adc50_Name">
    <vt:lpwstr>Public</vt:lpwstr>
  </property>
  <property fmtid="{D5CDD505-2E9C-101B-9397-08002B2CF9AE}" pid="6" name="MSIP_Label_c144db1d-993e-40da-980d-6eea152adc50_SiteId">
    <vt:lpwstr>0afb747d-bff7-4596-a9fc-950ef9e0ec45</vt:lpwstr>
  </property>
  <property fmtid="{D5CDD505-2E9C-101B-9397-08002B2CF9AE}" pid="7" name="MSIP_Label_c144db1d-993e-40da-980d-6eea152adc50_ActionId">
    <vt:lpwstr>20f393a2-5e96-4400-ae77-b8fef3874528</vt:lpwstr>
  </property>
  <property fmtid="{D5CDD505-2E9C-101B-9397-08002B2CF9AE}" pid="8" name="MSIP_Label_c144db1d-993e-40da-980d-6eea152adc50_ContentBits">
    <vt:lpwstr>0</vt:lpwstr>
  </property>
</Properties>
</file>