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8"/>
  </p:notesMasterIdLst>
  <p:handoutMasterIdLst>
    <p:handoutMasterId r:id="rId19"/>
  </p:handoutMasterIdLst>
  <p:sldIdLst>
    <p:sldId id="542" r:id="rId7"/>
    <p:sldId id="549" r:id="rId8"/>
    <p:sldId id="551" r:id="rId9"/>
    <p:sldId id="558" r:id="rId10"/>
    <p:sldId id="550" r:id="rId11"/>
    <p:sldId id="552" r:id="rId12"/>
    <p:sldId id="553" r:id="rId13"/>
    <p:sldId id="554" r:id="rId14"/>
    <p:sldId id="556" r:id="rId15"/>
    <p:sldId id="555" r:id="rId16"/>
    <p:sldId id="557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C61"/>
    <a:srgbClr val="00AEC7"/>
    <a:srgbClr val="E6EBF0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31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64603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 + B</a:t>
            </a:r>
          </a:p>
          <a:p>
            <a:r>
              <a:rPr lang="en-US" sz="2000" b="1" dirty="0"/>
              <a:t>Day-Ahead Market (DAM)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Alfredo Moreno</a:t>
            </a:r>
          </a:p>
          <a:p>
            <a:r>
              <a:rPr lang="en-US" dirty="0"/>
              <a:t>Forward Market Operations</a:t>
            </a:r>
          </a:p>
          <a:p>
            <a:endParaRPr lang="en-US" dirty="0"/>
          </a:p>
          <a:p>
            <a:r>
              <a:rPr lang="en-US" dirty="0"/>
              <a:t>February 19, 2025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8339B-645F-C146-9CA4-D9929A470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Storage Resource (ESR)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3E02F-B7A9-D1DA-92AD-A4A9660BF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sz="1600" dirty="0"/>
              <a:t>ESR/DESR modeled as a combo model: Generator and Controllable Load Resource (CLR) and offered independently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sz="1600" dirty="0"/>
              <a:t>Single model Resource will incorporate both charging and discharging characteristics</a:t>
            </a:r>
          </a:p>
          <a:p>
            <a:pPr lvl="1"/>
            <a:r>
              <a:rPr lang="en-US" sz="1600" dirty="0"/>
              <a:t>COP and EOCs will allow for negative values to represent charging</a:t>
            </a:r>
          </a:p>
          <a:p>
            <a:pPr lvl="1"/>
            <a:r>
              <a:rPr lang="en-US" sz="1600" dirty="0"/>
              <a:t>Energy Bid/Offer Curves will be new submissions in the DAM</a:t>
            </a:r>
          </a:p>
          <a:p>
            <a:pPr lvl="2"/>
            <a:r>
              <a:rPr lang="en-US" dirty="0"/>
              <a:t>Energy Curves shall be considered inclusive of Resource-Specific AS Offers</a:t>
            </a:r>
          </a:p>
          <a:p>
            <a:pPr lvl="2"/>
            <a:r>
              <a:rPr lang="en-US" dirty="0"/>
              <a:t>Considered Self-Committed</a:t>
            </a:r>
          </a:p>
          <a:p>
            <a:pPr lvl="2"/>
            <a:r>
              <a:rPr lang="en-US" dirty="0"/>
              <a:t>No Make-Whole payments</a:t>
            </a:r>
          </a:p>
          <a:p>
            <a:pPr lvl="1"/>
            <a:r>
              <a:rPr lang="en-US" sz="1600" dirty="0"/>
              <a:t>Resource-Specific AS Offers may be inclusive or exclusive of each other</a:t>
            </a:r>
          </a:p>
          <a:p>
            <a:pPr lvl="2"/>
            <a:r>
              <a:rPr lang="en-US" dirty="0"/>
              <a:t>Offline reserves, RRSUFR, or ECRSMD will not be allowed</a:t>
            </a:r>
          </a:p>
          <a:p>
            <a:pPr lvl="1"/>
            <a:r>
              <a:rPr lang="en-US" sz="1600" dirty="0"/>
              <a:t>New Credit Exposure calculations</a:t>
            </a:r>
          </a:p>
          <a:p>
            <a:pPr lvl="2"/>
            <a:r>
              <a:rPr lang="en-US" dirty="0"/>
              <a:t>Bid portion (charging) like Energy Bid credit exposure</a:t>
            </a:r>
          </a:p>
          <a:p>
            <a:pPr lvl="2"/>
            <a:r>
              <a:rPr lang="en-US" dirty="0"/>
              <a:t>Offer portion (discharging) like TPO credit exposure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AEFB8-8DDA-41EB-4550-47CEE5F27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95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AB7B8-76B7-EA1D-CE09-A98D98E8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169841"/>
            <a:ext cx="8458200" cy="518318"/>
          </a:xfrm>
        </p:spPr>
        <p:txBody>
          <a:bodyPr/>
          <a:lstStyle/>
          <a:p>
            <a:r>
              <a:rPr lang="en-US" dirty="0"/>
              <a:t>      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5F520-EB3F-95E9-FB62-4DD99948F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09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88C51-CAFA-2BF2-AC5B-2F31F84F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FABB0-2F1E-FEC3-751D-7D10750EE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DAM Timeline</a:t>
            </a:r>
          </a:p>
          <a:p>
            <a:endParaRPr lang="en-US" dirty="0"/>
          </a:p>
          <a:p>
            <a:r>
              <a:rPr lang="en-US" dirty="0"/>
              <a:t>Ancillary Service Obligations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Ancillary Service Demand Curves (ASDCs)</a:t>
            </a:r>
          </a:p>
          <a:p>
            <a:endParaRPr lang="en-US" dirty="0"/>
          </a:p>
          <a:p>
            <a:r>
              <a:rPr lang="en-US" dirty="0"/>
              <a:t>Ancillary Service (AS) Insufficiency</a:t>
            </a:r>
          </a:p>
          <a:p>
            <a:endParaRPr lang="en-US" dirty="0"/>
          </a:p>
          <a:p>
            <a:r>
              <a:rPr lang="en-US" dirty="0"/>
              <a:t>AS Submissions:</a:t>
            </a:r>
          </a:p>
          <a:p>
            <a:pPr lvl="1"/>
            <a:r>
              <a:rPr lang="en-US" dirty="0"/>
              <a:t>AS-only Offers</a:t>
            </a:r>
          </a:p>
          <a:p>
            <a:pPr lvl="1"/>
            <a:r>
              <a:rPr lang="en-US" dirty="0"/>
              <a:t>Resource-Specific AS Offers</a:t>
            </a:r>
          </a:p>
          <a:p>
            <a:pPr lvl="1"/>
            <a:r>
              <a:rPr lang="en-US" dirty="0"/>
              <a:t>Self-Arranged AS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Energy Storage Resource (ESR)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8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64033-999E-DB2C-0FD1-8F32EB641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A195A-38D2-E53B-E482-5EC253065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71EE8E-D8A2-F648-E453-9E4D1FFA2B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83" y="845313"/>
            <a:ext cx="7315834" cy="5114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271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C4755-6C21-71CD-5945-175F5520D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Ancillary Service (AS)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1D01C-2ACC-E585-387F-BA005E6F6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dirty="0"/>
              <a:t>AS Obligations are calculated, using the AS plan and Load-Serving Entities (LSE) Load-Ratio Share (LRS), and posted by 0600 in the day-ahead</a:t>
            </a:r>
          </a:p>
          <a:p>
            <a:pPr lvl="1"/>
            <a:r>
              <a:rPr lang="en-US" dirty="0"/>
              <a:t>The minimum obligation is 1MW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dirty="0"/>
              <a:t>Advisory AS Obligations are calculated, using the AS plan and Load-Serving Entities (LSE) Load-Ratio Share (LRS), and posted by 0600 in the day-ahead</a:t>
            </a:r>
          </a:p>
          <a:p>
            <a:pPr lvl="1"/>
            <a:r>
              <a:rPr lang="en-US" dirty="0"/>
              <a:t>No minimum obligation </a:t>
            </a:r>
          </a:p>
          <a:p>
            <a:pPr lvl="1"/>
            <a:r>
              <a:rPr lang="en-US" dirty="0"/>
              <a:t>Final AS Obligations are calculated, using DAM Awards + Self-Arrangement, and sent to Settlements</a:t>
            </a:r>
          </a:p>
          <a:p>
            <a:pPr lvl="1"/>
            <a:r>
              <a:rPr lang="en-US" dirty="0"/>
              <a:t>Self-Arrangement over Final AS Obligation will be paid-out to QSE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E231E-EB45-AFCB-4140-42A82B868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88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150C0-A175-D8A9-A029-D33200AAB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Ancillary Service Demand Curves (ASDCs)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AEB6C-A1FC-5B55-74A8-ADBD2656C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dirty="0"/>
              <a:t>AS requirement derived from AS Plan minus Self-Arranged AS</a:t>
            </a:r>
          </a:p>
          <a:p>
            <a:pPr lvl="1"/>
            <a:r>
              <a:rPr lang="en-US" dirty="0"/>
              <a:t>AS penalty costs calculated using the System-Wide Offer Cap (SWCAP)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dirty="0"/>
              <a:t>Initial DAM ASDCs will be the same as Real-Time (RT) ASDCs</a:t>
            </a:r>
          </a:p>
          <a:p>
            <a:pPr lvl="1"/>
            <a:r>
              <a:rPr lang="en-US" dirty="0"/>
              <a:t>ASDCs will shift requirements based on self-arranged AS</a:t>
            </a:r>
          </a:p>
          <a:p>
            <a:pPr lvl="2"/>
            <a:r>
              <a:rPr lang="en-US" dirty="0"/>
              <a:t>Negative self-arranged AS will shift curve to the right</a:t>
            </a:r>
          </a:p>
          <a:p>
            <a:pPr lvl="1"/>
            <a:r>
              <a:rPr lang="en-US" dirty="0"/>
              <a:t>AS penalty costs will no longer be used in the optimization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1A943-A1D9-F2C4-866B-F4547CC15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89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3F404-089D-61EF-CF00-38083C932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Ancillary Service (AS) Insufficiency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6C488-066A-54F9-43EC-E5CE57120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dirty="0"/>
              <a:t>AS insufficiency is analyzed for each AS type per hour</a:t>
            </a:r>
          </a:p>
          <a:p>
            <a:pPr lvl="1"/>
            <a:r>
              <a:rPr lang="en-US" dirty="0"/>
              <a:t>If AS insufficiency is identified</a:t>
            </a:r>
          </a:p>
          <a:p>
            <a:pPr lvl="2"/>
            <a:r>
              <a:rPr lang="en-US" dirty="0"/>
              <a:t>Run AS insufficiency procedure and then reopen the market for minimum 30 minutes to receive additional AS offers</a:t>
            </a:r>
          </a:p>
          <a:p>
            <a:pPr lvl="1"/>
            <a:r>
              <a:rPr lang="en-US" dirty="0"/>
              <a:t>Re-close DAM and re-run</a:t>
            </a:r>
          </a:p>
          <a:p>
            <a:pPr lvl="2"/>
            <a:r>
              <a:rPr lang="en-US" dirty="0"/>
              <a:t>If AS insufficiency still exists, complete the run and then run the pricing run</a:t>
            </a:r>
          </a:p>
          <a:p>
            <a:pPr lvl="3"/>
            <a:r>
              <a:rPr lang="en-US" dirty="0"/>
              <a:t>SASM and RUC will attempt to procure the insufficient quantities</a:t>
            </a:r>
          </a:p>
          <a:p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dirty="0"/>
              <a:t>AS insufficiency will no longer be needed as RT will procure the AS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BF31E-D8AE-3ADC-0493-6DCCE46FC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40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F086F-1AFA-A758-F469-92190A48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Submissions: AS-only Offers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E3B9-B216-F86D-750A-5E54316D9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sz="1600" dirty="0"/>
              <a:t>AS-Only Offers don’t currently exist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sz="1600" dirty="0"/>
              <a:t>AS-only Offers will be a new submission type that will not require a Resource link. AS qualifications will not be required for either Resource or Qualified Scheduling Entity (QSE)</a:t>
            </a:r>
          </a:p>
          <a:p>
            <a:pPr lvl="1"/>
            <a:r>
              <a:rPr lang="en-US" sz="1600" dirty="0"/>
              <a:t>AS-only Offers will be procured against their respective ASDCs</a:t>
            </a:r>
          </a:p>
          <a:p>
            <a:pPr lvl="1"/>
            <a:r>
              <a:rPr lang="en-US" sz="1600" dirty="0"/>
              <a:t>Multi-hour and fixed blocks will not be permitted</a:t>
            </a:r>
          </a:p>
          <a:p>
            <a:pPr lvl="1"/>
            <a:r>
              <a:rPr lang="en-US" sz="1600" dirty="0"/>
              <a:t>5 offer blocks will be allowed for single part AS-Only Offers</a:t>
            </a:r>
          </a:p>
          <a:p>
            <a:pPr lvl="2"/>
            <a:r>
              <a:rPr lang="en-US" dirty="0"/>
              <a:t>REGUP</a:t>
            </a:r>
          </a:p>
          <a:p>
            <a:pPr lvl="2"/>
            <a:r>
              <a:rPr lang="en-US" dirty="0"/>
              <a:t>REGDN</a:t>
            </a:r>
          </a:p>
          <a:p>
            <a:pPr lvl="2"/>
            <a:r>
              <a:rPr lang="en-US" dirty="0"/>
              <a:t>RRSPFR</a:t>
            </a:r>
          </a:p>
          <a:p>
            <a:pPr lvl="2"/>
            <a:r>
              <a:rPr lang="en-US" dirty="0"/>
              <a:t>Online NSPIN</a:t>
            </a:r>
          </a:p>
          <a:p>
            <a:pPr lvl="2"/>
            <a:r>
              <a:rPr lang="en-US" dirty="0"/>
              <a:t>Online ECRS</a:t>
            </a:r>
          </a:p>
          <a:p>
            <a:pPr lvl="1"/>
            <a:r>
              <a:rPr lang="en-US" sz="1600" dirty="0"/>
              <a:t>Quantity minimum of 0.1MW; Pricing between $0/MW and DAM SWCAP</a:t>
            </a:r>
          </a:p>
          <a:p>
            <a:pPr lvl="1"/>
            <a:r>
              <a:rPr lang="en-US" sz="1600" dirty="0"/>
              <a:t>New Credit Exposure calculation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9AB39-08AD-45BE-15F8-06C4DCF4B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6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AA0A2-8F3A-BDE2-B8F3-244B46B9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Submissions: Resource-Specific AS Offers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E7B9D-42EC-E010-2524-0D01B4B73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dirty="0"/>
              <a:t>Procurement against AS requirement while considering AS penalty costs</a:t>
            </a:r>
          </a:p>
          <a:p>
            <a:pPr lvl="1"/>
            <a:r>
              <a:rPr lang="en-US" dirty="0"/>
              <a:t>Resource linked AS Offers require Resource and QSE AS qualifications</a:t>
            </a:r>
          </a:p>
          <a:p>
            <a:pPr lvl="1"/>
            <a:r>
              <a:rPr lang="en-US" dirty="0"/>
              <a:t>AS Offers may be inclusive or exclusive of each other or Energy Offer Curve (EOC); 5 blocks available </a:t>
            </a:r>
          </a:p>
          <a:p>
            <a:pPr lvl="1"/>
            <a:r>
              <a:rPr lang="en-US" dirty="0"/>
              <a:t>Quantity minimum of 0.1MW; Pricing between $0/MW and SWCAP</a:t>
            </a:r>
          </a:p>
          <a:p>
            <a:pPr lvl="1"/>
            <a:r>
              <a:rPr lang="en-US" dirty="0"/>
              <a:t>FRRS qualified Resources have a system-wide limit for Up and Down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dirty="0"/>
              <a:t>Procurement against DAM ASCDs</a:t>
            </a:r>
          </a:p>
          <a:p>
            <a:pPr lvl="1"/>
            <a:r>
              <a:rPr lang="en-US" dirty="0"/>
              <a:t>Pricing between $0/MW and DAM SWCAP</a:t>
            </a:r>
          </a:p>
          <a:p>
            <a:pPr lvl="1"/>
            <a:r>
              <a:rPr lang="en-US" dirty="0"/>
              <a:t>FRRS will not longer be a valid option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50EC6-88D1-28F4-D4EA-5B60BCB48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09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AA0A2-8F3A-BDE2-B8F3-244B46B9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Submissions: Self-Arranged 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E7B9D-42EC-E010-2524-0D01B4B73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dirty="0"/>
              <a:t>Self-Arranged AS subtracted from AS plan to determine AS requirement</a:t>
            </a:r>
          </a:p>
          <a:p>
            <a:pPr lvl="1"/>
            <a:r>
              <a:rPr lang="en-US" dirty="0"/>
              <a:t>Submissions exceeding the AS Obligation is allowed (up to)</a:t>
            </a:r>
          </a:p>
          <a:p>
            <a:pPr lvl="2"/>
            <a:r>
              <a:rPr lang="en-US" dirty="0"/>
              <a:t>Regulation: 25MW</a:t>
            </a:r>
          </a:p>
          <a:p>
            <a:pPr lvl="2"/>
            <a:r>
              <a:rPr lang="en-US" dirty="0"/>
              <a:t>RRS and ECRS: 100 MW</a:t>
            </a:r>
          </a:p>
          <a:p>
            <a:pPr lvl="2"/>
            <a:r>
              <a:rPr lang="en-US" dirty="0"/>
              <a:t>NSPIN: 50 MW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dirty="0"/>
              <a:t>Self-arrangement AS exceeding their advisory AS Obligation will no longer be allowed</a:t>
            </a:r>
          </a:p>
          <a:p>
            <a:pPr lvl="1"/>
            <a:r>
              <a:rPr lang="en-US" dirty="0"/>
              <a:t>Negative Self-Arranged AS will be considered price takers on each respective ASDC</a:t>
            </a:r>
          </a:p>
          <a:p>
            <a:pPr lvl="1"/>
            <a:r>
              <a:rPr lang="en-US" dirty="0"/>
              <a:t>Self-Arranged AS beyond the final AS Obligation will be paid at it’s corresponding AS MCPC</a:t>
            </a:r>
          </a:p>
          <a:p>
            <a:pPr lvl="1"/>
            <a:r>
              <a:rPr lang="en-US" dirty="0"/>
              <a:t>AS trades submitted above their Self-Arrangement will be charged if not corrected by the end of the Adjustment Period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50EC6-88D1-28F4-D4EA-5B60BCB48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8368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Internal</Audience>
    <Dimensions xmlns="8d5ee879-813f-4fb9-b7c2-a59846c21aeb" xsi:nil="true"/>
    <Month xmlns="8d5ee879-813f-4fb9-b7c2-a59846c21ae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8d5ee879-813f-4fb9-b7c2-a59846c21ae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4EABF9-0184-414A-B0AE-3F1213E958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20203</TotalTime>
  <Words>758</Words>
  <Application>Microsoft Office PowerPoint</Application>
  <PresentationFormat>On-screen Show (4:3)</PresentationFormat>
  <Paragraphs>128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Agenda</vt:lpstr>
      <vt:lpstr>DAM Timeline</vt:lpstr>
      <vt:lpstr>Ancillary Service (AS) Obligations</vt:lpstr>
      <vt:lpstr>Ancillary Service Demand Curves (ASDCs)</vt:lpstr>
      <vt:lpstr>Ancillary Service (AS) Insufficiency </vt:lpstr>
      <vt:lpstr>AS Submissions: AS-only Offers</vt:lpstr>
      <vt:lpstr>AS Submissions: Resource-Specific AS Offers</vt:lpstr>
      <vt:lpstr>AS Submissions: Self-Arranged AS </vt:lpstr>
      <vt:lpstr>Energy Storage Resource (ESR)</vt:lpstr>
      <vt:lpstr>       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531</cp:revision>
  <cp:lastPrinted>2017-10-10T21:31:05Z</cp:lastPrinted>
  <dcterms:created xsi:type="dcterms:W3CDTF">2016-01-21T15:20:31Z</dcterms:created>
  <dcterms:modified xsi:type="dcterms:W3CDTF">2025-03-25T12:01:14Z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2023-06-06T14:58:05Z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9dda3905-3118-43c3-a426-2fab211334f9</vt:lpwstr>
  </property>
  <property fmtid="{D5CDD505-2E9C-101B-9397-08002B2CF9AE}" pid="9" name="MSIP_Label_7084cbda-52b8-46fb-a7b7-cb5bd465ed85_ContentBits">
    <vt:lpwstr>0</vt:lpwstr>
  </property>
</Properties>
</file>