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7"/>
  </p:notesMasterIdLst>
  <p:handoutMasterIdLst>
    <p:handoutMasterId r:id="rId18"/>
  </p:handoutMasterIdLst>
  <p:sldIdLst>
    <p:sldId id="260" r:id="rId5"/>
    <p:sldId id="712" r:id="rId6"/>
    <p:sldId id="714" r:id="rId7"/>
    <p:sldId id="294" r:id="rId8"/>
    <p:sldId id="713" r:id="rId9"/>
    <p:sldId id="715" r:id="rId10"/>
    <p:sldId id="716" r:id="rId11"/>
    <p:sldId id="717" r:id="rId12"/>
    <p:sldId id="718" r:id="rId13"/>
    <p:sldId id="720" r:id="rId14"/>
    <p:sldId id="719" r:id="rId15"/>
    <p:sldId id="706" r:id="rId16"/>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94595" autoAdjust="0"/>
  </p:normalViewPr>
  <p:slideViewPr>
    <p:cSldViewPr snapToGrid="0" snapToObjects="1">
      <p:cViewPr varScale="1">
        <p:scale>
          <a:sx n="75" d="100"/>
          <a:sy n="75" d="100"/>
        </p:scale>
        <p:origin x="1632" y="4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slideMaster" Target="slideMasters/slideMaster1.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3/21/2025</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3/21/2025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11</a:t>
            </a:fld>
            <a:endParaRPr lang="en-US" altLang="en-US"/>
          </a:p>
        </p:txBody>
      </p:sp>
    </p:spTree>
    <p:extLst>
      <p:ext uri="{BB962C8B-B14F-4D97-AF65-F5344CB8AC3E}">
        <p14:creationId xmlns:p14="http://schemas.microsoft.com/office/powerpoint/2010/main" val="38237529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5879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580031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3100546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3522559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1891757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36063727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26607196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6131904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10</a:t>
            </a:fld>
            <a:endParaRPr lang="en-US" altLang="en-US"/>
          </a:p>
        </p:txBody>
      </p:sp>
    </p:spTree>
    <p:extLst>
      <p:ext uri="{BB962C8B-B14F-4D97-AF65-F5344CB8AC3E}">
        <p14:creationId xmlns:p14="http://schemas.microsoft.com/office/powerpoint/2010/main" val="2937724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19983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March 2025</a:t>
            </a:r>
          </a:p>
        </p:txBody>
      </p:sp>
    </p:spTree>
    <p:extLst>
      <p:ext uri="{BB962C8B-B14F-4D97-AF65-F5344CB8AC3E}">
        <p14:creationId xmlns:p14="http://schemas.microsoft.com/office/powerpoint/2010/main" val="2845223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91689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300110198"/>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Diana Coleman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March 26, 2025</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NPRR1273, Appropriate Accounting for ESRs in PRC Calculation – URGENT</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Public Utility Council of Texas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a:t>
            </a:r>
            <a:r>
              <a:rPr lang="en-US" sz="1800" dirty="0">
                <a:effectLst/>
                <a:latin typeface="Arial" panose="020B0604020202020204" pitchFamily="34" charset="0"/>
                <a:ea typeface="Times New Roman" panose="02020603050405020304" pitchFamily="18" charset="0"/>
              </a:rPr>
              <a:t>  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modifies the capacity from Energy Storage Resources (ESRs) included in the calculation of PRC to be the amount that can be sustained for 45 minutes.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3/12/25, PRS voted unanimously to grant NPRR1273 Urgent status; to recommend approval of NPRR1273 as submitted; and to forward to TAC NPRR1273 and the 2/12/25 Impact Analysis.</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41987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SCR829, API for the NDCRC Application</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Joint Sponsors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 Priority 2025; Rank 4560</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Between $100K and $200K</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SCR adds an Application Programming Interface (API) to upload unit testing data and download unit testing data from the Net Dependable Capability and Reactive Capability (NDCRC) application.</a:t>
            </a: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1/15/25, PRS voted unanimously to recommend approval of SCR829 as submitted.  On 3/12/25, PRS voted unanimously to endorse and forward to TAC the 2/12/25 PRS Report and 3/11/25 Impact Analysis for SCR829 with a recommended priority of 2025 and rank of 4560.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899030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2025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617850"/>
            <a:ext cx="2278120" cy="5539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3212888" y="648099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2514600" y="56226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39904"/>
          <a:ext cx="8839200" cy="2450592"/>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553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4/24</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93878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NPRR945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NPRR1219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NPRR1254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ts val="0"/>
                        </a:spcBef>
                        <a:spcAft>
                          <a:spcPct val="0"/>
                        </a:spcAft>
                        <a:buClrTx/>
                        <a:buSzTx/>
                        <a:buFontTx/>
                        <a:buNone/>
                        <a:tabLst/>
                      </a:pPr>
                      <a:r>
                        <a:rPr kumimoji="0" lang="en-US" sz="1050" b="0" i="0" u="none" strike="noStrike" kern="1200" cap="none" normalizeH="0" baseline="0" dirty="0">
                          <a:ln>
                            <a:noFill/>
                          </a:ln>
                          <a:solidFill>
                            <a:srgbClr val="FF0000"/>
                          </a:solidFill>
                          <a:effectLst/>
                          <a:latin typeface="Courier New" pitchFamily="49" charset="0"/>
                          <a:ea typeface="+mn-ea"/>
                          <a:cs typeface="+mn-cs"/>
                        </a:rPr>
                        <a:t>RTC+B</a:t>
                      </a:r>
                    </a:p>
                    <a:p>
                      <a:pPr marL="0" marR="0" lvl="0" indent="0" algn="ctr" defTabSz="914400" rtl="0" eaLnBrk="1" fontAlgn="base" latinLnBrk="0" hangingPunct="1">
                        <a:lnSpc>
                          <a:spcPct val="100000"/>
                        </a:lnSpc>
                        <a:spcBef>
                          <a:spcPts val="0"/>
                        </a:spcBef>
                        <a:spcAft>
                          <a:spcPct val="0"/>
                        </a:spcAft>
                        <a:buClrTx/>
                        <a:buSzTx/>
                        <a:buFontTx/>
                        <a:buNone/>
                        <a:tabLst/>
                      </a:pPr>
                      <a:r>
                        <a:rPr kumimoji="0" lang="en-US" sz="1050" b="0" i="0" u="none" strike="noStrike" kern="1200" cap="none" normalizeH="0" baseline="0" dirty="0">
                          <a:ln>
                            <a:noFill/>
                          </a:ln>
                          <a:solidFill>
                            <a:srgbClr val="FF0000"/>
                          </a:solidFill>
                          <a:effectLst/>
                          <a:latin typeface="Courier New" pitchFamily="49" charset="0"/>
                          <a:ea typeface="+mn-ea"/>
                          <a:cs typeface="+mn-cs"/>
                        </a:rPr>
                        <a:t>Market Trials Sandbox Deployed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NPRR1253</a:t>
                      </a:r>
                      <a:r>
                        <a:rPr kumimoji="0" lang="en-US" sz="1000" b="0" i="0" u="none" strike="sngStrike" kern="1200" cap="none" normalizeH="0" baseline="0" dirty="0">
                          <a:ln>
                            <a:noFill/>
                          </a:ln>
                          <a:solidFill>
                            <a:schemeClr val="tx1"/>
                          </a:solidFill>
                          <a:effectLst/>
                          <a:latin typeface="Courier New" pitchFamily="49" charset="0"/>
                          <a:ea typeface="+mn-ea"/>
                          <a:cs typeface="+mn-cs"/>
                        </a:rPr>
                        <a:t>(a)</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1" u="none" strike="noStrike" kern="1200" cap="none" normalizeH="0" baseline="0" dirty="0">
                          <a:ln>
                            <a:noFill/>
                          </a:ln>
                          <a:solidFill>
                            <a:schemeClr val="tx1"/>
                          </a:solidFill>
                          <a:effectLst/>
                          <a:latin typeface="Arial"/>
                          <a:ea typeface="+mn-ea"/>
                          <a:cs typeface="+mn-cs"/>
                        </a:rPr>
                        <a:t>RTC+B Market Trials begin on 5/5/2025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1" i="0" u="none" strike="noStrike" kern="1200" cap="none" normalizeH="0" baseline="0" dirty="0">
                          <a:ln>
                            <a:noFill/>
                          </a:ln>
                          <a:solidFill>
                            <a:srgbClr val="FF0000"/>
                          </a:solidFill>
                          <a:effectLst/>
                          <a:latin typeface="+mn-lt"/>
                          <a:ea typeface="+mn-ea"/>
                          <a:cs typeface="+mn-cs"/>
                        </a:rPr>
                        <a:t>NPRR1253</a:t>
                      </a:r>
                      <a:r>
                        <a:rPr kumimoji="0" lang="en-US" sz="1000" b="0" i="0" u="none" strike="sngStrike" kern="1200" cap="none" normalizeH="0" baseline="0" dirty="0">
                          <a:ln>
                            <a:noFill/>
                          </a:ln>
                          <a:solidFill>
                            <a:schemeClr val="tx1"/>
                          </a:solidFill>
                          <a:effectLst/>
                          <a:latin typeface="+mn-lt"/>
                          <a:ea typeface="+mn-ea"/>
                          <a:cs typeface="+mn-cs"/>
                        </a:rPr>
                        <a:t>(b)</a:t>
                      </a:r>
                      <a:endParaRPr kumimoji="0" lang="en-US" sz="1100" b="0" i="0" u="none" strike="sngStrike" kern="1200" cap="none" normalizeH="0" baseline="0" dirty="0">
                        <a:ln>
                          <a:noFill/>
                        </a:ln>
                        <a:solidFill>
                          <a:schemeClr val="tx1"/>
                        </a:solidFill>
                        <a:effectLst/>
                        <a:latin typeface="+mn-lt"/>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4225663" y="562334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3925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74749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388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60280" y="3176074"/>
          <a:ext cx="8839200" cy="2304288"/>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8152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10/23</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69442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mn-lt"/>
                          <a:ea typeface="+mn-ea"/>
                          <a:cs typeface="+mn-cs"/>
                        </a:rPr>
                        <a:t>RTC+B Stabilization begins</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20000"/>
                        <a:lumOff val="80000"/>
                      </a:schemeClr>
                    </a:solid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183747"/>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191988"/>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Flowchart: Alternate Process 11">
            <a:extLst>
              <a:ext uri="{FF2B5EF4-FFF2-40B4-BE49-F238E27FC236}">
                <a16:creationId xmlns:a16="http://schemas.microsoft.com/office/drawing/2014/main" id="{B55C91AD-E3F4-0703-F1EA-0E27F21FD4B3}"/>
              </a:ext>
            </a:extLst>
          </p:cNvPr>
          <p:cNvSpPr/>
          <p:nvPr/>
        </p:nvSpPr>
        <p:spPr>
          <a:xfrm>
            <a:off x="4571496" y="3188006"/>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R10</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188006"/>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4B2EE148-6B8D-CD45-C358-68A5C2C23D65}"/>
              </a:ext>
            </a:extLst>
          </p:cNvPr>
          <p:cNvSpPr txBox="1"/>
          <p:nvPr/>
        </p:nvSpPr>
        <p:spPr>
          <a:xfrm>
            <a:off x="4254547" y="1242389"/>
            <a:ext cx="370549" cy="131574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 name="Flowchart: Alternate Process 4">
            <a:extLst>
              <a:ext uri="{FF2B5EF4-FFF2-40B4-BE49-F238E27FC236}">
                <a16:creationId xmlns:a16="http://schemas.microsoft.com/office/drawing/2014/main" id="{05F62EFB-D714-1571-D587-DE9AD37940A4}"/>
              </a:ext>
            </a:extLst>
          </p:cNvPr>
          <p:cNvSpPr/>
          <p:nvPr/>
        </p:nvSpPr>
        <p:spPr>
          <a:xfrm>
            <a:off x="3124200" y="73761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0" name="Flowchart: Alternate Process 9">
            <a:extLst>
              <a:ext uri="{FF2B5EF4-FFF2-40B4-BE49-F238E27FC236}">
                <a16:creationId xmlns:a16="http://schemas.microsoft.com/office/drawing/2014/main" id="{2F974D47-70AE-8B16-8AFF-79EA315C83EA}"/>
              </a:ext>
            </a:extLst>
          </p:cNvPr>
          <p:cNvSpPr/>
          <p:nvPr/>
        </p:nvSpPr>
        <p:spPr>
          <a:xfrm>
            <a:off x="3123696" y="3182112"/>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4" name="TextBox 13">
            <a:extLst>
              <a:ext uri="{FF2B5EF4-FFF2-40B4-BE49-F238E27FC236}">
                <a16:creationId xmlns:a16="http://schemas.microsoft.com/office/drawing/2014/main" id="{A28D714B-568B-7116-7E19-FFA899FE34D1}"/>
              </a:ext>
            </a:extLst>
          </p:cNvPr>
          <p:cNvSpPr txBox="1"/>
          <p:nvPr/>
        </p:nvSpPr>
        <p:spPr>
          <a:xfrm>
            <a:off x="6073697" y="3708745"/>
            <a:ext cx="1361015" cy="246221"/>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ourier New" pitchFamily="49" charset="0"/>
                <a:ea typeface="+mn-ea"/>
                <a:cs typeface="+mn-cs"/>
              </a:rPr>
              <a:t>NPRR1007-1013</a:t>
            </a:r>
          </a:p>
        </p:txBody>
      </p:sp>
      <p:sp>
        <p:nvSpPr>
          <p:cNvPr id="17" name="TextBox 15">
            <a:extLst>
              <a:ext uri="{FF2B5EF4-FFF2-40B4-BE49-F238E27FC236}">
                <a16:creationId xmlns:a16="http://schemas.microsoft.com/office/drawing/2014/main" id="{E6E02350-D7E2-A621-1C4A-E23E54FC2329}"/>
              </a:ext>
            </a:extLst>
          </p:cNvPr>
          <p:cNvSpPr txBox="1">
            <a:spLocks noChangeArrowheads="1"/>
          </p:cNvSpPr>
          <p:nvPr/>
        </p:nvSpPr>
        <p:spPr bwMode="auto">
          <a:xfrm>
            <a:off x="7315200" y="5662461"/>
            <a:ext cx="1516120" cy="246221"/>
          </a:xfrm>
          <a:prstGeom prst="rect">
            <a:avLst/>
          </a:prstGeom>
          <a:solidFill>
            <a:schemeClr val="accent2">
              <a:lumMod val="40000"/>
              <a:lumOff val="60000"/>
            </a:schemeClr>
          </a:solidFill>
          <a:ln w="9525">
            <a:solidFill>
              <a:srgbClr val="000000"/>
            </a:solidFill>
            <a:miter lim="800000"/>
            <a:headEnd/>
            <a:tailEnd/>
          </a:ln>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RTC+B Market Trials</a:t>
            </a:r>
          </a:p>
        </p:txBody>
      </p:sp>
      <p:sp>
        <p:nvSpPr>
          <p:cNvPr id="18" name="Rectangle 17">
            <a:extLst>
              <a:ext uri="{FF2B5EF4-FFF2-40B4-BE49-F238E27FC236}">
                <a16:creationId xmlns:a16="http://schemas.microsoft.com/office/drawing/2014/main" id="{E95184D5-02EA-FC5F-62ED-AFCBC03B7EAE}"/>
              </a:ext>
            </a:extLst>
          </p:cNvPr>
          <p:cNvSpPr/>
          <p:nvPr/>
        </p:nvSpPr>
        <p:spPr>
          <a:xfrm>
            <a:off x="3139456" y="3962401"/>
            <a:ext cx="2864424" cy="545913"/>
          </a:xfrm>
          <a:prstGeom prst="rect">
            <a:avLst/>
          </a:prstGeom>
          <a:solidFill>
            <a:srgbClr val="F8948A"/>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Closed-loop SCED/LFC</a:t>
            </a:r>
          </a:p>
        </p:txBody>
      </p:sp>
      <p:sp>
        <p:nvSpPr>
          <p:cNvPr id="19" name="Rectangle 18">
            <a:extLst>
              <a:ext uri="{FF2B5EF4-FFF2-40B4-BE49-F238E27FC236}">
                <a16:creationId xmlns:a16="http://schemas.microsoft.com/office/drawing/2014/main" id="{1C6A88F9-126C-4AFF-A9FE-3DEAAFD04664}"/>
              </a:ext>
            </a:extLst>
          </p:cNvPr>
          <p:cNvSpPr/>
          <p:nvPr/>
        </p:nvSpPr>
        <p:spPr>
          <a:xfrm>
            <a:off x="3139456" y="4653616"/>
            <a:ext cx="2864424" cy="545913"/>
          </a:xfrm>
          <a:prstGeom prst="rect">
            <a:avLst/>
          </a:prstGeom>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Day-Ahead Market </a:t>
            </a:r>
          </a:p>
        </p:txBody>
      </p:sp>
      <p:sp>
        <p:nvSpPr>
          <p:cNvPr id="20" name="Rectangle 19">
            <a:extLst>
              <a:ext uri="{FF2B5EF4-FFF2-40B4-BE49-F238E27FC236}">
                <a16:creationId xmlns:a16="http://schemas.microsoft.com/office/drawing/2014/main" id="{9AB7D7C9-1D43-4FBD-CC01-0B92F05044CE}"/>
              </a:ext>
            </a:extLst>
          </p:cNvPr>
          <p:cNvSpPr/>
          <p:nvPr/>
        </p:nvSpPr>
        <p:spPr>
          <a:xfrm>
            <a:off x="160280" y="3962400"/>
            <a:ext cx="2963416" cy="551329"/>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Open-loop RTC SCED</a:t>
            </a:r>
          </a:p>
        </p:txBody>
      </p:sp>
      <p:sp>
        <p:nvSpPr>
          <p:cNvPr id="21" name="Rectangle 20">
            <a:extLst>
              <a:ext uri="{FF2B5EF4-FFF2-40B4-BE49-F238E27FC236}">
                <a16:creationId xmlns:a16="http://schemas.microsoft.com/office/drawing/2014/main" id="{C54298ED-6F96-E8BE-6F2A-6A5286DF5E47}"/>
              </a:ext>
            </a:extLst>
          </p:cNvPr>
          <p:cNvSpPr/>
          <p:nvPr/>
        </p:nvSpPr>
        <p:spPr>
          <a:xfrm>
            <a:off x="144520" y="4653615"/>
            <a:ext cx="2979176" cy="545913"/>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QSE Telemetry Tests</a:t>
            </a:r>
          </a:p>
        </p:txBody>
      </p:sp>
      <p:sp>
        <p:nvSpPr>
          <p:cNvPr id="22" name="Rectangle 21">
            <a:extLst>
              <a:ext uri="{FF2B5EF4-FFF2-40B4-BE49-F238E27FC236}">
                <a16:creationId xmlns:a16="http://schemas.microsoft.com/office/drawing/2014/main" id="{607283F4-E212-A1A9-262F-34411FE2EF9F}"/>
              </a:ext>
            </a:extLst>
          </p:cNvPr>
          <p:cNvSpPr/>
          <p:nvPr/>
        </p:nvSpPr>
        <p:spPr>
          <a:xfrm>
            <a:off x="6172200" y="1282588"/>
            <a:ext cx="2826434" cy="543730"/>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Submission Testing</a:t>
            </a:r>
          </a:p>
        </p:txBody>
      </p:sp>
      <p:sp>
        <p:nvSpPr>
          <p:cNvPr id="23" name="Rectangle 22">
            <a:extLst>
              <a:ext uri="{FF2B5EF4-FFF2-40B4-BE49-F238E27FC236}">
                <a16:creationId xmlns:a16="http://schemas.microsoft.com/office/drawing/2014/main" id="{07F34012-CD28-318A-7E53-C6DD49EAC532}"/>
              </a:ext>
            </a:extLst>
          </p:cNvPr>
          <p:cNvSpPr/>
          <p:nvPr/>
        </p:nvSpPr>
        <p:spPr>
          <a:xfrm>
            <a:off x="6172200" y="1902777"/>
            <a:ext cx="2834370" cy="678583"/>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Telemetry Check-out</a:t>
            </a:r>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35" name="TextBox 15">
            <a:extLst>
              <a:ext uri="{FF2B5EF4-FFF2-40B4-BE49-F238E27FC236}">
                <a16:creationId xmlns:a16="http://schemas.microsoft.com/office/drawing/2014/main" id="{49811323-921D-3C31-0BF9-B5BAAEAF3297}"/>
              </a:ext>
            </a:extLst>
          </p:cNvPr>
          <p:cNvSpPr txBox="1">
            <a:spLocks noChangeArrowheads="1"/>
          </p:cNvSpPr>
          <p:nvPr/>
        </p:nvSpPr>
        <p:spPr bwMode="auto">
          <a:xfrm>
            <a:off x="7315200" y="6052673"/>
            <a:ext cx="1516120" cy="246221"/>
          </a:xfrm>
          <a:prstGeom prst="rect">
            <a:avLst/>
          </a:prstGeom>
          <a:solidFill>
            <a:schemeClr val="accent3">
              <a:lumMod val="20000"/>
              <a:lumOff val="80000"/>
            </a:schemeClr>
          </a:solidFill>
          <a:ln w="9525">
            <a:solidFill>
              <a:srgbClr val="000000"/>
            </a:solidFill>
            <a:miter lim="800000"/>
            <a:headEnd/>
            <a:tailEnd/>
          </a:ln>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RTC+B Stabilization</a:t>
            </a:r>
          </a:p>
        </p:txBody>
      </p:sp>
      <p:sp>
        <p:nvSpPr>
          <p:cNvPr id="11" name="TextBox 12">
            <a:extLst>
              <a:ext uri="{FF2B5EF4-FFF2-40B4-BE49-F238E27FC236}">
                <a16:creationId xmlns:a16="http://schemas.microsoft.com/office/drawing/2014/main" id="{8C68C5E7-6110-1043-A807-C185F79C9115}"/>
              </a:ext>
            </a:extLst>
          </p:cNvPr>
          <p:cNvSpPr txBox="1">
            <a:spLocks noChangeArrowheads="1"/>
          </p:cNvSpPr>
          <p:nvPr/>
        </p:nvSpPr>
        <p:spPr bwMode="auto">
          <a:xfrm>
            <a:off x="6019637" y="3172306"/>
            <a:ext cx="1435608" cy="4985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RTC+B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12/5</a:t>
            </a:r>
          </a:p>
        </p:txBody>
      </p:sp>
      <p:sp>
        <p:nvSpPr>
          <p:cNvPr id="16" name="TextBox 15">
            <a:extLst>
              <a:ext uri="{FF2B5EF4-FFF2-40B4-BE49-F238E27FC236}">
                <a16:creationId xmlns:a16="http://schemas.microsoft.com/office/drawing/2014/main" id="{B4C0643D-2073-8F79-87D0-82D2BBC2D9EA}"/>
              </a:ext>
            </a:extLst>
          </p:cNvPr>
          <p:cNvSpPr txBox="1"/>
          <p:nvPr/>
        </p:nvSpPr>
        <p:spPr>
          <a:xfrm>
            <a:off x="6034172" y="3931467"/>
            <a:ext cx="768096" cy="1397306"/>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NPRR963</a:t>
            </a:r>
            <a:r>
              <a:rPr kumimoji="0" lang="en-US" sz="700" b="0" i="0" u="none" strike="noStrike" kern="1200" cap="none" spc="0" normalizeH="0" baseline="0" noProof="0" dirty="0">
                <a:ln>
                  <a:noFill/>
                </a:ln>
                <a:solidFill>
                  <a:prstClr val="black"/>
                </a:solidFill>
                <a:effectLst/>
                <a:uLnTx/>
                <a:uFillTx/>
                <a:latin typeface="Courier New" pitchFamily="49" charset="0"/>
                <a:ea typeface="+mn-ea"/>
                <a:cs typeface="+mn-cs"/>
              </a:rPr>
              <a:t>(a)</a:t>
            </a:r>
            <a:endPar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NPRR965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NPRR1014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NPRR1054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NPRR1172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NPRR1204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NPRR1216</a:t>
            </a:r>
          </a:p>
        </p:txBody>
      </p:sp>
      <p:sp>
        <p:nvSpPr>
          <p:cNvPr id="25" name="TextBox 24">
            <a:extLst>
              <a:ext uri="{FF2B5EF4-FFF2-40B4-BE49-F238E27FC236}">
                <a16:creationId xmlns:a16="http://schemas.microsoft.com/office/drawing/2014/main" id="{60846DDB-5068-A1A0-9AC3-B8FE9DA5BA9A}"/>
              </a:ext>
            </a:extLst>
          </p:cNvPr>
          <p:cNvSpPr txBox="1"/>
          <p:nvPr/>
        </p:nvSpPr>
        <p:spPr>
          <a:xfrm>
            <a:off x="6773411" y="3984702"/>
            <a:ext cx="681892" cy="1249573"/>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NPRR1236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NPRR1245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NPRR1246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NOGRR211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NOGRR268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OBDRR020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OBDRR052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PGRR118</a:t>
            </a:r>
            <a:endParaRPr kumimoji="0" lang="en-US"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AE526C8B-9728-07BC-115D-2FA367AF8530}"/>
              </a:ext>
            </a:extLst>
          </p:cNvPr>
          <p:cNvSpPr txBox="1"/>
          <p:nvPr/>
        </p:nvSpPr>
        <p:spPr>
          <a:xfrm>
            <a:off x="7099288" y="3303452"/>
            <a:ext cx="4169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8" name="TextBox 21">
            <a:extLst>
              <a:ext uri="{FF2B5EF4-FFF2-40B4-BE49-F238E27FC236}">
                <a16:creationId xmlns:a16="http://schemas.microsoft.com/office/drawing/2014/main" id="{D71B230A-1570-ABB5-7E64-53318C74B64A}"/>
              </a:ext>
            </a:extLst>
          </p:cNvPr>
          <p:cNvSpPr txBox="1">
            <a:spLocks noChangeArrowheads="1"/>
          </p:cNvSpPr>
          <p:nvPr/>
        </p:nvSpPr>
        <p:spPr bwMode="auto">
          <a:xfrm>
            <a:off x="5500558" y="5634335"/>
            <a:ext cx="1691639" cy="461665"/>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NPRR963(a) – Portion of NPRR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NPRR1253(a) – ICCP</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NPRR1253(b) – Public API</a:t>
            </a:r>
          </a:p>
        </p:txBody>
      </p:sp>
      <p:sp>
        <p:nvSpPr>
          <p:cNvPr id="31" name="TextBox 30">
            <a:extLst>
              <a:ext uri="{FF2B5EF4-FFF2-40B4-BE49-F238E27FC236}">
                <a16:creationId xmlns:a16="http://schemas.microsoft.com/office/drawing/2014/main" id="{11335025-BCF2-72E5-B929-E9862EC89D4F}"/>
              </a:ext>
            </a:extLst>
          </p:cNvPr>
          <p:cNvSpPr txBox="1"/>
          <p:nvPr/>
        </p:nvSpPr>
        <p:spPr>
          <a:xfrm>
            <a:off x="1257653" y="1234728"/>
            <a:ext cx="370549" cy="135421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6" name="TextBox 12">
            <a:extLst>
              <a:ext uri="{FF2B5EF4-FFF2-40B4-BE49-F238E27FC236}">
                <a16:creationId xmlns:a16="http://schemas.microsoft.com/office/drawing/2014/main" id="{6AF2B741-07AA-BAC8-93F9-453058B57A04}"/>
              </a:ext>
            </a:extLst>
          </p:cNvPr>
          <p:cNvSpPr txBox="1">
            <a:spLocks noChangeArrowheads="1"/>
          </p:cNvSpPr>
          <p:nvPr/>
        </p:nvSpPr>
        <p:spPr bwMode="auto">
          <a:xfrm>
            <a:off x="160280" y="2050120"/>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p>
        </p:txBody>
      </p:sp>
      <p:sp>
        <p:nvSpPr>
          <p:cNvPr id="39" name="TextBox 38">
            <a:extLst>
              <a:ext uri="{FF2B5EF4-FFF2-40B4-BE49-F238E27FC236}">
                <a16:creationId xmlns:a16="http://schemas.microsoft.com/office/drawing/2014/main" id="{4C3E3253-6895-F1FF-8ECA-FA116C4C2906}"/>
              </a:ext>
            </a:extLst>
          </p:cNvPr>
          <p:cNvSpPr txBox="1"/>
          <p:nvPr/>
        </p:nvSpPr>
        <p:spPr>
          <a:xfrm>
            <a:off x="7145688" y="2850241"/>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15" name="TextBox 12">
            <a:extLst>
              <a:ext uri="{FF2B5EF4-FFF2-40B4-BE49-F238E27FC236}">
                <a16:creationId xmlns:a16="http://schemas.microsoft.com/office/drawing/2014/main" id="{90ED5A1E-3866-5EE5-43F1-1FEAD803E6EF}"/>
              </a:ext>
            </a:extLst>
          </p:cNvPr>
          <p:cNvSpPr txBox="1">
            <a:spLocks noChangeArrowheads="1"/>
          </p:cNvSpPr>
          <p:nvPr/>
        </p:nvSpPr>
        <p:spPr bwMode="auto">
          <a:xfrm>
            <a:off x="1603158" y="1600200"/>
            <a:ext cx="15133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3/1</a:t>
            </a:r>
          </a:p>
        </p:txBody>
      </p:sp>
      <p:sp>
        <p:nvSpPr>
          <p:cNvPr id="27" name="TextBox 26">
            <a:extLst>
              <a:ext uri="{FF2B5EF4-FFF2-40B4-BE49-F238E27FC236}">
                <a16:creationId xmlns:a16="http://schemas.microsoft.com/office/drawing/2014/main" id="{810B0756-31BE-5966-47A4-55F3ED8C8FA6}"/>
              </a:ext>
            </a:extLst>
          </p:cNvPr>
          <p:cNvSpPr txBox="1"/>
          <p:nvPr/>
        </p:nvSpPr>
        <p:spPr>
          <a:xfrm>
            <a:off x="2795586" y="190500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34" name="TextBox 12">
            <a:extLst>
              <a:ext uri="{FF2B5EF4-FFF2-40B4-BE49-F238E27FC236}">
                <a16:creationId xmlns:a16="http://schemas.microsoft.com/office/drawing/2014/main" id="{20788E33-F5D2-FABD-28BF-A39CF5E84B6B}"/>
              </a:ext>
            </a:extLst>
          </p:cNvPr>
          <p:cNvSpPr txBox="1">
            <a:spLocks noChangeArrowheads="1"/>
          </p:cNvSpPr>
          <p:nvPr/>
        </p:nvSpPr>
        <p:spPr bwMode="auto">
          <a:xfrm>
            <a:off x="1599346" y="2269185"/>
            <a:ext cx="15133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3/7</a:t>
            </a:r>
          </a:p>
        </p:txBody>
      </p:sp>
      <p:sp>
        <p:nvSpPr>
          <p:cNvPr id="37" name="TextBox 36">
            <a:extLst>
              <a:ext uri="{FF2B5EF4-FFF2-40B4-BE49-F238E27FC236}">
                <a16:creationId xmlns:a16="http://schemas.microsoft.com/office/drawing/2014/main" id="{D0BD1726-D2EF-8F2B-7412-47CB25B44C33}"/>
              </a:ext>
            </a:extLst>
          </p:cNvPr>
          <p:cNvSpPr txBox="1"/>
          <p:nvPr/>
        </p:nvSpPr>
        <p:spPr>
          <a:xfrm>
            <a:off x="2793522" y="2617011"/>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cxnSp>
        <p:nvCxnSpPr>
          <p:cNvPr id="40" name="Straight Arrow Connector 39">
            <a:extLst>
              <a:ext uri="{FF2B5EF4-FFF2-40B4-BE49-F238E27FC236}">
                <a16:creationId xmlns:a16="http://schemas.microsoft.com/office/drawing/2014/main" id="{BD5E546D-7781-14B9-C838-C6A64325B9DD}"/>
              </a:ext>
            </a:extLst>
          </p:cNvPr>
          <p:cNvCxnSpPr>
            <a:cxnSpLocks/>
          </p:cNvCxnSpPr>
          <p:nvPr/>
        </p:nvCxnSpPr>
        <p:spPr>
          <a:xfrm>
            <a:off x="4343400" y="1658471"/>
            <a:ext cx="2034623" cy="12047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9386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600"/>
              </a:spcAft>
              <a:buFontTx/>
              <a:buNone/>
              <a:defRPr/>
            </a:pPr>
            <a:r>
              <a:rPr lang="en-US" dirty="0"/>
              <a:t>Revision Requests Recommended for Approval by PRS – Unopposed and No Impact (Vote):</a:t>
            </a:r>
          </a:p>
          <a:p>
            <a:pPr>
              <a:spcBef>
                <a:spcPts val="600"/>
              </a:spcBef>
              <a:spcAft>
                <a:spcPts val="600"/>
              </a:spcAft>
            </a:pPr>
            <a:r>
              <a:rPr lang="en-US" b="0" dirty="0"/>
              <a:t>NPRR1268, RTC – Modification of Ancillary Service Demand Curves – URGENT</a:t>
            </a:r>
          </a:p>
          <a:p>
            <a:pPr>
              <a:spcBef>
                <a:spcPts val="600"/>
              </a:spcBef>
              <a:spcAft>
                <a:spcPts val="600"/>
              </a:spcAft>
            </a:pPr>
            <a:r>
              <a:rPr lang="en-US" b="0" dirty="0"/>
              <a:t>NPRR1270, Additional Revisions Required for Implementation of RTC – URGENT</a:t>
            </a:r>
          </a:p>
          <a:p>
            <a:pPr>
              <a:spcBef>
                <a:spcPts val="600"/>
              </a:spcBef>
              <a:spcAft>
                <a:spcPts val="600"/>
              </a:spcAft>
            </a:pPr>
            <a:r>
              <a:rPr lang="en-US" b="0" dirty="0"/>
              <a:t>NPRR1273, Appropriate Accounting for ESRs in PRC Calculation – URGENT</a:t>
            </a:r>
          </a:p>
          <a:p>
            <a:pPr marL="0" indent="0" eaLnBrk="1" hangingPunct="1">
              <a:spcBef>
                <a:spcPts val="600"/>
              </a:spcBef>
              <a:spcAft>
                <a:spcPts val="600"/>
              </a:spcAft>
              <a:buFontTx/>
              <a:buNone/>
              <a:defRPr/>
            </a:pPr>
            <a:r>
              <a:rPr lang="en-US" dirty="0"/>
              <a:t>Revision Requests Recommended for Approval by PRS – Unopposed with Impacts (Vote):</a:t>
            </a:r>
          </a:p>
          <a:p>
            <a:pPr>
              <a:spcAft>
                <a:spcPts val="600"/>
              </a:spcAft>
            </a:pPr>
            <a:r>
              <a:rPr lang="en-US" b="0" dirty="0"/>
              <a:t>NPRR1256, Settlement of MRA of ESRs</a:t>
            </a:r>
          </a:p>
          <a:p>
            <a:pPr lvl="1">
              <a:spcAft>
                <a:spcPts val="600"/>
              </a:spcAft>
            </a:pPr>
            <a:r>
              <a:rPr lang="en-US" dirty="0"/>
              <a:t>IA: Between $25K and $50K			Priority 2027; Rank 4800 </a:t>
            </a:r>
          </a:p>
          <a:p>
            <a:pPr>
              <a:spcAft>
                <a:spcPts val="600"/>
              </a:spcAft>
            </a:pPr>
            <a:r>
              <a:rPr lang="en-US" b="0" dirty="0">
                <a:cs typeface="+mn-cs"/>
              </a:rPr>
              <a:t>SCR829</a:t>
            </a:r>
            <a:r>
              <a:rPr lang="en-US" b="0" dirty="0"/>
              <a:t>, API for the NDCRC Application</a:t>
            </a:r>
          </a:p>
          <a:p>
            <a:pPr lvl="1">
              <a:spcAft>
                <a:spcPts val="600"/>
              </a:spcAft>
            </a:pPr>
            <a:r>
              <a:rPr lang="en-US" dirty="0"/>
              <a:t>IA: Between $100K and $200K		Priority 2025; Rank 4560</a:t>
            </a:r>
          </a:p>
          <a:p>
            <a:pPr>
              <a:spcBef>
                <a:spcPts val="600"/>
              </a:spcBef>
              <a:spcAft>
                <a:spcPts val="600"/>
              </a:spcAft>
            </a:pP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4058111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1200"/>
              </a:spcBef>
              <a:spcAft>
                <a:spcPts val="600"/>
              </a:spcAft>
              <a:buFontTx/>
              <a:buNone/>
              <a:defRPr/>
            </a:pPr>
            <a:r>
              <a:rPr lang="en-US" dirty="0"/>
              <a:t>Revision Requests Recommended for Approval by PRS – With Opposing Votes (Vote):</a:t>
            </a:r>
          </a:p>
          <a:p>
            <a:pPr eaLnBrk="1" hangingPunct="1">
              <a:spcBef>
                <a:spcPts val="1200"/>
              </a:spcBef>
              <a:spcAft>
                <a:spcPts val="600"/>
              </a:spcAft>
              <a:defRPr/>
            </a:pPr>
            <a:r>
              <a:rPr lang="en-US" b="0" dirty="0"/>
              <a:t>NPRR1234, Interconnection Requirements for Large Loads and Modeling Standards for Loads 25 MW or Greater</a:t>
            </a:r>
          </a:p>
          <a:p>
            <a:pPr lvl="1" eaLnBrk="1" hangingPunct="1">
              <a:spcBef>
                <a:spcPts val="1200"/>
              </a:spcBef>
              <a:spcAft>
                <a:spcPts val="600"/>
              </a:spcAft>
              <a:defRPr/>
            </a:pPr>
            <a:r>
              <a:rPr lang="en-US" dirty="0"/>
              <a:t>IA: Between </a:t>
            </a:r>
            <a:r>
              <a:rPr lang="en-US" sz="1800" dirty="0">
                <a:effectLst/>
                <a:latin typeface="Arial" panose="020B0604020202020204" pitchFamily="34" charset="0"/>
                <a:ea typeface="Times New Roman" panose="02020603050405020304" pitchFamily="18" charset="0"/>
              </a:rPr>
              <a:t>$600K and $800K; Between $180K and $220K (Annual Recurring O&amp;M)</a:t>
            </a:r>
            <a:r>
              <a:rPr lang="en-US" dirty="0"/>
              <a:t>		Priority 2026; Rank 4730</a:t>
            </a:r>
          </a:p>
          <a:p>
            <a:pPr eaLnBrk="1" hangingPunct="1">
              <a:spcBef>
                <a:spcPts val="1200"/>
              </a:spcBef>
              <a:spcAft>
                <a:spcPts val="600"/>
              </a:spcAft>
              <a:defRPr/>
            </a:pPr>
            <a:r>
              <a:rPr lang="en-US" b="0" dirty="0">
                <a:cs typeface="+mn-cs"/>
              </a:rPr>
              <a:t>NPRR1269, RTC+B Three Parameters Policy Issues – URGENT</a:t>
            </a:r>
          </a:p>
          <a:p>
            <a:pPr lvl="1" eaLnBrk="1" hangingPunct="1">
              <a:spcBef>
                <a:spcPts val="1200"/>
              </a:spcBef>
              <a:spcAft>
                <a:spcPts val="600"/>
              </a:spcAft>
              <a:defRPr/>
            </a:pPr>
            <a:r>
              <a:rPr lang="en-US" b="0" dirty="0">
                <a:cs typeface="+mn-cs"/>
              </a:rPr>
              <a:t>IA: No Impact			Priority N/A; Rank N/A</a:t>
            </a:r>
          </a:p>
          <a:p>
            <a:pPr eaLnBrk="1" hangingPunct="1">
              <a:spcBef>
                <a:spcPts val="1200"/>
              </a:spcBef>
              <a:spcAft>
                <a:spcPts val="600"/>
              </a:spcAft>
              <a:defRPr/>
            </a:pPr>
            <a:endParaRPr lang="en-US" b="0" dirty="0">
              <a:cs typeface="+mn-cs"/>
            </a:endParaRPr>
          </a:p>
          <a:p>
            <a:pPr marL="0" indent="0" eaLnBrk="1" hangingPunct="1">
              <a:spcBef>
                <a:spcPts val="1200"/>
              </a:spcBef>
              <a:spcAft>
                <a:spcPts val="600"/>
              </a:spcAft>
              <a:buFontTx/>
              <a:buNone/>
              <a:defRPr/>
            </a:pPr>
            <a:endParaRPr lang="en-US" dirty="0"/>
          </a:p>
          <a:p>
            <a:pPr>
              <a:spcBef>
                <a:spcPts val="600"/>
              </a:spcBef>
              <a:spcAft>
                <a:spcPts val="600"/>
              </a:spcAft>
            </a:pP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3728081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NPRR1234, Interconnection Requirements for Large Loads and Modeling Standards for Loads 25 MW or Greater</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54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300" b="1" dirty="0">
                <a:effectLst/>
                <a:ea typeface="Times New Roman" panose="02020603050405020304" pitchFamily="18" charset="0"/>
              </a:rPr>
              <a:t>Sponsor:  </a:t>
            </a:r>
            <a:r>
              <a:rPr lang="en-US" sz="1300" dirty="0">
                <a:effectLst/>
                <a:ea typeface="Times New Roman" panose="02020603050405020304" pitchFamily="18" charset="0"/>
              </a:rPr>
              <a:t>ERCOT</a:t>
            </a:r>
            <a:endParaRPr lang="en-US" sz="13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300" b="1" dirty="0">
                <a:effectLst/>
                <a:ea typeface="Times New Roman" panose="02020603050405020304" pitchFamily="18" charset="0"/>
              </a:rPr>
              <a:t>Proposed Effective Date:  </a:t>
            </a:r>
            <a:r>
              <a:rPr lang="en-US" sz="1300" dirty="0">
                <a:effectLst/>
                <a:ea typeface="Times New Roman" panose="02020603050405020304" pitchFamily="18" charset="0"/>
              </a:rPr>
              <a:t>Upon system implementation – Priority 2026; Rank 4730</a:t>
            </a:r>
            <a:endParaRPr lang="en-US" sz="13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300" b="1" dirty="0">
                <a:effectLst/>
                <a:ea typeface="Times New Roman" panose="02020603050405020304" pitchFamily="18" charset="0"/>
              </a:rPr>
              <a:t>Estimated Impacts:  </a:t>
            </a:r>
            <a:r>
              <a:rPr lang="en-US" sz="1300" dirty="0">
                <a:effectLst/>
                <a:ea typeface="Times New Roman" panose="02020603050405020304" pitchFamily="18" charset="0"/>
              </a:rPr>
              <a:t>Between $600K and $800K; Between $180K and $220K (Annual Recurring O&amp;M)</a:t>
            </a:r>
            <a:endParaRPr lang="en-US" sz="13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300" b="1" dirty="0">
                <a:effectLst/>
                <a:ea typeface="Times New Roman" panose="02020603050405020304" pitchFamily="18" charset="0"/>
              </a:rPr>
              <a:t>Revision Description:  </a:t>
            </a:r>
            <a:r>
              <a:rPr lang="en-US" sz="1300" dirty="0">
                <a:effectLst/>
                <a:ea typeface="Times New Roman" panose="02020603050405020304" pitchFamily="18" charset="0"/>
              </a:rPr>
              <a:t>This NPRR and the related PGRR115, Related to NPRR1234, Interconnection Requirements for Large Loads and Modeling Standards for Loads 25 MW or Greater, establish interconnection and modeling requirements for “Large Loads”—defined in this NPRR to refer to one or more Facilities at a single site with an aggregate peak power Demand of 75 MW or more. ERCOT proposes these requirements based upon its experience with the interim large Load interconnection process implemented on March 25, 2022, analysis of operational events, and the discussion of various issues concerning Large Loads explored by the Large Flexible Load Task Force (LFLTF). Additionally, this NPRR facilitates the addition of a new study process for Large Loads seeking to interconnect to the ERCOT system. This process is described in the accompanying PGRR115. This NPRR also adds a requirement that any Resource Entity that adds 20 MW or more of Load at any site with an existing Generation Resource shall submit a new Reactive Power study. The study must demonstrate the continued compliance of the Generation Resource with Voltage Support Service (VSS) requirements. This NPRR also establishes specific </a:t>
            </a:r>
            <a:r>
              <a:rPr lang="en-US" sz="1300" dirty="0" err="1">
                <a:effectLst/>
                <a:ea typeface="Times New Roman" panose="02020603050405020304" pitchFamily="18" charset="0"/>
              </a:rPr>
              <a:t>Subsynchronous</a:t>
            </a:r>
            <a:r>
              <a:rPr lang="en-US" sz="1300" dirty="0">
                <a:effectLst/>
                <a:ea typeface="Times New Roman" panose="02020603050405020304" pitchFamily="18" charset="0"/>
              </a:rPr>
              <a:t> Oscillation (SSO) requirements for Large Loads and revises and supplements SSO-related definitions, in addition to clarifying existing SSO requirements. Furthermore, although the primary focus of this NPRR is Loads that are 75 MW or larger, this NPRR also establishes new standards for the identification and classification of a site with an aggregate peak Demand of 25 MW or more at a common substation in ERCOT Network Operations Model. Such information will provide ERCOT visibility of the locations of these Loads for operational and planning purposes. Finally, this NPRR adds a fee for Large Load Interconnection Study Requests to the ERCOT Fee Schedule.</a:t>
            </a:r>
            <a:endParaRPr lang="en-US" sz="13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300" b="1" dirty="0">
                <a:effectLst/>
                <a:ea typeface="Times New Roman" panose="02020603050405020304" pitchFamily="18" charset="0"/>
              </a:rPr>
              <a:t>PRS Decision:</a:t>
            </a:r>
            <a:r>
              <a:rPr lang="en-US" sz="1300" dirty="0">
                <a:effectLst/>
                <a:ea typeface="Times New Roman" panose="02020603050405020304" pitchFamily="18" charset="0"/>
              </a:rPr>
              <a:t>  On 2/12/25, PRS voted to recommend approval of NPRR1234 as amended by the 1/24/25 ERCOT comments.  There was one opposing vote from the Consumer (Occidental) Market Segment and one abstention from the Independent Power Marketer (IPM) (Tenaska) Market Segment.  On 3/12/25, PRS voted to endorse and forward to TAC the 2/12/25 PRS Report and 5/28/24 Impact Analysis for NPRR1234 with a recommended priority of 2026 and rank of 4730.  There was one opposing vote from the Consumer (Occidental) Market Segment and one abstention from the Independent Generator (Calpine) Market Segment.</a:t>
            </a:r>
            <a:endParaRPr lang="en-US" sz="13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348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NPRR1256, Settlement of MRA of ESRs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and upon system implementation of Nodal Protocol Revision Request (NPRR) 885, Must-Run Alternative (MRA) Details and Revisions Resulting from PUCT Project No. 46369, Rulemaking Relating to Reliability Must-Run Service – Priority 2027; Rank 4800</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Between $25K and $50K</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changes language in select provisions in Section 6, Adjustment Period and Real-Time Operations, related to Must-Run Alternatives (MRAs) primarily in grey-boxed language from NPRR885 in order to align the terminology for Energy Storage Resources (ESRs) for the single-model era and specify how Qualified Scheduling Entities (QSEs) representing ESR MRAs would be settled for the provision of MRA Service.  The Settlement changes reflect that ESR MRAs would not have fuel costs, but would have costs associated with charging.</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2/12/25, PRS voted unanimously to recommend approval of NPRR1256 as amended by the 1/27/25 ERCOT comments.  On 3/12/25, PRS voted unanimously to endorse and forward to TAC the 2/12/25 PRS Report and 10/14/24 Impact Analysis for NPRR1256 with a recommended priority of 2027 and rank of 4800.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4668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NPRR1268, RTC – Modification of Ancillary Service Demand Curves – URGENT</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IMM</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To be determined</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a:t>
            </a:r>
            <a:r>
              <a:rPr lang="en-US" sz="1800" dirty="0">
                <a:effectLst/>
                <a:latin typeface="Arial" panose="020B0604020202020204" pitchFamily="34" charset="0"/>
                <a:ea typeface="Times New Roman" panose="02020603050405020304" pitchFamily="18" charset="0"/>
              </a:rPr>
              <a:t>  To be determined</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defines a methodology for disaggregating the Operating Reserve Demand Curve (ORDC), creating “blended” Ancillary Service Demand Curves (ASDCs).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3/12/25 PRS voted to grant NPRR1268 Urgent status; to recommend approval of NPRR1268 as amended by the 3/7/25 Hunt Energy Network comments; and to forward to TAC NPRR1268.  There was one abstention from the Independent Generator (</a:t>
            </a:r>
            <a:r>
              <a:rPr lang="en-US" sz="1800" dirty="0" err="1">
                <a:effectLst/>
                <a:latin typeface="Arial" panose="020B0604020202020204" pitchFamily="34" charset="0"/>
                <a:ea typeface="Times New Roman" panose="02020603050405020304" pitchFamily="18" charset="0"/>
              </a:rPr>
              <a:t>Vistra</a:t>
            </a:r>
            <a:r>
              <a:rPr lang="en-US" sz="1800" dirty="0">
                <a:effectLst/>
                <a:latin typeface="Arial" panose="020B0604020202020204" pitchFamily="34" charset="0"/>
                <a:ea typeface="Times New Roman" panose="02020603050405020304" pitchFamily="18" charset="0"/>
              </a:rPr>
              <a:t>) Market Segment.</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51915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NPRR1269, RTC+B Three Parameters Policy Issues – URGENT</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of PR447, Real-Time Co-Optimization (RTC)</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a:t>
            </a:r>
            <a:r>
              <a:rPr lang="en-US" sz="1800" dirty="0">
                <a:effectLst/>
                <a:latin typeface="Arial" panose="020B0604020202020204" pitchFamily="34" charset="0"/>
                <a:ea typeface="Times New Roman" panose="02020603050405020304" pitchFamily="18" charset="0"/>
              </a:rPr>
              <a:t>  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determines and codifies a group of policy changes that were deferred from the original RTC-related Protocols developed in 2020. The three policy concepts below have been developed in coordination with the RTC + Batteries Task Force (RTCBTF): parameters for Ancillary Service proxy offers floors; scaling factor values for ramping; and ASDCs for use in Reliability Unit Commitment (RUC) studies.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3/12/25, PRS voted to grant NPRR1269 Urgent status; to recommend approval of NPRR1269 as amended by the 3/4/25 TCPA comments; and to forward to TAC NPRR1269 and the 1/28/25 Impact Analysis.  There were three opposing votes from the Consumer (Residential Consumer, City of Eastland, Occidental) Market Segment.</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13258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NPRR1270, Additional Revisions Required for Implementation of RTC – URGENT</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of PR447, Real-Time Co-Optimization (RTC)</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a:t>
            </a:r>
            <a:r>
              <a:rPr lang="en-US" sz="1800" dirty="0">
                <a:effectLst/>
                <a:latin typeface="Arial" panose="020B0604020202020204" pitchFamily="34" charset="0"/>
                <a:ea typeface="Times New Roman" panose="02020603050405020304" pitchFamily="18" charset="0"/>
              </a:rPr>
              <a:t>  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updates requirements for Load Resources that are changing under Real-Time Co-optimization (RTC) and were not updated in earlier revisions; removes language associated with group assignments in the Day-Ahead Market (DAM); deployments are Resource-specific based on Real-Time awards; no requirement to return to service in three hours as that capacity will be replaced with awarded capacity in Real-Time; eliminates the automatic qualification of all Resources to provide On-Line Non-Spinning Reserve (Non-Spin) and Security-Constrained Economic Dispatch (SCED)-dispatchable ERCOT Contingency Reserve Service (ECRS). Resources will be required to undergo a qualification test to provide each of these services; and adds additional pre-processing checks in the SCED process to validate Ancillary Service capability telemetry that are sent by Qualified Scheduling Entities (QSEs).</a:t>
            </a: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3/12/25, PRS voted unanimously to grant NPRR1270 Urgent status; </a:t>
            </a:r>
            <a:r>
              <a:rPr lang="en-US" dirty="0"/>
              <a:t>to</a:t>
            </a:r>
            <a:r>
              <a:rPr lang="en-US" sz="1800" dirty="0">
                <a:effectLst/>
                <a:latin typeface="Arial" panose="020B0604020202020204" pitchFamily="34" charset="0"/>
                <a:ea typeface="Times New Roman" panose="02020603050405020304" pitchFamily="18" charset="0"/>
              </a:rPr>
              <a:t> recommend approval of NPRR1270 as submitted; and to forward to TAC NPRR1270 and the 1/28/25 Impact Analysis.</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312230337"/>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10884</TotalTime>
  <Words>1896</Words>
  <Application>Microsoft Office PowerPoint</Application>
  <PresentationFormat>On-screen Show (4:3)</PresentationFormat>
  <Paragraphs>223</Paragraphs>
  <Slides>12</Slides>
  <Notes>11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Calibri</vt:lpstr>
      <vt:lpstr>Courier New</vt:lpstr>
      <vt:lpstr>Times New Roman</vt:lpstr>
      <vt:lpstr>Wingdings</vt:lpstr>
      <vt:lpstr>Custom Design</vt:lpstr>
      <vt:lpstr>Office Theme</vt:lpstr>
      <vt:lpstr>PowerPoint Presentation</vt:lpstr>
      <vt:lpstr>Summary of PRS Update</vt:lpstr>
      <vt:lpstr>Summary of PRS Update</vt:lpstr>
      <vt:lpstr>Appendix</vt:lpstr>
      <vt:lpstr>NPRR1234, Interconnection Requirements for Large Loads and Modeling Standards for Loads 25 MW or Greater</vt:lpstr>
      <vt:lpstr>NPRR1256, Settlement of MRA of ESRs</vt:lpstr>
      <vt:lpstr>NPRR1268, RTC – Modification of Ancillary Service Demand Curves – URGENT</vt:lpstr>
      <vt:lpstr>NPRR1269, RTC+B Three Parameters Policy Issues – URGENT</vt:lpstr>
      <vt:lpstr>NPRR1270, Additional Revisions Required for Implementation of RTC – URGENT</vt:lpstr>
      <vt:lpstr>NPRR1273, Appropriate Accounting for ESRs in PRC Calculation – URGENT</vt:lpstr>
      <vt:lpstr>SCR829, API for the NDCRC Application</vt:lpstr>
      <vt:lpstr>2025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640</cp:revision>
  <cp:lastPrinted>2013-01-30T23:16:36Z</cp:lastPrinted>
  <dcterms:created xsi:type="dcterms:W3CDTF">2010-04-12T23:12:02Z</dcterms:created>
  <dcterms:modified xsi:type="dcterms:W3CDTF">2025-03-21T18:14:12Z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