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5" r:id="rId8"/>
    <p:sldId id="586" r:id="rId9"/>
    <p:sldId id="580" r:id="rId10"/>
    <p:sldId id="587" r:id="rId11"/>
    <p:sldId id="588" r:id="rId12"/>
    <p:sldId id="589" r:id="rId13"/>
    <p:sldId id="58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services/comm/mkt_notices/M-B022625-02" TargetMode="Externa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25,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Update on Issues List and Market Trials</a:t>
            </a:r>
          </a:p>
          <a:p>
            <a:pPr lvl="1">
              <a:buFontTx/>
              <a:buChar char="-"/>
            </a:pPr>
            <a:r>
              <a:rPr lang="en-US" sz="1600" dirty="0"/>
              <a:t>Snapshot of Market Readiness response scorecard</a:t>
            </a:r>
          </a:p>
          <a:p>
            <a:pPr lvl="1">
              <a:buFontTx/>
              <a:buChar char="-"/>
            </a:pPr>
            <a:r>
              <a:rPr lang="en-US" sz="1600" dirty="0"/>
              <a:t>Summary of three NPRRs (1268, 1269, 1270)</a:t>
            </a:r>
          </a:p>
          <a:p>
            <a:pPr lvl="1">
              <a:buFontTx/>
              <a:buChar char="-"/>
            </a:pPr>
            <a:r>
              <a:rPr lang="en-US" sz="1600" dirty="0"/>
              <a:t>Discussion of NPRR1269</a:t>
            </a:r>
          </a:p>
          <a:p>
            <a:pPr lvl="1">
              <a:buFontTx/>
              <a:buChar char="-"/>
            </a:pPr>
            <a:r>
              <a:rPr lang="en-US" sz="1600" dirty="0"/>
              <a:t>State of Charge / AS Duration Discussion</a:t>
            </a:r>
          </a:p>
          <a:p>
            <a:pPr lvl="1">
              <a:buFontTx/>
              <a:buChar char="-"/>
            </a:pPr>
            <a:r>
              <a:rPr lang="en-US" sz="1600" dirty="0"/>
              <a:t>Market Readiness</a:t>
            </a:r>
          </a:p>
          <a:p>
            <a:pPr lvl="2">
              <a:buFontTx/>
              <a:buChar char="-"/>
            </a:pPr>
            <a:r>
              <a:rPr lang="en-US" sz="1200" dirty="0"/>
              <a:t>Review 2 Handbooks</a:t>
            </a:r>
          </a:p>
          <a:p>
            <a:pPr lvl="2">
              <a:buFontTx/>
              <a:buChar char="-"/>
            </a:pPr>
            <a:r>
              <a:rPr lang="en-US" sz="1200" dirty="0"/>
              <a:t>Review 3 New training modules</a:t>
            </a:r>
          </a:p>
          <a:p>
            <a:pPr lvl="1">
              <a:buFontTx/>
              <a:buChar char="-"/>
            </a:pPr>
            <a:r>
              <a:rPr lang="en-US" sz="1400" dirty="0"/>
              <a:t>TWG Updates  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5EF977E-5BDD-03DF-CB24-8FE24842C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2389261"/>
            <a:ext cx="8915401" cy="4100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763000" cy="1229736"/>
          </a:xfrm>
        </p:spPr>
        <p:txBody>
          <a:bodyPr/>
          <a:lstStyle/>
          <a:p>
            <a:r>
              <a:rPr lang="en-US" sz="1400" dirty="0"/>
              <a:t>First red box is NPRR1269 for 3 policy issues (target April Board)</a:t>
            </a:r>
          </a:p>
          <a:p>
            <a:r>
              <a:rPr lang="en-US" sz="1400" dirty="0"/>
              <a:t>Second red box is IMM NPRR1268 for ASDC changes (target April Board)</a:t>
            </a:r>
          </a:p>
          <a:p>
            <a:r>
              <a:rPr lang="en-US" sz="1400" dirty="0"/>
              <a:t>Third red box is a clean-up NPRR1270 and remove automatic qualification (target April Board)</a:t>
            </a:r>
          </a:p>
          <a:p>
            <a:r>
              <a:rPr lang="en-US" sz="1400" dirty="0"/>
              <a:t>Blue Box is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620000" y="20303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579456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5078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8100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76200" y="2991867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8229600" y="2594204"/>
            <a:ext cx="762000" cy="1368196"/>
          </a:xfrm>
          <a:prstGeom prst="rect">
            <a:avLst/>
          </a:prstGeom>
          <a:solidFill>
            <a:srgbClr val="E6EBF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Market Trials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8794F6-0114-9B36-5998-E95732B4F6E5}"/>
              </a:ext>
            </a:extLst>
          </p:cNvPr>
          <p:cNvSpPr/>
          <p:nvPr/>
        </p:nvSpPr>
        <p:spPr>
          <a:xfrm>
            <a:off x="7543800" y="5105400"/>
            <a:ext cx="381000" cy="609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580FA23-D72F-8973-E439-76AA88C6576E}"/>
              </a:ext>
            </a:extLst>
          </p:cNvPr>
          <p:cNvSpPr/>
          <p:nvPr/>
        </p:nvSpPr>
        <p:spPr>
          <a:xfrm>
            <a:off x="887275" y="52903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2550229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2D3338"/>
                </a:solidFill>
              </a:rPr>
              <a:t>NPRR1268 for ASDC Modifications (IMM sponsor)</a:t>
            </a:r>
          </a:p>
          <a:p>
            <a:pPr>
              <a:defRPr/>
            </a:pPr>
            <a:endParaRPr lang="en-US" sz="600" dirty="0">
              <a:solidFill>
                <a:srgbClr val="2D3338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NPRR1269 for 3 Parameter/Policy Changes (ERCOT sponsor)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AS Proxy Offer </a:t>
            </a:r>
            <a:r>
              <a:rPr lang="en-US" sz="1400" dirty="0">
                <a:solidFill>
                  <a:srgbClr val="2D3338"/>
                </a:solidFill>
              </a:rPr>
              <a:t>Floors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</a:rPr>
              <a:t>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Ramp Rate Sharing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9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of Charge – Begin discussion </a:t>
            </a:r>
            <a:r>
              <a:rPr lang="en-US" sz="1600" dirty="0">
                <a:solidFill>
                  <a:srgbClr val="2D3338"/>
                </a:solidFill>
                <a:latin typeface="Arial"/>
              </a:rPr>
              <a:t>today (March 25)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targeting June Board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                       </a:t>
            </a:r>
            <a:r>
              <a:rPr lang="en-US" sz="1800" u="sng" dirty="0">
                <a:solidFill>
                  <a:srgbClr val="2D3338"/>
                </a:solidFill>
                <a:latin typeface="Arial"/>
              </a:rPr>
              <a:t>Timeline and vetting of RTC+B NPRRs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8ED4DC-9E50-C4BD-F160-9A91E51D42D7}"/>
              </a:ext>
            </a:extLst>
          </p:cNvPr>
          <p:cNvSpPr/>
          <p:nvPr/>
        </p:nvSpPr>
        <p:spPr>
          <a:xfrm>
            <a:off x="900276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4E21C-D6BC-2307-1FE8-D02A4F091F26}"/>
              </a:ext>
            </a:extLst>
          </p:cNvPr>
          <p:cNvSpPr/>
          <p:nvPr/>
        </p:nvSpPr>
        <p:spPr>
          <a:xfrm>
            <a:off x="196827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2613F-2D49-B9AA-4654-2916FCDD0644}"/>
              </a:ext>
            </a:extLst>
          </p:cNvPr>
          <p:cNvSpPr/>
          <p:nvPr/>
        </p:nvSpPr>
        <p:spPr>
          <a:xfrm>
            <a:off x="3046068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B85056-ACF7-CBFC-C635-3EE093148A2D}"/>
              </a:ext>
            </a:extLst>
          </p:cNvPr>
          <p:cNvSpPr/>
          <p:nvPr/>
        </p:nvSpPr>
        <p:spPr>
          <a:xfrm>
            <a:off x="412365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72D68D-AEDD-2E50-FC17-14EF87BD9C59}"/>
              </a:ext>
            </a:extLst>
          </p:cNvPr>
          <p:cNvSpPr/>
          <p:nvPr/>
        </p:nvSpPr>
        <p:spPr>
          <a:xfrm>
            <a:off x="519310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7BC7CB-3BA2-D33F-AAD4-5E1A7AA77539}"/>
              </a:ext>
            </a:extLst>
          </p:cNvPr>
          <p:cNvSpPr/>
          <p:nvPr/>
        </p:nvSpPr>
        <p:spPr>
          <a:xfrm>
            <a:off x="624840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93470-841D-2DEC-053C-EBF48C69E01E}"/>
              </a:ext>
            </a:extLst>
          </p:cNvPr>
          <p:cNvSpPr txBox="1"/>
          <p:nvPr/>
        </p:nvSpPr>
        <p:spPr>
          <a:xfrm>
            <a:off x="887275" y="41316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31B4F-DF99-F5C6-8235-7AD64633C02E}"/>
              </a:ext>
            </a:extLst>
          </p:cNvPr>
          <p:cNvSpPr txBox="1"/>
          <p:nvPr/>
        </p:nvSpPr>
        <p:spPr>
          <a:xfrm>
            <a:off x="1959637" y="4132394"/>
            <a:ext cx="107899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729C4-4AE8-CAE2-53C2-1F7B196E297E}"/>
              </a:ext>
            </a:extLst>
          </p:cNvPr>
          <p:cNvSpPr txBox="1"/>
          <p:nvPr/>
        </p:nvSpPr>
        <p:spPr>
          <a:xfrm>
            <a:off x="3044661" y="39700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</a:t>
            </a:r>
            <a:r>
              <a:rPr lang="en-US" sz="1050" dirty="0" err="1"/>
              <a:t>Apprv</a:t>
            </a:r>
            <a:r>
              <a:rPr lang="en-US" sz="1050" dirty="0"/>
              <a:t> 3/12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E5C1D-10EC-FA4B-C282-E12E2E05B40F}"/>
              </a:ext>
            </a:extLst>
          </p:cNvPr>
          <p:cNvSpPr txBox="1"/>
          <p:nvPr/>
        </p:nvSpPr>
        <p:spPr>
          <a:xfrm>
            <a:off x="4123653" y="41316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53EBE-63B4-3320-8179-5A281F37CE63}"/>
              </a:ext>
            </a:extLst>
          </p:cNvPr>
          <p:cNvSpPr txBox="1"/>
          <p:nvPr/>
        </p:nvSpPr>
        <p:spPr>
          <a:xfrm>
            <a:off x="5167487" y="41316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ED381-64B5-1DA9-053A-194DB9D368EF}"/>
              </a:ext>
            </a:extLst>
          </p:cNvPr>
          <p:cNvSpPr txBox="1"/>
          <p:nvPr/>
        </p:nvSpPr>
        <p:spPr>
          <a:xfrm>
            <a:off x="914400" y="52903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14, 23, Feb 7,19, March 5, 25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D9A9EC-4E1A-3A60-4987-B6BD548FC4AC}"/>
              </a:ext>
            </a:extLst>
          </p:cNvPr>
          <p:cNvSpPr txBox="1"/>
          <p:nvPr/>
        </p:nvSpPr>
        <p:spPr>
          <a:xfrm>
            <a:off x="900344" y="55298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75FAE9-9B56-0CA1-601A-A3AE2041F86E}"/>
              </a:ext>
            </a:extLst>
          </p:cNvPr>
          <p:cNvSpPr txBox="1"/>
          <p:nvPr/>
        </p:nvSpPr>
        <p:spPr>
          <a:xfrm>
            <a:off x="4112868" y="52903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3854-3292-0AA3-8D25-45E06D5AE48D}"/>
              </a:ext>
            </a:extLst>
          </p:cNvPr>
          <p:cNvSpPr txBox="1"/>
          <p:nvPr/>
        </p:nvSpPr>
        <p:spPr>
          <a:xfrm>
            <a:off x="5190453" y="52903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Update on Goal of strengthening communication and content in March</a:t>
            </a:r>
          </a:p>
          <a:p>
            <a:pPr lvl="1">
              <a:buFontTx/>
              <a:buChar char="-"/>
            </a:pPr>
            <a:r>
              <a:rPr lang="en-US" sz="1400" dirty="0"/>
              <a:t>Develop new folders on RTCBTF home page </a:t>
            </a:r>
            <a:r>
              <a:rPr lang="en-US" sz="1400" dirty="0">
                <a:highlight>
                  <a:srgbClr val="FFFF00"/>
                </a:highlight>
              </a:rPr>
              <a:t>(done)</a:t>
            </a:r>
          </a:p>
          <a:p>
            <a:pPr lvl="2">
              <a:buFontTx/>
              <a:buChar char="-"/>
            </a:pPr>
            <a:r>
              <a:rPr lang="en-US" sz="1050" u="sng" dirty="0"/>
              <a:t>Market Trials folder</a:t>
            </a:r>
            <a:r>
              <a:rPr lang="en-US" sz="1050" dirty="0"/>
              <a:t>: Handbooks and supporting materials / FAQ </a:t>
            </a:r>
            <a:r>
              <a:rPr lang="en-US" sz="1050" dirty="0">
                <a:highlight>
                  <a:srgbClr val="FFFF00"/>
                </a:highlight>
              </a:rPr>
              <a:t>(done but still need FAQ)</a:t>
            </a:r>
          </a:p>
          <a:p>
            <a:pPr lvl="2">
              <a:buFontTx/>
              <a:buChar char="-"/>
            </a:pPr>
            <a:r>
              <a:rPr lang="en-US" sz="1050" u="sng" dirty="0"/>
              <a:t>Technical Support folder</a:t>
            </a:r>
            <a:r>
              <a:rPr lang="en-US" sz="1050" dirty="0"/>
              <a:t>: Key TWG technical materials </a:t>
            </a:r>
            <a:r>
              <a:rPr lang="en-US" sz="1050" dirty="0">
                <a:highlight>
                  <a:srgbClr val="FFFF00"/>
                </a:highlight>
              </a:rPr>
              <a:t>(done and continue to add to it)</a:t>
            </a:r>
          </a:p>
          <a:p>
            <a:pPr lvl="1">
              <a:buFontTx/>
              <a:buChar char="-"/>
            </a:pP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mailbox for support of stakeholder implementation questions </a:t>
            </a:r>
            <a:r>
              <a:rPr lang="en-US" sz="1400" dirty="0">
                <a:highlight>
                  <a:srgbClr val="FFFF00"/>
                </a:highlight>
              </a:rPr>
              <a:t>(done)</a:t>
            </a:r>
          </a:p>
          <a:p>
            <a:pPr lvl="1">
              <a:buFontTx/>
              <a:buChar char="-"/>
            </a:pPr>
            <a:r>
              <a:rPr lang="en-US" sz="1400" dirty="0"/>
              <a:t>Post ICCP/telemetry explanation video </a:t>
            </a:r>
            <a:r>
              <a:rPr lang="en-US" sz="1400" dirty="0">
                <a:highlight>
                  <a:srgbClr val="FFFF00"/>
                </a:highlight>
              </a:rPr>
              <a:t>(done)</a:t>
            </a:r>
          </a:p>
          <a:p>
            <a:pPr lvl="1">
              <a:buFontTx/>
              <a:buChar char="-"/>
            </a:pPr>
            <a:r>
              <a:rPr lang="en-US" sz="1400" dirty="0"/>
              <a:t>Following guidance from RTCBTF to engage DSWG separately </a:t>
            </a:r>
            <a:r>
              <a:rPr lang="en-US" sz="1400" dirty="0">
                <a:highlight>
                  <a:srgbClr val="FFFF00"/>
                </a:highlight>
              </a:rPr>
              <a:t>(review content today)</a:t>
            </a:r>
          </a:p>
          <a:p>
            <a:pPr lvl="1">
              <a:buFontTx/>
              <a:buChar char="-"/>
            </a:pPr>
            <a:r>
              <a:rPr lang="en-US" sz="1400" dirty="0"/>
              <a:t>Next TWG meeting is </a:t>
            </a:r>
            <a:r>
              <a:rPr lang="en-US" sz="1400" dirty="0">
                <a:highlight>
                  <a:srgbClr val="FFFF00"/>
                </a:highlight>
              </a:rPr>
              <a:t>March 26</a:t>
            </a:r>
          </a:p>
          <a:p>
            <a:pPr lvl="2">
              <a:buFontTx/>
              <a:buChar char="-"/>
            </a:pPr>
            <a:r>
              <a:rPr lang="en-US" sz="1000" dirty="0"/>
              <a:t>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Closed-Loop LFC planning (April initial review)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Formal Market Trials begin in 6 weeks (May 5, 2025)</a:t>
            </a:r>
          </a:p>
          <a:p>
            <a:pPr lvl="1">
              <a:buFontTx/>
              <a:buChar char="-"/>
            </a:pPr>
            <a:r>
              <a:rPr lang="en-US" sz="1400" dirty="0"/>
              <a:t>Weekly </a:t>
            </a:r>
            <a:r>
              <a:rPr lang="en-US" sz="1400" dirty="0" err="1"/>
              <a:t>WebEx</a:t>
            </a:r>
            <a:r>
              <a:rPr lang="en-US" sz="1400" dirty="0"/>
              <a:t> every Monday 10am-10:30am (starting May 5 – December 8, 2025)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9F810-F256-5C40-60FA-7E3FC3C4B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4EA1-CD07-04EE-4FA2-E77F5641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Notice on QSE Readiness (response due by March 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21D74-8EFD-6C0D-363F-26B1F794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3"/>
            <a:ext cx="8534400" cy="57095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hlinkClick r:id="rId2"/>
              </a:rPr>
              <a:t>Market Notice</a:t>
            </a:r>
            <a:r>
              <a:rPr lang="en-US" sz="1800" dirty="0"/>
              <a:t> sent March 13 with Monday March 31 due date: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5B3AE-98DD-F422-7EE7-53F9CA0D6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F5279C-380C-B213-EF48-870099AFD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385584"/>
            <a:ext cx="8534400" cy="47763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44D748-6AD5-2878-5E49-37FE3DF5B679}"/>
              </a:ext>
            </a:extLst>
          </p:cNvPr>
          <p:cNvSpPr/>
          <p:nvPr/>
        </p:nvSpPr>
        <p:spPr>
          <a:xfrm>
            <a:off x="76200" y="3733800"/>
            <a:ext cx="8534400" cy="1905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1874D5-7092-12F6-0FB1-C8FD540A7075}"/>
              </a:ext>
            </a:extLst>
          </p:cNvPr>
          <p:cNvSpPr/>
          <p:nvPr/>
        </p:nvSpPr>
        <p:spPr>
          <a:xfrm>
            <a:off x="76200" y="2495825"/>
            <a:ext cx="8534400" cy="399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4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QSE with Resources- Scorecard as of x/x/2025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F732E7-1FDC-95C1-A1D4-12C56F1D1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725884"/>
            <a:ext cx="3056310" cy="54062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2E1B01-6928-CEE2-A372-5082C69FC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335" y="725884"/>
            <a:ext cx="2894921" cy="540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2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144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Review and discussion of NPRR1269 and analysis 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Goal is to educate/prepare for TAC tomorrow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State of Charge / AS Duration Discussion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Market Readiness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Review Handbook #3- Open Loop SCED (Round 2)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Review Handbook #4- QSE Telemetry Tests (Round 2)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Review 3 New training modules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Demand Response Training- Steve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Day-Ahead Market Training- Alfredo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Operations Training- Abhi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TWG Updates/Questions 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23086</TotalTime>
  <Words>766</Words>
  <Application>Microsoft Office PowerPoint</Application>
  <PresentationFormat>On-screen Show (4:3)</PresentationFormat>
  <Paragraphs>158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PowerPoint Presentation</vt:lpstr>
      <vt:lpstr>Other Updates </vt:lpstr>
      <vt:lpstr>Market Notice on QSE Readiness (response due by March 31)</vt:lpstr>
      <vt:lpstr>QSE with Resources- Scorecard as of x/x/2025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621</cp:revision>
  <cp:lastPrinted>2017-10-10T21:31:05Z</cp:lastPrinted>
  <dcterms:created xsi:type="dcterms:W3CDTF">2016-01-21T15:20:31Z</dcterms:created>
  <dcterms:modified xsi:type="dcterms:W3CDTF">2025-03-18T12:42:25Z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