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67" r:id="rId6"/>
  </p:sldMasterIdLst>
  <p:notesMasterIdLst>
    <p:notesMasterId r:id="rId14"/>
  </p:notesMasterIdLst>
  <p:handoutMasterIdLst>
    <p:handoutMasterId r:id="rId15"/>
  </p:handoutMasterIdLst>
  <p:sldIdLst>
    <p:sldId id="2590" r:id="rId7"/>
    <p:sldId id="267" r:id="rId8"/>
    <p:sldId id="2592" r:id="rId9"/>
    <p:sldId id="277" r:id="rId10"/>
    <p:sldId id="278" r:id="rId11"/>
    <p:sldId id="279" r:id="rId12"/>
    <p:sldId id="2591" r:id="rId13"/>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274B748-C2E2-CD1D-7097-BB267DC7B270}" name="Drake, Gordon" initials="DG" userId="S::gordon.drake@ercot.com::d3aa080c-bd91-4052-98d6-063a86a83a9f" providerId="AD"/>
  <p188:author id="{4C7EE395-C4A6-FB07-AC12-67842179DB60}" name="Shanks, Magie" initials="SM" userId="S::magie.shanks@ercot.com::e739fc37-98bb-40af-9573-d1c4800777c6" providerId="AD"/>
  <p188:author id="{43831BD2-3014-FC08-390A-9936949E1516}" name="Maggio, Dave" initials="DM" userId="S::David.Maggio@ercot.com::ac169136-3d92-4093-a1ee-cd2fa0ab6301" providerId="AD"/>
  <p188:author id="{B9C7F1F7-236C-12E2-9347-B0ADC1D890DE}" name="Young, Matthew" initials="MY" userId="S::Matthew.Young@ercot.com::fc8f6a90-4f34-4dfe-bafb-11dda3a00151"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CBE3EB"/>
    <a:srgbClr val="00AEC7"/>
    <a:srgbClr val="E7F2F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36D0312-096E-A573-98A2-60C3E52EA63D}" v="2" dt="2025-03-17T15:15:24.752"/>
    <p1510:client id="{D09C24E1-F1DC-CF64-70C7-982B2AB891A0}" v="1" dt="2025-03-17T15:12:31.754"/>
    <p1510:client id="{D9601CDA-C9F4-408C-A09C-54DA90DB03AE}" v="652" dt="2025-03-17T15:17:32.195"/>
    <p1510:client id="{FB8395BD-4E73-5BDE-C2FC-E81671D1ED2F}" v="1" dt="2025-03-17T15:18:00.33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47" d="100"/>
          <a:sy n="147" d="100"/>
        </p:scale>
        <p:origin x="2106" y="168"/>
      </p:cViewPr>
      <p:guideLst>
        <p:guide orient="horz" pos="2160"/>
        <p:guide pos="2880"/>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theme" Target="theme/theme1.xml"/><Relationship Id="rId3" Type="http://schemas.openxmlformats.org/officeDocument/2006/relationships/customXml" Target="../customXml/item3.xml"/><Relationship Id="rId21" Type="http://schemas.microsoft.com/office/2015/10/relationships/revisionInfo" Target="revisionInfo.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handoutMaster" Target="handoutMasters/handoutMaster1.xml"/><Relationship Id="rId10" Type="http://schemas.openxmlformats.org/officeDocument/2006/relationships/slide" Target="slides/slide4.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notesMaster" Target="notesMasters/notesMaster1.xml"/><Relationship Id="rId22"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ggio, Dave" userId="ac169136-3d92-4093-a1ee-cd2fa0ab6301" providerId="ADAL" clId="{D9601CDA-C9F4-408C-A09C-54DA90DB03AE}"/>
    <pc:docChg chg="undo custSel modSld">
      <pc:chgData name="Maggio, Dave" userId="ac169136-3d92-4093-a1ee-cd2fa0ab6301" providerId="ADAL" clId="{D9601CDA-C9F4-408C-A09C-54DA90DB03AE}" dt="2025-03-17T15:17:32.195" v="649" actId="20577"/>
      <pc:docMkLst>
        <pc:docMk/>
      </pc:docMkLst>
      <pc:sldChg chg="modSp mod">
        <pc:chgData name="Maggio, Dave" userId="ac169136-3d92-4093-a1ee-cd2fa0ab6301" providerId="ADAL" clId="{D9601CDA-C9F4-408C-A09C-54DA90DB03AE}" dt="2025-03-17T15:03:42.110" v="4" actId="403"/>
        <pc:sldMkLst>
          <pc:docMk/>
          <pc:sldMk cId="3190927396" sldId="267"/>
        </pc:sldMkLst>
        <pc:spChg chg="mod">
          <ac:chgData name="Maggio, Dave" userId="ac169136-3d92-4093-a1ee-cd2fa0ab6301" providerId="ADAL" clId="{D9601CDA-C9F4-408C-A09C-54DA90DB03AE}" dt="2025-03-17T15:03:42.110" v="4" actId="403"/>
          <ac:spMkLst>
            <pc:docMk/>
            <pc:sldMk cId="3190927396" sldId="267"/>
            <ac:spMk id="3" creationId="{00000000-0000-0000-0000-000000000000}"/>
          </ac:spMkLst>
        </pc:spChg>
      </pc:sldChg>
      <pc:sldChg chg="modSp mod modCm">
        <pc:chgData name="Maggio, Dave" userId="ac169136-3d92-4093-a1ee-cd2fa0ab6301" providerId="ADAL" clId="{D9601CDA-C9F4-408C-A09C-54DA90DB03AE}" dt="2025-03-17T15:17:32.195" v="649" actId="20577"/>
        <pc:sldMkLst>
          <pc:docMk/>
          <pc:sldMk cId="1435962460" sldId="277"/>
        </pc:sldMkLst>
        <pc:spChg chg="mod">
          <ac:chgData name="Maggio, Dave" userId="ac169136-3d92-4093-a1ee-cd2fa0ab6301" providerId="ADAL" clId="{D9601CDA-C9F4-408C-A09C-54DA90DB03AE}" dt="2025-03-17T15:17:32.195" v="649" actId="20577"/>
          <ac:spMkLst>
            <pc:docMk/>
            <pc:sldMk cId="1435962460" sldId="277"/>
            <ac:spMk id="3" creationId="{00000000-0000-0000-0000-000000000000}"/>
          </ac:spMkLst>
        </pc:spChg>
        <pc:extLst>
          <p:ext xmlns:p="http://schemas.openxmlformats.org/presentationml/2006/main" uri="{D6D511B9-2390-475A-947B-AFAB55BFBCF1}">
            <pc226:cmChg xmlns:pc226="http://schemas.microsoft.com/office/powerpoint/2022/06/main/command" chg="mod">
              <pc226:chgData name="Maggio, Dave" userId="ac169136-3d92-4093-a1ee-cd2fa0ab6301" providerId="ADAL" clId="{D9601CDA-C9F4-408C-A09C-54DA90DB03AE}" dt="2025-03-17T15:17:32.195" v="649" actId="20577"/>
              <pc2:cmMkLst xmlns:pc2="http://schemas.microsoft.com/office/powerpoint/2019/9/main/command">
                <pc:docMk/>
                <pc:sldMk cId="1435962460" sldId="277"/>
                <pc2:cmMk id="{02CC918E-9D3E-4B3D-B233-64B3E833E141}"/>
              </pc2:cmMkLst>
            </pc226:cmChg>
          </p:ext>
        </pc:extLst>
      </pc:sldChg>
      <pc:sldChg chg="modSp mod">
        <pc:chgData name="Maggio, Dave" userId="ac169136-3d92-4093-a1ee-cd2fa0ab6301" providerId="ADAL" clId="{D9601CDA-C9F4-408C-A09C-54DA90DB03AE}" dt="2025-03-17T15:15:44.817" v="577" actId="20577"/>
        <pc:sldMkLst>
          <pc:docMk/>
          <pc:sldMk cId="2114504731" sldId="2591"/>
        </pc:sldMkLst>
        <pc:spChg chg="mod">
          <ac:chgData name="Maggio, Dave" userId="ac169136-3d92-4093-a1ee-cd2fa0ab6301" providerId="ADAL" clId="{D9601CDA-C9F4-408C-A09C-54DA90DB03AE}" dt="2025-03-17T15:15:44.817" v="577" actId="20577"/>
          <ac:spMkLst>
            <pc:docMk/>
            <pc:sldMk cId="2114504731" sldId="2591"/>
            <ac:spMk id="3" creationId="{00000000-0000-0000-0000-000000000000}"/>
          </ac:spMkLst>
        </pc:spChg>
      </pc:sldChg>
      <pc:sldChg chg="modSp mod modCm">
        <pc:chgData name="Maggio, Dave" userId="ac169136-3d92-4093-a1ee-cd2fa0ab6301" providerId="ADAL" clId="{D9601CDA-C9F4-408C-A09C-54DA90DB03AE}" dt="2025-03-17T15:17:22.290" v="638" actId="1035"/>
        <pc:sldMkLst>
          <pc:docMk/>
          <pc:sldMk cId="3256386076" sldId="2592"/>
        </pc:sldMkLst>
        <pc:spChg chg="mod">
          <ac:chgData name="Maggio, Dave" userId="ac169136-3d92-4093-a1ee-cd2fa0ab6301" providerId="ADAL" clId="{D9601CDA-C9F4-408C-A09C-54DA90DB03AE}" dt="2025-03-17T15:17:22.290" v="638" actId="1035"/>
          <ac:spMkLst>
            <pc:docMk/>
            <pc:sldMk cId="3256386076" sldId="2592"/>
            <ac:spMk id="3" creationId="{6322708B-3D4A-3DE4-13BA-D0222B940709}"/>
          </ac:spMkLst>
        </pc:spChg>
        <pc:extLst>
          <p:ext xmlns:p="http://schemas.openxmlformats.org/presentationml/2006/main" uri="{D6D511B9-2390-475A-947B-AFAB55BFBCF1}">
            <pc226:cmChg xmlns:pc226="http://schemas.microsoft.com/office/powerpoint/2022/06/main/command" chg="mod">
              <pc226:chgData name="Maggio, Dave" userId="ac169136-3d92-4093-a1ee-cd2fa0ab6301" providerId="ADAL" clId="{D9601CDA-C9F4-408C-A09C-54DA90DB03AE}" dt="2025-03-17T15:17:15.648" v="618" actId="20577"/>
              <pc2:cmMkLst xmlns:pc2="http://schemas.microsoft.com/office/powerpoint/2019/9/main/command">
                <pc:docMk/>
                <pc:sldMk cId="3256386076" sldId="2592"/>
                <pc2:cmMk id="{CBC6C10B-7FC7-403D-966D-56D556359EB7}"/>
              </pc2:cmMkLst>
            </pc226:cmChg>
          </p:ext>
        </pc:extLst>
      </pc:sldChg>
    </pc:docChg>
  </pc:docChgLst>
  <pc:docChgLst>
    <pc:chgData name="Young, Matthew" userId="fc8f6a90-4f34-4dfe-bafb-11dda3a00151" providerId="ADAL" clId="{5D23B9CC-4728-4E1C-9166-E6ADD221AAE4}"/>
    <pc:docChg chg="modSld">
      <pc:chgData name="Young, Matthew" userId="fc8f6a90-4f34-4dfe-bafb-11dda3a00151" providerId="ADAL" clId="{5D23B9CC-4728-4E1C-9166-E6ADD221AAE4}" dt="2025-03-18T13:49:25.570" v="3" actId="20577"/>
      <pc:docMkLst>
        <pc:docMk/>
      </pc:docMkLst>
      <pc:sldChg chg="modSp mod modCm">
        <pc:chgData name="Young, Matthew" userId="fc8f6a90-4f34-4dfe-bafb-11dda3a00151" providerId="ADAL" clId="{5D23B9CC-4728-4E1C-9166-E6ADD221AAE4}" dt="2025-03-18T13:49:25.570" v="3" actId="20577"/>
        <pc:sldMkLst>
          <pc:docMk/>
          <pc:sldMk cId="3256386076" sldId="2592"/>
        </pc:sldMkLst>
        <pc:spChg chg="mod">
          <ac:chgData name="Young, Matthew" userId="fc8f6a90-4f34-4dfe-bafb-11dda3a00151" providerId="ADAL" clId="{5D23B9CC-4728-4E1C-9166-E6ADD221AAE4}" dt="2025-03-18T13:49:25.570" v="3" actId="20577"/>
          <ac:spMkLst>
            <pc:docMk/>
            <pc:sldMk cId="3256386076" sldId="2592"/>
            <ac:spMk id="3" creationId="{6322708B-3D4A-3DE4-13BA-D0222B940709}"/>
          </ac:spMkLst>
        </pc:spChg>
        <pc:extLst>
          <p:ext xmlns:p="http://schemas.openxmlformats.org/presentationml/2006/main" uri="{D6D511B9-2390-475A-947B-AFAB55BFBCF1}">
            <pc226:cmChg xmlns:pc226="http://schemas.microsoft.com/office/powerpoint/2022/06/main/command" chg="mod">
              <pc226:chgData name="Young, Matthew" userId="fc8f6a90-4f34-4dfe-bafb-11dda3a00151" providerId="ADAL" clId="{5D23B9CC-4728-4E1C-9166-E6ADD221AAE4}" dt="2025-03-18T13:49:25.570" v="3" actId="20577"/>
              <pc2:cmMkLst xmlns:pc2="http://schemas.microsoft.com/office/powerpoint/2019/9/main/command">
                <pc:docMk/>
                <pc:sldMk cId="3256386076" sldId="2592"/>
                <pc2:cmMk id="{CBC6C10B-7FC7-403D-966D-56D556359EB7}"/>
              </pc2:cmMkLst>
            </pc226:cmChg>
          </p:ext>
        </pc:extLst>
      </pc:sldChg>
    </pc:docChg>
  </pc:docChgLst>
  <pc:docChgLst>
    <pc:chgData name="Dinopol, Ohlen" userId="S::ohlen.dinopol@ercot.com::e80d1270-419a-46ce-a381-88c216ebef1b" providerId="AD" clId="Web-{636D0312-096E-A573-98A2-60C3E52EA63D}"/>
    <pc:docChg chg="modSld">
      <pc:chgData name="Dinopol, Ohlen" userId="S::ohlen.dinopol@ercot.com::e80d1270-419a-46ce-a381-88c216ebef1b" providerId="AD" clId="Web-{636D0312-096E-A573-98A2-60C3E52EA63D}" dt="2025-03-17T15:15:24.752" v="1" actId="20577"/>
      <pc:docMkLst>
        <pc:docMk/>
      </pc:docMkLst>
      <pc:sldChg chg="modSp">
        <pc:chgData name="Dinopol, Ohlen" userId="S::ohlen.dinopol@ercot.com::e80d1270-419a-46ce-a381-88c216ebef1b" providerId="AD" clId="Web-{636D0312-096E-A573-98A2-60C3E52EA63D}" dt="2025-03-17T15:15:24.752" v="1" actId="20577"/>
        <pc:sldMkLst>
          <pc:docMk/>
          <pc:sldMk cId="2114504731" sldId="2591"/>
        </pc:sldMkLst>
        <pc:spChg chg="mod">
          <ac:chgData name="Dinopol, Ohlen" userId="S::ohlen.dinopol@ercot.com::e80d1270-419a-46ce-a381-88c216ebef1b" providerId="AD" clId="Web-{636D0312-096E-A573-98A2-60C3E52EA63D}" dt="2025-03-17T15:15:24.752" v="1" actId="20577"/>
          <ac:spMkLst>
            <pc:docMk/>
            <pc:sldMk cId="2114504731" sldId="2591"/>
            <ac:spMk id="3" creationId="{00000000-0000-0000-0000-000000000000}"/>
          </ac:spMkLst>
        </pc:spChg>
      </pc:sldChg>
    </pc:docChg>
  </pc:docChgLst>
  <pc:docChgLst>
    <pc:chgData name="Shanks, Magie" userId="S::magie.shanks@ercot.com::e739fc37-98bb-40af-9573-d1c4800777c6" providerId="AD" clId="Web-{10AF281C-E3DD-97EF-638A-BF69D6F78ACE}"/>
    <pc:docChg chg="mod modSld">
      <pc:chgData name="Shanks, Magie" userId="S::magie.shanks@ercot.com::e739fc37-98bb-40af-9573-d1c4800777c6" providerId="AD" clId="Web-{10AF281C-E3DD-97EF-638A-BF69D6F78ACE}" dt="2025-03-17T13:06:12.176" v="10"/>
      <pc:docMkLst>
        <pc:docMk/>
      </pc:docMkLst>
      <pc:sldChg chg="modSp">
        <pc:chgData name="Shanks, Magie" userId="S::magie.shanks@ercot.com::e739fc37-98bb-40af-9573-d1c4800777c6" providerId="AD" clId="Web-{10AF281C-E3DD-97EF-638A-BF69D6F78ACE}" dt="2025-03-17T13:05:21.801" v="9" actId="20577"/>
        <pc:sldMkLst>
          <pc:docMk/>
          <pc:sldMk cId="2114504731" sldId="2591"/>
        </pc:sldMkLst>
        <pc:spChg chg="mod">
          <ac:chgData name="Shanks, Magie" userId="S::magie.shanks@ercot.com::e739fc37-98bb-40af-9573-d1c4800777c6" providerId="AD" clId="Web-{10AF281C-E3DD-97EF-638A-BF69D6F78ACE}" dt="2025-03-17T13:05:21.801" v="9" actId="20577"/>
          <ac:spMkLst>
            <pc:docMk/>
            <pc:sldMk cId="2114504731" sldId="2591"/>
            <ac:spMk id="3" creationId="{00000000-0000-0000-0000-000000000000}"/>
          </ac:spMkLst>
        </pc:spChg>
      </pc:sldChg>
    </pc:docChg>
  </pc:docChgLst>
  <pc:docChgLst>
    <pc:chgData name="Dinopol, Ohlen" userId="S::ohlen.dinopol@ercot.com::e80d1270-419a-46ce-a381-88c216ebef1b" providerId="AD" clId="Web-{D09C24E1-F1DC-CF64-70C7-982B2AB891A0}"/>
    <pc:docChg chg="modSld">
      <pc:chgData name="Dinopol, Ohlen" userId="S::ohlen.dinopol@ercot.com::e80d1270-419a-46ce-a381-88c216ebef1b" providerId="AD" clId="Web-{D09C24E1-F1DC-CF64-70C7-982B2AB891A0}" dt="2025-03-17T15:12:31.754" v="0" actId="20577"/>
      <pc:docMkLst>
        <pc:docMk/>
      </pc:docMkLst>
      <pc:sldChg chg="modSp">
        <pc:chgData name="Dinopol, Ohlen" userId="S::ohlen.dinopol@ercot.com::e80d1270-419a-46ce-a381-88c216ebef1b" providerId="AD" clId="Web-{D09C24E1-F1DC-CF64-70C7-982B2AB891A0}" dt="2025-03-17T15:12:31.754" v="0" actId="20577"/>
        <pc:sldMkLst>
          <pc:docMk/>
          <pc:sldMk cId="2114504731" sldId="2591"/>
        </pc:sldMkLst>
        <pc:spChg chg="mod">
          <ac:chgData name="Dinopol, Ohlen" userId="S::ohlen.dinopol@ercot.com::e80d1270-419a-46ce-a381-88c216ebef1b" providerId="AD" clId="Web-{D09C24E1-F1DC-CF64-70C7-982B2AB891A0}" dt="2025-03-17T15:12:31.754" v="0" actId="20577"/>
          <ac:spMkLst>
            <pc:docMk/>
            <pc:sldMk cId="2114504731" sldId="2591"/>
            <ac:spMk id="3" creationId="{00000000-0000-0000-0000-000000000000}"/>
          </ac:spMkLst>
        </pc:spChg>
      </pc:sldChg>
    </pc:docChg>
  </pc:docChgLst>
  <pc:docChgLst>
    <pc:chgData name="Drake, Gordon" userId="S::gordon.drake@ercot.com::d3aa080c-bd91-4052-98d6-063a86a83a9f" providerId="AD" clId="Web-{BE23CC75-4869-11A9-4181-299AB0E939DA}"/>
    <pc:docChg chg="mod addSld modSld">
      <pc:chgData name="Drake, Gordon" userId="S::gordon.drake@ercot.com::d3aa080c-bd91-4052-98d6-063a86a83a9f" providerId="AD" clId="Web-{BE23CC75-4869-11A9-4181-299AB0E939DA}" dt="2025-03-14T21:40:44.827" v="928" actId="20577"/>
      <pc:docMkLst>
        <pc:docMk/>
      </pc:docMkLst>
      <pc:sldChg chg="modSp">
        <pc:chgData name="Drake, Gordon" userId="S::gordon.drake@ercot.com::d3aa080c-bd91-4052-98d6-063a86a83a9f" providerId="AD" clId="Web-{BE23CC75-4869-11A9-4181-299AB0E939DA}" dt="2025-03-14T21:26:15.648" v="21" actId="20577"/>
        <pc:sldMkLst>
          <pc:docMk/>
          <pc:sldMk cId="3190927396" sldId="267"/>
        </pc:sldMkLst>
        <pc:spChg chg="mod">
          <ac:chgData name="Drake, Gordon" userId="S::gordon.drake@ercot.com::d3aa080c-bd91-4052-98d6-063a86a83a9f" providerId="AD" clId="Web-{BE23CC75-4869-11A9-4181-299AB0E939DA}" dt="2025-03-14T21:26:15.648" v="21" actId="20577"/>
          <ac:spMkLst>
            <pc:docMk/>
            <pc:sldMk cId="3190927396" sldId="267"/>
            <ac:spMk id="3" creationId="{00000000-0000-0000-0000-000000000000}"/>
          </ac:spMkLst>
        </pc:spChg>
      </pc:sldChg>
      <pc:sldChg chg="modSp">
        <pc:chgData name="Drake, Gordon" userId="S::gordon.drake@ercot.com::d3aa080c-bd91-4052-98d6-063a86a83a9f" providerId="AD" clId="Web-{BE23CC75-4869-11A9-4181-299AB0E939DA}" dt="2025-03-14T21:29:45.994" v="174" actId="20577"/>
        <pc:sldMkLst>
          <pc:docMk/>
          <pc:sldMk cId="1435962460" sldId="277"/>
        </pc:sldMkLst>
        <pc:spChg chg="mod">
          <ac:chgData name="Drake, Gordon" userId="S::gordon.drake@ercot.com::d3aa080c-bd91-4052-98d6-063a86a83a9f" providerId="AD" clId="Web-{BE23CC75-4869-11A9-4181-299AB0E939DA}" dt="2025-03-14T21:29:45.994" v="174" actId="20577"/>
          <ac:spMkLst>
            <pc:docMk/>
            <pc:sldMk cId="1435962460" sldId="277"/>
            <ac:spMk id="3" creationId="{00000000-0000-0000-0000-000000000000}"/>
          </ac:spMkLst>
        </pc:spChg>
        <pc:graphicFrameChg chg="mod">
          <ac:chgData name="Drake, Gordon" userId="S::gordon.drake@ercot.com::d3aa080c-bd91-4052-98d6-063a86a83a9f" providerId="AD" clId="Web-{BE23CC75-4869-11A9-4181-299AB0E939DA}" dt="2025-03-14T21:29:22.462" v="167" actId="1076"/>
          <ac:graphicFrameMkLst>
            <pc:docMk/>
            <pc:sldMk cId="1435962460" sldId="277"/>
            <ac:graphicFrameMk id="5" creationId="{382B6265-748E-FED8-38ED-F3A05F45C978}"/>
          </ac:graphicFrameMkLst>
        </pc:graphicFrameChg>
        <pc:graphicFrameChg chg="mod">
          <ac:chgData name="Drake, Gordon" userId="S::gordon.drake@ercot.com::d3aa080c-bd91-4052-98d6-063a86a83a9f" providerId="AD" clId="Web-{BE23CC75-4869-11A9-4181-299AB0E939DA}" dt="2025-03-14T21:29:22.384" v="166" actId="1076"/>
          <ac:graphicFrameMkLst>
            <pc:docMk/>
            <pc:sldMk cId="1435962460" sldId="277"/>
            <ac:graphicFrameMk id="12" creationId="{A861BA07-3204-B2EE-E413-1E58815CB417}"/>
          </ac:graphicFrameMkLst>
        </pc:graphicFrameChg>
      </pc:sldChg>
      <pc:sldChg chg="modSp">
        <pc:chgData name="Drake, Gordon" userId="S::gordon.drake@ercot.com::d3aa080c-bd91-4052-98d6-063a86a83a9f" providerId="AD" clId="Web-{BE23CC75-4869-11A9-4181-299AB0E939DA}" dt="2025-03-14T21:25:40.414" v="19" actId="1076"/>
        <pc:sldMkLst>
          <pc:docMk/>
          <pc:sldMk cId="1413894270" sldId="278"/>
        </pc:sldMkLst>
        <pc:spChg chg="mod">
          <ac:chgData name="Drake, Gordon" userId="S::gordon.drake@ercot.com::d3aa080c-bd91-4052-98d6-063a86a83a9f" providerId="AD" clId="Web-{BE23CC75-4869-11A9-4181-299AB0E939DA}" dt="2025-03-14T21:25:40.414" v="19" actId="1076"/>
          <ac:spMkLst>
            <pc:docMk/>
            <pc:sldMk cId="1413894270" sldId="278"/>
            <ac:spMk id="11" creationId="{6B20EE54-D455-6379-CAD6-C0E7F74F32EC}"/>
          </ac:spMkLst>
        </pc:spChg>
        <pc:graphicFrameChg chg="mod">
          <ac:chgData name="Drake, Gordon" userId="S::gordon.drake@ercot.com::d3aa080c-bd91-4052-98d6-063a86a83a9f" providerId="AD" clId="Web-{BE23CC75-4869-11A9-4181-299AB0E939DA}" dt="2025-03-14T21:25:34.320" v="18" actId="1076"/>
          <ac:graphicFrameMkLst>
            <pc:docMk/>
            <pc:sldMk cId="1413894270" sldId="278"/>
            <ac:graphicFrameMk id="5" creationId="{1E480B8D-0479-92AF-94C8-84C7F02A3118}"/>
          </ac:graphicFrameMkLst>
        </pc:graphicFrameChg>
        <pc:graphicFrameChg chg="mod">
          <ac:chgData name="Drake, Gordon" userId="S::gordon.drake@ercot.com::d3aa080c-bd91-4052-98d6-063a86a83a9f" providerId="AD" clId="Web-{BE23CC75-4869-11A9-4181-299AB0E939DA}" dt="2025-03-14T21:25:34.195" v="17" actId="1076"/>
          <ac:graphicFrameMkLst>
            <pc:docMk/>
            <pc:sldMk cId="1413894270" sldId="278"/>
            <ac:graphicFrameMk id="10" creationId="{960AB020-4A97-DA9A-7C42-8FBECC0D8240}"/>
          </ac:graphicFrameMkLst>
        </pc:graphicFrameChg>
      </pc:sldChg>
      <pc:sldChg chg="modSp">
        <pc:chgData name="Drake, Gordon" userId="S::gordon.drake@ercot.com::d3aa080c-bd91-4052-98d6-063a86a83a9f" providerId="AD" clId="Web-{BE23CC75-4869-11A9-4181-299AB0E939DA}" dt="2025-03-14T21:21:44.771" v="15" actId="1076"/>
        <pc:sldMkLst>
          <pc:docMk/>
          <pc:sldMk cId="3429443626" sldId="279"/>
        </pc:sldMkLst>
        <pc:graphicFrameChg chg="mod modGraphic">
          <ac:chgData name="Drake, Gordon" userId="S::gordon.drake@ercot.com::d3aa080c-bd91-4052-98d6-063a86a83a9f" providerId="AD" clId="Web-{BE23CC75-4869-11A9-4181-299AB0E939DA}" dt="2025-03-14T21:21:44.771" v="15" actId="1076"/>
          <ac:graphicFrameMkLst>
            <pc:docMk/>
            <pc:sldMk cId="3429443626" sldId="279"/>
            <ac:graphicFrameMk id="7" creationId="{12E6ED1F-DBDE-539E-0651-9A349F1802FB}"/>
          </ac:graphicFrameMkLst>
        </pc:graphicFrameChg>
      </pc:sldChg>
      <pc:sldChg chg="modSp">
        <pc:chgData name="Drake, Gordon" userId="S::gordon.drake@ercot.com::d3aa080c-bd91-4052-98d6-063a86a83a9f" providerId="AD" clId="Web-{BE23CC75-4869-11A9-4181-299AB0E939DA}" dt="2025-03-14T21:40:44.827" v="928" actId="20577"/>
        <pc:sldMkLst>
          <pc:docMk/>
          <pc:sldMk cId="2114504731" sldId="2591"/>
        </pc:sldMkLst>
        <pc:spChg chg="mod">
          <ac:chgData name="Drake, Gordon" userId="S::gordon.drake@ercot.com::d3aa080c-bd91-4052-98d6-063a86a83a9f" providerId="AD" clId="Web-{BE23CC75-4869-11A9-4181-299AB0E939DA}" dt="2025-03-14T21:31:53.854" v="197" actId="20577"/>
          <ac:spMkLst>
            <pc:docMk/>
            <pc:sldMk cId="2114504731" sldId="2591"/>
            <ac:spMk id="2" creationId="{00000000-0000-0000-0000-000000000000}"/>
          </ac:spMkLst>
        </pc:spChg>
        <pc:spChg chg="mod">
          <ac:chgData name="Drake, Gordon" userId="S::gordon.drake@ercot.com::d3aa080c-bd91-4052-98d6-063a86a83a9f" providerId="AD" clId="Web-{BE23CC75-4869-11A9-4181-299AB0E939DA}" dt="2025-03-14T21:40:44.827" v="928" actId="20577"/>
          <ac:spMkLst>
            <pc:docMk/>
            <pc:sldMk cId="2114504731" sldId="2591"/>
            <ac:spMk id="3" creationId="{00000000-0000-0000-0000-000000000000}"/>
          </ac:spMkLst>
        </pc:spChg>
      </pc:sldChg>
      <pc:sldChg chg="modSp new">
        <pc:chgData name="Drake, Gordon" userId="S::gordon.drake@ercot.com::d3aa080c-bd91-4052-98d6-063a86a83a9f" providerId="AD" clId="Web-{BE23CC75-4869-11A9-4181-299AB0E939DA}" dt="2025-03-14T21:28:46.665" v="161" actId="20577"/>
        <pc:sldMkLst>
          <pc:docMk/>
          <pc:sldMk cId="3256386076" sldId="2592"/>
        </pc:sldMkLst>
        <pc:spChg chg="mod">
          <ac:chgData name="Drake, Gordon" userId="S::gordon.drake@ercot.com::d3aa080c-bd91-4052-98d6-063a86a83a9f" providerId="AD" clId="Web-{BE23CC75-4869-11A9-4181-299AB0E939DA}" dt="2025-03-14T21:26:31.727" v="48" actId="20577"/>
          <ac:spMkLst>
            <pc:docMk/>
            <pc:sldMk cId="3256386076" sldId="2592"/>
            <ac:spMk id="2" creationId="{C5F44826-C4D2-6D60-649C-A9F4832389E1}"/>
          </ac:spMkLst>
        </pc:spChg>
        <pc:spChg chg="mod">
          <ac:chgData name="Drake, Gordon" userId="S::gordon.drake@ercot.com::d3aa080c-bd91-4052-98d6-063a86a83a9f" providerId="AD" clId="Web-{BE23CC75-4869-11A9-4181-299AB0E939DA}" dt="2025-03-14T21:28:46.665" v="161" actId="20577"/>
          <ac:spMkLst>
            <pc:docMk/>
            <pc:sldMk cId="3256386076" sldId="2592"/>
            <ac:spMk id="3" creationId="{6322708B-3D4A-3DE4-13BA-D0222B940709}"/>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4/3/2025</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4/3/2025</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2AC51D-6DAA-4455-8EA7-D54B64909A85}"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1951967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28893434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a:p>
        </p:txBody>
      </p:sp>
    </p:spTree>
    <p:extLst>
      <p:ext uri="{BB962C8B-B14F-4D97-AF65-F5344CB8AC3E}">
        <p14:creationId xmlns:p14="http://schemas.microsoft.com/office/powerpoint/2010/main" val="41367487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19352137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6</a:t>
            </a:fld>
            <a:endParaRPr lang="en-US"/>
          </a:p>
        </p:txBody>
      </p:sp>
    </p:spTree>
    <p:extLst>
      <p:ext uri="{BB962C8B-B14F-4D97-AF65-F5344CB8AC3E}">
        <p14:creationId xmlns:p14="http://schemas.microsoft.com/office/powerpoint/2010/main" val="391306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7</a:t>
            </a:fld>
            <a:endParaRPr lang="en-US"/>
          </a:p>
        </p:txBody>
      </p:sp>
    </p:spTree>
    <p:extLst>
      <p:ext uri="{BB962C8B-B14F-4D97-AF65-F5344CB8AC3E}">
        <p14:creationId xmlns:p14="http://schemas.microsoft.com/office/powerpoint/2010/main" val="10656918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Slide Number Placeholder 5">
            <a:extLst>
              <a:ext uri="{FF2B5EF4-FFF2-40B4-BE49-F238E27FC236}">
                <a16:creationId xmlns:a16="http://schemas.microsoft.com/office/drawing/2014/main" id="{30C3FE9B-3629-F840-9B7C-FED026FA8D1E}"/>
              </a:ext>
            </a:extLst>
          </p:cNvPr>
          <p:cNvSpPr txBox="1">
            <a:spLocks/>
          </p:cNvSpPr>
          <p:nvPr userDrawn="1"/>
        </p:nvSpPr>
        <p:spPr>
          <a:xfrm>
            <a:off x="8534402" y="6408738"/>
            <a:ext cx="485231" cy="220662"/>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accent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7C858C"/>
              </a:solidFill>
              <a:effectLst/>
              <a:uLnTx/>
              <a:uFillTx/>
              <a:latin typeface="Arial"/>
              <a:ea typeface="+mn-ea"/>
              <a:cs typeface="+mn-cs"/>
            </a:endParaRPr>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2759304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xml"/><Relationship Id="rId1"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6CA506B5-FDB9-00DB-D28E-B5AD0C13BD4B}"/>
              </a:ext>
            </a:extLst>
          </p:cNvPr>
          <p:cNvSpPr/>
          <p:nvPr userDrawn="1"/>
        </p:nvSpPr>
        <p:spPr>
          <a:xfrm>
            <a:off x="8582570" y="6477000"/>
            <a:ext cx="485231" cy="380999"/>
          </a:xfrm>
          <a:prstGeom prst="rect">
            <a:avLst/>
          </a:prstGeom>
          <a:solidFill>
            <a:srgbClr val="E6EBF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E6EBF0"/>
              </a:solidFill>
              <a:effectLst/>
              <a:uLnTx/>
              <a:uFillTx/>
              <a:latin typeface="Arial"/>
              <a:ea typeface="+mn-ea"/>
              <a:cs typeface="+mn-cs"/>
            </a:endParaRPr>
          </a:p>
        </p:txBody>
      </p:sp>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 text goes here.</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4972" y="6477000"/>
            <a:ext cx="1686343" cy="400110"/>
          </a:xfrm>
          <a:prstGeom prst="rect">
            <a:avLst/>
          </a:prstGeom>
          <a:noFill/>
        </p:spPr>
        <p:txBody>
          <a:bodyPr wrap="square" rtlCol="0">
            <a:spAutoFit/>
          </a:bodyPr>
          <a:lstStyle/>
          <a:p>
            <a:pPr algn="l"/>
            <a:r>
              <a:rPr lang="en-US" sz="1000" b="1" baseline="0">
                <a:solidFill>
                  <a:schemeClr val="tx2"/>
                </a:solidFill>
              </a:rPr>
              <a:t>Item 8.1</a:t>
            </a:r>
          </a:p>
          <a:p>
            <a:pPr algn="l"/>
            <a:r>
              <a:rPr lang="en-US" sz="1000" b="0" baseline="0">
                <a:solidFill>
                  <a:schemeClr val="tx2"/>
                </a:solidFill>
              </a:rPr>
              <a:t>ERCOT Public</a:t>
            </a:r>
            <a:endParaRPr lang="en-US" sz="1000" b="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
        <p:nvSpPr>
          <p:cNvPr id="12" name="Rectangle 11">
            <a:extLst>
              <a:ext uri="{FF2B5EF4-FFF2-40B4-BE49-F238E27FC236}">
                <a16:creationId xmlns:a16="http://schemas.microsoft.com/office/drawing/2014/main" id="{94835298-214C-AFD4-C838-DD1BBB9BFA62}"/>
              </a:ext>
            </a:extLst>
          </p:cNvPr>
          <p:cNvSpPr/>
          <p:nvPr userDrawn="1"/>
        </p:nvSpPr>
        <p:spPr>
          <a:xfrm>
            <a:off x="9052559" y="6476996"/>
            <a:ext cx="91439" cy="380999"/>
          </a:xfrm>
          <a:prstGeom prst="rect">
            <a:avLst/>
          </a:prstGeom>
          <a:solidFill>
            <a:srgbClr val="5B6770"/>
          </a:solidFill>
          <a:ln w="9525" cap="flat" cmpd="sng" algn="ctr">
            <a:solidFill>
              <a:srgbClr val="5B677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a:ea typeface="+mn-ea"/>
              <a:cs typeface="+mn-cs"/>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3657600" y="0"/>
            <a:ext cx="5486400" cy="6858000"/>
          </a:xfrm>
          <a:prstGeom prst="rect">
            <a:avLst/>
          </a:prstGeom>
          <a:solidFill>
            <a:srgbClr val="E6EBF0"/>
          </a:solidFill>
          <a:ln>
            <a:noFill/>
          </a:ln>
          <a:effectLst>
            <a:outerShdw blurRad="50800" dist="50800" dir="114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19014" y="2876281"/>
            <a:ext cx="2857586" cy="1105445"/>
          </a:xfrm>
          <a:prstGeom prst="rect">
            <a:avLst/>
          </a:prstGeom>
        </p:spPr>
      </p:pic>
    </p:spTree>
    <p:extLst>
      <p:ext uri="{BB962C8B-B14F-4D97-AF65-F5344CB8AC3E}">
        <p14:creationId xmlns:p14="http://schemas.microsoft.com/office/powerpoint/2010/main" val="2994904404"/>
      </p:ext>
    </p:extLst>
  </p:cSld>
  <p:clrMap bg1="lt1" tx1="dk1" bg2="lt2" tx2="dk2" accent1="accent1" accent2="accent2" accent3="accent3" accent4="accent4" accent5="accent5" accent6="accent6" hlink="hlink" folHlink="folHlink"/>
  <p:sldLayoutIdLst>
    <p:sldLayoutId id="2147483668"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hyperlink" Target="https://www.ercot.com/services/comm/mkt_notices/M-A091124-01" TargetMode="Externa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4114800" y="1828800"/>
            <a:ext cx="4860524" cy="3139321"/>
          </a:xfrm>
          <a:prstGeom prst="rect">
            <a:avLst/>
          </a:prstGeom>
          <a:noFill/>
        </p:spPr>
        <p:txBody>
          <a:bodyPr wrap="square" rtlCol="0">
            <a:spAutoFit/>
          </a:bodyPr>
          <a:lstStyle/>
          <a:p>
            <a:r>
              <a:rPr lang="en-US" sz="1800" b="1">
                <a:solidFill>
                  <a:schemeClr val="tx2"/>
                </a:solidFill>
              </a:rPr>
              <a:t>Potential Price Corrections for Operating Days August 12 – September 11, 2024 – Usage of Incorrect MW Values in the Calculation of Constraint Math Limits</a:t>
            </a:r>
          </a:p>
          <a:p>
            <a:endParaRPr lang="en-US" sz="1800" b="1">
              <a:solidFill>
                <a:schemeClr val="tx2"/>
              </a:solidFill>
            </a:endParaRPr>
          </a:p>
          <a:p>
            <a:r>
              <a:rPr lang="en-US" sz="1800">
                <a:solidFill>
                  <a:schemeClr val="tx2"/>
                </a:solidFill>
              </a:rPr>
              <a:t>Matthew Young</a:t>
            </a:r>
            <a:endParaRPr lang="en-US">
              <a:solidFill>
                <a:schemeClr val="tx2"/>
              </a:solidFill>
            </a:endParaRPr>
          </a:p>
          <a:p>
            <a:r>
              <a:rPr lang="en-US">
                <a:solidFill>
                  <a:schemeClr val="tx2"/>
                </a:solidFill>
              </a:rPr>
              <a:t>Supervisor, Market Validation</a:t>
            </a:r>
          </a:p>
          <a:p>
            <a:endParaRPr lang="en-US">
              <a:solidFill>
                <a:schemeClr val="tx2"/>
              </a:solidFill>
            </a:endParaRPr>
          </a:p>
          <a:p>
            <a:r>
              <a:rPr lang="en-US">
                <a:solidFill>
                  <a:schemeClr val="tx2"/>
                </a:solidFill>
              </a:rPr>
              <a:t>Technical Advisory Committee (TAC)</a:t>
            </a:r>
          </a:p>
          <a:p>
            <a:r>
              <a:rPr lang="en-US">
                <a:solidFill>
                  <a:schemeClr val="tx2"/>
                </a:solidFill>
              </a:rPr>
              <a:t>March 26, 2025</a:t>
            </a:r>
          </a:p>
          <a:p>
            <a:endParaRPr kumimoji="0" lang="en-US" sz="1800" b="0" i="0" u="none" strike="noStrike" kern="1200" cap="none" spc="0" normalizeH="0" baseline="0" noProof="0">
              <a:ln>
                <a:noFill/>
              </a:ln>
              <a:solidFill>
                <a:srgbClr val="2D3338"/>
              </a:solidFill>
              <a:effectLst/>
              <a:uLnTx/>
              <a:uFillTx/>
              <a:latin typeface="Arial"/>
              <a:ea typeface="+mn-ea"/>
              <a:cs typeface="+mn-cs"/>
            </a:endParaRPr>
          </a:p>
        </p:txBody>
      </p:sp>
    </p:spTree>
    <p:extLst>
      <p:ext uri="{BB962C8B-B14F-4D97-AF65-F5344CB8AC3E}">
        <p14:creationId xmlns:p14="http://schemas.microsoft.com/office/powerpoint/2010/main" val="21932257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b="1">
                <a:solidFill>
                  <a:schemeClr val="accent1"/>
                </a:solidFill>
              </a:rPr>
              <a:t>Background</a:t>
            </a:r>
          </a:p>
        </p:txBody>
      </p:sp>
      <p:sp>
        <p:nvSpPr>
          <p:cNvPr id="3" name="Content Placeholder 2"/>
          <p:cNvSpPr>
            <a:spLocks noGrp="1"/>
          </p:cNvSpPr>
          <p:nvPr>
            <p:ph idx="1"/>
          </p:nvPr>
        </p:nvSpPr>
        <p:spPr>
          <a:xfrm>
            <a:off x="304800" y="834999"/>
            <a:ext cx="8458200" cy="5081707"/>
          </a:xfrm>
        </p:spPr>
        <p:txBody>
          <a:bodyPr lIns="91440" tIns="45720" rIns="91440" bIns="45720" anchor="t"/>
          <a:lstStyle/>
          <a:p>
            <a:pPr marL="168275" marR="0" indent="-168275">
              <a:spcBef>
                <a:spcPts val="0"/>
              </a:spcBef>
              <a:spcAft>
                <a:spcPts val="1200"/>
              </a:spcAft>
            </a:pPr>
            <a:r>
              <a:rPr lang="en-US" sz="1800" dirty="0">
                <a:latin typeface="Arial" panose="020B0604020202020204" pitchFamily="34" charset="0"/>
                <a:ea typeface="Aptos" panose="020B0004020202020204" pitchFamily="34" charset="0"/>
                <a:cs typeface="Aptos" panose="020B0004020202020204" pitchFamily="34" charset="0"/>
              </a:rPr>
              <a:t>When a Resource telemeters its data quality as suspect, the Energy Management System (EMS) will use the Resource’s last good telemetered MW value.</a:t>
            </a:r>
          </a:p>
          <a:p>
            <a:pPr marL="168275" marR="0" indent="-168275">
              <a:spcBef>
                <a:spcPts val="0"/>
              </a:spcBef>
              <a:spcAft>
                <a:spcPts val="1200"/>
              </a:spcAft>
            </a:pPr>
            <a:r>
              <a:rPr lang="en-US" sz="1800" dirty="0">
                <a:latin typeface="Arial" panose="020B0604020202020204" pitchFamily="34" charset="0"/>
                <a:ea typeface="Aptos" panose="020B0004020202020204" pitchFamily="34" charset="0"/>
                <a:cs typeface="Aptos" panose="020B0004020202020204" pitchFamily="34" charset="0"/>
              </a:rPr>
              <a:t>In the Market Management System (MMS), a Resource’s telemetered MW value is used in the calculation of a constraint’s Mathematical Limit.</a:t>
            </a:r>
          </a:p>
          <a:p>
            <a:pPr marL="168275" marR="0" indent="-168275">
              <a:spcBef>
                <a:spcPts val="0"/>
              </a:spcBef>
              <a:spcAft>
                <a:spcPts val="1200"/>
              </a:spcAft>
            </a:pPr>
            <a:r>
              <a:rPr lang="en-US" sz="1800" dirty="0">
                <a:effectLst/>
                <a:latin typeface="Arial" panose="020B0604020202020204" pitchFamily="34" charset="0"/>
                <a:ea typeface="Aptos" panose="020B0004020202020204" pitchFamily="34" charset="0"/>
                <a:cs typeface="Aptos" panose="020B0004020202020204" pitchFamily="34" charset="0"/>
              </a:rPr>
              <a:t>In November of 2023, a new version of EMS was released which contained a software defect.  The defect removed EMS’s ability to update a Resource’s last good telemetered MW value. This resulted in a Resource’s last good telemetered MW value never getting updated and being kept to whatever its value was right before the software release.</a:t>
            </a:r>
          </a:p>
          <a:p>
            <a:pPr marL="168275" indent="-168275">
              <a:spcBef>
                <a:spcPts val="0"/>
              </a:spcBef>
              <a:spcAft>
                <a:spcPts val="1200"/>
              </a:spcAft>
            </a:pPr>
            <a:r>
              <a:rPr lang="en-US" sz="1800" dirty="0">
                <a:latin typeface="Arial" panose="020B0604020202020204" pitchFamily="34" charset="0"/>
                <a:ea typeface="Aptos" panose="020B0004020202020204" pitchFamily="34" charset="0"/>
                <a:cs typeface="Aptos" panose="020B0004020202020204" pitchFamily="34" charset="0"/>
              </a:rPr>
              <a:t>This could have a large impact if the following situation occurs.</a:t>
            </a:r>
          </a:p>
          <a:p>
            <a:pPr marL="568325" lvl="2" indent="-168275">
              <a:spcBef>
                <a:spcPts val="0"/>
              </a:spcBef>
              <a:spcAft>
                <a:spcPts val="1200"/>
              </a:spcAft>
              <a:buFont typeface="+mj-lt"/>
              <a:buAutoNum type="arabicPeriod"/>
            </a:pPr>
            <a:r>
              <a:rPr lang="en-US" sz="1600" dirty="0">
                <a:latin typeface="Arial" panose="020B0604020202020204" pitchFamily="34" charset="0"/>
                <a:ea typeface="Aptos" panose="020B0004020202020204" pitchFamily="34" charset="0"/>
                <a:cs typeface="Aptos" panose="020B0004020202020204" pitchFamily="34" charset="0"/>
              </a:rPr>
              <a:t>One or more</a:t>
            </a:r>
            <a:r>
              <a:rPr lang="en-US" sz="1600" dirty="0">
                <a:effectLst/>
                <a:latin typeface="Arial" panose="020B0604020202020204" pitchFamily="34" charset="0"/>
                <a:ea typeface="Aptos" panose="020B0004020202020204" pitchFamily="34" charset="0"/>
                <a:cs typeface="Aptos" panose="020B0004020202020204" pitchFamily="34" charset="0"/>
              </a:rPr>
              <a:t> Resources are telemetering suspect data quality</a:t>
            </a:r>
          </a:p>
          <a:p>
            <a:pPr marL="568325" lvl="2" indent="-168275">
              <a:spcBef>
                <a:spcPts val="0"/>
              </a:spcBef>
              <a:spcAft>
                <a:spcPts val="1200"/>
              </a:spcAft>
              <a:buFont typeface="+mj-lt"/>
              <a:buAutoNum type="arabicPeriod"/>
            </a:pPr>
            <a:r>
              <a:rPr lang="en-US" sz="1600" dirty="0">
                <a:latin typeface="Arial" panose="020B0604020202020204" pitchFamily="34" charset="0"/>
                <a:ea typeface="Aptos" panose="020B0004020202020204" pitchFamily="34" charset="0"/>
                <a:cs typeface="Aptos" panose="020B0004020202020204" pitchFamily="34" charset="0"/>
              </a:rPr>
              <a:t>T</a:t>
            </a:r>
            <a:r>
              <a:rPr lang="en-US" sz="1600" dirty="0">
                <a:effectLst/>
                <a:latin typeface="Arial" panose="020B0604020202020204" pitchFamily="34" charset="0"/>
                <a:ea typeface="Aptos" panose="020B0004020202020204" pitchFamily="34" charset="0"/>
                <a:cs typeface="Aptos" panose="020B0004020202020204" pitchFamily="34" charset="0"/>
              </a:rPr>
              <a:t>heir current MW output is vastly different than the stale MW value captured before the software defect was introduced.</a:t>
            </a:r>
          </a:p>
          <a:p>
            <a:pPr marL="568325" lvl="2" indent="-168275">
              <a:spcBef>
                <a:spcPts val="0"/>
              </a:spcBef>
              <a:spcAft>
                <a:spcPts val="1200"/>
              </a:spcAft>
              <a:buFont typeface="+mj-lt"/>
              <a:buAutoNum type="arabicPeriod"/>
            </a:pPr>
            <a:r>
              <a:rPr lang="en-US" sz="1600" dirty="0">
                <a:latin typeface="Arial" panose="020B0604020202020204" pitchFamily="34" charset="0"/>
                <a:ea typeface="Aptos" panose="020B0004020202020204" pitchFamily="34" charset="0"/>
                <a:cs typeface="Aptos" panose="020B0004020202020204" pitchFamily="34" charset="0"/>
              </a:rPr>
              <a:t>They have a large shift factor associated with a binding or violated constraint.</a:t>
            </a:r>
            <a:endParaRPr lang="en-US" sz="1600" dirty="0"/>
          </a:p>
        </p:txBody>
      </p:sp>
      <p:sp>
        <p:nvSpPr>
          <p:cNvPr id="4" name="Slide Number Placeholder 3"/>
          <p:cNvSpPr>
            <a:spLocks noGrp="1"/>
          </p:cNvSpPr>
          <p:nvPr>
            <p:ph type="sldNum" sz="quarter" idx="4294967295"/>
          </p:nvPr>
        </p:nvSpPr>
        <p:spPr>
          <a:xfrm>
            <a:off x="8534400" y="6561138"/>
            <a:ext cx="533400" cy="220662"/>
          </a:xfrm>
        </p:spPr>
        <p:txBody>
          <a:bodyPr/>
          <a:lstStyle/>
          <a:p>
            <a:fld id="{1D93BD3E-1E9A-4970-A6F7-E7AC52762E0C}" type="slidenum">
              <a:rPr lang="en-US" smtClean="0"/>
              <a:pPr/>
              <a:t>2</a:t>
            </a:fld>
            <a:endParaRPr lang="en-US"/>
          </a:p>
        </p:txBody>
      </p:sp>
    </p:spTree>
    <p:extLst>
      <p:ext uri="{BB962C8B-B14F-4D97-AF65-F5344CB8AC3E}">
        <p14:creationId xmlns:p14="http://schemas.microsoft.com/office/powerpoint/2010/main" val="31909273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F44826-C4D2-6D60-649C-A9F4832389E1}"/>
              </a:ext>
            </a:extLst>
          </p:cNvPr>
          <p:cNvSpPr>
            <a:spLocks noGrp="1"/>
          </p:cNvSpPr>
          <p:nvPr>
            <p:ph type="title"/>
          </p:nvPr>
        </p:nvSpPr>
        <p:spPr/>
        <p:txBody>
          <a:bodyPr lIns="91440" tIns="45720" rIns="91440" bIns="45720" anchor="t"/>
          <a:lstStyle/>
          <a:p>
            <a:r>
              <a:rPr lang="en-US">
                <a:cs typeface="Arial"/>
              </a:rPr>
              <a:t>Price Correction Event</a:t>
            </a:r>
            <a:endParaRPr lang="en-US"/>
          </a:p>
        </p:txBody>
      </p:sp>
      <p:sp>
        <p:nvSpPr>
          <p:cNvPr id="3" name="Content Placeholder 2">
            <a:extLst>
              <a:ext uri="{FF2B5EF4-FFF2-40B4-BE49-F238E27FC236}">
                <a16:creationId xmlns:a16="http://schemas.microsoft.com/office/drawing/2014/main" id="{6322708B-3D4A-3DE4-13BA-D0222B940709}"/>
              </a:ext>
            </a:extLst>
          </p:cNvPr>
          <p:cNvSpPr>
            <a:spLocks noGrp="1"/>
          </p:cNvSpPr>
          <p:nvPr>
            <p:ph idx="1"/>
          </p:nvPr>
        </p:nvSpPr>
        <p:spPr>
          <a:xfrm>
            <a:off x="304800" y="831580"/>
            <a:ext cx="8534400" cy="5052221"/>
          </a:xfrm>
        </p:spPr>
        <p:txBody>
          <a:bodyPr lIns="91440" tIns="45720" rIns="91440" bIns="45720" anchor="t"/>
          <a:lstStyle/>
          <a:p>
            <a:pPr marL="168275" indent="-168275">
              <a:spcBef>
                <a:spcPts val="0"/>
              </a:spcBef>
              <a:spcAft>
                <a:spcPts val="1200"/>
              </a:spcAft>
            </a:pPr>
            <a:r>
              <a:rPr lang="en-US" sz="1600" dirty="0">
                <a:cs typeface="Arial"/>
              </a:rPr>
              <a:t>On September 5, 2024 at approximately 8:35 AM, multiple Resources represented by a single Qualified Scheduling Entity (QSE) telemetered suspect quality measurement on their MW telemetry, resulting in the EMS sending stale MW values to the MMS.</a:t>
            </a:r>
            <a:endParaRPr lang="en-US" sz="1600" dirty="0">
              <a:solidFill>
                <a:srgbClr val="000000"/>
              </a:solidFill>
              <a:cs typeface="Arial"/>
            </a:endParaRPr>
          </a:p>
          <a:p>
            <a:pPr marL="168275" indent="-168275">
              <a:spcBef>
                <a:spcPts val="0"/>
              </a:spcBef>
              <a:spcAft>
                <a:spcPts val="1200"/>
              </a:spcAft>
            </a:pPr>
            <a:r>
              <a:rPr lang="en-US" sz="1600" dirty="0">
                <a:cs typeface="Arial"/>
              </a:rPr>
              <a:t>When Security-Constrained Economic Dispatch (SCED) ran at 08:35:10, the stale MW values impacted the optimization and resulted in System Lambda spiking from $20.99/MWh to $199.17/MWh. System Lambda returned to $27.88/MWh following the 08:40:09 SCED run after the telemetered values were no longer flagged as suspect.</a:t>
            </a:r>
            <a:endParaRPr lang="en-US" sz="1600" dirty="0">
              <a:solidFill>
                <a:srgbClr val="000000"/>
              </a:solidFill>
              <a:cs typeface="Arial"/>
            </a:endParaRPr>
          </a:p>
          <a:p>
            <a:pPr marL="168275" indent="-168275">
              <a:spcBef>
                <a:spcPts val="0"/>
              </a:spcBef>
              <a:spcAft>
                <a:spcPts val="1200"/>
              </a:spcAft>
            </a:pPr>
            <a:r>
              <a:rPr lang="en-US" sz="1600" dirty="0">
                <a:cs typeface="Arial"/>
              </a:rPr>
              <a:t>The unusual spike in System Lambda – occurring at a time of day when a price spike would otherwise be unexpected - prompted an investigation to determine the cause. This then led to the discovery of the software defect noted on the previous slide. A fix for the defect was implemented on September 11, 2024, at 11:40 AM to address the issue.</a:t>
            </a:r>
          </a:p>
          <a:p>
            <a:pPr marL="168275" indent="-168275">
              <a:spcBef>
                <a:spcPts val="0"/>
              </a:spcBef>
              <a:spcAft>
                <a:spcPts val="1200"/>
              </a:spcAft>
            </a:pPr>
            <a:r>
              <a:rPr lang="en-US" sz="1600" dirty="0">
                <a:cs typeface="Arial"/>
              </a:rPr>
              <a:t>Market Notice </a:t>
            </a:r>
            <a:r>
              <a:rPr lang="en-US" sz="1600" dirty="0">
                <a:solidFill>
                  <a:srgbClr val="000000"/>
                </a:solidFill>
                <a:cs typeface="Arial"/>
                <a:hlinkClick r:id="rId2"/>
              </a:rPr>
              <a:t>M-A091124-01</a:t>
            </a:r>
            <a:r>
              <a:rPr lang="en-US" sz="1600" dirty="0">
                <a:cs typeface="Arial"/>
              </a:rPr>
              <a:t> was issued on September 11, 2024, notifying the market of the issue and ERCOT’s intent, upon completion of impact analysis, to seek ERCOT Board of Directors (Board) approval for price correction as specified by ERCOT Protocol Section 6.3(7)(b) for the Real-Time Market (RTM) and to preserve the eligibility of the ERCOT Board to review prices for the affected Operating Days that were within 30 days of the notice.</a:t>
            </a:r>
          </a:p>
          <a:p>
            <a:pPr marL="568325" lvl="1" indent="-168275">
              <a:spcBef>
                <a:spcPts val="0"/>
              </a:spcBef>
              <a:spcAft>
                <a:spcPts val="1200"/>
              </a:spcAft>
            </a:pPr>
            <a:r>
              <a:rPr lang="en-US" sz="1400" dirty="0">
                <a:cs typeface="Arial"/>
              </a:rPr>
              <a:t>While the software defect first appeared in November 2023, only Operating Days between August 12, 2024 and September 11, 2024 are considered eligible for Board review, assuming the necessary criteria for significance are met.</a:t>
            </a:r>
          </a:p>
          <a:p>
            <a:endParaRPr lang="en-US" dirty="0">
              <a:cs typeface="Arial"/>
            </a:endParaRPr>
          </a:p>
        </p:txBody>
      </p:sp>
    </p:spTree>
    <p:extLst>
      <p:ext uri="{BB962C8B-B14F-4D97-AF65-F5344CB8AC3E}">
        <p14:creationId xmlns:p14="http://schemas.microsoft.com/office/powerpoint/2010/main" val="32563860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b="1" dirty="0">
                <a:solidFill>
                  <a:schemeClr val="accent1"/>
                </a:solidFill>
              </a:rPr>
              <a:t>Real-Time Market Impact Analysis</a:t>
            </a:r>
          </a:p>
        </p:txBody>
      </p:sp>
      <p:sp>
        <p:nvSpPr>
          <p:cNvPr id="3" name="Content Placeholder 2"/>
          <p:cNvSpPr>
            <a:spLocks noGrp="1"/>
          </p:cNvSpPr>
          <p:nvPr>
            <p:ph idx="1"/>
          </p:nvPr>
        </p:nvSpPr>
        <p:spPr>
          <a:xfrm>
            <a:off x="304800" y="857250"/>
            <a:ext cx="8534400" cy="5238750"/>
          </a:xfrm>
        </p:spPr>
        <p:txBody>
          <a:bodyPr lIns="91440" tIns="45720" rIns="91440" bIns="45720" anchor="t"/>
          <a:lstStyle/>
          <a:p>
            <a:pPr>
              <a:spcBef>
                <a:spcPts val="0"/>
              </a:spcBef>
              <a:spcAft>
                <a:spcPts val="600"/>
              </a:spcAft>
            </a:pPr>
            <a:r>
              <a:rPr lang="en-US" sz="1600"/>
              <a:t>ERCOT Protocols Section 6.3(7)(b) requires that the absolute value impact to any single Counter-Party meet at least one of the following two criteria before seeking approval from the Board:</a:t>
            </a:r>
            <a:endParaRPr lang="en-US" sz="1600">
              <a:cs typeface="Arial"/>
            </a:endParaRPr>
          </a:p>
          <a:p>
            <a:pPr marL="857250" lvl="1" indent="-400050">
              <a:spcBef>
                <a:spcPts val="0"/>
              </a:spcBef>
              <a:spcAft>
                <a:spcPts val="600"/>
              </a:spcAft>
              <a:buFont typeface="+mj-lt"/>
              <a:buAutoNum type="romanLcPeriod"/>
            </a:pPr>
            <a:r>
              <a:rPr lang="en-US" sz="1400"/>
              <a:t>2% and also greater than $20,000; or</a:t>
            </a:r>
            <a:endParaRPr lang="en-US" sz="1400">
              <a:cs typeface="Arial"/>
            </a:endParaRPr>
          </a:p>
          <a:p>
            <a:pPr marL="857250" lvl="1" indent="-400050">
              <a:spcBef>
                <a:spcPts val="0"/>
              </a:spcBef>
              <a:spcAft>
                <a:spcPts val="600"/>
              </a:spcAft>
              <a:buFont typeface="+mj-lt"/>
              <a:buAutoNum type="romanLcPeriod"/>
            </a:pPr>
            <a:r>
              <a:rPr lang="en-US" sz="1400"/>
              <a:t>20% and also greater than $2,000.</a:t>
            </a:r>
            <a:endParaRPr lang="en-US" sz="1400">
              <a:cs typeface="Arial"/>
            </a:endParaRPr>
          </a:p>
          <a:p>
            <a:pPr marL="457200" indent="-400050">
              <a:spcBef>
                <a:spcPts val="0"/>
              </a:spcBef>
              <a:spcAft>
                <a:spcPts val="600"/>
              </a:spcAft>
            </a:pPr>
            <a:r>
              <a:rPr lang="en-US" sz="1600"/>
              <a:t>ERCOT determined that 27 Operating Days met criteria for significance.</a:t>
            </a:r>
            <a:endParaRPr lang="en-US" sz="1600">
              <a:cs typeface="Arial"/>
            </a:endParaRPr>
          </a:p>
          <a:p>
            <a:pPr>
              <a:spcAft>
                <a:spcPts val="1200"/>
              </a:spcAft>
            </a:pPr>
            <a:endParaRPr lang="en-US" sz="1600"/>
          </a:p>
          <a:p>
            <a:pPr>
              <a:spcAft>
                <a:spcPts val="1200"/>
              </a:spcAft>
            </a:pPr>
            <a:endParaRPr lang="en-US" sz="1600"/>
          </a:p>
        </p:txBody>
      </p:sp>
      <p:sp>
        <p:nvSpPr>
          <p:cNvPr id="4" name="Slide Number Placeholder 3"/>
          <p:cNvSpPr>
            <a:spLocks noGrp="1"/>
          </p:cNvSpPr>
          <p:nvPr>
            <p:ph type="sldNum" sz="quarter" idx="4294967295"/>
          </p:nvPr>
        </p:nvSpPr>
        <p:spPr>
          <a:xfrm>
            <a:off x="8534400" y="6561138"/>
            <a:ext cx="533400" cy="220662"/>
          </a:xfrm>
        </p:spPr>
        <p:txBody>
          <a:bodyPr/>
          <a:lstStyle/>
          <a:p>
            <a:fld id="{1D93BD3E-1E9A-4970-A6F7-E7AC52762E0C}" type="slidenum">
              <a:rPr lang="en-US" smtClean="0"/>
              <a:pPr/>
              <a:t>4</a:t>
            </a:fld>
            <a:endParaRPr lang="en-US"/>
          </a:p>
        </p:txBody>
      </p:sp>
      <p:graphicFrame>
        <p:nvGraphicFramePr>
          <p:cNvPr id="12" name="Table 8">
            <a:extLst>
              <a:ext uri="{FF2B5EF4-FFF2-40B4-BE49-F238E27FC236}">
                <a16:creationId xmlns:a16="http://schemas.microsoft.com/office/drawing/2014/main" id="{A861BA07-3204-B2EE-E413-1E58815CB417}"/>
              </a:ext>
            </a:extLst>
          </p:cNvPr>
          <p:cNvGraphicFramePr>
            <a:graphicFrameLocks noGrp="1"/>
          </p:cNvGraphicFramePr>
          <p:nvPr>
            <p:extLst>
              <p:ext uri="{D42A27DB-BD31-4B8C-83A1-F6EECF244321}">
                <p14:modId xmlns:p14="http://schemas.microsoft.com/office/powerpoint/2010/main" val="2890934658"/>
              </p:ext>
            </p:extLst>
          </p:nvPr>
        </p:nvGraphicFramePr>
        <p:xfrm>
          <a:off x="670410" y="2719893"/>
          <a:ext cx="3657600" cy="3261360"/>
        </p:xfrm>
        <a:graphic>
          <a:graphicData uri="http://schemas.openxmlformats.org/drawingml/2006/table">
            <a:tbl>
              <a:tblPr firstRow="1" bandRow="1">
                <a:tableStyleId>{5C22544A-7EE6-4342-B048-85BDC9FD1C3A}</a:tableStyleId>
              </a:tblPr>
              <a:tblGrid>
                <a:gridCol w="914400">
                  <a:extLst>
                    <a:ext uri="{9D8B030D-6E8A-4147-A177-3AD203B41FA5}">
                      <a16:colId xmlns:a16="http://schemas.microsoft.com/office/drawing/2014/main" val="327143388"/>
                    </a:ext>
                  </a:extLst>
                </a:gridCol>
                <a:gridCol w="1371600">
                  <a:extLst>
                    <a:ext uri="{9D8B030D-6E8A-4147-A177-3AD203B41FA5}">
                      <a16:colId xmlns:a16="http://schemas.microsoft.com/office/drawing/2014/main" val="803865350"/>
                    </a:ext>
                  </a:extLst>
                </a:gridCol>
                <a:gridCol w="1371600">
                  <a:extLst>
                    <a:ext uri="{9D8B030D-6E8A-4147-A177-3AD203B41FA5}">
                      <a16:colId xmlns:a16="http://schemas.microsoft.com/office/drawing/2014/main" val="2393787157"/>
                    </a:ext>
                  </a:extLst>
                </a:gridCol>
              </a:tblGrid>
              <a:tr h="182880">
                <a:tc>
                  <a:txBody>
                    <a:bodyPr/>
                    <a:lstStyle/>
                    <a:p>
                      <a:pPr marL="0" marR="0" algn="ctr">
                        <a:spcBef>
                          <a:spcPts val="600"/>
                        </a:spcBef>
                        <a:spcAft>
                          <a:spcPts val="600"/>
                        </a:spcAft>
                      </a:pPr>
                      <a:r>
                        <a:rPr lang="en-US" sz="1000" b="1">
                          <a:solidFill>
                            <a:schemeClr val="bg1"/>
                          </a:solidFill>
                          <a:effectLst/>
                          <a:latin typeface="Calibri" panose="020F0502020204030204" pitchFamily="34" charset="0"/>
                          <a:ea typeface="Calibri" panose="020F0502020204030204" pitchFamily="34" charset="0"/>
                          <a:cs typeface="Calibri" panose="020F0502020204030204" pitchFamily="34" charset="0"/>
                        </a:rPr>
                        <a:t>Operating Day</a:t>
                      </a:r>
                      <a:endParaRPr lang="en-US" sz="100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anchor="ctr"/>
                </a:tc>
                <a:tc>
                  <a:txBody>
                    <a:bodyPr/>
                    <a:lstStyle/>
                    <a:p>
                      <a:pPr marL="0" marR="0" algn="ctr">
                        <a:spcBef>
                          <a:spcPts val="600"/>
                        </a:spcBef>
                        <a:spcAft>
                          <a:spcPts val="600"/>
                        </a:spcAft>
                      </a:pPr>
                      <a:r>
                        <a:rPr lang="en-US" sz="1000" b="1">
                          <a:solidFill>
                            <a:schemeClr val="bg1"/>
                          </a:solidFill>
                          <a:effectLst/>
                          <a:latin typeface="Calibri" panose="020F0502020204030204" pitchFamily="34" charset="0"/>
                          <a:ea typeface="Calibri" panose="020F0502020204030204" pitchFamily="34" charset="0"/>
                          <a:cs typeface="Calibri" panose="020F0502020204030204" pitchFamily="34" charset="0"/>
                        </a:rPr>
                        <a:t>Counter-Parties meeting criteria in Protocol Section 6.3(7)(b)(</a:t>
                      </a:r>
                      <a:r>
                        <a:rPr lang="en-US" sz="1000" b="1" err="1">
                          <a:solidFill>
                            <a:schemeClr val="bg1"/>
                          </a:solidFill>
                          <a:effectLst/>
                          <a:latin typeface="Calibri" panose="020F0502020204030204" pitchFamily="34" charset="0"/>
                          <a:ea typeface="Calibri" panose="020F0502020204030204" pitchFamily="34" charset="0"/>
                          <a:cs typeface="Calibri" panose="020F0502020204030204" pitchFamily="34" charset="0"/>
                        </a:rPr>
                        <a:t>i</a:t>
                      </a:r>
                      <a:r>
                        <a:rPr lang="en-US" sz="1000" b="1">
                          <a:solidFill>
                            <a:schemeClr val="bg1"/>
                          </a:solidFill>
                          <a:effectLst/>
                          <a:latin typeface="Calibri" panose="020F0502020204030204" pitchFamily="34" charset="0"/>
                          <a:ea typeface="Calibri" panose="020F0502020204030204" pitchFamily="34" charset="0"/>
                          <a:cs typeface="Calibri" panose="020F0502020204030204" pitchFamily="34" charset="0"/>
                        </a:rPr>
                        <a:t>)</a:t>
                      </a:r>
                      <a:endParaRPr lang="en-US" sz="100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anchor="ctr"/>
                </a:tc>
                <a:tc>
                  <a:txBody>
                    <a:bodyPr/>
                    <a:lstStyle/>
                    <a:p>
                      <a:pPr marL="0" marR="0" algn="ctr">
                        <a:spcBef>
                          <a:spcPts val="600"/>
                        </a:spcBef>
                        <a:spcAft>
                          <a:spcPts val="600"/>
                        </a:spcAft>
                      </a:pPr>
                      <a:r>
                        <a:rPr lang="en-US" sz="1000" b="1">
                          <a:solidFill>
                            <a:schemeClr val="bg1"/>
                          </a:solidFill>
                          <a:effectLst/>
                          <a:latin typeface="Calibri" panose="020F0502020204030204" pitchFamily="34" charset="0"/>
                          <a:ea typeface="Calibri" panose="020F0502020204030204" pitchFamily="34" charset="0"/>
                          <a:cs typeface="Calibri" panose="020F0502020204030204" pitchFamily="34" charset="0"/>
                        </a:rPr>
                        <a:t>Counter-Parties meeting criteria in Protocol Section 6.3(7)(b)(ii)</a:t>
                      </a:r>
                      <a:endParaRPr lang="en-US" sz="100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anchor="ctr"/>
                </a:tc>
                <a:extLst>
                  <a:ext uri="{0D108BD9-81ED-4DB2-BD59-A6C34878D82A}">
                    <a16:rowId xmlns:a16="http://schemas.microsoft.com/office/drawing/2014/main" val="3400386422"/>
                  </a:ext>
                </a:extLst>
              </a:tr>
              <a:tr h="182880">
                <a:tc>
                  <a:txBody>
                    <a:bodyPr/>
                    <a:lstStyle/>
                    <a:p>
                      <a:pPr algn="ctr" fontAlgn="b"/>
                      <a:r>
                        <a:rPr lang="en-US" sz="1000" b="0" i="0" u="none" strike="noStrike">
                          <a:solidFill>
                            <a:srgbClr val="000000"/>
                          </a:solidFill>
                          <a:effectLst/>
                          <a:latin typeface="Calibri" panose="020F0502020204030204" pitchFamily="34" charset="0"/>
                        </a:rPr>
                        <a:t>8/12/2024</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3</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14</a:t>
                      </a:r>
                    </a:p>
                  </a:txBody>
                  <a:tcPr marL="9525" marR="9525" marT="9525" marB="0" anchor="b"/>
                </a:tc>
                <a:extLst>
                  <a:ext uri="{0D108BD9-81ED-4DB2-BD59-A6C34878D82A}">
                    <a16:rowId xmlns:a16="http://schemas.microsoft.com/office/drawing/2014/main" val="2688670130"/>
                  </a:ext>
                </a:extLst>
              </a:tr>
              <a:tr h="182880">
                <a:tc>
                  <a:txBody>
                    <a:bodyPr/>
                    <a:lstStyle/>
                    <a:p>
                      <a:pPr algn="ctr" fontAlgn="b"/>
                      <a:r>
                        <a:rPr lang="en-US" sz="1000" b="0" i="0" u="none" strike="noStrike">
                          <a:solidFill>
                            <a:srgbClr val="000000"/>
                          </a:solidFill>
                          <a:effectLst/>
                          <a:latin typeface="Calibri" panose="020F0502020204030204" pitchFamily="34" charset="0"/>
                        </a:rPr>
                        <a:t>8/13/2024</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3</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7</a:t>
                      </a:r>
                    </a:p>
                  </a:txBody>
                  <a:tcPr marL="9525" marR="9525" marT="9525" marB="0" anchor="b"/>
                </a:tc>
                <a:extLst>
                  <a:ext uri="{0D108BD9-81ED-4DB2-BD59-A6C34878D82A}">
                    <a16:rowId xmlns:a16="http://schemas.microsoft.com/office/drawing/2014/main" val="1885626007"/>
                  </a:ext>
                </a:extLst>
              </a:tr>
              <a:tr h="182880">
                <a:tc>
                  <a:txBody>
                    <a:bodyPr/>
                    <a:lstStyle/>
                    <a:p>
                      <a:pPr algn="ctr" fontAlgn="b"/>
                      <a:r>
                        <a:rPr lang="en-US" sz="1000" b="0" i="0" u="none" strike="noStrike">
                          <a:solidFill>
                            <a:srgbClr val="000000"/>
                          </a:solidFill>
                          <a:effectLst/>
                          <a:latin typeface="Calibri" panose="020F0502020204030204" pitchFamily="34" charset="0"/>
                        </a:rPr>
                        <a:t>8/14/2024</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7</a:t>
                      </a:r>
                    </a:p>
                  </a:txBody>
                  <a:tcPr marL="9525" marR="9525" marT="9525" marB="0" anchor="b"/>
                </a:tc>
                <a:extLst>
                  <a:ext uri="{0D108BD9-81ED-4DB2-BD59-A6C34878D82A}">
                    <a16:rowId xmlns:a16="http://schemas.microsoft.com/office/drawing/2014/main" val="2090028826"/>
                  </a:ext>
                </a:extLst>
              </a:tr>
              <a:tr h="182880">
                <a:tc>
                  <a:txBody>
                    <a:bodyPr/>
                    <a:lstStyle/>
                    <a:p>
                      <a:pPr algn="ctr" fontAlgn="b"/>
                      <a:r>
                        <a:rPr lang="en-US" sz="1000" b="0" i="0" u="none" strike="noStrike">
                          <a:solidFill>
                            <a:srgbClr val="000000"/>
                          </a:solidFill>
                          <a:effectLst/>
                          <a:latin typeface="Calibri" panose="020F0502020204030204" pitchFamily="34" charset="0"/>
                        </a:rPr>
                        <a:t>8/15/2024</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1</a:t>
                      </a:r>
                    </a:p>
                  </a:txBody>
                  <a:tcPr marL="9525" marR="9525" marT="9525" marB="0" anchor="b"/>
                </a:tc>
                <a:extLst>
                  <a:ext uri="{0D108BD9-81ED-4DB2-BD59-A6C34878D82A}">
                    <a16:rowId xmlns:a16="http://schemas.microsoft.com/office/drawing/2014/main" val="3439416351"/>
                  </a:ext>
                </a:extLst>
              </a:tr>
              <a:tr h="182880">
                <a:tc>
                  <a:txBody>
                    <a:bodyPr/>
                    <a:lstStyle/>
                    <a:p>
                      <a:pPr algn="ctr" fontAlgn="b"/>
                      <a:r>
                        <a:rPr lang="en-US" sz="1000" b="0" i="0" u="none" strike="noStrike">
                          <a:solidFill>
                            <a:srgbClr val="000000"/>
                          </a:solidFill>
                          <a:effectLst/>
                          <a:latin typeface="Calibri" panose="020F0502020204030204" pitchFamily="34" charset="0"/>
                        </a:rPr>
                        <a:t>8/16/2024</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1</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8</a:t>
                      </a:r>
                    </a:p>
                  </a:txBody>
                  <a:tcPr marL="9525" marR="9525" marT="9525" marB="0" anchor="b"/>
                </a:tc>
                <a:extLst>
                  <a:ext uri="{0D108BD9-81ED-4DB2-BD59-A6C34878D82A}">
                    <a16:rowId xmlns:a16="http://schemas.microsoft.com/office/drawing/2014/main" val="3436128299"/>
                  </a:ext>
                </a:extLst>
              </a:tr>
              <a:tr h="182880">
                <a:tc>
                  <a:txBody>
                    <a:bodyPr/>
                    <a:lstStyle/>
                    <a:p>
                      <a:pPr algn="ctr" fontAlgn="b"/>
                      <a:r>
                        <a:rPr lang="en-US" sz="1000" b="0" i="0" u="none" strike="noStrike">
                          <a:solidFill>
                            <a:srgbClr val="000000"/>
                          </a:solidFill>
                          <a:effectLst/>
                          <a:latin typeface="Calibri" panose="020F0502020204030204" pitchFamily="34" charset="0"/>
                        </a:rPr>
                        <a:t>8/17/2024</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2</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2</a:t>
                      </a:r>
                    </a:p>
                  </a:txBody>
                  <a:tcPr marL="9525" marR="9525" marT="9525" marB="0" anchor="b"/>
                </a:tc>
                <a:extLst>
                  <a:ext uri="{0D108BD9-81ED-4DB2-BD59-A6C34878D82A}">
                    <a16:rowId xmlns:a16="http://schemas.microsoft.com/office/drawing/2014/main" val="1265346757"/>
                  </a:ext>
                </a:extLst>
              </a:tr>
              <a:tr h="182880">
                <a:tc>
                  <a:txBody>
                    <a:bodyPr/>
                    <a:lstStyle/>
                    <a:p>
                      <a:pPr algn="ctr" fontAlgn="b"/>
                      <a:r>
                        <a:rPr lang="en-US" sz="1000" b="0" i="0" u="none" strike="noStrike">
                          <a:solidFill>
                            <a:srgbClr val="000000"/>
                          </a:solidFill>
                          <a:effectLst/>
                          <a:latin typeface="Calibri" panose="020F0502020204030204" pitchFamily="34" charset="0"/>
                        </a:rPr>
                        <a:t>8/19/2024</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32</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43</a:t>
                      </a:r>
                    </a:p>
                  </a:txBody>
                  <a:tcPr marL="9525" marR="9525" marT="9525" marB="0" anchor="b"/>
                </a:tc>
                <a:extLst>
                  <a:ext uri="{0D108BD9-81ED-4DB2-BD59-A6C34878D82A}">
                    <a16:rowId xmlns:a16="http://schemas.microsoft.com/office/drawing/2014/main" val="3703169311"/>
                  </a:ext>
                </a:extLst>
              </a:tr>
              <a:tr h="182880">
                <a:tc>
                  <a:txBody>
                    <a:bodyPr/>
                    <a:lstStyle/>
                    <a:p>
                      <a:pPr algn="ctr" fontAlgn="b"/>
                      <a:r>
                        <a:rPr lang="en-US" sz="1000" b="0" i="0" u="none" strike="noStrike">
                          <a:solidFill>
                            <a:srgbClr val="000000"/>
                          </a:solidFill>
                          <a:effectLst/>
                          <a:latin typeface="Calibri" panose="020F0502020204030204" pitchFamily="34" charset="0"/>
                        </a:rPr>
                        <a:t>8/20/2024</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5</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5</a:t>
                      </a:r>
                    </a:p>
                  </a:txBody>
                  <a:tcPr marL="9525" marR="9525" marT="9525" marB="0" anchor="b"/>
                </a:tc>
                <a:extLst>
                  <a:ext uri="{0D108BD9-81ED-4DB2-BD59-A6C34878D82A}">
                    <a16:rowId xmlns:a16="http://schemas.microsoft.com/office/drawing/2014/main" val="1199418716"/>
                  </a:ext>
                </a:extLst>
              </a:tr>
              <a:tr h="182880">
                <a:tc>
                  <a:txBody>
                    <a:bodyPr/>
                    <a:lstStyle/>
                    <a:p>
                      <a:pPr algn="ctr" fontAlgn="b"/>
                      <a:r>
                        <a:rPr lang="en-US" sz="1000" b="0" i="0" u="none" strike="noStrike">
                          <a:solidFill>
                            <a:srgbClr val="000000"/>
                          </a:solidFill>
                          <a:effectLst/>
                          <a:latin typeface="Calibri" panose="020F0502020204030204" pitchFamily="34" charset="0"/>
                        </a:rPr>
                        <a:t>8/21/2024</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13</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24</a:t>
                      </a:r>
                    </a:p>
                  </a:txBody>
                  <a:tcPr marL="9525" marR="9525" marT="9525" marB="0" anchor="b"/>
                </a:tc>
                <a:extLst>
                  <a:ext uri="{0D108BD9-81ED-4DB2-BD59-A6C34878D82A}">
                    <a16:rowId xmlns:a16="http://schemas.microsoft.com/office/drawing/2014/main" val="4153551355"/>
                  </a:ext>
                </a:extLst>
              </a:tr>
              <a:tr h="182880">
                <a:tc>
                  <a:txBody>
                    <a:bodyPr/>
                    <a:lstStyle/>
                    <a:p>
                      <a:pPr algn="ctr" fontAlgn="b"/>
                      <a:r>
                        <a:rPr lang="en-US" sz="1000" b="0" i="0" u="none" strike="noStrike">
                          <a:solidFill>
                            <a:srgbClr val="000000"/>
                          </a:solidFill>
                          <a:effectLst/>
                          <a:latin typeface="Calibri" panose="020F0502020204030204" pitchFamily="34" charset="0"/>
                        </a:rPr>
                        <a:t>8/22/2024</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1</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4</a:t>
                      </a:r>
                    </a:p>
                  </a:txBody>
                  <a:tcPr marL="9525" marR="9525" marT="9525" marB="0" anchor="b"/>
                </a:tc>
                <a:extLst>
                  <a:ext uri="{0D108BD9-81ED-4DB2-BD59-A6C34878D82A}">
                    <a16:rowId xmlns:a16="http://schemas.microsoft.com/office/drawing/2014/main" val="3399832220"/>
                  </a:ext>
                </a:extLst>
              </a:tr>
              <a:tr h="182880">
                <a:tc>
                  <a:txBody>
                    <a:bodyPr/>
                    <a:lstStyle/>
                    <a:p>
                      <a:pPr algn="ctr" fontAlgn="b"/>
                      <a:r>
                        <a:rPr lang="en-US" sz="1000" b="0" i="0" u="none" strike="noStrike">
                          <a:solidFill>
                            <a:srgbClr val="000000"/>
                          </a:solidFill>
                          <a:effectLst/>
                          <a:latin typeface="Calibri" panose="020F0502020204030204" pitchFamily="34" charset="0"/>
                        </a:rPr>
                        <a:t>8/23/2024</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22</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37</a:t>
                      </a:r>
                    </a:p>
                  </a:txBody>
                  <a:tcPr marL="9525" marR="9525" marT="9525" marB="0" anchor="b"/>
                </a:tc>
                <a:extLst>
                  <a:ext uri="{0D108BD9-81ED-4DB2-BD59-A6C34878D82A}">
                    <a16:rowId xmlns:a16="http://schemas.microsoft.com/office/drawing/2014/main" val="1456829971"/>
                  </a:ext>
                </a:extLst>
              </a:tr>
              <a:tr h="182880">
                <a:tc>
                  <a:txBody>
                    <a:bodyPr/>
                    <a:lstStyle/>
                    <a:p>
                      <a:pPr algn="ctr" fontAlgn="b"/>
                      <a:r>
                        <a:rPr lang="en-US" sz="1000" b="0" i="0" u="none" strike="noStrike">
                          <a:solidFill>
                            <a:srgbClr val="000000"/>
                          </a:solidFill>
                          <a:effectLst/>
                          <a:latin typeface="Calibri" panose="020F0502020204030204" pitchFamily="34" charset="0"/>
                        </a:rPr>
                        <a:t>8/24/2024</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4</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3</a:t>
                      </a:r>
                    </a:p>
                  </a:txBody>
                  <a:tcPr marL="9525" marR="9525" marT="9525" marB="0" anchor="b"/>
                </a:tc>
                <a:extLst>
                  <a:ext uri="{0D108BD9-81ED-4DB2-BD59-A6C34878D82A}">
                    <a16:rowId xmlns:a16="http://schemas.microsoft.com/office/drawing/2014/main" val="3237662960"/>
                  </a:ext>
                </a:extLst>
              </a:tr>
              <a:tr h="182880">
                <a:tc>
                  <a:txBody>
                    <a:bodyPr/>
                    <a:lstStyle/>
                    <a:p>
                      <a:pPr algn="ctr" fontAlgn="b"/>
                      <a:r>
                        <a:rPr lang="en-US" sz="1000" b="0" i="0" u="none" strike="noStrike">
                          <a:solidFill>
                            <a:srgbClr val="000000"/>
                          </a:solidFill>
                          <a:effectLst/>
                          <a:latin typeface="Calibri" panose="020F0502020204030204" pitchFamily="34" charset="0"/>
                        </a:rPr>
                        <a:t>8/25/2024</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5</a:t>
                      </a:r>
                    </a:p>
                  </a:txBody>
                  <a:tcPr marL="9525" marR="9525" marT="9525" marB="0" anchor="b"/>
                </a:tc>
                <a:extLst>
                  <a:ext uri="{0D108BD9-81ED-4DB2-BD59-A6C34878D82A}">
                    <a16:rowId xmlns:a16="http://schemas.microsoft.com/office/drawing/2014/main" val="1839520144"/>
                  </a:ext>
                </a:extLst>
              </a:tr>
              <a:tr h="182880">
                <a:tc>
                  <a:txBody>
                    <a:bodyPr/>
                    <a:lstStyle/>
                    <a:p>
                      <a:pPr algn="ctr" fontAlgn="b"/>
                      <a:r>
                        <a:rPr lang="en-US" sz="1000" b="0" i="0" u="none" strike="noStrike">
                          <a:solidFill>
                            <a:srgbClr val="000000"/>
                          </a:solidFill>
                          <a:effectLst/>
                          <a:latin typeface="Calibri" panose="020F0502020204030204" pitchFamily="34" charset="0"/>
                        </a:rPr>
                        <a:t>8/27/2024</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1</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4</a:t>
                      </a:r>
                    </a:p>
                  </a:txBody>
                  <a:tcPr marL="9525" marR="9525" marT="9525" marB="0" anchor="b"/>
                </a:tc>
                <a:extLst>
                  <a:ext uri="{0D108BD9-81ED-4DB2-BD59-A6C34878D82A}">
                    <a16:rowId xmlns:a16="http://schemas.microsoft.com/office/drawing/2014/main" val="4233868772"/>
                  </a:ext>
                </a:extLst>
              </a:tr>
            </a:tbl>
          </a:graphicData>
        </a:graphic>
      </p:graphicFrame>
      <p:graphicFrame>
        <p:nvGraphicFramePr>
          <p:cNvPr id="5" name="Table 8">
            <a:extLst>
              <a:ext uri="{FF2B5EF4-FFF2-40B4-BE49-F238E27FC236}">
                <a16:creationId xmlns:a16="http://schemas.microsoft.com/office/drawing/2014/main" id="{382B6265-748E-FED8-38ED-F3A05F45C978}"/>
              </a:ext>
            </a:extLst>
          </p:cNvPr>
          <p:cNvGraphicFramePr>
            <a:graphicFrameLocks noGrp="1"/>
          </p:cNvGraphicFramePr>
          <p:nvPr>
            <p:extLst>
              <p:ext uri="{D42A27DB-BD31-4B8C-83A1-F6EECF244321}">
                <p14:modId xmlns:p14="http://schemas.microsoft.com/office/powerpoint/2010/main" val="2392147359"/>
              </p:ext>
            </p:extLst>
          </p:nvPr>
        </p:nvGraphicFramePr>
        <p:xfrm>
          <a:off x="4586606" y="2719893"/>
          <a:ext cx="3657600" cy="3078480"/>
        </p:xfrm>
        <a:graphic>
          <a:graphicData uri="http://schemas.openxmlformats.org/drawingml/2006/table">
            <a:tbl>
              <a:tblPr firstRow="1" bandRow="1">
                <a:tableStyleId>{5C22544A-7EE6-4342-B048-85BDC9FD1C3A}</a:tableStyleId>
              </a:tblPr>
              <a:tblGrid>
                <a:gridCol w="914400">
                  <a:extLst>
                    <a:ext uri="{9D8B030D-6E8A-4147-A177-3AD203B41FA5}">
                      <a16:colId xmlns:a16="http://schemas.microsoft.com/office/drawing/2014/main" val="327143388"/>
                    </a:ext>
                  </a:extLst>
                </a:gridCol>
                <a:gridCol w="1371600">
                  <a:extLst>
                    <a:ext uri="{9D8B030D-6E8A-4147-A177-3AD203B41FA5}">
                      <a16:colId xmlns:a16="http://schemas.microsoft.com/office/drawing/2014/main" val="803865350"/>
                    </a:ext>
                  </a:extLst>
                </a:gridCol>
                <a:gridCol w="1371600">
                  <a:extLst>
                    <a:ext uri="{9D8B030D-6E8A-4147-A177-3AD203B41FA5}">
                      <a16:colId xmlns:a16="http://schemas.microsoft.com/office/drawing/2014/main" val="2393787157"/>
                    </a:ext>
                  </a:extLst>
                </a:gridCol>
              </a:tblGrid>
              <a:tr h="182880">
                <a:tc>
                  <a:txBody>
                    <a:bodyPr/>
                    <a:lstStyle/>
                    <a:p>
                      <a:pPr marL="0" marR="0" algn="ctr">
                        <a:spcBef>
                          <a:spcPts val="600"/>
                        </a:spcBef>
                        <a:spcAft>
                          <a:spcPts val="600"/>
                        </a:spcAft>
                      </a:pPr>
                      <a:r>
                        <a:rPr lang="en-US" sz="1000" b="1">
                          <a:solidFill>
                            <a:schemeClr val="bg1"/>
                          </a:solidFill>
                          <a:effectLst/>
                          <a:latin typeface="Calibri" panose="020F0502020204030204" pitchFamily="34" charset="0"/>
                          <a:ea typeface="Calibri" panose="020F0502020204030204" pitchFamily="34" charset="0"/>
                          <a:cs typeface="Calibri" panose="020F0502020204030204" pitchFamily="34" charset="0"/>
                        </a:rPr>
                        <a:t>Operating Day</a:t>
                      </a:r>
                      <a:endParaRPr lang="en-US" sz="100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anchor="ctr"/>
                </a:tc>
                <a:tc>
                  <a:txBody>
                    <a:bodyPr/>
                    <a:lstStyle/>
                    <a:p>
                      <a:pPr marL="0" marR="0" algn="ctr">
                        <a:spcBef>
                          <a:spcPts val="600"/>
                        </a:spcBef>
                        <a:spcAft>
                          <a:spcPts val="600"/>
                        </a:spcAft>
                      </a:pPr>
                      <a:r>
                        <a:rPr lang="en-US" sz="1000" b="1">
                          <a:solidFill>
                            <a:schemeClr val="bg1"/>
                          </a:solidFill>
                          <a:effectLst/>
                          <a:latin typeface="Calibri" panose="020F0502020204030204" pitchFamily="34" charset="0"/>
                          <a:ea typeface="Calibri" panose="020F0502020204030204" pitchFamily="34" charset="0"/>
                          <a:cs typeface="Calibri" panose="020F0502020204030204" pitchFamily="34" charset="0"/>
                        </a:rPr>
                        <a:t>Counter-Parties meeting criteria in Protocol Section 6.3(7)(b)(</a:t>
                      </a:r>
                      <a:r>
                        <a:rPr lang="en-US" sz="1000" b="1" err="1">
                          <a:solidFill>
                            <a:schemeClr val="bg1"/>
                          </a:solidFill>
                          <a:effectLst/>
                          <a:latin typeface="Calibri" panose="020F0502020204030204" pitchFamily="34" charset="0"/>
                          <a:ea typeface="Calibri" panose="020F0502020204030204" pitchFamily="34" charset="0"/>
                          <a:cs typeface="Calibri" panose="020F0502020204030204" pitchFamily="34" charset="0"/>
                        </a:rPr>
                        <a:t>i</a:t>
                      </a:r>
                      <a:r>
                        <a:rPr lang="en-US" sz="1000" b="1">
                          <a:solidFill>
                            <a:schemeClr val="bg1"/>
                          </a:solidFill>
                          <a:effectLst/>
                          <a:latin typeface="Calibri" panose="020F0502020204030204" pitchFamily="34" charset="0"/>
                          <a:ea typeface="Calibri" panose="020F0502020204030204" pitchFamily="34" charset="0"/>
                          <a:cs typeface="Calibri" panose="020F0502020204030204" pitchFamily="34" charset="0"/>
                        </a:rPr>
                        <a:t>)</a:t>
                      </a:r>
                      <a:endParaRPr lang="en-US" sz="100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anchor="ctr"/>
                </a:tc>
                <a:tc>
                  <a:txBody>
                    <a:bodyPr/>
                    <a:lstStyle/>
                    <a:p>
                      <a:pPr marL="0" marR="0" algn="ctr">
                        <a:spcBef>
                          <a:spcPts val="600"/>
                        </a:spcBef>
                        <a:spcAft>
                          <a:spcPts val="600"/>
                        </a:spcAft>
                      </a:pPr>
                      <a:r>
                        <a:rPr lang="en-US" sz="1000" b="1">
                          <a:solidFill>
                            <a:schemeClr val="bg1"/>
                          </a:solidFill>
                          <a:effectLst/>
                          <a:latin typeface="Calibri" panose="020F0502020204030204" pitchFamily="34" charset="0"/>
                          <a:ea typeface="Calibri" panose="020F0502020204030204" pitchFamily="34" charset="0"/>
                          <a:cs typeface="Calibri" panose="020F0502020204030204" pitchFamily="34" charset="0"/>
                        </a:rPr>
                        <a:t>Counter-Parties meeting criteria in Protocol Section 6.3(7)(b)(ii)</a:t>
                      </a:r>
                      <a:endParaRPr lang="en-US" sz="100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anchor="ctr"/>
                </a:tc>
                <a:extLst>
                  <a:ext uri="{0D108BD9-81ED-4DB2-BD59-A6C34878D82A}">
                    <a16:rowId xmlns:a16="http://schemas.microsoft.com/office/drawing/2014/main" val="3400386422"/>
                  </a:ext>
                </a:extLst>
              </a:tr>
              <a:tr h="182880">
                <a:tc>
                  <a:txBody>
                    <a:bodyPr/>
                    <a:lstStyle/>
                    <a:p>
                      <a:pPr algn="ctr" fontAlgn="b"/>
                      <a:r>
                        <a:rPr lang="en-US" sz="10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8/29/2024</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1</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3</a:t>
                      </a:r>
                    </a:p>
                  </a:txBody>
                  <a:tcPr marL="9525" marR="9525" marT="9525" marB="0" anchor="b"/>
                </a:tc>
                <a:extLst>
                  <a:ext uri="{0D108BD9-81ED-4DB2-BD59-A6C34878D82A}">
                    <a16:rowId xmlns:a16="http://schemas.microsoft.com/office/drawing/2014/main" val="2688670130"/>
                  </a:ext>
                </a:extLst>
              </a:tr>
              <a:tr h="182880">
                <a:tc>
                  <a:txBody>
                    <a:bodyPr/>
                    <a:lstStyle/>
                    <a:p>
                      <a:pPr algn="ctr" fontAlgn="b"/>
                      <a:r>
                        <a:rPr lang="en-US" sz="10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8/30/2024</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11</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24</a:t>
                      </a:r>
                    </a:p>
                  </a:txBody>
                  <a:tcPr marL="9525" marR="9525" marT="9525" marB="0" anchor="b"/>
                </a:tc>
                <a:extLst>
                  <a:ext uri="{0D108BD9-81ED-4DB2-BD59-A6C34878D82A}">
                    <a16:rowId xmlns:a16="http://schemas.microsoft.com/office/drawing/2014/main" val="1885626007"/>
                  </a:ext>
                </a:extLst>
              </a:tr>
              <a:tr h="182880">
                <a:tc>
                  <a:txBody>
                    <a:bodyPr/>
                    <a:lstStyle/>
                    <a:p>
                      <a:pPr algn="ctr" fontAlgn="b"/>
                      <a:r>
                        <a:rPr lang="en-US" sz="10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8/31/2024</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3</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2</a:t>
                      </a:r>
                    </a:p>
                  </a:txBody>
                  <a:tcPr marL="9525" marR="9525" marT="9525" marB="0" anchor="b"/>
                </a:tc>
                <a:extLst>
                  <a:ext uri="{0D108BD9-81ED-4DB2-BD59-A6C34878D82A}">
                    <a16:rowId xmlns:a16="http://schemas.microsoft.com/office/drawing/2014/main" val="2090028826"/>
                  </a:ext>
                </a:extLst>
              </a:tr>
              <a:tr h="182880">
                <a:tc>
                  <a:txBody>
                    <a:bodyPr/>
                    <a:lstStyle/>
                    <a:p>
                      <a:pPr algn="ctr" fontAlgn="b"/>
                      <a:r>
                        <a:rPr lang="en-US" sz="10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9/1/2024</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11</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14</a:t>
                      </a:r>
                    </a:p>
                  </a:txBody>
                  <a:tcPr marL="9525" marR="9525" marT="9525" marB="0" anchor="b"/>
                </a:tc>
                <a:extLst>
                  <a:ext uri="{0D108BD9-81ED-4DB2-BD59-A6C34878D82A}">
                    <a16:rowId xmlns:a16="http://schemas.microsoft.com/office/drawing/2014/main" val="3439416351"/>
                  </a:ext>
                </a:extLst>
              </a:tr>
              <a:tr h="182880">
                <a:tc>
                  <a:txBody>
                    <a:bodyPr/>
                    <a:lstStyle/>
                    <a:p>
                      <a:pPr algn="ctr" fontAlgn="b"/>
                      <a:r>
                        <a:rPr lang="en-US" sz="10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9/3/2024</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1</a:t>
                      </a:r>
                    </a:p>
                  </a:txBody>
                  <a:tcPr marL="9525" marR="9525" marT="9525" marB="0" anchor="b"/>
                </a:tc>
                <a:extLst>
                  <a:ext uri="{0D108BD9-81ED-4DB2-BD59-A6C34878D82A}">
                    <a16:rowId xmlns:a16="http://schemas.microsoft.com/office/drawing/2014/main" val="3436128299"/>
                  </a:ext>
                </a:extLst>
              </a:tr>
              <a:tr h="182880">
                <a:tc>
                  <a:txBody>
                    <a:bodyPr/>
                    <a:lstStyle/>
                    <a:p>
                      <a:pPr algn="ctr" fontAlgn="b"/>
                      <a:r>
                        <a:rPr lang="en-US" sz="10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9/4/2024</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1</a:t>
                      </a:r>
                    </a:p>
                  </a:txBody>
                  <a:tcPr marL="9525" marR="9525" marT="9525" marB="0" anchor="b"/>
                </a:tc>
                <a:extLst>
                  <a:ext uri="{0D108BD9-81ED-4DB2-BD59-A6C34878D82A}">
                    <a16:rowId xmlns:a16="http://schemas.microsoft.com/office/drawing/2014/main" val="1265346757"/>
                  </a:ext>
                </a:extLst>
              </a:tr>
              <a:tr h="182880">
                <a:tc>
                  <a:txBody>
                    <a:bodyPr/>
                    <a:lstStyle/>
                    <a:p>
                      <a:pPr algn="ctr" fontAlgn="b"/>
                      <a:r>
                        <a:rPr lang="en-US" sz="10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9/5/2024</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21</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33</a:t>
                      </a:r>
                    </a:p>
                  </a:txBody>
                  <a:tcPr marL="9525" marR="9525" marT="9525" marB="0" anchor="b"/>
                </a:tc>
                <a:extLst>
                  <a:ext uri="{0D108BD9-81ED-4DB2-BD59-A6C34878D82A}">
                    <a16:rowId xmlns:a16="http://schemas.microsoft.com/office/drawing/2014/main" val="3703169311"/>
                  </a:ext>
                </a:extLst>
              </a:tr>
              <a:tr h="182880">
                <a:tc>
                  <a:txBody>
                    <a:bodyPr/>
                    <a:lstStyle/>
                    <a:p>
                      <a:pPr algn="ctr" fontAlgn="b"/>
                      <a:r>
                        <a:rPr lang="en-US" sz="10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9/6/2024</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16</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34</a:t>
                      </a:r>
                    </a:p>
                  </a:txBody>
                  <a:tcPr marL="9525" marR="9525" marT="9525" marB="0" anchor="b"/>
                </a:tc>
                <a:extLst>
                  <a:ext uri="{0D108BD9-81ED-4DB2-BD59-A6C34878D82A}">
                    <a16:rowId xmlns:a16="http://schemas.microsoft.com/office/drawing/2014/main" val="1199418716"/>
                  </a:ext>
                </a:extLst>
              </a:tr>
              <a:tr h="182880">
                <a:tc>
                  <a:txBody>
                    <a:bodyPr/>
                    <a:lstStyle/>
                    <a:p>
                      <a:pPr algn="ctr" fontAlgn="b"/>
                      <a:r>
                        <a:rPr lang="en-US" sz="10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9/7/2024</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16</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19</a:t>
                      </a:r>
                    </a:p>
                  </a:txBody>
                  <a:tcPr marL="9525" marR="9525" marT="9525" marB="0" anchor="b"/>
                </a:tc>
                <a:extLst>
                  <a:ext uri="{0D108BD9-81ED-4DB2-BD59-A6C34878D82A}">
                    <a16:rowId xmlns:a16="http://schemas.microsoft.com/office/drawing/2014/main" val="4153551355"/>
                  </a:ext>
                </a:extLst>
              </a:tr>
              <a:tr h="182880">
                <a:tc>
                  <a:txBody>
                    <a:bodyPr/>
                    <a:lstStyle/>
                    <a:p>
                      <a:pPr algn="ctr" fontAlgn="b"/>
                      <a:r>
                        <a:rPr lang="en-US" sz="10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9/8/2024</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16</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27</a:t>
                      </a:r>
                    </a:p>
                  </a:txBody>
                  <a:tcPr marL="9525" marR="9525" marT="9525" marB="0" anchor="b"/>
                </a:tc>
                <a:extLst>
                  <a:ext uri="{0D108BD9-81ED-4DB2-BD59-A6C34878D82A}">
                    <a16:rowId xmlns:a16="http://schemas.microsoft.com/office/drawing/2014/main" val="3399832220"/>
                  </a:ext>
                </a:extLst>
              </a:tr>
              <a:tr h="182880">
                <a:tc>
                  <a:txBody>
                    <a:bodyPr/>
                    <a:lstStyle/>
                    <a:p>
                      <a:pPr algn="ctr" fontAlgn="b"/>
                      <a:r>
                        <a:rPr lang="en-US" sz="10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9/9/2024</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6</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11</a:t>
                      </a:r>
                    </a:p>
                  </a:txBody>
                  <a:tcPr marL="9525" marR="9525" marT="9525" marB="0" anchor="b"/>
                </a:tc>
                <a:extLst>
                  <a:ext uri="{0D108BD9-81ED-4DB2-BD59-A6C34878D82A}">
                    <a16:rowId xmlns:a16="http://schemas.microsoft.com/office/drawing/2014/main" val="1456829971"/>
                  </a:ext>
                </a:extLst>
              </a:tr>
              <a:tr h="182880">
                <a:tc>
                  <a:txBody>
                    <a:bodyPr/>
                    <a:lstStyle/>
                    <a:p>
                      <a:pPr algn="ctr" fontAlgn="b"/>
                      <a:r>
                        <a:rPr lang="en-US" sz="10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9/10/2024</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6</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17</a:t>
                      </a:r>
                    </a:p>
                  </a:txBody>
                  <a:tcPr marL="9525" marR="9525" marT="9525" marB="0" anchor="b"/>
                </a:tc>
                <a:extLst>
                  <a:ext uri="{0D108BD9-81ED-4DB2-BD59-A6C34878D82A}">
                    <a16:rowId xmlns:a16="http://schemas.microsoft.com/office/drawing/2014/main" val="3237662960"/>
                  </a:ext>
                </a:extLst>
              </a:tr>
              <a:tr h="182880">
                <a:tc>
                  <a:txBody>
                    <a:bodyPr/>
                    <a:lstStyle/>
                    <a:p>
                      <a:pPr algn="ctr" fontAlgn="b"/>
                      <a:r>
                        <a:rPr lang="en-US" sz="10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9/11/2024</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3</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6</a:t>
                      </a:r>
                    </a:p>
                  </a:txBody>
                  <a:tcPr marL="9525" marR="9525" marT="9525" marB="0" anchor="b"/>
                </a:tc>
                <a:extLst>
                  <a:ext uri="{0D108BD9-81ED-4DB2-BD59-A6C34878D82A}">
                    <a16:rowId xmlns:a16="http://schemas.microsoft.com/office/drawing/2014/main" val="1839520144"/>
                  </a:ext>
                </a:extLst>
              </a:tr>
            </a:tbl>
          </a:graphicData>
        </a:graphic>
      </p:graphicFrame>
    </p:spTree>
    <p:extLst>
      <p:ext uri="{BB962C8B-B14F-4D97-AF65-F5344CB8AC3E}">
        <p14:creationId xmlns:p14="http://schemas.microsoft.com/office/powerpoint/2010/main" val="14359624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b="1" dirty="0">
                <a:solidFill>
                  <a:schemeClr val="accent1"/>
                </a:solidFill>
              </a:rPr>
              <a:t>Real-Time Market Impact Analysis</a:t>
            </a:r>
          </a:p>
        </p:txBody>
      </p:sp>
      <p:sp>
        <p:nvSpPr>
          <p:cNvPr id="3" name="Content Placeholder 2"/>
          <p:cNvSpPr>
            <a:spLocks noGrp="1"/>
          </p:cNvSpPr>
          <p:nvPr>
            <p:ph idx="1"/>
          </p:nvPr>
        </p:nvSpPr>
        <p:spPr>
          <a:xfrm>
            <a:off x="304800" y="857250"/>
            <a:ext cx="8534400" cy="5238750"/>
          </a:xfrm>
        </p:spPr>
        <p:txBody>
          <a:bodyPr/>
          <a:lstStyle/>
          <a:p>
            <a:pPr>
              <a:spcAft>
                <a:spcPts val="1200"/>
              </a:spcAft>
            </a:pPr>
            <a:r>
              <a:rPr lang="en-US" sz="1400"/>
              <a:t>The tables below show the maximum estimated absolute value impact to Counter-Parties.</a:t>
            </a:r>
          </a:p>
          <a:p>
            <a:pPr>
              <a:spcAft>
                <a:spcPts val="1200"/>
              </a:spcAft>
            </a:pPr>
            <a:endParaRPr lang="en-US" sz="1600"/>
          </a:p>
          <a:p>
            <a:pPr>
              <a:spcAft>
                <a:spcPts val="1200"/>
              </a:spcAft>
            </a:pPr>
            <a:endParaRPr lang="en-US" sz="1600"/>
          </a:p>
        </p:txBody>
      </p:sp>
      <p:sp>
        <p:nvSpPr>
          <p:cNvPr id="4" name="Slide Number Placeholder 3"/>
          <p:cNvSpPr>
            <a:spLocks noGrp="1"/>
          </p:cNvSpPr>
          <p:nvPr>
            <p:ph type="sldNum" sz="quarter" idx="4294967295"/>
          </p:nvPr>
        </p:nvSpPr>
        <p:spPr>
          <a:xfrm>
            <a:off x="8534400" y="6561138"/>
            <a:ext cx="533400" cy="220662"/>
          </a:xfrm>
        </p:spPr>
        <p:txBody>
          <a:bodyPr/>
          <a:lstStyle/>
          <a:p>
            <a:fld id="{1D93BD3E-1E9A-4970-A6F7-E7AC52762E0C}" type="slidenum">
              <a:rPr lang="en-US" smtClean="0"/>
              <a:pPr/>
              <a:t>5</a:t>
            </a:fld>
            <a:endParaRPr lang="en-US"/>
          </a:p>
        </p:txBody>
      </p:sp>
      <p:graphicFrame>
        <p:nvGraphicFramePr>
          <p:cNvPr id="10" name="Table 5">
            <a:extLst>
              <a:ext uri="{FF2B5EF4-FFF2-40B4-BE49-F238E27FC236}">
                <a16:creationId xmlns:a16="http://schemas.microsoft.com/office/drawing/2014/main" id="{960AB020-4A97-DA9A-7C42-8FBECC0D8240}"/>
              </a:ext>
            </a:extLst>
          </p:cNvPr>
          <p:cNvGraphicFramePr>
            <a:graphicFrameLocks noGrp="1"/>
          </p:cNvGraphicFramePr>
          <p:nvPr>
            <p:extLst>
              <p:ext uri="{D42A27DB-BD31-4B8C-83A1-F6EECF244321}">
                <p14:modId xmlns:p14="http://schemas.microsoft.com/office/powerpoint/2010/main" val="4227354566"/>
              </p:ext>
            </p:extLst>
          </p:nvPr>
        </p:nvGraphicFramePr>
        <p:xfrm>
          <a:off x="304800" y="1805658"/>
          <a:ext cx="4111556" cy="3149000"/>
        </p:xfrm>
        <a:graphic>
          <a:graphicData uri="http://schemas.openxmlformats.org/drawingml/2006/table">
            <a:tbl>
              <a:tblPr firstRow="1" bandRow="1">
                <a:tableStyleId>{5C22544A-7EE6-4342-B048-85BDC9FD1C3A}</a:tableStyleId>
              </a:tblPr>
              <a:tblGrid>
                <a:gridCol w="1027889">
                  <a:extLst>
                    <a:ext uri="{9D8B030D-6E8A-4147-A177-3AD203B41FA5}">
                      <a16:colId xmlns:a16="http://schemas.microsoft.com/office/drawing/2014/main" val="2617164782"/>
                    </a:ext>
                  </a:extLst>
                </a:gridCol>
                <a:gridCol w="1027889">
                  <a:extLst>
                    <a:ext uri="{9D8B030D-6E8A-4147-A177-3AD203B41FA5}">
                      <a16:colId xmlns:a16="http://schemas.microsoft.com/office/drawing/2014/main" val="3049368802"/>
                    </a:ext>
                  </a:extLst>
                </a:gridCol>
                <a:gridCol w="1027889">
                  <a:extLst>
                    <a:ext uri="{9D8B030D-6E8A-4147-A177-3AD203B41FA5}">
                      <a16:colId xmlns:a16="http://schemas.microsoft.com/office/drawing/2014/main" val="1370733988"/>
                    </a:ext>
                  </a:extLst>
                </a:gridCol>
                <a:gridCol w="1027889">
                  <a:extLst>
                    <a:ext uri="{9D8B030D-6E8A-4147-A177-3AD203B41FA5}">
                      <a16:colId xmlns:a16="http://schemas.microsoft.com/office/drawing/2014/main" val="1988371237"/>
                    </a:ext>
                  </a:extLst>
                </a:gridCol>
              </a:tblGrid>
              <a:tr h="182880">
                <a:tc>
                  <a:txBody>
                    <a:bodyPr/>
                    <a:lstStyle/>
                    <a:p>
                      <a:pPr marL="0" marR="0" algn="ctr">
                        <a:spcBef>
                          <a:spcPts val="0"/>
                        </a:spcBef>
                        <a:spcAft>
                          <a:spcPts val="1200"/>
                        </a:spcAft>
                      </a:pPr>
                      <a:r>
                        <a:rPr lang="en-US" sz="1000" b="1">
                          <a:solidFill>
                            <a:schemeClr val="bg1"/>
                          </a:solidFill>
                          <a:effectLst/>
                          <a:latin typeface="Calibri" panose="020F0502020204030204" pitchFamily="34" charset="0"/>
                          <a:ea typeface="Calibri" panose="020F0502020204030204" pitchFamily="34" charset="0"/>
                          <a:cs typeface="Calibri" panose="020F0502020204030204" pitchFamily="34" charset="0"/>
                        </a:rPr>
                        <a:t>Operating Day</a:t>
                      </a:r>
                      <a:endParaRPr lang="en-US" sz="100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anchor="ctr"/>
                </a:tc>
                <a:tc>
                  <a:txBody>
                    <a:bodyPr/>
                    <a:lstStyle/>
                    <a:p>
                      <a:pPr marL="0" marR="0" algn="ctr">
                        <a:spcBef>
                          <a:spcPts val="600"/>
                        </a:spcBef>
                        <a:spcAft>
                          <a:spcPts val="0"/>
                        </a:spcAft>
                      </a:pPr>
                      <a:r>
                        <a:rPr lang="en-US" sz="1000" b="1">
                          <a:solidFill>
                            <a:schemeClr val="bg1"/>
                          </a:solidFill>
                          <a:effectLst/>
                          <a:latin typeface="Calibri" panose="020F0502020204030204" pitchFamily="34" charset="0"/>
                          <a:ea typeface="Calibri" panose="020F0502020204030204" pitchFamily="34" charset="0"/>
                          <a:cs typeface="Calibri" panose="020F0502020204030204" pitchFamily="34" charset="0"/>
                        </a:rPr>
                        <a:t>Maximum Amount ($Thousands)</a:t>
                      </a:r>
                      <a:endParaRPr lang="en-US" sz="100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anchor="ctr"/>
                </a:tc>
                <a:tc>
                  <a:txBody>
                    <a:bodyPr/>
                    <a:lstStyle/>
                    <a:p>
                      <a:pPr marL="0" marR="0" algn="ctr">
                        <a:spcBef>
                          <a:spcPts val="600"/>
                        </a:spcBef>
                        <a:spcAft>
                          <a:spcPts val="1200"/>
                        </a:spcAft>
                      </a:pPr>
                      <a:r>
                        <a:rPr lang="en-US" sz="1000" b="1">
                          <a:solidFill>
                            <a:schemeClr val="bg1"/>
                          </a:solidFill>
                          <a:effectLst/>
                          <a:latin typeface="Calibri" panose="020F0502020204030204" pitchFamily="34" charset="0"/>
                          <a:ea typeface="Calibri" panose="020F0502020204030204" pitchFamily="34" charset="0"/>
                          <a:cs typeface="Calibri" panose="020F0502020204030204" pitchFamily="34" charset="0"/>
                        </a:rPr>
                        <a:t>Maximum Percentage for Criteria (</a:t>
                      </a:r>
                      <a:r>
                        <a:rPr lang="en-US" sz="1000" b="1" err="1">
                          <a:solidFill>
                            <a:schemeClr val="bg1"/>
                          </a:solidFill>
                          <a:effectLst/>
                          <a:latin typeface="Calibri" panose="020F0502020204030204" pitchFamily="34" charset="0"/>
                          <a:ea typeface="Calibri" panose="020F0502020204030204" pitchFamily="34" charset="0"/>
                          <a:cs typeface="Calibri" panose="020F0502020204030204" pitchFamily="34" charset="0"/>
                        </a:rPr>
                        <a:t>i</a:t>
                      </a:r>
                      <a:r>
                        <a:rPr lang="en-US" sz="1000" b="1">
                          <a:solidFill>
                            <a:schemeClr val="bg1"/>
                          </a:solidFill>
                          <a:effectLst/>
                          <a:latin typeface="Calibri" panose="020F0502020204030204" pitchFamily="34" charset="0"/>
                          <a:ea typeface="Calibri" panose="020F0502020204030204" pitchFamily="34" charset="0"/>
                          <a:cs typeface="Calibri" panose="020F0502020204030204" pitchFamily="34" charset="0"/>
                        </a:rPr>
                        <a:t>)*</a:t>
                      </a:r>
                      <a:endParaRPr lang="en-US" sz="100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anchor="ctr"/>
                </a:tc>
                <a:tc>
                  <a:txBody>
                    <a:bodyPr/>
                    <a:lstStyle/>
                    <a:p>
                      <a:pPr marL="0" marR="0" algn="ctr">
                        <a:spcBef>
                          <a:spcPts val="600"/>
                        </a:spcBef>
                        <a:spcAft>
                          <a:spcPts val="1200"/>
                        </a:spcAft>
                      </a:pPr>
                      <a:r>
                        <a:rPr lang="en-US" sz="1000" b="1">
                          <a:solidFill>
                            <a:schemeClr val="bg1"/>
                          </a:solidFill>
                          <a:effectLst/>
                          <a:latin typeface="Calibri" panose="020F0502020204030204" pitchFamily="34" charset="0"/>
                          <a:ea typeface="Calibri" panose="020F0502020204030204" pitchFamily="34" charset="0"/>
                          <a:cs typeface="Calibri" panose="020F0502020204030204" pitchFamily="34" charset="0"/>
                        </a:rPr>
                        <a:t>Maximum Percentage for Criteria (ii)**</a:t>
                      </a:r>
                      <a:endParaRPr lang="en-US" sz="100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anchor="ctr"/>
                </a:tc>
                <a:extLst>
                  <a:ext uri="{0D108BD9-81ED-4DB2-BD59-A6C34878D82A}">
                    <a16:rowId xmlns:a16="http://schemas.microsoft.com/office/drawing/2014/main" val="1255433340"/>
                  </a:ext>
                </a:extLst>
              </a:tr>
              <a:tr h="185740">
                <a:tc>
                  <a:txBody>
                    <a:bodyPr/>
                    <a:lstStyle/>
                    <a:p>
                      <a:pPr algn="ctr" fontAlgn="b"/>
                      <a:r>
                        <a:rPr lang="en-US" sz="1000" b="0" i="0" u="none" strike="noStrike">
                          <a:solidFill>
                            <a:srgbClr val="000000"/>
                          </a:solidFill>
                          <a:effectLst/>
                          <a:latin typeface="Calibri" panose="020F0502020204030204" pitchFamily="34" charset="0"/>
                        </a:rPr>
                        <a:t>8/12/2024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22.87</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6431.64%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6431.64%</a:t>
                      </a:r>
                    </a:p>
                  </a:txBody>
                  <a:tcPr marL="9525" marR="9525" marT="9525" marB="0" anchor="b"/>
                </a:tc>
                <a:extLst>
                  <a:ext uri="{0D108BD9-81ED-4DB2-BD59-A6C34878D82A}">
                    <a16:rowId xmlns:a16="http://schemas.microsoft.com/office/drawing/2014/main" val="1549245093"/>
                  </a:ext>
                </a:extLst>
              </a:tr>
              <a:tr h="185740">
                <a:tc>
                  <a:txBody>
                    <a:bodyPr/>
                    <a:lstStyle/>
                    <a:p>
                      <a:pPr algn="ctr" fontAlgn="b"/>
                      <a:r>
                        <a:rPr lang="en-US" sz="1000" b="0" i="0" u="none" strike="noStrike">
                          <a:solidFill>
                            <a:srgbClr val="000000"/>
                          </a:solidFill>
                          <a:effectLst/>
                          <a:latin typeface="Calibri" panose="020F0502020204030204" pitchFamily="34" charset="0"/>
                        </a:rPr>
                        <a:t>8/13/2024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51.69</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118.12%</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226.67%</a:t>
                      </a:r>
                    </a:p>
                  </a:txBody>
                  <a:tcPr marL="9525" marR="9525" marT="9525" marB="0" anchor="b"/>
                </a:tc>
                <a:extLst>
                  <a:ext uri="{0D108BD9-81ED-4DB2-BD59-A6C34878D82A}">
                    <a16:rowId xmlns:a16="http://schemas.microsoft.com/office/drawing/2014/main" val="1452280246"/>
                  </a:ext>
                </a:extLst>
              </a:tr>
              <a:tr h="185740">
                <a:tc>
                  <a:txBody>
                    <a:bodyPr/>
                    <a:lstStyle/>
                    <a:p>
                      <a:pPr algn="ctr" fontAlgn="b"/>
                      <a:r>
                        <a:rPr lang="en-US" sz="1000" b="0" i="0" u="none" strike="noStrike">
                          <a:solidFill>
                            <a:srgbClr val="000000"/>
                          </a:solidFill>
                          <a:effectLst/>
                          <a:latin typeface="Calibri" panose="020F0502020204030204" pitchFamily="34" charset="0"/>
                        </a:rPr>
                        <a:t>8/14/2024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17.29</a:t>
                      </a:r>
                    </a:p>
                  </a:txBody>
                  <a:tcPr marL="9525" marR="9525" marT="9525" marB="0" anchor="b"/>
                </a:tc>
                <a:tc>
                  <a:txBody>
                    <a:bodyPr/>
                    <a:lstStyle/>
                    <a:p>
                      <a:pPr marL="0" marR="0" lvl="0" indent="0" algn="r" defTabSz="914400" rtl="0" eaLnBrk="1" fontAlgn="auto" latinLnBrk="0" hangingPunct="1">
                        <a:lnSpc>
                          <a:spcPct val="100000"/>
                        </a:lnSpc>
                        <a:spcBef>
                          <a:spcPts val="0"/>
                        </a:spcBef>
                        <a:spcAft>
                          <a:spcPts val="1200"/>
                        </a:spcAft>
                        <a:buClrTx/>
                        <a:buSzTx/>
                        <a:buFontTx/>
                        <a:buNone/>
                        <a:tabLst/>
                        <a:defRPr/>
                      </a:pPr>
                      <a:r>
                        <a:rPr lang="en-US" sz="1000">
                          <a:effectLst/>
                          <a:latin typeface="Calibri" panose="020F0502020204030204" pitchFamily="34" charset="0"/>
                          <a:ea typeface="Calibri" panose="020F0502020204030204" pitchFamily="34" charset="0"/>
                          <a:cs typeface="Calibri" panose="020F0502020204030204" pitchFamily="34" charset="0"/>
                        </a:rPr>
                        <a:t>N/A</a:t>
                      </a:r>
                    </a:p>
                  </a:txBody>
                  <a:tcPr marL="68580" marR="68580" marT="0" marB="0" anchor="ctr"/>
                </a:tc>
                <a:tc>
                  <a:txBody>
                    <a:bodyPr/>
                    <a:lstStyle/>
                    <a:p>
                      <a:pPr algn="r" fontAlgn="b"/>
                      <a:r>
                        <a:rPr lang="en-US" sz="1000" b="0" i="0" u="none" strike="noStrike">
                          <a:solidFill>
                            <a:srgbClr val="000000"/>
                          </a:solidFill>
                          <a:effectLst/>
                          <a:latin typeface="Calibri" panose="020F0502020204030204" pitchFamily="34" charset="0"/>
                        </a:rPr>
                        <a:t>2438.99%</a:t>
                      </a:r>
                    </a:p>
                  </a:txBody>
                  <a:tcPr marL="9525" marR="9525" marT="9525" marB="0" anchor="b"/>
                </a:tc>
                <a:extLst>
                  <a:ext uri="{0D108BD9-81ED-4DB2-BD59-A6C34878D82A}">
                    <a16:rowId xmlns:a16="http://schemas.microsoft.com/office/drawing/2014/main" val="3031364105"/>
                  </a:ext>
                </a:extLst>
              </a:tr>
              <a:tr h="185740">
                <a:tc>
                  <a:txBody>
                    <a:bodyPr/>
                    <a:lstStyle/>
                    <a:p>
                      <a:pPr algn="ctr" fontAlgn="b"/>
                      <a:r>
                        <a:rPr lang="en-US" sz="1000" b="0" i="0" u="none" strike="noStrike">
                          <a:solidFill>
                            <a:srgbClr val="000000"/>
                          </a:solidFill>
                          <a:effectLst/>
                          <a:latin typeface="Calibri" panose="020F0502020204030204" pitchFamily="34" charset="0"/>
                        </a:rPr>
                        <a:t>8/15/2024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4.39</a:t>
                      </a:r>
                    </a:p>
                  </a:txBody>
                  <a:tcPr marL="9525" marR="9525" marT="9525" marB="0" anchor="b"/>
                </a:tc>
                <a:tc>
                  <a:txBody>
                    <a:bodyPr/>
                    <a:lstStyle/>
                    <a:p>
                      <a:pPr marL="0" marR="0" lvl="0" indent="0" algn="r" defTabSz="914400" rtl="0" eaLnBrk="1" fontAlgn="auto" latinLnBrk="0" hangingPunct="1">
                        <a:lnSpc>
                          <a:spcPct val="100000"/>
                        </a:lnSpc>
                        <a:spcBef>
                          <a:spcPts val="0"/>
                        </a:spcBef>
                        <a:spcAft>
                          <a:spcPts val="1200"/>
                        </a:spcAft>
                        <a:buClrTx/>
                        <a:buSzTx/>
                        <a:buFontTx/>
                        <a:buNone/>
                        <a:tabLst/>
                        <a:defRPr/>
                      </a:pPr>
                      <a:r>
                        <a:rPr lang="en-US" sz="1000">
                          <a:effectLst/>
                          <a:latin typeface="Calibri" panose="020F0502020204030204" pitchFamily="34" charset="0"/>
                          <a:ea typeface="Calibri" panose="020F0502020204030204" pitchFamily="34" charset="0"/>
                          <a:cs typeface="Calibri" panose="020F0502020204030204" pitchFamily="34" charset="0"/>
                        </a:rPr>
                        <a:t>N/A</a:t>
                      </a:r>
                    </a:p>
                  </a:txBody>
                  <a:tcPr marL="68580" marR="68580" marT="0" marB="0" anchor="ctr"/>
                </a:tc>
                <a:tc>
                  <a:txBody>
                    <a:bodyPr/>
                    <a:lstStyle/>
                    <a:p>
                      <a:pPr algn="r" fontAlgn="b"/>
                      <a:r>
                        <a:rPr lang="en-US" sz="1000" b="0" i="0" u="none" strike="noStrike">
                          <a:solidFill>
                            <a:srgbClr val="000000"/>
                          </a:solidFill>
                          <a:effectLst/>
                          <a:latin typeface="Calibri" panose="020F0502020204030204" pitchFamily="34" charset="0"/>
                        </a:rPr>
                        <a:t>26.96%</a:t>
                      </a:r>
                    </a:p>
                  </a:txBody>
                  <a:tcPr marL="9525" marR="9525" marT="9525" marB="0" anchor="b"/>
                </a:tc>
                <a:extLst>
                  <a:ext uri="{0D108BD9-81ED-4DB2-BD59-A6C34878D82A}">
                    <a16:rowId xmlns:a16="http://schemas.microsoft.com/office/drawing/2014/main" val="2477014280"/>
                  </a:ext>
                </a:extLst>
              </a:tr>
              <a:tr h="185740">
                <a:tc>
                  <a:txBody>
                    <a:bodyPr/>
                    <a:lstStyle/>
                    <a:p>
                      <a:pPr algn="ctr" fontAlgn="b"/>
                      <a:r>
                        <a:rPr lang="en-US" sz="1000" b="0" i="0" u="none" strike="noStrike">
                          <a:solidFill>
                            <a:srgbClr val="000000"/>
                          </a:solidFill>
                          <a:effectLst/>
                          <a:latin typeface="Calibri" panose="020F0502020204030204" pitchFamily="34" charset="0"/>
                        </a:rPr>
                        <a:t>8/16/2024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31.39</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448.45%</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448.45%</a:t>
                      </a:r>
                    </a:p>
                  </a:txBody>
                  <a:tcPr marL="9525" marR="9525" marT="9525" marB="0" anchor="b"/>
                </a:tc>
                <a:extLst>
                  <a:ext uri="{0D108BD9-81ED-4DB2-BD59-A6C34878D82A}">
                    <a16:rowId xmlns:a16="http://schemas.microsoft.com/office/drawing/2014/main" val="734081039"/>
                  </a:ext>
                </a:extLst>
              </a:tr>
              <a:tr h="185740">
                <a:tc>
                  <a:txBody>
                    <a:bodyPr/>
                    <a:lstStyle/>
                    <a:p>
                      <a:pPr algn="ctr" fontAlgn="b"/>
                      <a:r>
                        <a:rPr lang="en-US" sz="1000" b="0" i="0" u="none" strike="noStrike">
                          <a:solidFill>
                            <a:srgbClr val="000000"/>
                          </a:solidFill>
                          <a:effectLst/>
                          <a:latin typeface="Calibri" panose="020F0502020204030204" pitchFamily="34" charset="0"/>
                        </a:rPr>
                        <a:t>8/17/2024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24.74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5.33%</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33.16%</a:t>
                      </a:r>
                    </a:p>
                  </a:txBody>
                  <a:tcPr marL="9525" marR="9525" marT="9525" marB="0" anchor="b"/>
                </a:tc>
                <a:extLst>
                  <a:ext uri="{0D108BD9-81ED-4DB2-BD59-A6C34878D82A}">
                    <a16:rowId xmlns:a16="http://schemas.microsoft.com/office/drawing/2014/main" val="1971563114"/>
                  </a:ext>
                </a:extLst>
              </a:tr>
              <a:tr h="185740">
                <a:tc>
                  <a:txBody>
                    <a:bodyPr/>
                    <a:lstStyle/>
                    <a:p>
                      <a:pPr algn="ctr" fontAlgn="b"/>
                      <a:r>
                        <a:rPr lang="en-US" sz="1000" b="0" i="0" u="none" strike="noStrike">
                          <a:solidFill>
                            <a:srgbClr val="000000"/>
                          </a:solidFill>
                          <a:effectLst/>
                          <a:latin typeface="Calibri" panose="020F0502020204030204" pitchFamily="34" charset="0"/>
                        </a:rPr>
                        <a:t>8/19/2024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240.46</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3581.92%</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3581.92%</a:t>
                      </a:r>
                    </a:p>
                  </a:txBody>
                  <a:tcPr marL="9525" marR="9525" marT="9525" marB="0" anchor="b"/>
                </a:tc>
                <a:extLst>
                  <a:ext uri="{0D108BD9-81ED-4DB2-BD59-A6C34878D82A}">
                    <a16:rowId xmlns:a16="http://schemas.microsoft.com/office/drawing/2014/main" val="3540973380"/>
                  </a:ext>
                </a:extLst>
              </a:tr>
              <a:tr h="185740">
                <a:tc>
                  <a:txBody>
                    <a:bodyPr/>
                    <a:lstStyle/>
                    <a:p>
                      <a:pPr algn="ctr" fontAlgn="b"/>
                      <a:r>
                        <a:rPr lang="en-US" sz="1000" b="0" i="0" u="none" strike="noStrike">
                          <a:solidFill>
                            <a:srgbClr val="000000"/>
                          </a:solidFill>
                          <a:effectLst/>
                          <a:latin typeface="Calibri" panose="020F0502020204030204" pitchFamily="34" charset="0"/>
                        </a:rPr>
                        <a:t>8/20/2024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94.26</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21.67%</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51.25%</a:t>
                      </a:r>
                    </a:p>
                  </a:txBody>
                  <a:tcPr marL="9525" marR="9525" marT="9525" marB="0" anchor="b"/>
                </a:tc>
                <a:extLst>
                  <a:ext uri="{0D108BD9-81ED-4DB2-BD59-A6C34878D82A}">
                    <a16:rowId xmlns:a16="http://schemas.microsoft.com/office/drawing/2014/main" val="251827444"/>
                  </a:ext>
                </a:extLst>
              </a:tr>
              <a:tr h="185740">
                <a:tc>
                  <a:txBody>
                    <a:bodyPr/>
                    <a:lstStyle/>
                    <a:p>
                      <a:pPr algn="ctr" fontAlgn="b"/>
                      <a:r>
                        <a:rPr lang="en-US" sz="1000" b="0" i="0" u="none" strike="noStrike">
                          <a:solidFill>
                            <a:srgbClr val="000000"/>
                          </a:solidFill>
                          <a:effectLst/>
                          <a:latin typeface="Calibri" panose="020F0502020204030204" pitchFamily="34" charset="0"/>
                        </a:rPr>
                        <a:t>8/21/2024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119.36</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28.24%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4620.96%</a:t>
                      </a:r>
                    </a:p>
                  </a:txBody>
                  <a:tcPr marL="9525" marR="9525" marT="9525" marB="0" anchor="b"/>
                </a:tc>
                <a:extLst>
                  <a:ext uri="{0D108BD9-81ED-4DB2-BD59-A6C34878D82A}">
                    <a16:rowId xmlns:a16="http://schemas.microsoft.com/office/drawing/2014/main" val="4024865315"/>
                  </a:ext>
                </a:extLst>
              </a:tr>
              <a:tr h="185740">
                <a:tc>
                  <a:txBody>
                    <a:bodyPr/>
                    <a:lstStyle/>
                    <a:p>
                      <a:pPr algn="ctr" fontAlgn="b"/>
                      <a:r>
                        <a:rPr lang="en-US" sz="1000" b="0" i="0" u="none" strike="noStrike">
                          <a:solidFill>
                            <a:srgbClr val="000000"/>
                          </a:solidFill>
                          <a:effectLst/>
                          <a:latin typeface="Calibri" panose="020F0502020204030204" pitchFamily="34" charset="0"/>
                        </a:rPr>
                        <a:t>8/22/2024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29.40</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5.74%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60.18%</a:t>
                      </a:r>
                    </a:p>
                  </a:txBody>
                  <a:tcPr marL="9525" marR="9525" marT="9525" marB="0" anchor="b"/>
                </a:tc>
                <a:extLst>
                  <a:ext uri="{0D108BD9-81ED-4DB2-BD59-A6C34878D82A}">
                    <a16:rowId xmlns:a16="http://schemas.microsoft.com/office/drawing/2014/main" val="716987316"/>
                  </a:ext>
                </a:extLst>
              </a:tr>
              <a:tr h="185740">
                <a:tc>
                  <a:txBody>
                    <a:bodyPr/>
                    <a:lstStyle/>
                    <a:p>
                      <a:pPr algn="ctr" fontAlgn="b"/>
                      <a:r>
                        <a:rPr lang="en-US" sz="1000" b="0" i="0" u="none" strike="noStrike">
                          <a:solidFill>
                            <a:srgbClr val="000000"/>
                          </a:solidFill>
                          <a:effectLst/>
                          <a:latin typeface="Calibri" panose="020F0502020204030204" pitchFamily="34" charset="0"/>
                        </a:rPr>
                        <a:t>8/23/2024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188.21</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99.21%</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896.34%</a:t>
                      </a:r>
                    </a:p>
                  </a:txBody>
                  <a:tcPr marL="9525" marR="9525" marT="9525" marB="0" anchor="b"/>
                </a:tc>
                <a:extLst>
                  <a:ext uri="{0D108BD9-81ED-4DB2-BD59-A6C34878D82A}">
                    <a16:rowId xmlns:a16="http://schemas.microsoft.com/office/drawing/2014/main" val="3046400449"/>
                  </a:ext>
                </a:extLst>
              </a:tr>
              <a:tr h="185740">
                <a:tc>
                  <a:txBody>
                    <a:bodyPr/>
                    <a:lstStyle/>
                    <a:p>
                      <a:pPr algn="ctr" fontAlgn="b"/>
                      <a:r>
                        <a:rPr lang="en-US" sz="1000" b="0" i="0" u="none" strike="noStrike">
                          <a:solidFill>
                            <a:srgbClr val="000000"/>
                          </a:solidFill>
                          <a:effectLst/>
                          <a:latin typeface="Calibri" panose="020F0502020204030204" pitchFamily="34" charset="0"/>
                        </a:rPr>
                        <a:t>8/24/2024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56.02</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58.64%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88.58%</a:t>
                      </a:r>
                    </a:p>
                  </a:txBody>
                  <a:tcPr marL="9525" marR="9525" marT="9525" marB="0" anchor="b"/>
                </a:tc>
                <a:extLst>
                  <a:ext uri="{0D108BD9-81ED-4DB2-BD59-A6C34878D82A}">
                    <a16:rowId xmlns:a16="http://schemas.microsoft.com/office/drawing/2014/main" val="3510358829"/>
                  </a:ext>
                </a:extLst>
              </a:tr>
              <a:tr h="185740">
                <a:tc>
                  <a:txBody>
                    <a:bodyPr/>
                    <a:lstStyle/>
                    <a:p>
                      <a:pPr algn="ctr" fontAlgn="b"/>
                      <a:r>
                        <a:rPr lang="en-US" sz="1000" b="0" i="0" u="none" strike="noStrike">
                          <a:solidFill>
                            <a:srgbClr val="000000"/>
                          </a:solidFill>
                          <a:effectLst/>
                          <a:latin typeface="Calibri" panose="020F0502020204030204" pitchFamily="34" charset="0"/>
                        </a:rPr>
                        <a:t>8/25/2024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8.36</a:t>
                      </a:r>
                    </a:p>
                  </a:txBody>
                  <a:tcPr marL="9525" marR="9525" marT="9525" marB="0" anchor="b"/>
                </a:tc>
                <a:tc>
                  <a:txBody>
                    <a:bodyPr/>
                    <a:lstStyle/>
                    <a:p>
                      <a:pPr marL="0" marR="0" lvl="0" indent="0" algn="r" defTabSz="914400" rtl="0" eaLnBrk="1" fontAlgn="auto" latinLnBrk="0" hangingPunct="1">
                        <a:lnSpc>
                          <a:spcPct val="100000"/>
                        </a:lnSpc>
                        <a:spcBef>
                          <a:spcPts val="0"/>
                        </a:spcBef>
                        <a:spcAft>
                          <a:spcPts val="1200"/>
                        </a:spcAft>
                        <a:buClrTx/>
                        <a:buSzTx/>
                        <a:buFontTx/>
                        <a:buNone/>
                        <a:tabLst/>
                        <a:defRPr/>
                      </a:pPr>
                      <a:r>
                        <a:rPr lang="en-US" sz="1000">
                          <a:effectLst/>
                          <a:latin typeface="Calibri" panose="020F0502020204030204" pitchFamily="34" charset="0"/>
                          <a:ea typeface="Calibri" panose="020F0502020204030204" pitchFamily="34" charset="0"/>
                          <a:cs typeface="Calibri" panose="020F0502020204030204" pitchFamily="34" charset="0"/>
                        </a:rPr>
                        <a:t>N/A</a:t>
                      </a:r>
                    </a:p>
                  </a:txBody>
                  <a:tcPr marL="68580" marR="68580" marT="0" marB="0" anchor="ctr"/>
                </a:tc>
                <a:tc>
                  <a:txBody>
                    <a:bodyPr/>
                    <a:lstStyle/>
                    <a:p>
                      <a:pPr algn="r" fontAlgn="b"/>
                      <a:r>
                        <a:rPr lang="en-US" sz="1000" b="0" i="0" u="none" strike="noStrike">
                          <a:solidFill>
                            <a:srgbClr val="000000"/>
                          </a:solidFill>
                          <a:effectLst/>
                          <a:latin typeface="Calibri" panose="020F0502020204030204" pitchFamily="34" charset="0"/>
                        </a:rPr>
                        <a:t>48.26%</a:t>
                      </a:r>
                    </a:p>
                  </a:txBody>
                  <a:tcPr marL="9525" marR="9525" marT="9525" marB="0" anchor="b"/>
                </a:tc>
                <a:extLst>
                  <a:ext uri="{0D108BD9-81ED-4DB2-BD59-A6C34878D82A}">
                    <a16:rowId xmlns:a16="http://schemas.microsoft.com/office/drawing/2014/main" val="3168455761"/>
                  </a:ext>
                </a:extLst>
              </a:tr>
              <a:tr h="185740">
                <a:tc>
                  <a:txBody>
                    <a:bodyPr/>
                    <a:lstStyle/>
                    <a:p>
                      <a:pPr algn="ctr" fontAlgn="b"/>
                      <a:r>
                        <a:rPr lang="en-US" sz="1000" b="0" i="0" u="none" strike="noStrike">
                          <a:solidFill>
                            <a:srgbClr val="000000"/>
                          </a:solidFill>
                          <a:effectLst/>
                          <a:latin typeface="Calibri" panose="020F0502020204030204" pitchFamily="34" charset="0"/>
                        </a:rPr>
                        <a:t>8/27/2024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53.62</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26.44%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295.85%</a:t>
                      </a:r>
                    </a:p>
                  </a:txBody>
                  <a:tcPr marL="9525" marR="9525" marT="9525" marB="0" anchor="b"/>
                </a:tc>
                <a:extLst>
                  <a:ext uri="{0D108BD9-81ED-4DB2-BD59-A6C34878D82A}">
                    <a16:rowId xmlns:a16="http://schemas.microsoft.com/office/drawing/2014/main" val="1193682908"/>
                  </a:ext>
                </a:extLst>
              </a:tr>
            </a:tbl>
          </a:graphicData>
        </a:graphic>
      </p:graphicFrame>
      <p:sp>
        <p:nvSpPr>
          <p:cNvPr id="11" name="TextBox 10">
            <a:extLst>
              <a:ext uri="{FF2B5EF4-FFF2-40B4-BE49-F238E27FC236}">
                <a16:creationId xmlns:a16="http://schemas.microsoft.com/office/drawing/2014/main" id="{6B20EE54-D455-6379-CAD6-C0E7F74F32EC}"/>
              </a:ext>
            </a:extLst>
          </p:cNvPr>
          <p:cNvSpPr txBox="1"/>
          <p:nvPr/>
        </p:nvSpPr>
        <p:spPr>
          <a:xfrm>
            <a:off x="796089" y="5240238"/>
            <a:ext cx="7631097" cy="461665"/>
          </a:xfrm>
          <a:prstGeom prst="rect">
            <a:avLst/>
          </a:prstGeom>
          <a:noFill/>
        </p:spPr>
        <p:txBody>
          <a:bodyPr wrap="square">
            <a:spAutoFit/>
          </a:bodyPr>
          <a:lstStyle/>
          <a:p>
            <a:pPr algn="l"/>
            <a:r>
              <a:rPr lang="en-US" sz="1200">
                <a:solidFill>
                  <a:schemeClr val="tx2"/>
                </a:solidFill>
              </a:rPr>
              <a:t>* The maximum of percentage change to any single Counter-Party with impact more than $20,000.</a:t>
            </a:r>
          </a:p>
          <a:p>
            <a:pPr algn="l"/>
            <a:r>
              <a:rPr lang="en-US" sz="1200">
                <a:solidFill>
                  <a:schemeClr val="tx2"/>
                </a:solidFill>
              </a:rPr>
              <a:t>** The maximum of percentage change to any single Counter-Party with impact more than $2,000.</a:t>
            </a:r>
          </a:p>
        </p:txBody>
      </p:sp>
      <p:graphicFrame>
        <p:nvGraphicFramePr>
          <p:cNvPr id="5" name="Table 5">
            <a:extLst>
              <a:ext uri="{FF2B5EF4-FFF2-40B4-BE49-F238E27FC236}">
                <a16:creationId xmlns:a16="http://schemas.microsoft.com/office/drawing/2014/main" id="{1E480B8D-0479-92AF-94C8-84C7F02A3118}"/>
              </a:ext>
            </a:extLst>
          </p:cNvPr>
          <p:cNvGraphicFramePr>
            <a:graphicFrameLocks noGrp="1"/>
          </p:cNvGraphicFramePr>
          <p:nvPr>
            <p:extLst>
              <p:ext uri="{D42A27DB-BD31-4B8C-83A1-F6EECF244321}">
                <p14:modId xmlns:p14="http://schemas.microsoft.com/office/powerpoint/2010/main" val="511537256"/>
              </p:ext>
            </p:extLst>
          </p:nvPr>
        </p:nvGraphicFramePr>
        <p:xfrm>
          <a:off x="4689544" y="1805658"/>
          <a:ext cx="4111556" cy="2963286"/>
        </p:xfrm>
        <a:graphic>
          <a:graphicData uri="http://schemas.openxmlformats.org/drawingml/2006/table">
            <a:tbl>
              <a:tblPr firstRow="1" bandRow="1">
                <a:tableStyleId>{5C22544A-7EE6-4342-B048-85BDC9FD1C3A}</a:tableStyleId>
              </a:tblPr>
              <a:tblGrid>
                <a:gridCol w="1027889">
                  <a:extLst>
                    <a:ext uri="{9D8B030D-6E8A-4147-A177-3AD203B41FA5}">
                      <a16:colId xmlns:a16="http://schemas.microsoft.com/office/drawing/2014/main" val="2617164782"/>
                    </a:ext>
                  </a:extLst>
                </a:gridCol>
                <a:gridCol w="1027889">
                  <a:extLst>
                    <a:ext uri="{9D8B030D-6E8A-4147-A177-3AD203B41FA5}">
                      <a16:colId xmlns:a16="http://schemas.microsoft.com/office/drawing/2014/main" val="3049368802"/>
                    </a:ext>
                  </a:extLst>
                </a:gridCol>
                <a:gridCol w="1027889">
                  <a:extLst>
                    <a:ext uri="{9D8B030D-6E8A-4147-A177-3AD203B41FA5}">
                      <a16:colId xmlns:a16="http://schemas.microsoft.com/office/drawing/2014/main" val="1370733988"/>
                    </a:ext>
                  </a:extLst>
                </a:gridCol>
                <a:gridCol w="1027889">
                  <a:extLst>
                    <a:ext uri="{9D8B030D-6E8A-4147-A177-3AD203B41FA5}">
                      <a16:colId xmlns:a16="http://schemas.microsoft.com/office/drawing/2014/main" val="1988371237"/>
                    </a:ext>
                  </a:extLst>
                </a:gridCol>
              </a:tblGrid>
              <a:tr h="548640">
                <a:tc>
                  <a:txBody>
                    <a:bodyPr/>
                    <a:lstStyle/>
                    <a:p>
                      <a:pPr marL="0" marR="0" algn="ctr">
                        <a:spcBef>
                          <a:spcPts val="0"/>
                        </a:spcBef>
                        <a:spcAft>
                          <a:spcPts val="1200"/>
                        </a:spcAft>
                      </a:pPr>
                      <a:r>
                        <a:rPr lang="en-US" sz="1000" b="1">
                          <a:solidFill>
                            <a:schemeClr val="bg1"/>
                          </a:solidFill>
                          <a:effectLst/>
                          <a:latin typeface="Calibri" panose="020F0502020204030204" pitchFamily="34" charset="0"/>
                          <a:ea typeface="Calibri" panose="020F0502020204030204" pitchFamily="34" charset="0"/>
                          <a:cs typeface="Calibri" panose="020F0502020204030204" pitchFamily="34" charset="0"/>
                        </a:rPr>
                        <a:t>Operating Day</a:t>
                      </a:r>
                      <a:endParaRPr lang="en-US" sz="100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anchor="ctr"/>
                </a:tc>
                <a:tc>
                  <a:txBody>
                    <a:bodyPr/>
                    <a:lstStyle/>
                    <a:p>
                      <a:pPr marL="0" marR="0" algn="ctr">
                        <a:spcBef>
                          <a:spcPts val="600"/>
                        </a:spcBef>
                        <a:spcAft>
                          <a:spcPts val="0"/>
                        </a:spcAft>
                      </a:pPr>
                      <a:r>
                        <a:rPr lang="en-US" sz="1000" b="1">
                          <a:solidFill>
                            <a:schemeClr val="bg1"/>
                          </a:solidFill>
                          <a:effectLst/>
                          <a:latin typeface="Calibri" panose="020F0502020204030204" pitchFamily="34" charset="0"/>
                          <a:ea typeface="Calibri" panose="020F0502020204030204" pitchFamily="34" charset="0"/>
                          <a:cs typeface="Calibri" panose="020F0502020204030204" pitchFamily="34" charset="0"/>
                        </a:rPr>
                        <a:t>Maximum Amount ($Thousands)</a:t>
                      </a:r>
                      <a:endParaRPr lang="en-US" sz="100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anchor="ctr"/>
                </a:tc>
                <a:tc>
                  <a:txBody>
                    <a:bodyPr/>
                    <a:lstStyle/>
                    <a:p>
                      <a:pPr marL="0" marR="0" algn="ctr">
                        <a:spcBef>
                          <a:spcPts val="600"/>
                        </a:spcBef>
                        <a:spcAft>
                          <a:spcPts val="1200"/>
                        </a:spcAft>
                      </a:pPr>
                      <a:r>
                        <a:rPr lang="en-US" sz="1000" b="1">
                          <a:solidFill>
                            <a:schemeClr val="bg1"/>
                          </a:solidFill>
                          <a:effectLst/>
                          <a:latin typeface="Calibri" panose="020F0502020204030204" pitchFamily="34" charset="0"/>
                          <a:ea typeface="Calibri" panose="020F0502020204030204" pitchFamily="34" charset="0"/>
                          <a:cs typeface="Calibri" panose="020F0502020204030204" pitchFamily="34" charset="0"/>
                        </a:rPr>
                        <a:t>Maximum Percentage for Criteria (</a:t>
                      </a:r>
                      <a:r>
                        <a:rPr lang="en-US" sz="1000" b="1" err="1">
                          <a:solidFill>
                            <a:schemeClr val="bg1"/>
                          </a:solidFill>
                          <a:effectLst/>
                          <a:latin typeface="Calibri" panose="020F0502020204030204" pitchFamily="34" charset="0"/>
                          <a:ea typeface="Calibri" panose="020F0502020204030204" pitchFamily="34" charset="0"/>
                          <a:cs typeface="Calibri" panose="020F0502020204030204" pitchFamily="34" charset="0"/>
                        </a:rPr>
                        <a:t>i</a:t>
                      </a:r>
                      <a:r>
                        <a:rPr lang="en-US" sz="1000" b="1">
                          <a:solidFill>
                            <a:schemeClr val="bg1"/>
                          </a:solidFill>
                          <a:effectLst/>
                          <a:latin typeface="Calibri" panose="020F0502020204030204" pitchFamily="34" charset="0"/>
                          <a:ea typeface="Calibri" panose="020F0502020204030204" pitchFamily="34" charset="0"/>
                          <a:cs typeface="Calibri" panose="020F0502020204030204" pitchFamily="34" charset="0"/>
                        </a:rPr>
                        <a:t>)*</a:t>
                      </a:r>
                      <a:endParaRPr lang="en-US" sz="100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anchor="ctr"/>
                </a:tc>
                <a:tc>
                  <a:txBody>
                    <a:bodyPr/>
                    <a:lstStyle/>
                    <a:p>
                      <a:pPr marL="0" marR="0" algn="ctr">
                        <a:spcBef>
                          <a:spcPts val="600"/>
                        </a:spcBef>
                        <a:spcAft>
                          <a:spcPts val="1200"/>
                        </a:spcAft>
                      </a:pPr>
                      <a:r>
                        <a:rPr lang="en-US" sz="1000" b="1">
                          <a:solidFill>
                            <a:schemeClr val="bg1"/>
                          </a:solidFill>
                          <a:effectLst/>
                          <a:latin typeface="Calibri" panose="020F0502020204030204" pitchFamily="34" charset="0"/>
                          <a:ea typeface="Calibri" panose="020F0502020204030204" pitchFamily="34" charset="0"/>
                          <a:cs typeface="Calibri" panose="020F0502020204030204" pitchFamily="34" charset="0"/>
                        </a:rPr>
                        <a:t>Maximum Percentage for Criteria (ii)**</a:t>
                      </a:r>
                      <a:endParaRPr lang="en-US" sz="100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anchor="ctr"/>
                </a:tc>
                <a:extLst>
                  <a:ext uri="{0D108BD9-81ED-4DB2-BD59-A6C34878D82A}">
                    <a16:rowId xmlns:a16="http://schemas.microsoft.com/office/drawing/2014/main" val="1255433340"/>
                  </a:ext>
                </a:extLst>
              </a:tr>
              <a:tr h="185742">
                <a:tc>
                  <a:txBody>
                    <a:bodyPr/>
                    <a:lstStyle/>
                    <a:p>
                      <a:pPr algn="ctr" fontAlgn="b"/>
                      <a:r>
                        <a:rPr lang="en-US" sz="10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8/29/2024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22.16</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11.69%</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38.95%</a:t>
                      </a:r>
                    </a:p>
                  </a:txBody>
                  <a:tcPr marL="9525" marR="9525" marT="9525" marB="0" anchor="b"/>
                </a:tc>
                <a:extLst>
                  <a:ext uri="{0D108BD9-81ED-4DB2-BD59-A6C34878D82A}">
                    <a16:rowId xmlns:a16="http://schemas.microsoft.com/office/drawing/2014/main" val="1549245093"/>
                  </a:ext>
                </a:extLst>
              </a:tr>
              <a:tr h="185742">
                <a:tc>
                  <a:txBody>
                    <a:bodyPr/>
                    <a:lstStyle/>
                    <a:p>
                      <a:pPr algn="ctr" fontAlgn="b"/>
                      <a:r>
                        <a:rPr lang="en-US" sz="10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8/30/2024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115.58</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33.59%</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245.99%</a:t>
                      </a:r>
                    </a:p>
                  </a:txBody>
                  <a:tcPr marL="9525" marR="9525" marT="9525" marB="0" anchor="b"/>
                </a:tc>
                <a:extLst>
                  <a:ext uri="{0D108BD9-81ED-4DB2-BD59-A6C34878D82A}">
                    <a16:rowId xmlns:a16="http://schemas.microsoft.com/office/drawing/2014/main" val="3095004615"/>
                  </a:ext>
                </a:extLst>
              </a:tr>
              <a:tr h="185742">
                <a:tc>
                  <a:txBody>
                    <a:bodyPr/>
                    <a:lstStyle/>
                    <a:p>
                      <a:pPr algn="ctr" fontAlgn="b"/>
                      <a:r>
                        <a:rPr lang="en-US" sz="10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8/31/2024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25.64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249.37%</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249.37%</a:t>
                      </a:r>
                    </a:p>
                  </a:txBody>
                  <a:tcPr marL="9525" marR="9525" marT="9525" marB="0" anchor="b"/>
                </a:tc>
                <a:extLst>
                  <a:ext uri="{0D108BD9-81ED-4DB2-BD59-A6C34878D82A}">
                    <a16:rowId xmlns:a16="http://schemas.microsoft.com/office/drawing/2014/main" val="2715092603"/>
                  </a:ext>
                </a:extLst>
              </a:tr>
              <a:tr h="185742">
                <a:tc>
                  <a:txBody>
                    <a:bodyPr/>
                    <a:lstStyle/>
                    <a:p>
                      <a:pPr algn="ctr" fontAlgn="b"/>
                      <a:r>
                        <a:rPr lang="en-US" sz="10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9/1/2024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69.00</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117.30%</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203.19%</a:t>
                      </a:r>
                    </a:p>
                  </a:txBody>
                  <a:tcPr marL="9525" marR="9525" marT="9525" marB="0" anchor="b"/>
                </a:tc>
                <a:extLst>
                  <a:ext uri="{0D108BD9-81ED-4DB2-BD59-A6C34878D82A}">
                    <a16:rowId xmlns:a16="http://schemas.microsoft.com/office/drawing/2014/main" val="4288492703"/>
                  </a:ext>
                </a:extLst>
              </a:tr>
              <a:tr h="185742">
                <a:tc>
                  <a:txBody>
                    <a:bodyPr/>
                    <a:lstStyle/>
                    <a:p>
                      <a:pPr algn="ctr" fontAlgn="b"/>
                      <a:r>
                        <a:rPr lang="en-US" sz="10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9/3/2024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2.87</a:t>
                      </a:r>
                    </a:p>
                  </a:txBody>
                  <a:tcPr marL="9525" marR="9525" marT="9525" marB="0" anchor="b"/>
                </a:tc>
                <a:tc>
                  <a:txBody>
                    <a:bodyPr/>
                    <a:lstStyle/>
                    <a:p>
                      <a:pPr marL="0" marR="0" algn="r">
                        <a:spcBef>
                          <a:spcPts val="0"/>
                        </a:spcBef>
                        <a:spcAft>
                          <a:spcPts val="1200"/>
                        </a:spcAft>
                      </a:pPr>
                      <a:r>
                        <a:rPr lang="en-US" sz="1000">
                          <a:effectLst/>
                          <a:latin typeface="Calibri" panose="020F0502020204030204" pitchFamily="34" charset="0"/>
                          <a:ea typeface="Calibri" panose="020F0502020204030204" pitchFamily="34" charset="0"/>
                          <a:cs typeface="Calibri" panose="020F0502020204030204" pitchFamily="34" charset="0"/>
                        </a:rPr>
                        <a:t>N/A</a:t>
                      </a:r>
                    </a:p>
                  </a:txBody>
                  <a:tcPr marL="68580" marR="68580" marT="0" marB="0" anchor="ctr"/>
                </a:tc>
                <a:tc>
                  <a:txBody>
                    <a:bodyPr/>
                    <a:lstStyle/>
                    <a:p>
                      <a:pPr algn="r" fontAlgn="b"/>
                      <a:r>
                        <a:rPr lang="en-US" sz="1000" b="0" i="0" u="none" strike="noStrike">
                          <a:solidFill>
                            <a:srgbClr val="000000"/>
                          </a:solidFill>
                          <a:effectLst/>
                          <a:latin typeface="Calibri" panose="020F0502020204030204" pitchFamily="34" charset="0"/>
                        </a:rPr>
                        <a:t>31.02%</a:t>
                      </a:r>
                    </a:p>
                  </a:txBody>
                  <a:tcPr marL="9525" marR="9525" marT="9525" marB="0" anchor="b"/>
                </a:tc>
                <a:extLst>
                  <a:ext uri="{0D108BD9-81ED-4DB2-BD59-A6C34878D82A}">
                    <a16:rowId xmlns:a16="http://schemas.microsoft.com/office/drawing/2014/main" val="267984153"/>
                  </a:ext>
                </a:extLst>
              </a:tr>
              <a:tr h="185742">
                <a:tc>
                  <a:txBody>
                    <a:bodyPr/>
                    <a:lstStyle/>
                    <a:p>
                      <a:pPr algn="ctr" fontAlgn="b"/>
                      <a:r>
                        <a:rPr lang="en-US" sz="10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9/4/2024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9.95</a:t>
                      </a:r>
                    </a:p>
                  </a:txBody>
                  <a:tcPr marL="9525" marR="9525" marT="9525" marB="0" anchor="b"/>
                </a:tc>
                <a:tc>
                  <a:txBody>
                    <a:bodyPr/>
                    <a:lstStyle/>
                    <a:p>
                      <a:pPr marL="0" marR="0" lvl="0" indent="0" algn="r" defTabSz="914400" rtl="0" eaLnBrk="1" fontAlgn="auto" latinLnBrk="0" hangingPunct="1">
                        <a:lnSpc>
                          <a:spcPct val="100000"/>
                        </a:lnSpc>
                        <a:spcBef>
                          <a:spcPts val="0"/>
                        </a:spcBef>
                        <a:spcAft>
                          <a:spcPts val="1200"/>
                        </a:spcAft>
                        <a:buClrTx/>
                        <a:buSzTx/>
                        <a:buFontTx/>
                        <a:buNone/>
                        <a:tabLst/>
                        <a:defRPr/>
                      </a:pPr>
                      <a:r>
                        <a:rPr lang="en-US" sz="1000">
                          <a:effectLst/>
                          <a:latin typeface="Calibri" panose="020F0502020204030204" pitchFamily="34" charset="0"/>
                          <a:ea typeface="Calibri" panose="020F0502020204030204" pitchFamily="34" charset="0"/>
                          <a:cs typeface="Calibri" panose="020F0502020204030204" pitchFamily="34" charset="0"/>
                        </a:rPr>
                        <a:t>N/A</a:t>
                      </a:r>
                    </a:p>
                  </a:txBody>
                  <a:tcPr marL="68580" marR="68580" marT="0" marB="0" anchor="ctr"/>
                </a:tc>
                <a:tc>
                  <a:txBody>
                    <a:bodyPr/>
                    <a:lstStyle/>
                    <a:p>
                      <a:pPr algn="r" fontAlgn="b"/>
                      <a:r>
                        <a:rPr lang="en-US" sz="1000" b="0" i="0" u="none" strike="noStrike">
                          <a:solidFill>
                            <a:srgbClr val="000000"/>
                          </a:solidFill>
                          <a:effectLst/>
                          <a:latin typeface="Calibri" panose="020F0502020204030204" pitchFamily="34" charset="0"/>
                        </a:rPr>
                        <a:t>23.43%</a:t>
                      </a:r>
                    </a:p>
                  </a:txBody>
                  <a:tcPr marL="9525" marR="9525" marT="9525" marB="0" anchor="b"/>
                </a:tc>
                <a:extLst>
                  <a:ext uri="{0D108BD9-81ED-4DB2-BD59-A6C34878D82A}">
                    <a16:rowId xmlns:a16="http://schemas.microsoft.com/office/drawing/2014/main" val="1946816726"/>
                  </a:ext>
                </a:extLst>
              </a:tr>
              <a:tr h="185742">
                <a:tc>
                  <a:txBody>
                    <a:bodyPr/>
                    <a:lstStyle/>
                    <a:p>
                      <a:pPr algn="ctr" fontAlgn="b"/>
                      <a:r>
                        <a:rPr lang="en-US" sz="10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9/5/2024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128.10</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423.86%</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444.51%</a:t>
                      </a:r>
                    </a:p>
                  </a:txBody>
                  <a:tcPr marL="9525" marR="9525" marT="9525" marB="0" anchor="b"/>
                </a:tc>
                <a:extLst>
                  <a:ext uri="{0D108BD9-81ED-4DB2-BD59-A6C34878D82A}">
                    <a16:rowId xmlns:a16="http://schemas.microsoft.com/office/drawing/2014/main" val="2190066134"/>
                  </a:ext>
                </a:extLst>
              </a:tr>
              <a:tr h="185742">
                <a:tc>
                  <a:txBody>
                    <a:bodyPr/>
                    <a:lstStyle/>
                    <a:p>
                      <a:pPr algn="ctr" fontAlgn="b"/>
                      <a:r>
                        <a:rPr lang="en-US" sz="10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9/6/2024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125.14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44.18%</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391.75%</a:t>
                      </a:r>
                    </a:p>
                  </a:txBody>
                  <a:tcPr marL="9525" marR="9525" marT="9525" marB="0" anchor="b"/>
                </a:tc>
                <a:extLst>
                  <a:ext uri="{0D108BD9-81ED-4DB2-BD59-A6C34878D82A}">
                    <a16:rowId xmlns:a16="http://schemas.microsoft.com/office/drawing/2014/main" val="1384694192"/>
                  </a:ext>
                </a:extLst>
              </a:tr>
              <a:tr h="185742">
                <a:tc>
                  <a:txBody>
                    <a:bodyPr/>
                    <a:lstStyle/>
                    <a:p>
                      <a:pPr algn="ctr" fontAlgn="b"/>
                      <a:r>
                        <a:rPr lang="en-US" sz="10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9/7/2024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95.50</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904.99%</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904.99%</a:t>
                      </a:r>
                    </a:p>
                  </a:txBody>
                  <a:tcPr marL="9525" marR="9525" marT="9525" marB="0" anchor="b"/>
                </a:tc>
                <a:extLst>
                  <a:ext uri="{0D108BD9-81ED-4DB2-BD59-A6C34878D82A}">
                    <a16:rowId xmlns:a16="http://schemas.microsoft.com/office/drawing/2014/main" val="5697372"/>
                  </a:ext>
                </a:extLst>
              </a:tr>
              <a:tr h="185742">
                <a:tc>
                  <a:txBody>
                    <a:bodyPr/>
                    <a:lstStyle/>
                    <a:p>
                      <a:pPr algn="ctr" fontAlgn="b"/>
                      <a:r>
                        <a:rPr lang="en-US" sz="10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9/8/2024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125.37</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844.21%</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952.62%</a:t>
                      </a:r>
                    </a:p>
                  </a:txBody>
                  <a:tcPr marL="9525" marR="9525" marT="9525" marB="0" anchor="b"/>
                </a:tc>
                <a:extLst>
                  <a:ext uri="{0D108BD9-81ED-4DB2-BD59-A6C34878D82A}">
                    <a16:rowId xmlns:a16="http://schemas.microsoft.com/office/drawing/2014/main" val="338210353"/>
                  </a:ext>
                </a:extLst>
              </a:tr>
              <a:tr h="185742">
                <a:tc>
                  <a:txBody>
                    <a:bodyPr/>
                    <a:lstStyle/>
                    <a:p>
                      <a:pPr algn="ctr" fontAlgn="b"/>
                      <a:r>
                        <a:rPr lang="en-US" sz="10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9/9/2024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103.92</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552.31%</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552.31%</a:t>
                      </a:r>
                    </a:p>
                  </a:txBody>
                  <a:tcPr marL="9525" marR="9525" marT="9525" marB="0" anchor="b"/>
                </a:tc>
                <a:extLst>
                  <a:ext uri="{0D108BD9-81ED-4DB2-BD59-A6C34878D82A}">
                    <a16:rowId xmlns:a16="http://schemas.microsoft.com/office/drawing/2014/main" val="1705823853"/>
                  </a:ext>
                </a:extLst>
              </a:tr>
              <a:tr h="185742">
                <a:tc>
                  <a:txBody>
                    <a:bodyPr/>
                    <a:lstStyle/>
                    <a:p>
                      <a:pPr algn="ctr" fontAlgn="b"/>
                      <a:r>
                        <a:rPr lang="en-US" sz="10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9/10/2024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107.26</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58.43%</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7044.49%</a:t>
                      </a:r>
                    </a:p>
                  </a:txBody>
                  <a:tcPr marL="9525" marR="9525" marT="9525" marB="0" anchor="b"/>
                </a:tc>
                <a:extLst>
                  <a:ext uri="{0D108BD9-81ED-4DB2-BD59-A6C34878D82A}">
                    <a16:rowId xmlns:a16="http://schemas.microsoft.com/office/drawing/2014/main" val="1129425046"/>
                  </a:ext>
                </a:extLst>
              </a:tr>
              <a:tr h="185742">
                <a:tc>
                  <a:txBody>
                    <a:bodyPr/>
                    <a:lstStyle/>
                    <a:p>
                      <a:pPr algn="ctr" fontAlgn="b"/>
                      <a:r>
                        <a:rPr lang="en-US" sz="10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9/11/2024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92.91</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172.93%</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172.93%</a:t>
                      </a:r>
                    </a:p>
                  </a:txBody>
                  <a:tcPr marL="9525" marR="9525" marT="9525" marB="0" anchor="b"/>
                </a:tc>
                <a:extLst>
                  <a:ext uri="{0D108BD9-81ED-4DB2-BD59-A6C34878D82A}">
                    <a16:rowId xmlns:a16="http://schemas.microsoft.com/office/drawing/2014/main" val="1795582451"/>
                  </a:ext>
                </a:extLst>
              </a:tr>
            </a:tbl>
          </a:graphicData>
        </a:graphic>
      </p:graphicFrame>
    </p:spTree>
    <p:extLst>
      <p:ext uri="{BB962C8B-B14F-4D97-AF65-F5344CB8AC3E}">
        <p14:creationId xmlns:p14="http://schemas.microsoft.com/office/powerpoint/2010/main" val="14138942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b="1" dirty="0">
                <a:solidFill>
                  <a:schemeClr val="accent1"/>
                </a:solidFill>
              </a:rPr>
              <a:t>Real-Time Market Impact Analysis</a:t>
            </a:r>
          </a:p>
        </p:txBody>
      </p:sp>
      <p:sp>
        <p:nvSpPr>
          <p:cNvPr id="3" name="Content Placeholder 2"/>
          <p:cNvSpPr>
            <a:spLocks noGrp="1"/>
          </p:cNvSpPr>
          <p:nvPr>
            <p:ph idx="1"/>
          </p:nvPr>
        </p:nvSpPr>
        <p:spPr>
          <a:xfrm>
            <a:off x="304800" y="857250"/>
            <a:ext cx="8534400" cy="5238750"/>
          </a:xfrm>
        </p:spPr>
        <p:txBody>
          <a:bodyPr/>
          <a:lstStyle/>
          <a:p>
            <a:pPr>
              <a:spcAft>
                <a:spcPts val="1200"/>
              </a:spcAft>
            </a:pPr>
            <a:r>
              <a:rPr lang="en-US" sz="1400"/>
              <a:t>The table below has the maximum estimated change in charges due to ERCOT.  Negative amounts are increased payments to Market Participants; positive amounts are increased charges. The percent amount is the absolute value of the percent impact to the previously settlement net amount due to/from ERCOT.</a:t>
            </a:r>
          </a:p>
          <a:p>
            <a:pPr>
              <a:spcAft>
                <a:spcPts val="1200"/>
              </a:spcAft>
            </a:pPr>
            <a:endParaRPr lang="en-US" sz="1600"/>
          </a:p>
          <a:p>
            <a:pPr>
              <a:spcAft>
                <a:spcPts val="1200"/>
              </a:spcAft>
            </a:pPr>
            <a:endParaRPr lang="en-US" sz="1600"/>
          </a:p>
          <a:p>
            <a:pPr>
              <a:spcAft>
                <a:spcPts val="1200"/>
              </a:spcAft>
            </a:pPr>
            <a:endParaRPr lang="en-US" sz="1600"/>
          </a:p>
          <a:p>
            <a:pPr>
              <a:spcAft>
                <a:spcPts val="1200"/>
              </a:spcAft>
            </a:pPr>
            <a:endParaRPr lang="en-US" sz="1600"/>
          </a:p>
        </p:txBody>
      </p:sp>
      <p:sp>
        <p:nvSpPr>
          <p:cNvPr id="4" name="Slide Number Placeholder 3"/>
          <p:cNvSpPr>
            <a:spLocks noGrp="1"/>
          </p:cNvSpPr>
          <p:nvPr>
            <p:ph type="sldNum" sz="quarter" idx="4294967295"/>
          </p:nvPr>
        </p:nvSpPr>
        <p:spPr>
          <a:xfrm>
            <a:off x="8534400" y="6561138"/>
            <a:ext cx="533400" cy="220662"/>
          </a:xfrm>
        </p:spPr>
        <p:txBody>
          <a:bodyPr/>
          <a:lstStyle/>
          <a:p>
            <a:fld id="{1D93BD3E-1E9A-4970-A6F7-E7AC52762E0C}" type="slidenum">
              <a:rPr lang="en-US" smtClean="0"/>
              <a:pPr/>
              <a:t>6</a:t>
            </a:fld>
            <a:endParaRPr lang="en-US"/>
          </a:p>
        </p:txBody>
      </p:sp>
      <p:graphicFrame>
        <p:nvGraphicFramePr>
          <p:cNvPr id="5" name="Table 5">
            <a:extLst>
              <a:ext uri="{FF2B5EF4-FFF2-40B4-BE49-F238E27FC236}">
                <a16:creationId xmlns:a16="http://schemas.microsoft.com/office/drawing/2014/main" id="{4323D2C3-3A1D-D946-6FF1-4312A01DB233}"/>
              </a:ext>
            </a:extLst>
          </p:cNvPr>
          <p:cNvGraphicFramePr>
            <a:graphicFrameLocks noGrp="1"/>
          </p:cNvGraphicFramePr>
          <p:nvPr>
            <p:extLst>
              <p:ext uri="{D42A27DB-BD31-4B8C-83A1-F6EECF244321}">
                <p14:modId xmlns:p14="http://schemas.microsoft.com/office/powerpoint/2010/main" val="1575738947"/>
              </p:ext>
            </p:extLst>
          </p:nvPr>
        </p:nvGraphicFramePr>
        <p:xfrm>
          <a:off x="724711" y="2119920"/>
          <a:ext cx="3586264" cy="2956560"/>
        </p:xfrm>
        <a:graphic>
          <a:graphicData uri="http://schemas.openxmlformats.org/drawingml/2006/table">
            <a:tbl>
              <a:tblPr firstRow="1" bandRow="1">
                <a:tableStyleId>{5C22544A-7EE6-4342-B048-85BDC9FD1C3A}</a:tableStyleId>
              </a:tblPr>
              <a:tblGrid>
                <a:gridCol w="912394">
                  <a:extLst>
                    <a:ext uri="{9D8B030D-6E8A-4147-A177-3AD203B41FA5}">
                      <a16:colId xmlns:a16="http://schemas.microsoft.com/office/drawing/2014/main" val="2617164782"/>
                    </a:ext>
                  </a:extLst>
                </a:gridCol>
                <a:gridCol w="1336935">
                  <a:extLst>
                    <a:ext uri="{9D8B030D-6E8A-4147-A177-3AD203B41FA5}">
                      <a16:colId xmlns:a16="http://schemas.microsoft.com/office/drawing/2014/main" val="3049368802"/>
                    </a:ext>
                  </a:extLst>
                </a:gridCol>
                <a:gridCol w="1336935">
                  <a:extLst>
                    <a:ext uri="{9D8B030D-6E8A-4147-A177-3AD203B41FA5}">
                      <a16:colId xmlns:a16="http://schemas.microsoft.com/office/drawing/2014/main" val="1370733988"/>
                    </a:ext>
                  </a:extLst>
                </a:gridCol>
              </a:tblGrid>
              <a:tr h="182880">
                <a:tc>
                  <a:txBody>
                    <a:bodyPr/>
                    <a:lstStyle/>
                    <a:p>
                      <a:pPr marL="0" marR="0" algn="ctr" defTabSz="914400" rtl="0" eaLnBrk="1" latinLnBrk="0" hangingPunct="1">
                        <a:spcBef>
                          <a:spcPts val="0"/>
                        </a:spcBef>
                        <a:spcAft>
                          <a:spcPts val="1200"/>
                        </a:spcAft>
                      </a:pPr>
                      <a:r>
                        <a:rPr lang="en-US" sz="1000" b="1" kern="1200">
                          <a:solidFill>
                            <a:schemeClr val="bg1"/>
                          </a:solidFill>
                          <a:effectLst/>
                          <a:latin typeface="Calibri" panose="020F0502020204030204" pitchFamily="34" charset="0"/>
                          <a:ea typeface="Calibri" panose="020F0502020204030204" pitchFamily="34" charset="0"/>
                          <a:cs typeface="Calibri" panose="020F0502020204030204" pitchFamily="34" charset="0"/>
                        </a:rPr>
                        <a:t>Operating Day</a:t>
                      </a:r>
                    </a:p>
                  </a:txBody>
                  <a:tcPr anchor="ctr"/>
                </a:tc>
                <a:tc gridSpan="2">
                  <a:txBody>
                    <a:bodyPr/>
                    <a:lstStyle/>
                    <a:p>
                      <a:pPr marL="0" marR="0" algn="ctr" defTabSz="914400" rtl="0" eaLnBrk="1" latinLnBrk="0" hangingPunct="1">
                        <a:spcBef>
                          <a:spcPts val="0"/>
                        </a:spcBef>
                        <a:spcAft>
                          <a:spcPts val="1200"/>
                        </a:spcAft>
                      </a:pPr>
                      <a:r>
                        <a:rPr lang="en-US" sz="1000" b="1" kern="1200">
                          <a:solidFill>
                            <a:schemeClr val="bg1"/>
                          </a:solidFill>
                          <a:effectLst/>
                          <a:latin typeface="Calibri" panose="020F0502020204030204" pitchFamily="34" charset="0"/>
                          <a:ea typeface="Calibri" panose="020F0502020204030204" pitchFamily="34" charset="0"/>
                          <a:cs typeface="Calibri" panose="020F0502020204030204" pitchFamily="34" charset="0"/>
                        </a:rPr>
                        <a:t>Change in Statement Charges Due to ERCOT ($ thousands)</a:t>
                      </a:r>
                    </a:p>
                  </a:txBody>
                  <a:tcPr anchor="ctr"/>
                </a:tc>
                <a:tc hMerge="1">
                  <a:txBody>
                    <a:bodyPr/>
                    <a:lstStyle/>
                    <a:p>
                      <a:pPr marL="0" marR="0" algn="ctr">
                        <a:spcBef>
                          <a:spcPts val="600"/>
                        </a:spcBef>
                        <a:spcAft>
                          <a:spcPts val="1200"/>
                        </a:spcAft>
                      </a:pPr>
                      <a:endParaRPr lang="en-US" sz="1100">
                        <a:solidFill>
                          <a:schemeClr val="bg1"/>
                        </a:solidFill>
                        <a:effectLst/>
                        <a:latin typeface="Calibri" panose="020F0502020204030204" pitchFamily="34" charset="0"/>
                      </a:endParaRPr>
                    </a:p>
                  </a:txBody>
                  <a:tcPr marL="68580" marR="68580" marT="0" marB="0" anchor="ctr"/>
                </a:tc>
                <a:extLst>
                  <a:ext uri="{0D108BD9-81ED-4DB2-BD59-A6C34878D82A}">
                    <a16:rowId xmlns:a16="http://schemas.microsoft.com/office/drawing/2014/main" val="1255433340"/>
                  </a:ext>
                </a:extLst>
              </a:tr>
              <a:tr h="182880">
                <a:tc>
                  <a:txBody>
                    <a:bodyPr/>
                    <a:lstStyle/>
                    <a:p>
                      <a:pPr algn="r" fontAlgn="b"/>
                      <a:r>
                        <a:rPr lang="en-US" sz="1000" b="0" i="0" u="none" strike="noStrike">
                          <a:solidFill>
                            <a:srgbClr val="000000"/>
                          </a:solidFill>
                          <a:effectLst/>
                          <a:latin typeface="Calibri" panose="020F0502020204030204" pitchFamily="34" charset="0"/>
                        </a:rPr>
                        <a:t>8/12/2024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(156,677)</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1.054%</a:t>
                      </a:r>
                    </a:p>
                  </a:txBody>
                  <a:tcPr marL="9525" marR="9525" marT="9525" marB="0" anchor="b"/>
                </a:tc>
                <a:extLst>
                  <a:ext uri="{0D108BD9-81ED-4DB2-BD59-A6C34878D82A}">
                    <a16:rowId xmlns:a16="http://schemas.microsoft.com/office/drawing/2014/main" val="1549245093"/>
                  </a:ext>
                </a:extLst>
              </a:tr>
              <a:tr h="182880">
                <a:tc>
                  <a:txBody>
                    <a:bodyPr/>
                    <a:lstStyle/>
                    <a:p>
                      <a:pPr algn="r" fontAlgn="b"/>
                      <a:r>
                        <a:rPr lang="en-US" sz="1000" b="0" i="0" u="none" strike="noStrike">
                          <a:solidFill>
                            <a:srgbClr val="000000"/>
                          </a:solidFill>
                          <a:effectLst/>
                          <a:latin typeface="Calibri" panose="020F0502020204030204" pitchFamily="34" charset="0"/>
                        </a:rPr>
                        <a:t>8/13/2024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(231,226)</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1.385%</a:t>
                      </a:r>
                    </a:p>
                  </a:txBody>
                  <a:tcPr marL="9525" marR="9525" marT="9525" marB="0" anchor="b"/>
                </a:tc>
                <a:extLst>
                  <a:ext uri="{0D108BD9-81ED-4DB2-BD59-A6C34878D82A}">
                    <a16:rowId xmlns:a16="http://schemas.microsoft.com/office/drawing/2014/main" val="1999401151"/>
                  </a:ext>
                </a:extLst>
              </a:tr>
              <a:tr h="182880">
                <a:tc>
                  <a:txBody>
                    <a:bodyPr/>
                    <a:lstStyle/>
                    <a:p>
                      <a:pPr algn="r" fontAlgn="b"/>
                      <a:r>
                        <a:rPr lang="en-US" sz="1000" b="0" i="0" u="none" strike="noStrike">
                          <a:solidFill>
                            <a:srgbClr val="000000"/>
                          </a:solidFill>
                          <a:effectLst/>
                          <a:latin typeface="Calibri" panose="020F0502020204030204" pitchFamily="34" charset="0"/>
                        </a:rPr>
                        <a:t>8/14/2024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(92,998)</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0.517%</a:t>
                      </a:r>
                    </a:p>
                  </a:txBody>
                  <a:tcPr marL="9525" marR="9525" marT="9525" marB="0" anchor="b"/>
                </a:tc>
                <a:extLst>
                  <a:ext uri="{0D108BD9-81ED-4DB2-BD59-A6C34878D82A}">
                    <a16:rowId xmlns:a16="http://schemas.microsoft.com/office/drawing/2014/main" val="2504738373"/>
                  </a:ext>
                </a:extLst>
              </a:tr>
              <a:tr h="182880">
                <a:tc>
                  <a:txBody>
                    <a:bodyPr/>
                    <a:lstStyle/>
                    <a:p>
                      <a:pPr algn="r" fontAlgn="b"/>
                      <a:r>
                        <a:rPr lang="en-US" sz="1000" b="0" i="0" u="none" strike="noStrike">
                          <a:solidFill>
                            <a:srgbClr val="000000"/>
                          </a:solidFill>
                          <a:effectLst/>
                          <a:latin typeface="Calibri" panose="020F0502020204030204" pitchFamily="34" charset="0"/>
                        </a:rPr>
                        <a:t>8/15/2024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(225,231)</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1.078%</a:t>
                      </a:r>
                    </a:p>
                  </a:txBody>
                  <a:tcPr marL="9525" marR="9525" marT="9525" marB="0" anchor="b"/>
                </a:tc>
                <a:extLst>
                  <a:ext uri="{0D108BD9-81ED-4DB2-BD59-A6C34878D82A}">
                    <a16:rowId xmlns:a16="http://schemas.microsoft.com/office/drawing/2014/main" val="135253116"/>
                  </a:ext>
                </a:extLst>
              </a:tr>
              <a:tr h="182880">
                <a:tc>
                  <a:txBody>
                    <a:bodyPr/>
                    <a:lstStyle/>
                    <a:p>
                      <a:pPr algn="r" fontAlgn="b"/>
                      <a:r>
                        <a:rPr lang="en-US" sz="1000" b="0" i="0" u="none" strike="noStrike">
                          <a:solidFill>
                            <a:srgbClr val="000000"/>
                          </a:solidFill>
                          <a:effectLst/>
                          <a:latin typeface="Calibri" panose="020F0502020204030204" pitchFamily="34" charset="0"/>
                        </a:rPr>
                        <a:t>8/16/2024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(245,310)</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1.318%</a:t>
                      </a:r>
                    </a:p>
                  </a:txBody>
                  <a:tcPr marL="9525" marR="9525" marT="9525" marB="0" anchor="b"/>
                </a:tc>
                <a:extLst>
                  <a:ext uri="{0D108BD9-81ED-4DB2-BD59-A6C34878D82A}">
                    <a16:rowId xmlns:a16="http://schemas.microsoft.com/office/drawing/2014/main" val="3743610761"/>
                  </a:ext>
                </a:extLst>
              </a:tr>
              <a:tr h="182880">
                <a:tc>
                  <a:txBody>
                    <a:bodyPr/>
                    <a:lstStyle/>
                    <a:p>
                      <a:pPr algn="r" fontAlgn="b"/>
                      <a:r>
                        <a:rPr lang="en-US" sz="1000" b="0" i="0" u="none" strike="noStrike">
                          <a:solidFill>
                            <a:srgbClr val="000000"/>
                          </a:solidFill>
                          <a:effectLst/>
                          <a:latin typeface="Calibri" panose="020F0502020204030204" pitchFamily="34" charset="0"/>
                        </a:rPr>
                        <a:t>8/17/2024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62,912 </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0.384%</a:t>
                      </a:r>
                    </a:p>
                  </a:txBody>
                  <a:tcPr marL="9525" marR="9525" marT="9525" marB="0" anchor="b"/>
                </a:tc>
                <a:extLst>
                  <a:ext uri="{0D108BD9-81ED-4DB2-BD59-A6C34878D82A}">
                    <a16:rowId xmlns:a16="http://schemas.microsoft.com/office/drawing/2014/main" val="3885103796"/>
                  </a:ext>
                </a:extLst>
              </a:tr>
              <a:tr h="182880">
                <a:tc>
                  <a:txBody>
                    <a:bodyPr/>
                    <a:lstStyle/>
                    <a:p>
                      <a:pPr algn="r" fontAlgn="b"/>
                      <a:r>
                        <a:rPr lang="en-US" sz="1000" b="0" i="0" u="none" strike="noStrike">
                          <a:solidFill>
                            <a:srgbClr val="000000"/>
                          </a:solidFill>
                          <a:effectLst/>
                          <a:latin typeface="Calibri" panose="020F0502020204030204" pitchFamily="34" charset="0"/>
                        </a:rPr>
                        <a:t>8/19/2024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163,412 </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0.324%</a:t>
                      </a:r>
                    </a:p>
                  </a:txBody>
                  <a:tcPr marL="9525" marR="9525" marT="9525" marB="0" anchor="b"/>
                </a:tc>
                <a:extLst>
                  <a:ext uri="{0D108BD9-81ED-4DB2-BD59-A6C34878D82A}">
                    <a16:rowId xmlns:a16="http://schemas.microsoft.com/office/drawing/2014/main" val="2894239068"/>
                  </a:ext>
                </a:extLst>
              </a:tr>
              <a:tr h="182880">
                <a:tc>
                  <a:txBody>
                    <a:bodyPr/>
                    <a:lstStyle/>
                    <a:p>
                      <a:pPr algn="r" fontAlgn="b"/>
                      <a:r>
                        <a:rPr lang="en-US" sz="1000" b="0" i="0" u="none" strike="noStrike">
                          <a:solidFill>
                            <a:srgbClr val="000000"/>
                          </a:solidFill>
                          <a:effectLst/>
                          <a:latin typeface="Calibri" panose="020F0502020204030204" pitchFamily="34" charset="0"/>
                        </a:rPr>
                        <a:t>8/20/2024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(654,610)</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0.455%</a:t>
                      </a:r>
                    </a:p>
                  </a:txBody>
                  <a:tcPr marL="9525" marR="9525" marT="9525" marB="0" anchor="b"/>
                </a:tc>
                <a:extLst>
                  <a:ext uri="{0D108BD9-81ED-4DB2-BD59-A6C34878D82A}">
                    <a16:rowId xmlns:a16="http://schemas.microsoft.com/office/drawing/2014/main" val="594901186"/>
                  </a:ext>
                </a:extLst>
              </a:tr>
              <a:tr h="182880">
                <a:tc>
                  <a:txBody>
                    <a:bodyPr/>
                    <a:lstStyle/>
                    <a:p>
                      <a:pPr algn="r" fontAlgn="b"/>
                      <a:r>
                        <a:rPr lang="en-US" sz="1000" b="0" i="0" u="none" strike="noStrike">
                          <a:solidFill>
                            <a:srgbClr val="000000"/>
                          </a:solidFill>
                          <a:effectLst/>
                          <a:latin typeface="Calibri" panose="020F0502020204030204" pitchFamily="34" charset="0"/>
                        </a:rPr>
                        <a:t>8/21/2024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(458,868)</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1.268%</a:t>
                      </a:r>
                    </a:p>
                  </a:txBody>
                  <a:tcPr marL="9525" marR="9525" marT="9525" marB="0" anchor="b"/>
                </a:tc>
                <a:extLst>
                  <a:ext uri="{0D108BD9-81ED-4DB2-BD59-A6C34878D82A}">
                    <a16:rowId xmlns:a16="http://schemas.microsoft.com/office/drawing/2014/main" val="3347424130"/>
                  </a:ext>
                </a:extLst>
              </a:tr>
              <a:tr h="182880">
                <a:tc>
                  <a:txBody>
                    <a:bodyPr/>
                    <a:lstStyle/>
                    <a:p>
                      <a:pPr algn="r" fontAlgn="b"/>
                      <a:r>
                        <a:rPr lang="en-US" sz="1000" b="0" i="0" u="none" strike="noStrike">
                          <a:solidFill>
                            <a:srgbClr val="000000"/>
                          </a:solidFill>
                          <a:effectLst/>
                          <a:latin typeface="Calibri" panose="020F0502020204030204" pitchFamily="34" charset="0"/>
                        </a:rPr>
                        <a:t>8/22/2024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(134,290)</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0.553%</a:t>
                      </a:r>
                    </a:p>
                  </a:txBody>
                  <a:tcPr marL="9525" marR="9525" marT="9525" marB="0" anchor="b"/>
                </a:tc>
                <a:extLst>
                  <a:ext uri="{0D108BD9-81ED-4DB2-BD59-A6C34878D82A}">
                    <a16:rowId xmlns:a16="http://schemas.microsoft.com/office/drawing/2014/main" val="3371693491"/>
                  </a:ext>
                </a:extLst>
              </a:tr>
              <a:tr h="182880">
                <a:tc>
                  <a:txBody>
                    <a:bodyPr/>
                    <a:lstStyle/>
                    <a:p>
                      <a:pPr algn="r" fontAlgn="b"/>
                      <a:r>
                        <a:rPr lang="en-US" sz="1000" b="0" i="0" u="none" strike="noStrike">
                          <a:solidFill>
                            <a:srgbClr val="000000"/>
                          </a:solidFill>
                          <a:effectLst/>
                          <a:latin typeface="Calibri" panose="020F0502020204030204" pitchFamily="34" charset="0"/>
                        </a:rPr>
                        <a:t>8/23/2024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(642,600)</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2.888%</a:t>
                      </a:r>
                    </a:p>
                  </a:txBody>
                  <a:tcPr marL="9525" marR="9525" marT="9525" marB="0" anchor="b"/>
                </a:tc>
                <a:extLst>
                  <a:ext uri="{0D108BD9-81ED-4DB2-BD59-A6C34878D82A}">
                    <a16:rowId xmlns:a16="http://schemas.microsoft.com/office/drawing/2014/main" val="2627386364"/>
                  </a:ext>
                </a:extLst>
              </a:tr>
              <a:tr h="182880">
                <a:tc>
                  <a:txBody>
                    <a:bodyPr/>
                    <a:lstStyle/>
                    <a:p>
                      <a:pPr algn="r" fontAlgn="b"/>
                      <a:r>
                        <a:rPr lang="en-US" sz="1000" b="0" i="0" u="none" strike="noStrike">
                          <a:solidFill>
                            <a:srgbClr val="000000"/>
                          </a:solidFill>
                          <a:effectLst/>
                          <a:latin typeface="Calibri" panose="020F0502020204030204" pitchFamily="34" charset="0"/>
                        </a:rPr>
                        <a:t>8/24/2024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111,500 </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0.823%</a:t>
                      </a:r>
                    </a:p>
                  </a:txBody>
                  <a:tcPr marL="9525" marR="9525" marT="9525" marB="0" anchor="b"/>
                </a:tc>
                <a:extLst>
                  <a:ext uri="{0D108BD9-81ED-4DB2-BD59-A6C34878D82A}">
                    <a16:rowId xmlns:a16="http://schemas.microsoft.com/office/drawing/2014/main" val="476050158"/>
                  </a:ext>
                </a:extLst>
              </a:tr>
              <a:tr h="182880">
                <a:tc>
                  <a:txBody>
                    <a:bodyPr/>
                    <a:lstStyle/>
                    <a:p>
                      <a:pPr algn="r" fontAlgn="b"/>
                      <a:r>
                        <a:rPr lang="en-US" sz="1000" b="0" i="0" u="none" strike="noStrike">
                          <a:solidFill>
                            <a:srgbClr val="000000"/>
                          </a:solidFill>
                          <a:effectLst/>
                          <a:latin typeface="Calibri" panose="020F0502020204030204" pitchFamily="34" charset="0"/>
                        </a:rPr>
                        <a:t>8/25/2024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67,152 </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0.486%</a:t>
                      </a:r>
                    </a:p>
                  </a:txBody>
                  <a:tcPr marL="9525" marR="9525" marT="9525" marB="0" anchor="b"/>
                </a:tc>
                <a:extLst>
                  <a:ext uri="{0D108BD9-81ED-4DB2-BD59-A6C34878D82A}">
                    <a16:rowId xmlns:a16="http://schemas.microsoft.com/office/drawing/2014/main" val="2470826172"/>
                  </a:ext>
                </a:extLst>
              </a:tr>
              <a:tr h="182880">
                <a:tc>
                  <a:txBody>
                    <a:bodyPr/>
                    <a:lstStyle/>
                    <a:p>
                      <a:pPr algn="r" fontAlgn="b"/>
                      <a:r>
                        <a:rPr lang="en-US" sz="1000" b="0" i="0" u="none" strike="noStrike">
                          <a:solidFill>
                            <a:srgbClr val="000000"/>
                          </a:solidFill>
                          <a:effectLst/>
                          <a:latin typeface="Calibri" panose="020F0502020204030204" pitchFamily="34" charset="0"/>
                        </a:rPr>
                        <a:t>8/27/2024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72,661 </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0.432%</a:t>
                      </a:r>
                    </a:p>
                  </a:txBody>
                  <a:tcPr marL="9525" marR="9525" marT="9525" marB="0" anchor="b"/>
                </a:tc>
                <a:extLst>
                  <a:ext uri="{0D108BD9-81ED-4DB2-BD59-A6C34878D82A}">
                    <a16:rowId xmlns:a16="http://schemas.microsoft.com/office/drawing/2014/main" val="3881522613"/>
                  </a:ext>
                </a:extLst>
              </a:tr>
            </a:tbl>
          </a:graphicData>
        </a:graphic>
      </p:graphicFrame>
      <p:graphicFrame>
        <p:nvGraphicFramePr>
          <p:cNvPr id="7" name="Table 5">
            <a:extLst>
              <a:ext uri="{FF2B5EF4-FFF2-40B4-BE49-F238E27FC236}">
                <a16:creationId xmlns:a16="http://schemas.microsoft.com/office/drawing/2014/main" id="{12E6ED1F-DBDE-539E-0651-9A349F1802FB}"/>
              </a:ext>
            </a:extLst>
          </p:cNvPr>
          <p:cNvGraphicFramePr>
            <a:graphicFrameLocks noGrp="1"/>
          </p:cNvGraphicFramePr>
          <p:nvPr>
            <p:extLst>
              <p:ext uri="{D42A27DB-BD31-4B8C-83A1-F6EECF244321}">
                <p14:modId xmlns:p14="http://schemas.microsoft.com/office/powerpoint/2010/main" val="962699349"/>
              </p:ext>
            </p:extLst>
          </p:nvPr>
        </p:nvGraphicFramePr>
        <p:xfrm>
          <a:off x="4571926" y="2119920"/>
          <a:ext cx="3586264" cy="2773680"/>
        </p:xfrm>
        <a:graphic>
          <a:graphicData uri="http://schemas.openxmlformats.org/drawingml/2006/table">
            <a:tbl>
              <a:tblPr firstRow="1" bandRow="1">
                <a:tableStyleId>{5C22544A-7EE6-4342-B048-85BDC9FD1C3A}</a:tableStyleId>
              </a:tblPr>
              <a:tblGrid>
                <a:gridCol w="912394">
                  <a:extLst>
                    <a:ext uri="{9D8B030D-6E8A-4147-A177-3AD203B41FA5}">
                      <a16:colId xmlns:a16="http://schemas.microsoft.com/office/drawing/2014/main" val="2617164782"/>
                    </a:ext>
                  </a:extLst>
                </a:gridCol>
                <a:gridCol w="1336935">
                  <a:extLst>
                    <a:ext uri="{9D8B030D-6E8A-4147-A177-3AD203B41FA5}">
                      <a16:colId xmlns:a16="http://schemas.microsoft.com/office/drawing/2014/main" val="3049368802"/>
                    </a:ext>
                  </a:extLst>
                </a:gridCol>
                <a:gridCol w="1336935">
                  <a:extLst>
                    <a:ext uri="{9D8B030D-6E8A-4147-A177-3AD203B41FA5}">
                      <a16:colId xmlns:a16="http://schemas.microsoft.com/office/drawing/2014/main" val="1370733988"/>
                    </a:ext>
                  </a:extLst>
                </a:gridCol>
              </a:tblGrid>
              <a:tr h="182880">
                <a:tc>
                  <a:txBody>
                    <a:bodyPr/>
                    <a:lstStyle/>
                    <a:p>
                      <a:pPr marL="0" marR="0" algn="ctr" defTabSz="914400" rtl="0" eaLnBrk="1" latinLnBrk="0" hangingPunct="1">
                        <a:spcBef>
                          <a:spcPts val="0"/>
                        </a:spcBef>
                        <a:spcAft>
                          <a:spcPts val="1200"/>
                        </a:spcAft>
                      </a:pPr>
                      <a:r>
                        <a:rPr lang="en-US" sz="1000" b="1" kern="1200">
                          <a:solidFill>
                            <a:schemeClr val="bg1"/>
                          </a:solidFill>
                          <a:effectLst/>
                          <a:latin typeface="Calibri" panose="020F0502020204030204" pitchFamily="34" charset="0"/>
                          <a:ea typeface="Calibri" panose="020F0502020204030204" pitchFamily="34" charset="0"/>
                          <a:cs typeface="Calibri" panose="020F0502020204030204" pitchFamily="34" charset="0"/>
                        </a:rPr>
                        <a:t>Operating Day</a:t>
                      </a:r>
                    </a:p>
                  </a:txBody>
                  <a:tcPr anchor="ctr"/>
                </a:tc>
                <a:tc gridSpan="2">
                  <a:txBody>
                    <a:bodyPr/>
                    <a:lstStyle/>
                    <a:p>
                      <a:pPr marL="0" marR="0" algn="ctr" defTabSz="914400" rtl="0" eaLnBrk="1" latinLnBrk="0" hangingPunct="1">
                        <a:spcBef>
                          <a:spcPts val="0"/>
                        </a:spcBef>
                        <a:spcAft>
                          <a:spcPts val="1200"/>
                        </a:spcAft>
                      </a:pPr>
                      <a:r>
                        <a:rPr lang="en-US" sz="1000" b="1" kern="1200">
                          <a:solidFill>
                            <a:schemeClr val="bg1"/>
                          </a:solidFill>
                          <a:effectLst/>
                          <a:latin typeface="Calibri" panose="020F0502020204030204" pitchFamily="34" charset="0"/>
                          <a:ea typeface="Calibri" panose="020F0502020204030204" pitchFamily="34" charset="0"/>
                          <a:cs typeface="Calibri" panose="020F0502020204030204" pitchFamily="34" charset="0"/>
                        </a:rPr>
                        <a:t>Change in Statement Charges Due to ERCOT ($ thousands)</a:t>
                      </a:r>
                    </a:p>
                  </a:txBody>
                  <a:tcPr anchor="ctr"/>
                </a:tc>
                <a:tc hMerge="1">
                  <a:txBody>
                    <a:bodyPr/>
                    <a:lstStyle/>
                    <a:p>
                      <a:pPr marL="0" marR="0" algn="ctr">
                        <a:spcBef>
                          <a:spcPts val="600"/>
                        </a:spcBef>
                        <a:spcAft>
                          <a:spcPts val="1200"/>
                        </a:spcAft>
                      </a:pPr>
                      <a:endParaRPr lang="en-US" sz="1100">
                        <a:solidFill>
                          <a:schemeClr val="bg1"/>
                        </a:solidFill>
                        <a:effectLst/>
                        <a:latin typeface="Calibri" panose="020F0502020204030204" pitchFamily="34" charset="0"/>
                      </a:endParaRPr>
                    </a:p>
                  </a:txBody>
                  <a:tcPr marL="68580" marR="68580" marT="0" marB="0" anchor="ctr"/>
                </a:tc>
                <a:extLst>
                  <a:ext uri="{0D108BD9-81ED-4DB2-BD59-A6C34878D82A}">
                    <a16:rowId xmlns:a16="http://schemas.microsoft.com/office/drawing/2014/main" val="1255433340"/>
                  </a:ext>
                </a:extLst>
              </a:tr>
              <a:tr h="182880">
                <a:tc>
                  <a:txBody>
                    <a:bodyPr/>
                    <a:lstStyle/>
                    <a:p>
                      <a:pPr algn="r" fontAlgn="b"/>
                      <a:r>
                        <a:rPr lang="en-US" sz="1000" b="0" i="0" u="none" strike="noStrike">
                          <a:solidFill>
                            <a:srgbClr val="000000"/>
                          </a:solidFill>
                          <a:effectLst/>
                          <a:latin typeface="Calibri"/>
                        </a:rPr>
                        <a:t>8/29/2024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(47,015)</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0.317%</a:t>
                      </a:r>
                    </a:p>
                  </a:txBody>
                  <a:tcPr marL="9525" marR="9525" marT="9525" marB="0" anchor="b"/>
                </a:tc>
                <a:extLst>
                  <a:ext uri="{0D108BD9-81ED-4DB2-BD59-A6C34878D82A}">
                    <a16:rowId xmlns:a16="http://schemas.microsoft.com/office/drawing/2014/main" val="1549245093"/>
                  </a:ext>
                </a:extLst>
              </a:tr>
              <a:tr h="182880">
                <a:tc>
                  <a:txBody>
                    <a:bodyPr/>
                    <a:lstStyle/>
                    <a:p>
                      <a:pPr algn="r" fontAlgn="b"/>
                      <a:r>
                        <a:rPr lang="en-US" sz="1000" b="0" i="0" u="none" strike="noStrike">
                          <a:solidFill>
                            <a:srgbClr val="000000"/>
                          </a:solidFill>
                          <a:effectLst/>
                          <a:latin typeface="Calibri"/>
                        </a:rPr>
                        <a:t>8/30/2024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(386,927)</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2.503%</a:t>
                      </a:r>
                    </a:p>
                  </a:txBody>
                  <a:tcPr marL="9525" marR="9525" marT="9525" marB="0" anchor="b"/>
                </a:tc>
                <a:extLst>
                  <a:ext uri="{0D108BD9-81ED-4DB2-BD59-A6C34878D82A}">
                    <a16:rowId xmlns:a16="http://schemas.microsoft.com/office/drawing/2014/main" val="1999401151"/>
                  </a:ext>
                </a:extLst>
              </a:tr>
              <a:tr h="182880">
                <a:tc>
                  <a:txBody>
                    <a:bodyPr/>
                    <a:lstStyle/>
                    <a:p>
                      <a:pPr algn="r" fontAlgn="b"/>
                      <a:r>
                        <a:rPr lang="en-US" sz="1000" b="0" i="0" u="none" strike="noStrike">
                          <a:solidFill>
                            <a:srgbClr val="000000"/>
                          </a:solidFill>
                          <a:effectLst/>
                          <a:latin typeface="Calibri"/>
                        </a:rPr>
                        <a:t>8/31/2024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(10,772)</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0.057%</a:t>
                      </a:r>
                    </a:p>
                  </a:txBody>
                  <a:tcPr marL="9525" marR="9525" marT="9525" marB="0" anchor="b"/>
                </a:tc>
                <a:extLst>
                  <a:ext uri="{0D108BD9-81ED-4DB2-BD59-A6C34878D82A}">
                    <a16:rowId xmlns:a16="http://schemas.microsoft.com/office/drawing/2014/main" val="2504738373"/>
                  </a:ext>
                </a:extLst>
              </a:tr>
              <a:tr h="182880">
                <a:tc>
                  <a:txBody>
                    <a:bodyPr/>
                    <a:lstStyle/>
                    <a:p>
                      <a:pPr algn="r" fontAlgn="b"/>
                      <a:r>
                        <a:rPr lang="en-US" sz="1000" b="0" i="0" u="none" strike="noStrike">
                          <a:solidFill>
                            <a:srgbClr val="000000"/>
                          </a:solidFill>
                          <a:effectLst/>
                          <a:latin typeface="Calibri"/>
                        </a:rPr>
                        <a:t>9/1/2024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84,768 </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0.618%</a:t>
                      </a:r>
                    </a:p>
                  </a:txBody>
                  <a:tcPr marL="9525" marR="9525" marT="9525" marB="0" anchor="b"/>
                </a:tc>
                <a:extLst>
                  <a:ext uri="{0D108BD9-81ED-4DB2-BD59-A6C34878D82A}">
                    <a16:rowId xmlns:a16="http://schemas.microsoft.com/office/drawing/2014/main" val="135253116"/>
                  </a:ext>
                </a:extLst>
              </a:tr>
              <a:tr h="182880">
                <a:tc>
                  <a:txBody>
                    <a:bodyPr/>
                    <a:lstStyle/>
                    <a:p>
                      <a:pPr algn="r" fontAlgn="b"/>
                      <a:r>
                        <a:rPr lang="en-US" sz="1000" b="0" i="0" u="none" strike="noStrike">
                          <a:solidFill>
                            <a:srgbClr val="000000"/>
                          </a:solidFill>
                          <a:effectLst/>
                          <a:latin typeface="Calibri"/>
                        </a:rPr>
                        <a:t>9/3/2024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(25,285)</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0.225%</a:t>
                      </a:r>
                    </a:p>
                  </a:txBody>
                  <a:tcPr marL="9525" marR="9525" marT="9525" marB="0" anchor="b"/>
                </a:tc>
                <a:extLst>
                  <a:ext uri="{0D108BD9-81ED-4DB2-BD59-A6C34878D82A}">
                    <a16:rowId xmlns:a16="http://schemas.microsoft.com/office/drawing/2014/main" val="3743610761"/>
                  </a:ext>
                </a:extLst>
              </a:tr>
              <a:tr h="182880">
                <a:tc>
                  <a:txBody>
                    <a:bodyPr/>
                    <a:lstStyle/>
                    <a:p>
                      <a:pPr algn="r" fontAlgn="b"/>
                      <a:r>
                        <a:rPr lang="en-US" sz="1000" b="0" i="0" u="none" strike="noStrike">
                          <a:solidFill>
                            <a:srgbClr val="000000"/>
                          </a:solidFill>
                          <a:effectLst/>
                          <a:latin typeface="Calibri"/>
                        </a:rPr>
                        <a:t>9/4/2024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(4,887)</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0.036%</a:t>
                      </a:r>
                    </a:p>
                  </a:txBody>
                  <a:tcPr marL="9525" marR="9525" marT="9525" marB="0" anchor="b"/>
                </a:tc>
                <a:extLst>
                  <a:ext uri="{0D108BD9-81ED-4DB2-BD59-A6C34878D82A}">
                    <a16:rowId xmlns:a16="http://schemas.microsoft.com/office/drawing/2014/main" val="3885103796"/>
                  </a:ext>
                </a:extLst>
              </a:tr>
              <a:tr h="182880">
                <a:tc>
                  <a:txBody>
                    <a:bodyPr/>
                    <a:lstStyle/>
                    <a:p>
                      <a:pPr algn="r" fontAlgn="b"/>
                      <a:r>
                        <a:rPr lang="en-US" sz="1000" b="0" i="0" u="none" strike="noStrike">
                          <a:solidFill>
                            <a:srgbClr val="000000"/>
                          </a:solidFill>
                          <a:effectLst/>
                          <a:latin typeface="Calibri"/>
                        </a:rPr>
                        <a:t>9/5/2024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(841,422)</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5.788%</a:t>
                      </a:r>
                    </a:p>
                  </a:txBody>
                  <a:tcPr marL="9525" marR="9525" marT="9525" marB="0" anchor="b"/>
                </a:tc>
                <a:extLst>
                  <a:ext uri="{0D108BD9-81ED-4DB2-BD59-A6C34878D82A}">
                    <a16:rowId xmlns:a16="http://schemas.microsoft.com/office/drawing/2014/main" val="2894239068"/>
                  </a:ext>
                </a:extLst>
              </a:tr>
              <a:tr h="182880">
                <a:tc>
                  <a:txBody>
                    <a:bodyPr/>
                    <a:lstStyle/>
                    <a:p>
                      <a:pPr algn="r" fontAlgn="b"/>
                      <a:r>
                        <a:rPr lang="en-US" sz="1000" b="0" i="0" u="none" strike="noStrike">
                          <a:solidFill>
                            <a:srgbClr val="000000"/>
                          </a:solidFill>
                          <a:effectLst/>
                          <a:latin typeface="Calibri"/>
                        </a:rPr>
                        <a:t>9/6/2024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(507,244)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4.207%</a:t>
                      </a:r>
                    </a:p>
                  </a:txBody>
                  <a:tcPr marL="9525" marR="9525" marT="9525" marB="0" anchor="b"/>
                </a:tc>
                <a:extLst>
                  <a:ext uri="{0D108BD9-81ED-4DB2-BD59-A6C34878D82A}">
                    <a16:rowId xmlns:a16="http://schemas.microsoft.com/office/drawing/2014/main" val="594901186"/>
                  </a:ext>
                </a:extLst>
              </a:tr>
              <a:tr h="182880">
                <a:tc>
                  <a:txBody>
                    <a:bodyPr/>
                    <a:lstStyle/>
                    <a:p>
                      <a:pPr algn="r" fontAlgn="b"/>
                      <a:r>
                        <a:rPr lang="en-US" sz="1000" b="0" i="0" u="none" strike="noStrike">
                          <a:solidFill>
                            <a:srgbClr val="000000"/>
                          </a:solidFill>
                          <a:effectLst/>
                          <a:latin typeface="Calibri"/>
                        </a:rPr>
                        <a:t>9/7/2024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53,607 </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0.484%</a:t>
                      </a:r>
                    </a:p>
                  </a:txBody>
                  <a:tcPr marL="9525" marR="9525" marT="9525" marB="0" anchor="b"/>
                </a:tc>
                <a:extLst>
                  <a:ext uri="{0D108BD9-81ED-4DB2-BD59-A6C34878D82A}">
                    <a16:rowId xmlns:a16="http://schemas.microsoft.com/office/drawing/2014/main" val="3347424130"/>
                  </a:ext>
                </a:extLst>
              </a:tr>
              <a:tr h="182880">
                <a:tc>
                  <a:txBody>
                    <a:bodyPr/>
                    <a:lstStyle/>
                    <a:p>
                      <a:pPr algn="r" fontAlgn="b"/>
                      <a:r>
                        <a:rPr lang="en-US" sz="1000" b="0" i="0" u="none" strike="noStrike">
                          <a:solidFill>
                            <a:srgbClr val="000000"/>
                          </a:solidFill>
                          <a:effectLst/>
                          <a:latin typeface="Calibri"/>
                        </a:rPr>
                        <a:t>9/8/2024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378,514 </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3.826%</a:t>
                      </a:r>
                    </a:p>
                  </a:txBody>
                  <a:tcPr marL="9525" marR="9525" marT="9525" marB="0" anchor="b"/>
                </a:tc>
                <a:extLst>
                  <a:ext uri="{0D108BD9-81ED-4DB2-BD59-A6C34878D82A}">
                    <a16:rowId xmlns:a16="http://schemas.microsoft.com/office/drawing/2014/main" val="3371693491"/>
                  </a:ext>
                </a:extLst>
              </a:tr>
              <a:tr h="182880">
                <a:tc>
                  <a:txBody>
                    <a:bodyPr/>
                    <a:lstStyle/>
                    <a:p>
                      <a:pPr algn="r" fontAlgn="b"/>
                      <a:r>
                        <a:rPr lang="en-US" sz="1000" b="0" i="0" u="none" strike="noStrike">
                          <a:solidFill>
                            <a:srgbClr val="000000"/>
                          </a:solidFill>
                          <a:effectLst/>
                          <a:latin typeface="Calibri"/>
                        </a:rPr>
                        <a:t>9/9/2024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(42,770)</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0.335%</a:t>
                      </a:r>
                    </a:p>
                  </a:txBody>
                  <a:tcPr marL="9525" marR="9525" marT="9525" marB="0" anchor="b"/>
                </a:tc>
                <a:extLst>
                  <a:ext uri="{0D108BD9-81ED-4DB2-BD59-A6C34878D82A}">
                    <a16:rowId xmlns:a16="http://schemas.microsoft.com/office/drawing/2014/main" val="2627386364"/>
                  </a:ext>
                </a:extLst>
              </a:tr>
              <a:tr h="182880">
                <a:tc>
                  <a:txBody>
                    <a:bodyPr/>
                    <a:lstStyle/>
                    <a:p>
                      <a:pPr algn="r" fontAlgn="b"/>
                      <a:r>
                        <a:rPr lang="en-US" sz="1000" b="0" i="0" u="none" strike="noStrike">
                          <a:solidFill>
                            <a:srgbClr val="000000"/>
                          </a:solidFill>
                          <a:effectLst/>
                          <a:latin typeface="Calibri"/>
                        </a:rPr>
                        <a:t>9/10/2024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141,376 </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1.179%</a:t>
                      </a:r>
                    </a:p>
                  </a:txBody>
                  <a:tcPr marL="9525" marR="9525" marT="9525" marB="0" anchor="b"/>
                </a:tc>
                <a:extLst>
                  <a:ext uri="{0D108BD9-81ED-4DB2-BD59-A6C34878D82A}">
                    <a16:rowId xmlns:a16="http://schemas.microsoft.com/office/drawing/2014/main" val="476050158"/>
                  </a:ext>
                </a:extLst>
              </a:tr>
              <a:tr h="182880">
                <a:tc>
                  <a:txBody>
                    <a:bodyPr/>
                    <a:lstStyle/>
                    <a:p>
                      <a:pPr algn="r" fontAlgn="b"/>
                      <a:r>
                        <a:rPr lang="en-US" sz="1000" b="0" i="0" u="none" strike="noStrike">
                          <a:solidFill>
                            <a:srgbClr val="000000"/>
                          </a:solidFill>
                          <a:effectLst/>
                          <a:latin typeface="Calibri"/>
                        </a:rPr>
                        <a:t>9/11/2024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91,183 </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0.719%</a:t>
                      </a:r>
                    </a:p>
                  </a:txBody>
                  <a:tcPr marL="9525" marR="9525" marT="9525" marB="0" anchor="b"/>
                </a:tc>
                <a:extLst>
                  <a:ext uri="{0D108BD9-81ED-4DB2-BD59-A6C34878D82A}">
                    <a16:rowId xmlns:a16="http://schemas.microsoft.com/office/drawing/2014/main" val="2470826172"/>
                  </a:ext>
                </a:extLst>
              </a:tr>
            </a:tbl>
          </a:graphicData>
        </a:graphic>
      </p:graphicFrame>
    </p:spTree>
    <p:extLst>
      <p:ext uri="{BB962C8B-B14F-4D97-AF65-F5344CB8AC3E}">
        <p14:creationId xmlns:p14="http://schemas.microsoft.com/office/powerpoint/2010/main" val="34294436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lIns="91440" tIns="45720" rIns="91440" bIns="45720" anchor="t"/>
          <a:lstStyle/>
          <a:p>
            <a:r>
              <a:rPr lang="en-US"/>
              <a:t>Price Correction Process and Methodology Enhancement</a:t>
            </a:r>
            <a:endParaRPr lang="en-US" b="1">
              <a:solidFill>
                <a:schemeClr val="accent1"/>
              </a:solidFill>
            </a:endParaRPr>
          </a:p>
        </p:txBody>
      </p:sp>
      <p:sp>
        <p:nvSpPr>
          <p:cNvPr id="3" name="Content Placeholder 2"/>
          <p:cNvSpPr>
            <a:spLocks noGrp="1"/>
          </p:cNvSpPr>
          <p:nvPr>
            <p:ph idx="1"/>
          </p:nvPr>
        </p:nvSpPr>
        <p:spPr>
          <a:xfrm>
            <a:off x="304800" y="857250"/>
            <a:ext cx="8534400" cy="5238750"/>
          </a:xfrm>
        </p:spPr>
        <p:txBody>
          <a:bodyPr lIns="91440" tIns="45720" rIns="91440" bIns="45720" anchor="t"/>
          <a:lstStyle/>
          <a:p>
            <a:pPr>
              <a:spcAft>
                <a:spcPts val="1200"/>
              </a:spcAft>
            </a:pPr>
            <a:endParaRPr lang="en-US" sz="1400" dirty="0"/>
          </a:p>
          <a:p>
            <a:pPr>
              <a:spcAft>
                <a:spcPts val="1200"/>
              </a:spcAft>
            </a:pPr>
            <a:r>
              <a:rPr lang="en-US" sz="1600" dirty="0"/>
              <a:t>Due to the significant number of days involved in the price correction, we were only recently able to conclude our analysis with definitive findings.</a:t>
            </a:r>
            <a:endParaRPr lang="en-US" sz="1600" dirty="0">
              <a:cs typeface="Arial"/>
            </a:endParaRPr>
          </a:p>
          <a:p>
            <a:pPr>
              <a:spcAft>
                <a:spcPts val="1200"/>
              </a:spcAft>
            </a:pPr>
            <a:r>
              <a:rPr lang="en-US" sz="1600" dirty="0">
                <a:cs typeface="Arial"/>
              </a:rPr>
              <a:t>Throughout the course of the analysis, it was discovered that the existing methodology for calculating the impact to Counter-Parties would have resulted unwarranted payments to certain Resources. </a:t>
            </a:r>
          </a:p>
          <a:p>
            <a:pPr lvl="1">
              <a:spcAft>
                <a:spcPts val="1200"/>
              </a:spcAft>
            </a:pPr>
            <a:r>
              <a:rPr lang="en-US" sz="1400" dirty="0">
                <a:cs typeface="Arial"/>
              </a:rPr>
              <a:t>These Resources were those whose basepoints did not change between the actual SCED optimization and the re-calculated optimization using the appropriate telemetry MW.</a:t>
            </a:r>
          </a:p>
          <a:p>
            <a:pPr lvl="1">
              <a:spcAft>
                <a:spcPts val="1200"/>
              </a:spcAft>
            </a:pPr>
            <a:r>
              <a:rPr lang="en-US" sz="1400" dirty="0">
                <a:cs typeface="Arial"/>
              </a:rPr>
              <a:t>Since their basepoints did not change, it is understood that their dispatched quantities were indifferent to the price and they were effectively price-takers.</a:t>
            </a:r>
          </a:p>
          <a:p>
            <a:pPr>
              <a:spcAft>
                <a:spcPts val="1200"/>
              </a:spcAft>
            </a:pPr>
            <a:r>
              <a:rPr lang="en-US" sz="1600" dirty="0">
                <a:cs typeface="Arial"/>
              </a:rPr>
              <a:t>Upon discovery of these unwarranted payments, we undertook the analysis again, considering settlement changes only for those for whom it was appropriate to be held whole under the price correction principles. </a:t>
            </a:r>
          </a:p>
          <a:p>
            <a:pPr lvl="1">
              <a:spcAft>
                <a:spcPts val="1200"/>
              </a:spcAft>
            </a:pPr>
            <a:r>
              <a:rPr lang="en-US" sz="1400" dirty="0">
                <a:cs typeface="Arial"/>
              </a:rPr>
              <a:t>This resulted in a reduction in the number of impacted Operating Days, Counter-Parties, and changes in statement charges due to ERCOT.</a:t>
            </a:r>
          </a:p>
          <a:p>
            <a:pPr>
              <a:spcAft>
                <a:spcPts val="1200"/>
              </a:spcAft>
            </a:pPr>
            <a:r>
              <a:rPr lang="en-US" sz="1600" dirty="0">
                <a:cs typeface="Arial"/>
              </a:rPr>
              <a:t>Going forward, ERCOT will continue to use this enhanced methodology to ensure that load will not make unwarranted payments in future price correction events.</a:t>
            </a:r>
          </a:p>
          <a:p>
            <a:pPr>
              <a:spcAft>
                <a:spcPts val="1200"/>
              </a:spcAft>
            </a:pPr>
            <a:endParaRPr lang="en-US" sz="1400" dirty="0">
              <a:cs typeface="Arial"/>
            </a:endParaRPr>
          </a:p>
          <a:p>
            <a:pPr>
              <a:spcAft>
                <a:spcPts val="1200"/>
              </a:spcAft>
            </a:pPr>
            <a:endParaRPr lang="en-US" sz="1600" dirty="0"/>
          </a:p>
          <a:p>
            <a:pPr>
              <a:spcAft>
                <a:spcPts val="1200"/>
              </a:spcAft>
            </a:pPr>
            <a:endParaRPr lang="en-US" sz="1600" dirty="0"/>
          </a:p>
          <a:p>
            <a:pPr>
              <a:spcAft>
                <a:spcPts val="1200"/>
              </a:spcAft>
            </a:pPr>
            <a:endParaRPr lang="en-US" sz="1600" dirty="0"/>
          </a:p>
          <a:p>
            <a:pPr>
              <a:spcAft>
                <a:spcPts val="1200"/>
              </a:spcAft>
            </a:pPr>
            <a:endParaRPr lang="en-US" sz="1600" dirty="0">
              <a:cs typeface="Arial"/>
            </a:endParaRPr>
          </a:p>
        </p:txBody>
      </p:sp>
      <p:sp>
        <p:nvSpPr>
          <p:cNvPr id="4" name="Slide Number Placeholder 3"/>
          <p:cNvSpPr>
            <a:spLocks noGrp="1"/>
          </p:cNvSpPr>
          <p:nvPr>
            <p:ph type="sldNum" sz="quarter" idx="4294967295"/>
          </p:nvPr>
        </p:nvSpPr>
        <p:spPr>
          <a:xfrm>
            <a:off x="8534400" y="6561138"/>
            <a:ext cx="533400" cy="220662"/>
          </a:xfrm>
        </p:spPr>
        <p:txBody>
          <a:bodyPr/>
          <a:lstStyle/>
          <a:p>
            <a:fld id="{1D93BD3E-1E9A-4970-A6F7-E7AC52762E0C}" type="slidenum">
              <a:rPr lang="en-US" smtClean="0"/>
              <a:pPr/>
              <a:t>7</a:t>
            </a:fld>
            <a:endParaRPr lang="en-US"/>
          </a:p>
        </p:txBody>
      </p:sp>
    </p:spTree>
    <p:extLst>
      <p:ext uri="{BB962C8B-B14F-4D97-AF65-F5344CB8AC3E}">
        <p14:creationId xmlns:p14="http://schemas.microsoft.com/office/powerpoint/2010/main" val="2114504731"/>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over Slide">
  <a:themeElements>
    <a:clrScheme name="Custom 1">
      <a:dk1>
        <a:srgbClr val="2D3338"/>
      </a:dk1>
      <a:lt1>
        <a:srgbClr val="FFFFFF"/>
      </a:lt1>
      <a:dk2>
        <a:srgbClr val="2D3338"/>
      </a:dk2>
      <a:lt2>
        <a:srgbClr val="E6EBF0"/>
      </a:lt2>
      <a:accent1>
        <a:srgbClr val="00AEC7"/>
      </a:accent1>
      <a:accent2>
        <a:srgbClr val="7C858C"/>
      </a:accent2>
      <a:accent3>
        <a:srgbClr val="2BA565"/>
      </a:accent3>
      <a:accent4>
        <a:srgbClr val="003865"/>
      </a:accent4>
      <a:accent5>
        <a:srgbClr val="685BC7"/>
      </a:accent5>
      <a:accent6>
        <a:srgbClr val="1F8B9D"/>
      </a:accent6>
      <a:hlink>
        <a:srgbClr val="0063B4"/>
      </a:hlink>
      <a:folHlink>
        <a:srgbClr val="800080"/>
      </a:folHlink>
    </a:clrScheme>
    <a:fontScheme name="H1-Aqu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e2257810-e4bb-4c65-8e8e-6b23c0112f39">
      <Terms xmlns="http://schemas.microsoft.com/office/infopath/2007/PartnerControls"/>
    </lcf76f155ced4ddcb4097134ff3c332f>
    <TaxCatchAll xmlns="79909e63-488d-4d0b-a2b6-1d172e132796"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F1E67F4EE16A18419FE01514384CC1F9" ma:contentTypeVersion="12" ma:contentTypeDescription="Create a new document." ma:contentTypeScope="" ma:versionID="8821edec8c92e77d57af16ed9f3f9f79">
  <xsd:schema xmlns:xsd="http://www.w3.org/2001/XMLSchema" xmlns:xs="http://www.w3.org/2001/XMLSchema" xmlns:p="http://schemas.microsoft.com/office/2006/metadata/properties" xmlns:ns2="e2257810-e4bb-4c65-8e8e-6b23c0112f39" xmlns:ns3="79909e63-488d-4d0b-a2b6-1d172e132796" targetNamespace="http://schemas.microsoft.com/office/2006/metadata/properties" ma:root="true" ma:fieldsID="38a7813531bff04b10493bf4e53d2271" ns2:_="" ns3:_="">
    <xsd:import namespace="e2257810-e4bb-4c65-8e8e-6b23c0112f39"/>
    <xsd:import namespace="79909e63-488d-4d0b-a2b6-1d172e132796"/>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257810-e4bb-4c65-8e8e-6b23c0112f3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a102f585-f336-4ab5-8023-668eed9f00b2" ma:termSetId="09814cd3-568e-fe90-9814-8d621ff8fb84" ma:anchorId="fba54fb3-c3e1-fe81-a776-ca4b69148c4d" ma:open="true" ma:isKeyword="false">
      <xsd:complexType>
        <xsd:sequence>
          <xsd:element ref="pc:Terms" minOccurs="0" maxOccurs="1"/>
        </xsd:sequence>
      </xsd:complex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SearchProperties" ma:index="19"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9909e63-488d-4d0b-a2b6-1d172e132796"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element name="TaxCatchAll" ma:index="15" nillable="true" ma:displayName="Taxonomy Catch All Column" ma:hidden="true" ma:list="{47836f0e-995d-4ce3-8d90-b527c04171bc}" ma:internalName="TaxCatchAll" ma:showField="CatchAllData" ma:web="79909e63-488d-4d0b-a2b6-1d172e13279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0E9AA12-8AF9-4AA6-90FE-24669859CDF3}">
  <ds:schemaRefs>
    <ds:schemaRef ds:uri="79909e63-488d-4d0b-a2b6-1d172e132796"/>
    <ds:schemaRef ds:uri="e2257810-e4bb-4c65-8e8e-6b23c0112f39"/>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17C30D5F-8C8C-4227-ACAC-106B14943DDD}">
  <ds:schemaRefs>
    <ds:schemaRef ds:uri="79909e63-488d-4d0b-a2b6-1d172e132796"/>
    <ds:schemaRef ds:uri="e2257810-e4bb-4c65-8e8e-6b23c0112f39"/>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
  <TotalTime>5</TotalTime>
  <Words>1390</Words>
  <Application>Microsoft Office PowerPoint</Application>
  <PresentationFormat>On-screen Show (4:3)</PresentationFormat>
  <Paragraphs>345</Paragraphs>
  <Slides>7</Slides>
  <Notes>6</Notes>
  <HiddenSlides>0</HiddenSlides>
  <MMClips>0</MMClips>
  <ScaleCrop>false</ScaleCrop>
  <HeadingPairs>
    <vt:vector size="6" baseType="variant">
      <vt:variant>
        <vt:lpstr>Fonts Used</vt:lpstr>
      </vt:variant>
      <vt:variant>
        <vt:i4>2</vt:i4>
      </vt:variant>
      <vt:variant>
        <vt:lpstr>Theme</vt:lpstr>
      </vt:variant>
      <vt:variant>
        <vt:i4>3</vt:i4>
      </vt:variant>
      <vt:variant>
        <vt:lpstr>Slide Titles</vt:lpstr>
      </vt:variant>
      <vt:variant>
        <vt:i4>7</vt:i4>
      </vt:variant>
    </vt:vector>
  </HeadingPairs>
  <TitlesOfParts>
    <vt:vector size="12" baseType="lpstr">
      <vt:lpstr>Arial</vt:lpstr>
      <vt:lpstr>Calibri</vt:lpstr>
      <vt:lpstr>1_Custom Design</vt:lpstr>
      <vt:lpstr>Office Theme</vt:lpstr>
      <vt:lpstr>Cover Slide</vt:lpstr>
      <vt:lpstr>PowerPoint Presentation</vt:lpstr>
      <vt:lpstr>Background</vt:lpstr>
      <vt:lpstr>Price Correction Event</vt:lpstr>
      <vt:lpstr>Real-Time Market Impact Analysis</vt:lpstr>
      <vt:lpstr>Real-Time Market Impact Analysis</vt:lpstr>
      <vt:lpstr>Real-Time Market Impact Analysis</vt:lpstr>
      <vt:lpstr>Price Correction Process and Methodology Enhancement</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Young, Matthew</cp:lastModifiedBy>
  <cp:revision>4</cp:revision>
  <cp:lastPrinted>2016-01-21T20:53:15Z</cp:lastPrinted>
  <dcterms:created xsi:type="dcterms:W3CDTF">2016-01-21T15:20:31Z</dcterms:created>
  <dcterms:modified xsi:type="dcterms:W3CDTF">2025-04-03T16:27:26Z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0x010100F1E67F4EE16A18419FE01514384CC1F9</vt:lpwstr>
  </property>
  <property fmtid="{D5CDD505-2E9C-101B-9397-08002B2CF9AE}" pid="3" name="MSIP_Label_7084cbda-52b8-46fb-a7b7-cb5bd465ed85_Enabled">
    <vt:lpwstr>true</vt:lpwstr>
  </property>
  <property fmtid="{D5CDD505-2E9C-101B-9397-08002B2CF9AE}" pid="4" name="MSIP_Label_7084cbda-52b8-46fb-a7b7-cb5bd465ed85_SetDate">
    <vt:lpwstr>2023-05-22T13:17:52Z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972f188f-b10d-4d23-a1c8-4bcb71aaa460</vt:lpwstr>
  </property>
  <property fmtid="{D5CDD505-2E9C-101B-9397-08002B2CF9AE}" pid="9" name="MSIP_Label_7084cbda-52b8-46fb-a7b7-cb5bd465ed85_ContentBits">
    <vt:lpwstr>0</vt:lpwstr>
  </property>
  <property fmtid="{D5CDD505-2E9C-101B-9397-08002B2CF9AE}" pid="10" name="MediaServiceImageTags">
    <vt:lpwstr/>
  </property>
</Properties>
</file>