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080" r:id="rId7"/>
    <p:sldId id="2081" r:id="rId8"/>
    <p:sldId id="2082" r:id="rId9"/>
    <p:sldId id="2083" r:id="rId10"/>
  </p:sldIdLst>
  <p:sldSz cx="9144000" cy="6858000" type="screen4x3"/>
  <p:notesSz cx="6873875" cy="91281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C9273C-C764-73E0-4488-B95BEBBC9A56}" v="21" dt="2025-03-25T14:00:04.3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5" autoAdjust="0"/>
    <p:restoredTop sz="93861" autoAdjust="0"/>
  </p:normalViewPr>
  <p:slideViewPr>
    <p:cSldViewPr showGuides="1">
      <p:cViewPr varScale="1">
        <p:scale>
          <a:sx n="74" d="100"/>
          <a:sy n="74" d="100"/>
        </p:scale>
        <p:origin x="276" y="5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79302" cy="458276"/>
          </a:xfrm>
          <a:prstGeom prst="rect">
            <a:avLst/>
          </a:prstGeom>
        </p:spPr>
        <p:txBody>
          <a:bodyPr vert="horz" lIns="90151" tIns="45075" rIns="90151" bIns="45075" rtlCol="0"/>
          <a:lstStyle>
            <a:lvl1pPr algn="l">
              <a:defRPr sz="1200"/>
            </a:lvl1pPr>
          </a:lstStyle>
          <a:p>
            <a:endParaRPr lang="en-US"/>
          </a:p>
        </p:txBody>
      </p:sp>
      <p:sp>
        <p:nvSpPr>
          <p:cNvPr id="3" name="Date Placeholder 2"/>
          <p:cNvSpPr>
            <a:spLocks noGrp="1"/>
          </p:cNvSpPr>
          <p:nvPr>
            <p:ph type="dt" sz="quarter" idx="1"/>
          </p:nvPr>
        </p:nvSpPr>
        <p:spPr>
          <a:xfrm>
            <a:off x="3893018" y="2"/>
            <a:ext cx="2979302" cy="458276"/>
          </a:xfrm>
          <a:prstGeom prst="rect">
            <a:avLst/>
          </a:prstGeom>
        </p:spPr>
        <p:txBody>
          <a:bodyPr vert="horz" lIns="90151" tIns="45075" rIns="90151" bIns="45075" rtlCol="0"/>
          <a:lstStyle>
            <a:lvl1pPr algn="r">
              <a:defRPr sz="1200"/>
            </a:lvl1pPr>
          </a:lstStyle>
          <a:p>
            <a:fld id="{F750BF31-E9A8-4E88-81E7-44C5092290FC}" type="datetimeFigureOut">
              <a:rPr lang="en-US" smtClean="0"/>
              <a:t>3/25/2025</a:t>
            </a:fld>
            <a:endParaRPr lang="en-US"/>
          </a:p>
        </p:txBody>
      </p:sp>
      <p:sp>
        <p:nvSpPr>
          <p:cNvPr id="4" name="Footer Placeholder 3"/>
          <p:cNvSpPr>
            <a:spLocks noGrp="1"/>
          </p:cNvSpPr>
          <p:nvPr>
            <p:ph type="ftr" sz="quarter" idx="2"/>
          </p:nvPr>
        </p:nvSpPr>
        <p:spPr>
          <a:xfrm>
            <a:off x="1" y="8669849"/>
            <a:ext cx="2979302" cy="458276"/>
          </a:xfrm>
          <a:prstGeom prst="rect">
            <a:avLst/>
          </a:prstGeom>
        </p:spPr>
        <p:txBody>
          <a:bodyPr vert="horz" lIns="90151" tIns="45075" rIns="90151" bIns="45075" rtlCol="0" anchor="b"/>
          <a:lstStyle>
            <a:lvl1pPr algn="l">
              <a:defRPr sz="1200"/>
            </a:lvl1pPr>
          </a:lstStyle>
          <a:p>
            <a:endParaRPr lang="en-US"/>
          </a:p>
        </p:txBody>
      </p:sp>
      <p:sp>
        <p:nvSpPr>
          <p:cNvPr id="5" name="Slide Number Placeholder 4"/>
          <p:cNvSpPr>
            <a:spLocks noGrp="1"/>
          </p:cNvSpPr>
          <p:nvPr>
            <p:ph type="sldNum" sz="quarter" idx="3"/>
          </p:nvPr>
        </p:nvSpPr>
        <p:spPr>
          <a:xfrm>
            <a:off x="3893018" y="8669849"/>
            <a:ext cx="2979302" cy="458276"/>
          </a:xfrm>
          <a:prstGeom prst="rect">
            <a:avLst/>
          </a:prstGeom>
        </p:spPr>
        <p:txBody>
          <a:bodyPr vert="horz" lIns="90151" tIns="45075" rIns="90151" bIns="45075"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8679" cy="456406"/>
          </a:xfrm>
          <a:prstGeom prst="rect">
            <a:avLst/>
          </a:prstGeom>
        </p:spPr>
        <p:txBody>
          <a:bodyPr vert="horz" lIns="91863" tIns="45932" rIns="91863" bIns="45932" rtlCol="0"/>
          <a:lstStyle>
            <a:lvl1pPr algn="l">
              <a:defRPr sz="1200"/>
            </a:lvl1pPr>
          </a:lstStyle>
          <a:p>
            <a:endParaRPr lang="en-US"/>
          </a:p>
        </p:txBody>
      </p:sp>
      <p:sp>
        <p:nvSpPr>
          <p:cNvPr id="3" name="Date Placeholder 2"/>
          <p:cNvSpPr>
            <a:spLocks noGrp="1"/>
          </p:cNvSpPr>
          <p:nvPr>
            <p:ph type="dt" idx="1"/>
          </p:nvPr>
        </p:nvSpPr>
        <p:spPr>
          <a:xfrm>
            <a:off x="3893605" y="0"/>
            <a:ext cx="2978679" cy="456406"/>
          </a:xfrm>
          <a:prstGeom prst="rect">
            <a:avLst/>
          </a:prstGeom>
        </p:spPr>
        <p:txBody>
          <a:bodyPr vert="horz" lIns="91863" tIns="45932" rIns="91863" bIns="45932" rtlCol="0"/>
          <a:lstStyle>
            <a:lvl1pPr algn="r">
              <a:defRPr sz="1200"/>
            </a:lvl1pPr>
          </a:lstStyle>
          <a:p>
            <a:fld id="{67EFB637-CCC9-4803-8851-F6915048CBB4}" type="datetimeFigureOut">
              <a:rPr lang="en-US" smtClean="0"/>
              <a:t>3/25/2025</a:t>
            </a:fld>
            <a:endParaRPr lang="en-US"/>
          </a:p>
        </p:txBody>
      </p:sp>
      <p:sp>
        <p:nvSpPr>
          <p:cNvPr id="4" name="Slide Image Placeholder 3"/>
          <p:cNvSpPr>
            <a:spLocks noGrp="1" noRot="1" noChangeAspect="1"/>
          </p:cNvSpPr>
          <p:nvPr>
            <p:ph type="sldImg" idx="2"/>
          </p:nvPr>
        </p:nvSpPr>
        <p:spPr>
          <a:xfrm>
            <a:off x="1155700" y="684213"/>
            <a:ext cx="4562475" cy="3422650"/>
          </a:xfrm>
          <a:prstGeom prst="rect">
            <a:avLst/>
          </a:prstGeom>
          <a:noFill/>
          <a:ln w="12700">
            <a:solidFill>
              <a:prstClr val="black"/>
            </a:solidFill>
          </a:ln>
        </p:spPr>
        <p:txBody>
          <a:bodyPr vert="horz" lIns="91863" tIns="45932" rIns="91863" bIns="45932" rtlCol="0" anchor="ctr"/>
          <a:lstStyle/>
          <a:p>
            <a:endParaRPr lang="en-US"/>
          </a:p>
        </p:txBody>
      </p:sp>
      <p:sp>
        <p:nvSpPr>
          <p:cNvPr id="5" name="Notes Placeholder 4"/>
          <p:cNvSpPr>
            <a:spLocks noGrp="1"/>
          </p:cNvSpPr>
          <p:nvPr>
            <p:ph type="body" sz="quarter" idx="3"/>
          </p:nvPr>
        </p:nvSpPr>
        <p:spPr>
          <a:xfrm>
            <a:off x="687388" y="4335860"/>
            <a:ext cx="5499100" cy="4107656"/>
          </a:xfrm>
          <a:prstGeom prst="rect">
            <a:avLst/>
          </a:prstGeom>
        </p:spPr>
        <p:txBody>
          <a:bodyPr vert="horz" lIns="91863" tIns="45932" rIns="91863" bIns="459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70135"/>
            <a:ext cx="2978679" cy="456406"/>
          </a:xfrm>
          <a:prstGeom prst="rect">
            <a:avLst/>
          </a:prstGeom>
        </p:spPr>
        <p:txBody>
          <a:bodyPr vert="horz" lIns="91863" tIns="45932" rIns="91863" bIns="45932" rtlCol="0" anchor="b"/>
          <a:lstStyle>
            <a:lvl1pPr algn="l">
              <a:defRPr sz="1200"/>
            </a:lvl1pPr>
          </a:lstStyle>
          <a:p>
            <a:endParaRPr lang="en-US"/>
          </a:p>
        </p:txBody>
      </p:sp>
      <p:sp>
        <p:nvSpPr>
          <p:cNvPr id="7" name="Slide Number Placeholder 6"/>
          <p:cNvSpPr>
            <a:spLocks noGrp="1"/>
          </p:cNvSpPr>
          <p:nvPr>
            <p:ph type="sldNum" sz="quarter" idx="5"/>
          </p:nvPr>
        </p:nvSpPr>
        <p:spPr>
          <a:xfrm>
            <a:off x="3893605" y="8670135"/>
            <a:ext cx="2978679" cy="456406"/>
          </a:xfrm>
          <a:prstGeom prst="rect">
            <a:avLst/>
          </a:prstGeom>
        </p:spPr>
        <p:txBody>
          <a:bodyPr vert="horz" lIns="91863" tIns="45932" rIns="91863" bIns="45932"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2CDB1-4D4F-CF1B-8D5D-50200A2FA3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DF2DCB-1CCB-9282-40D8-C37162CCD4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27309D-97DC-E109-C415-4C836A75B26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2F056D9-9A95-C419-A261-3AF2594FE8DE}"/>
              </a:ext>
            </a:extLst>
          </p:cNvPr>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79913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r>
              <a:rPr lang="en-US" dirty="0"/>
              <a:t>.</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r>
              <a:rPr lang="en-US" dirty="0"/>
              <a:t>.</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r>
              <a:rPr lang="en-US" dirty="0"/>
              <a:t>.</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2133600"/>
            <a:ext cx="5181600" cy="1692771"/>
          </a:xfrm>
          <a:prstGeom prst="rect">
            <a:avLst/>
          </a:prstGeom>
          <a:noFill/>
        </p:spPr>
        <p:txBody>
          <a:bodyPr wrap="square" rtlCol="0">
            <a:spAutoFit/>
          </a:bodyPr>
          <a:lstStyle/>
          <a:p>
            <a:pPr algn="ctr"/>
            <a:r>
              <a:rPr lang="en-US" sz="2000" dirty="0">
                <a:solidFill>
                  <a:schemeClr val="tx2"/>
                </a:solidFill>
              </a:rPr>
              <a:t>Residential Demand Response Program</a:t>
            </a:r>
            <a:endParaRPr lang="en-US" dirty="0">
              <a:solidFill>
                <a:schemeClr val="tx2"/>
              </a:solidFill>
            </a:endParaRPr>
          </a:p>
          <a:p>
            <a:endParaRPr lang="en-US" dirty="0">
              <a:solidFill>
                <a:schemeClr val="tx2"/>
              </a:solidFill>
            </a:endParaRPr>
          </a:p>
          <a:p>
            <a:pPr algn="ctr"/>
            <a:r>
              <a:rPr lang="en-US" sz="1600" dirty="0">
                <a:solidFill>
                  <a:schemeClr val="tx2"/>
                </a:solidFill>
              </a:rPr>
              <a:t>Ryan King</a:t>
            </a:r>
          </a:p>
          <a:p>
            <a:pPr algn="ctr"/>
            <a:r>
              <a:rPr lang="en-US" sz="1600" dirty="0">
                <a:solidFill>
                  <a:schemeClr val="tx2"/>
                </a:solidFill>
              </a:rPr>
              <a:t>Manager, Market Design</a:t>
            </a:r>
          </a:p>
          <a:p>
            <a:pPr algn="ctr"/>
            <a:endParaRPr lang="en-US" dirty="0">
              <a:solidFill>
                <a:schemeClr val="tx2"/>
              </a:solidFill>
            </a:endParaRPr>
          </a:p>
          <a:p>
            <a:pPr algn="ctr"/>
            <a:r>
              <a:rPr lang="en-US" sz="1600" dirty="0">
                <a:solidFill>
                  <a:schemeClr val="tx2"/>
                </a:solidFill>
              </a:rPr>
              <a:t>Retail Market Subcommittee – April 1,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CF9BB5-689B-6714-1655-3442595620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CC822B-103F-1C39-79B0-2676D5FD786A}"/>
              </a:ext>
            </a:extLst>
          </p:cNvPr>
          <p:cNvSpPr>
            <a:spLocks noGrp="1"/>
          </p:cNvSpPr>
          <p:nvPr>
            <p:ph type="title"/>
          </p:nvPr>
        </p:nvSpPr>
        <p:spPr>
          <a:xfrm>
            <a:off x="381000" y="243682"/>
            <a:ext cx="8458200" cy="594518"/>
          </a:xfrm>
        </p:spPr>
        <p:txBody>
          <a:bodyPr/>
          <a:lstStyle/>
          <a:p>
            <a:r>
              <a:rPr lang="en-US" dirty="0"/>
              <a:t>Need for Residential DR</a:t>
            </a:r>
            <a:endParaRPr lang="en-US" b="1" dirty="0"/>
          </a:p>
        </p:txBody>
      </p:sp>
      <p:sp>
        <p:nvSpPr>
          <p:cNvPr id="3" name="Content Placeholder 2">
            <a:extLst>
              <a:ext uri="{FF2B5EF4-FFF2-40B4-BE49-F238E27FC236}">
                <a16:creationId xmlns:a16="http://schemas.microsoft.com/office/drawing/2014/main" id="{4D617CD1-3ABC-D44A-8C26-3C55725D1C11}"/>
              </a:ext>
            </a:extLst>
          </p:cNvPr>
          <p:cNvSpPr>
            <a:spLocks noGrp="1"/>
          </p:cNvSpPr>
          <p:nvPr>
            <p:ph idx="1"/>
          </p:nvPr>
        </p:nvSpPr>
        <p:spPr>
          <a:xfrm>
            <a:off x="381000" y="815182"/>
            <a:ext cx="8534400" cy="4976018"/>
          </a:xfrm>
        </p:spPr>
        <p:txBody>
          <a:bodyPr lIns="91440" tIns="45720" rIns="91440" bIns="45720" anchor="t"/>
          <a:lstStyle/>
          <a:p>
            <a:pPr marL="514350" indent="-285750">
              <a:spcBef>
                <a:spcPts val="600"/>
              </a:spcBef>
              <a:spcAft>
                <a:spcPts val="600"/>
              </a:spcAft>
              <a:defRPr/>
            </a:pPr>
            <a:r>
              <a:rPr lang="en-US" sz="1800" dirty="0">
                <a:solidFill>
                  <a:schemeClr val="tx2"/>
                </a:solidFill>
              </a:rPr>
              <a:t>With the anticipated growth in load, additional capacity, particularly at times of high net load is critical.  Residential Demand Response (DR) represents a source of capacity that may not be fully realized/enabled today.</a:t>
            </a:r>
            <a:endParaRPr lang="en-US" sz="1400" dirty="0">
              <a:solidFill>
                <a:schemeClr val="tx2"/>
              </a:solidFill>
            </a:endParaRPr>
          </a:p>
          <a:p>
            <a:pPr marL="914400" lvl="1">
              <a:spcBef>
                <a:spcPts val="600"/>
              </a:spcBef>
              <a:spcAft>
                <a:spcPts val="600"/>
              </a:spcAft>
              <a:defRPr/>
            </a:pPr>
            <a:r>
              <a:rPr lang="en-US" sz="1600" dirty="0">
                <a:solidFill>
                  <a:schemeClr val="tx2"/>
                </a:solidFill>
              </a:rPr>
              <a:t>This includes increasing DR capacity from ‘smart’ devices (</a:t>
            </a:r>
            <a:r>
              <a:rPr lang="en-US" sz="1600" dirty="0" err="1">
                <a:solidFill>
                  <a:schemeClr val="tx2"/>
                </a:solidFill>
              </a:rPr>
              <a:t>ie</a:t>
            </a:r>
            <a:r>
              <a:rPr lang="en-US" sz="1600" dirty="0">
                <a:solidFill>
                  <a:schemeClr val="tx2"/>
                </a:solidFill>
              </a:rPr>
              <a:t> thermostats, EV charges, batteries, water heaters and pool pump switches)</a:t>
            </a:r>
          </a:p>
          <a:p>
            <a:pPr marL="514350">
              <a:spcBef>
                <a:spcPts val="600"/>
              </a:spcBef>
              <a:spcAft>
                <a:spcPts val="600"/>
              </a:spcAft>
              <a:defRPr/>
            </a:pPr>
            <a:r>
              <a:rPr lang="en-US" sz="1800" dirty="0">
                <a:solidFill>
                  <a:schemeClr val="tx2"/>
                </a:solidFill>
                <a:latin typeface="Arial" panose="020B0604020202020204"/>
              </a:rPr>
              <a:t>There is an opportunity for ERCOT to collaborate with stakeholders to develop a program that can incent and grow residential DR capacity as an additional resource that can help support system reliability</a:t>
            </a:r>
          </a:p>
          <a:p>
            <a:pPr marL="914400" lvl="1">
              <a:spcBef>
                <a:spcPts val="600"/>
              </a:spcBef>
              <a:spcAft>
                <a:spcPts val="600"/>
              </a:spcAft>
              <a:defRPr/>
            </a:pPr>
            <a:r>
              <a:rPr lang="en-US" sz="1600" dirty="0">
                <a:solidFill>
                  <a:schemeClr val="tx2"/>
                </a:solidFill>
              </a:rPr>
              <a:t>Developing a Residential DR Program is a key ERCOT corporate priority for 2025</a:t>
            </a:r>
          </a:p>
          <a:p>
            <a:pPr marL="514350">
              <a:spcBef>
                <a:spcPts val="600"/>
              </a:spcBef>
              <a:spcAft>
                <a:spcPts val="600"/>
              </a:spcAft>
              <a:defRPr/>
            </a:pPr>
            <a:r>
              <a:rPr lang="en-US" sz="1800" dirty="0">
                <a:solidFill>
                  <a:schemeClr val="tx2"/>
                </a:solidFill>
              </a:rPr>
              <a:t>Program </a:t>
            </a:r>
            <a:r>
              <a:rPr lang="en-US" sz="1800">
                <a:solidFill>
                  <a:schemeClr val="tx2"/>
                </a:solidFill>
              </a:rPr>
              <a:t>design should aim </a:t>
            </a:r>
            <a:r>
              <a:rPr lang="en-US" sz="1800" dirty="0">
                <a:solidFill>
                  <a:schemeClr val="tx2"/>
                </a:solidFill>
              </a:rPr>
              <a:t>to adhere to the following framework </a:t>
            </a:r>
          </a:p>
          <a:p>
            <a:pPr marR="0" lvl="1" algn="l" defTabSz="914400" rtl="0" eaLnBrk="1" fontAlgn="auto" latinLnBrk="0" hangingPunct="1">
              <a:lnSpc>
                <a:spcPct val="100000"/>
              </a:lnSpc>
              <a:spcBef>
                <a:spcPts val="600"/>
              </a:spcBef>
              <a:spcAft>
                <a:spcPts val="60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srgbClr val="5B6770"/>
                </a:solidFill>
                <a:effectLst/>
                <a:uLnTx/>
                <a:uFillTx/>
                <a:latin typeface="Arial" panose="020B0604020202020204"/>
                <a:ea typeface="+mn-ea"/>
                <a:cs typeface="+mn-cs"/>
              </a:rPr>
              <a:t>Quick to develop</a:t>
            </a:r>
            <a:endParaRPr kumimoji="0" lang="en-US" sz="1600" b="1" i="0" u="none" strike="noStrike" kern="1200" cap="none" spc="0" normalizeH="0" baseline="0" noProof="0" dirty="0">
              <a:ln>
                <a:noFill/>
              </a:ln>
              <a:solidFill>
                <a:srgbClr val="5B6770"/>
              </a:solidFill>
              <a:effectLst/>
              <a:uLnTx/>
              <a:uFillTx/>
              <a:latin typeface="Arial" panose="020B0604020202020204"/>
              <a:ea typeface="+mn-ea"/>
              <a:cs typeface="Arial"/>
            </a:endParaRPr>
          </a:p>
          <a:p>
            <a:pPr marR="0" lvl="1" algn="l" defTabSz="914400" rtl="0" eaLnBrk="1" fontAlgn="auto" latinLnBrk="0" hangingPunct="1">
              <a:lnSpc>
                <a:spcPct val="100000"/>
              </a:lnSpc>
              <a:spcBef>
                <a:spcPts val="600"/>
              </a:spcBef>
              <a:spcAft>
                <a:spcPts val="60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srgbClr val="5B6770"/>
                </a:solidFill>
                <a:effectLst/>
                <a:uLnTx/>
                <a:uFillTx/>
                <a:latin typeface="Arial" panose="020B0604020202020204"/>
                <a:ea typeface="+mn-ea"/>
                <a:cs typeface="+mn-cs"/>
              </a:rPr>
              <a:t>Simple to administer</a:t>
            </a:r>
            <a:endParaRPr kumimoji="0" lang="en-US" sz="1600" b="1" i="0" u="none" strike="noStrike" kern="1200" cap="none" spc="0" normalizeH="0" baseline="0" noProof="0" dirty="0">
              <a:ln>
                <a:noFill/>
              </a:ln>
              <a:solidFill>
                <a:srgbClr val="5B6770"/>
              </a:solidFill>
              <a:effectLst/>
              <a:uLnTx/>
              <a:uFillTx/>
              <a:latin typeface="Arial" panose="020B0604020202020204"/>
              <a:ea typeface="+mn-ea"/>
              <a:cs typeface="Arial"/>
            </a:endParaRPr>
          </a:p>
          <a:p>
            <a:pPr marR="0" lvl="1" algn="l" defTabSz="914400" rtl="0" eaLnBrk="1" fontAlgn="auto" latinLnBrk="0" hangingPunct="1">
              <a:lnSpc>
                <a:spcPct val="100000"/>
              </a:lnSpc>
              <a:spcBef>
                <a:spcPts val="600"/>
              </a:spcBef>
              <a:spcAft>
                <a:spcPts val="60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srgbClr val="5B6770"/>
                </a:solidFill>
                <a:effectLst/>
                <a:uLnTx/>
                <a:uFillTx/>
                <a:latin typeface="Arial" panose="020B0604020202020204"/>
                <a:ea typeface="+mn-ea"/>
                <a:cs typeface="+mn-cs"/>
              </a:rPr>
              <a:t>Popular to join</a:t>
            </a:r>
            <a:endParaRPr kumimoji="0" lang="en-US" sz="1600" b="1" i="0" u="none" strike="noStrike" kern="1200" cap="none" spc="0" normalizeH="0" baseline="0" noProof="0" dirty="0">
              <a:ln>
                <a:noFill/>
              </a:ln>
              <a:solidFill>
                <a:srgbClr val="5B6770"/>
              </a:solidFill>
              <a:effectLst/>
              <a:uLnTx/>
              <a:uFillTx/>
              <a:latin typeface="Arial" panose="020B0604020202020204"/>
              <a:ea typeface="+mn-ea"/>
              <a:cs typeface="Arial"/>
            </a:endParaRPr>
          </a:p>
          <a:p>
            <a:pPr marR="0" lvl="1" algn="l" defTabSz="914400" rtl="0" eaLnBrk="1" fontAlgn="auto" latinLnBrk="0" hangingPunct="1">
              <a:lnSpc>
                <a:spcPct val="100000"/>
              </a:lnSpc>
              <a:spcBef>
                <a:spcPts val="600"/>
              </a:spcBef>
              <a:spcAft>
                <a:spcPts val="600"/>
              </a:spcAft>
              <a:buClrTx/>
              <a:buSzTx/>
              <a:buFont typeface="Wingdings" panose="05000000000000000000" pitchFamily="2" charset="2"/>
              <a:buChar char="ü"/>
              <a:tabLst/>
              <a:defRPr/>
            </a:pPr>
            <a:r>
              <a:rPr lang="en-US" sz="1600" b="1" dirty="0">
                <a:solidFill>
                  <a:srgbClr val="5B6770"/>
                </a:solidFill>
                <a:latin typeface="Arial" panose="020B0604020202020204"/>
              </a:rPr>
              <a:t>Cost-effective</a:t>
            </a:r>
            <a:endParaRPr kumimoji="0" lang="en-US" sz="1600" b="1" i="0" u="none" strike="noStrike" kern="1200" cap="none" spc="0" normalizeH="0" baseline="0" noProof="0" dirty="0">
              <a:ln>
                <a:noFill/>
              </a:ln>
              <a:solidFill>
                <a:srgbClr val="5B6770"/>
              </a:solidFill>
              <a:effectLst/>
              <a:uLnTx/>
              <a:uFillTx/>
              <a:latin typeface="Arial" panose="020B0604020202020204"/>
              <a:ea typeface="+mn-ea"/>
              <a:cs typeface="Arial"/>
            </a:endParaRPr>
          </a:p>
          <a:p>
            <a:pPr marL="514350">
              <a:spcBef>
                <a:spcPts val="0"/>
              </a:spcBef>
              <a:spcAft>
                <a:spcPts val="600"/>
              </a:spcAft>
              <a:defRPr/>
            </a:pPr>
            <a:endParaRPr lang="en-US" sz="1800" dirty="0">
              <a:solidFill>
                <a:schemeClr val="tx2"/>
              </a:solidFill>
            </a:endParaRPr>
          </a:p>
          <a:p>
            <a:pPr marL="514350">
              <a:spcBef>
                <a:spcPts val="0"/>
              </a:spcBef>
              <a:spcAft>
                <a:spcPts val="600"/>
              </a:spcAft>
              <a:defRPr/>
            </a:pPr>
            <a:endParaRPr lang="en-US" sz="1600" dirty="0">
              <a:solidFill>
                <a:schemeClr val="tx2"/>
              </a:solidFill>
            </a:endParaRPr>
          </a:p>
          <a:p>
            <a:pPr>
              <a:spcBef>
                <a:spcPts val="1200"/>
              </a:spcBef>
            </a:pPr>
            <a:endParaRPr lang="en-US" sz="1800" dirty="0">
              <a:highlight>
                <a:srgbClr val="FFFF00"/>
              </a:highlight>
            </a:endParaRPr>
          </a:p>
        </p:txBody>
      </p:sp>
      <p:sp>
        <p:nvSpPr>
          <p:cNvPr id="4" name="Slide Number Placeholder 3">
            <a:extLst>
              <a:ext uri="{FF2B5EF4-FFF2-40B4-BE49-F238E27FC236}">
                <a16:creationId xmlns:a16="http://schemas.microsoft.com/office/drawing/2014/main" id="{767B9E10-3AC8-11D9-236C-E96E518F093A}"/>
              </a:ext>
            </a:extLst>
          </p:cNvPr>
          <p:cNvSpPr>
            <a:spLocks noGrp="1"/>
          </p:cNvSpPr>
          <p:nvPr>
            <p:ph type="sldNum" sz="quarter" idx="4"/>
          </p:nvPr>
        </p:nvSpPr>
        <p:spPr>
          <a:xfrm>
            <a:off x="8536792" y="6401593"/>
            <a:ext cx="457200" cy="212725"/>
          </a:xfrm>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13171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78D5F-6C7C-C98D-A67F-6D31D311B8B3}"/>
              </a:ext>
            </a:extLst>
          </p:cNvPr>
          <p:cNvSpPr>
            <a:spLocks noGrp="1"/>
          </p:cNvSpPr>
          <p:nvPr>
            <p:ph type="title"/>
          </p:nvPr>
        </p:nvSpPr>
        <p:spPr/>
        <p:txBody>
          <a:bodyPr/>
          <a:lstStyle/>
          <a:p>
            <a:r>
              <a:rPr lang="en-US" dirty="0"/>
              <a:t>Conceptual Overview</a:t>
            </a:r>
          </a:p>
        </p:txBody>
      </p:sp>
      <p:sp>
        <p:nvSpPr>
          <p:cNvPr id="3" name="Content Placeholder 2">
            <a:extLst>
              <a:ext uri="{FF2B5EF4-FFF2-40B4-BE49-F238E27FC236}">
                <a16:creationId xmlns:a16="http://schemas.microsoft.com/office/drawing/2014/main" id="{42C4851E-F2F7-704C-B479-418599C03E7A}"/>
              </a:ext>
            </a:extLst>
          </p:cNvPr>
          <p:cNvSpPr>
            <a:spLocks noGrp="1"/>
          </p:cNvSpPr>
          <p:nvPr>
            <p:ph idx="1"/>
          </p:nvPr>
        </p:nvSpPr>
        <p:spPr/>
        <p:txBody>
          <a:bodyPr lIns="91440" tIns="45720" rIns="91440" bIns="45720" anchor="t"/>
          <a:lstStyle/>
          <a:p>
            <a:pPr>
              <a:spcBef>
                <a:spcPts val="600"/>
              </a:spcBef>
              <a:spcAft>
                <a:spcPts val="600"/>
              </a:spcAft>
            </a:pPr>
            <a:r>
              <a:rPr lang="en-US" sz="1800" dirty="0">
                <a:solidFill>
                  <a:schemeClr val="tx2"/>
                </a:solidFill>
              </a:rPr>
              <a:t>A residential DR program that provides an incentive payment to Retail Electric Providers (REPs) based on Residential Demand Response performance at times of system need</a:t>
            </a:r>
            <a:endParaRPr lang="en-US" sz="2800" dirty="0">
              <a:solidFill>
                <a:schemeClr val="tx2"/>
              </a:solidFill>
            </a:endParaRPr>
          </a:p>
          <a:p>
            <a:pPr lvl="1">
              <a:spcBef>
                <a:spcPts val="600"/>
              </a:spcBef>
              <a:spcAft>
                <a:spcPts val="600"/>
              </a:spcAft>
            </a:pPr>
            <a:r>
              <a:rPr lang="en-US" sz="1600" dirty="0">
                <a:solidFill>
                  <a:schemeClr val="tx2"/>
                </a:solidFill>
              </a:rPr>
              <a:t>Focus on high seasonal net load hours with greater emphasis on summer and winter</a:t>
            </a:r>
          </a:p>
          <a:p>
            <a:pPr lvl="1">
              <a:spcBef>
                <a:spcPts val="600"/>
              </a:spcBef>
              <a:spcAft>
                <a:spcPts val="600"/>
              </a:spcAft>
            </a:pPr>
            <a:r>
              <a:rPr lang="en-US" sz="1600" dirty="0">
                <a:solidFill>
                  <a:schemeClr val="tx2"/>
                </a:solidFill>
              </a:rPr>
              <a:t>Targets participation from smart/programmable devices in residential households</a:t>
            </a:r>
            <a:endParaRPr lang="en-US" sz="1600" dirty="0">
              <a:solidFill>
                <a:schemeClr val="tx2"/>
              </a:solidFill>
              <a:cs typeface="Arial"/>
            </a:endParaRPr>
          </a:p>
          <a:p>
            <a:pPr lvl="1">
              <a:spcBef>
                <a:spcPts val="600"/>
              </a:spcBef>
              <a:spcAft>
                <a:spcPts val="600"/>
              </a:spcAft>
            </a:pPr>
            <a:r>
              <a:rPr lang="en-US" sz="1600" dirty="0">
                <a:solidFill>
                  <a:schemeClr val="tx2"/>
                </a:solidFill>
              </a:rPr>
              <a:t>Incentive payment to encourage participation and offset REP program development and administration costs</a:t>
            </a:r>
            <a:endParaRPr lang="en-US" sz="1600" dirty="0">
              <a:solidFill>
                <a:schemeClr val="tx2"/>
              </a:solidFill>
              <a:cs typeface="Arial"/>
            </a:endParaRPr>
          </a:p>
          <a:p>
            <a:pPr>
              <a:spcBef>
                <a:spcPts val="600"/>
              </a:spcBef>
              <a:spcAft>
                <a:spcPts val="600"/>
              </a:spcAft>
            </a:pPr>
            <a:r>
              <a:rPr lang="en-US" sz="1800" dirty="0">
                <a:solidFill>
                  <a:schemeClr val="tx2"/>
                </a:solidFill>
              </a:rPr>
              <a:t>Participation is voluntary and REPs are free to utilize the DR capacity in the program to respond on other days and for other needs (e.g. avoided cost during high price days) </a:t>
            </a:r>
            <a:endParaRPr lang="en-US" sz="1800" dirty="0">
              <a:solidFill>
                <a:schemeClr val="tx2"/>
              </a:solidFill>
              <a:cs typeface="Arial"/>
            </a:endParaRPr>
          </a:p>
          <a:p>
            <a:pPr>
              <a:spcBef>
                <a:spcPts val="600"/>
              </a:spcBef>
              <a:spcAft>
                <a:spcPts val="600"/>
              </a:spcAft>
            </a:pPr>
            <a:r>
              <a:rPr lang="en-US" sz="1800" dirty="0">
                <a:solidFill>
                  <a:schemeClr val="tx2"/>
                </a:solidFill>
              </a:rPr>
              <a:t>Performance measurement uses ESIID data to determine the kWh load reduction from a baseline during the highest net peak load hours in each season</a:t>
            </a:r>
            <a:endParaRPr lang="en-US" sz="1800" dirty="0">
              <a:solidFill>
                <a:schemeClr val="tx2"/>
              </a:solidFill>
              <a:cs typeface="Arial"/>
            </a:endParaRPr>
          </a:p>
          <a:p>
            <a:endParaRPr lang="en-US" dirty="0"/>
          </a:p>
        </p:txBody>
      </p:sp>
      <p:sp>
        <p:nvSpPr>
          <p:cNvPr id="4" name="Slide Number Placeholder 3">
            <a:extLst>
              <a:ext uri="{FF2B5EF4-FFF2-40B4-BE49-F238E27FC236}">
                <a16:creationId xmlns:a16="http://schemas.microsoft.com/office/drawing/2014/main" id="{9CED861F-471B-66B5-01FF-FECA35B97A9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822152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5C6A5-E0FA-0F87-2C92-296CFF8E8855}"/>
              </a:ext>
            </a:extLst>
          </p:cNvPr>
          <p:cNvSpPr>
            <a:spLocks noGrp="1"/>
          </p:cNvSpPr>
          <p:nvPr>
            <p:ph type="title"/>
          </p:nvPr>
        </p:nvSpPr>
        <p:spPr/>
        <p:txBody>
          <a:bodyPr/>
          <a:lstStyle/>
          <a:p>
            <a:r>
              <a:rPr lang="en-US" dirty="0"/>
              <a:t>Key Design Questions</a:t>
            </a:r>
          </a:p>
        </p:txBody>
      </p:sp>
      <p:sp>
        <p:nvSpPr>
          <p:cNvPr id="3" name="Content Placeholder 2">
            <a:extLst>
              <a:ext uri="{FF2B5EF4-FFF2-40B4-BE49-F238E27FC236}">
                <a16:creationId xmlns:a16="http://schemas.microsoft.com/office/drawing/2014/main" id="{E3BB85C5-AE7A-9876-F27C-27DEAC90FAB1}"/>
              </a:ext>
            </a:extLst>
          </p:cNvPr>
          <p:cNvSpPr>
            <a:spLocks noGrp="1"/>
          </p:cNvSpPr>
          <p:nvPr>
            <p:ph idx="1"/>
          </p:nvPr>
        </p:nvSpPr>
        <p:spPr/>
        <p:txBody>
          <a:bodyPr/>
          <a:lstStyle/>
          <a:p>
            <a:pPr>
              <a:spcBef>
                <a:spcPts val="600"/>
              </a:spcBef>
              <a:spcAft>
                <a:spcPts val="600"/>
              </a:spcAft>
            </a:pPr>
            <a:r>
              <a:rPr lang="en-US" sz="1800" dirty="0">
                <a:solidFill>
                  <a:schemeClr val="tx2"/>
                </a:solidFill>
              </a:rPr>
              <a:t>Determination of net load days (number, seasonal allocation and basis for performance)</a:t>
            </a:r>
          </a:p>
          <a:p>
            <a:pPr>
              <a:spcBef>
                <a:spcPts val="600"/>
              </a:spcBef>
              <a:spcAft>
                <a:spcPts val="600"/>
              </a:spcAft>
            </a:pPr>
            <a:r>
              <a:rPr lang="en-US" sz="1800" dirty="0">
                <a:solidFill>
                  <a:schemeClr val="tx2"/>
                </a:solidFill>
              </a:rPr>
              <a:t>Incentive payment determination and related parameters (settlement, collateral requirements)</a:t>
            </a:r>
          </a:p>
          <a:p>
            <a:pPr>
              <a:spcBef>
                <a:spcPts val="600"/>
              </a:spcBef>
              <a:spcAft>
                <a:spcPts val="600"/>
              </a:spcAft>
            </a:pPr>
            <a:r>
              <a:rPr lang="en-US" sz="1800" dirty="0">
                <a:solidFill>
                  <a:schemeClr val="tx2"/>
                </a:solidFill>
              </a:rPr>
              <a:t>Participation of Municipally-Owned Utilities and Co-Ops </a:t>
            </a:r>
          </a:p>
          <a:p>
            <a:pPr>
              <a:spcBef>
                <a:spcPts val="600"/>
              </a:spcBef>
              <a:spcAft>
                <a:spcPts val="600"/>
              </a:spcAft>
            </a:pPr>
            <a:r>
              <a:rPr lang="en-US" sz="1800" dirty="0">
                <a:solidFill>
                  <a:schemeClr val="tx2"/>
                </a:solidFill>
              </a:rPr>
              <a:t>Performance evaluation and criteria</a:t>
            </a:r>
          </a:p>
          <a:p>
            <a:pPr>
              <a:spcBef>
                <a:spcPts val="600"/>
              </a:spcBef>
              <a:spcAft>
                <a:spcPts val="600"/>
              </a:spcAft>
            </a:pPr>
            <a:r>
              <a:rPr lang="en-US" sz="1800" dirty="0">
                <a:solidFill>
                  <a:schemeClr val="tx2"/>
                </a:solidFill>
              </a:rPr>
              <a:t>Program administration and implementation framework</a:t>
            </a:r>
          </a:p>
        </p:txBody>
      </p:sp>
      <p:sp>
        <p:nvSpPr>
          <p:cNvPr id="4" name="Slide Number Placeholder 3">
            <a:extLst>
              <a:ext uri="{FF2B5EF4-FFF2-40B4-BE49-F238E27FC236}">
                <a16:creationId xmlns:a16="http://schemas.microsoft.com/office/drawing/2014/main" id="{B81ECF1D-3794-435E-D686-3B25522D044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208022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53E44-284C-0B2D-DF36-8E7358DEF984}"/>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09D3DD41-A274-00D4-8E34-2FA6D34E6CBD}"/>
              </a:ext>
            </a:extLst>
          </p:cNvPr>
          <p:cNvSpPr>
            <a:spLocks noGrp="1"/>
          </p:cNvSpPr>
          <p:nvPr>
            <p:ph idx="1"/>
          </p:nvPr>
        </p:nvSpPr>
        <p:spPr/>
        <p:txBody>
          <a:bodyPr/>
          <a:lstStyle/>
          <a:p>
            <a:pPr>
              <a:spcBef>
                <a:spcPts val="600"/>
              </a:spcBef>
              <a:spcAft>
                <a:spcPts val="600"/>
              </a:spcAft>
            </a:pPr>
            <a:r>
              <a:rPr lang="en-US" sz="1800" dirty="0">
                <a:solidFill>
                  <a:schemeClr val="tx2"/>
                </a:solidFill>
              </a:rPr>
              <a:t>ERCOT plans to begin consulting with stakeholders on a program design over the course of Q2-3 </a:t>
            </a:r>
          </a:p>
          <a:p>
            <a:pPr lvl="1">
              <a:spcBef>
                <a:spcPts val="600"/>
              </a:spcBef>
              <a:spcAft>
                <a:spcPts val="600"/>
              </a:spcAft>
            </a:pPr>
            <a:r>
              <a:rPr lang="en-US" sz="1600" dirty="0">
                <a:solidFill>
                  <a:schemeClr val="tx2"/>
                </a:solidFill>
              </a:rPr>
              <a:t>Discussions at key ERCOT sub-committees (RMS, WMS)</a:t>
            </a:r>
          </a:p>
          <a:p>
            <a:pPr lvl="1">
              <a:spcBef>
                <a:spcPts val="600"/>
              </a:spcBef>
              <a:spcAft>
                <a:spcPts val="600"/>
              </a:spcAft>
            </a:pPr>
            <a:r>
              <a:rPr lang="en-US" sz="1600" dirty="0">
                <a:solidFill>
                  <a:schemeClr val="tx2"/>
                </a:solidFill>
              </a:rPr>
              <a:t>Iteration and refinement with internal SMEs</a:t>
            </a:r>
          </a:p>
          <a:p>
            <a:pPr lvl="1">
              <a:spcBef>
                <a:spcPts val="600"/>
              </a:spcBef>
              <a:spcAft>
                <a:spcPts val="600"/>
              </a:spcAft>
            </a:pPr>
            <a:r>
              <a:rPr lang="en-US" sz="1600" dirty="0">
                <a:solidFill>
                  <a:schemeClr val="tx2"/>
                </a:solidFill>
              </a:rPr>
              <a:t>Dedicated workshop(s) on program design (April/May)</a:t>
            </a:r>
          </a:p>
          <a:p>
            <a:pPr marL="0" indent="0">
              <a:buNone/>
            </a:pPr>
            <a:endParaRPr lang="en-US" dirty="0"/>
          </a:p>
        </p:txBody>
      </p:sp>
      <p:sp>
        <p:nvSpPr>
          <p:cNvPr id="4" name="Slide Number Placeholder 3">
            <a:extLst>
              <a:ext uri="{FF2B5EF4-FFF2-40B4-BE49-F238E27FC236}">
                <a16:creationId xmlns:a16="http://schemas.microsoft.com/office/drawing/2014/main" id="{1CFAA17F-D8DB-7EA6-FC33-B26A4EF99B72}"/>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05887446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38713</TotalTime>
  <Words>377</Words>
  <Application>Microsoft Office PowerPoint</Application>
  <PresentationFormat>On-screen Show (4:3)</PresentationFormat>
  <Paragraphs>40</Paragraphs>
  <Slides>5</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Wingdings</vt:lpstr>
      <vt:lpstr>1_Custom Design</vt:lpstr>
      <vt:lpstr>Office Theme</vt:lpstr>
      <vt:lpstr>PowerPoint Presentation</vt:lpstr>
      <vt:lpstr>Need for Residential DR</vt:lpstr>
      <vt:lpstr>Conceptual Overview</vt:lpstr>
      <vt:lpstr>Key Design Questions</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599</cp:revision>
  <cp:lastPrinted>2020-02-20T00:38:16Z</cp:lastPrinted>
  <dcterms:created xsi:type="dcterms:W3CDTF">2016-01-21T15:20:31Z</dcterms:created>
  <dcterms:modified xsi:type="dcterms:W3CDTF">2025-03-25T18:26:22Z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2025-01-25T15:19:34Z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f8058535-c5e6-4cae-b574-6f5943a7fe82</vt:lpwstr>
  </property>
  <property fmtid="{D5CDD505-2E9C-101B-9397-08002B2CF9AE}" pid="9" name="MSIP_Label_7084cbda-52b8-46fb-a7b7-cb5bd465ed85_ContentBits">
    <vt:lpwstr>0</vt:lpwstr>
  </property>
</Properties>
</file>