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1"/>
  </p:notesMasterIdLst>
  <p:sldIdLst>
    <p:sldId id="256" r:id="rId4"/>
    <p:sldId id="273" r:id="rId5"/>
    <p:sldId id="275" r:id="rId6"/>
    <p:sldId id="276" r:id="rId7"/>
    <p:sldId id="282" r:id="rId8"/>
    <p:sldId id="280" r:id="rId9"/>
    <p:sldId id="28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013" autoAdjust="0"/>
  </p:normalViewPr>
  <p:slideViewPr>
    <p:cSldViewPr snapToGrid="0">
      <p:cViewPr varScale="1">
        <p:scale>
          <a:sx n="104" d="100"/>
          <a:sy n="104" d="100"/>
        </p:scale>
        <p:origin x="432" y="8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D1443C-CE44-4172-AB8B-E82421BDF7A4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C0B8DF-3FAF-497E-9097-12EEE8788E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24732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136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6877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516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7934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162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4942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2385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02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24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23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18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18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3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34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47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04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0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56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D0D46-40A3-4597-A497-A5F10193839D}" type="datetimeFigureOut">
              <a:rPr lang="en-US" smtClean="0"/>
              <a:t>3/24/2025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96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Operations Working Group 	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4503" y="3611870"/>
            <a:ext cx="9144000" cy="1655762"/>
          </a:xfrm>
        </p:spPr>
        <p:txBody>
          <a:bodyPr>
            <a:normAutofit/>
          </a:bodyPr>
          <a:lstStyle/>
          <a:p>
            <a:r>
              <a:rPr lang="en-US" dirty="0"/>
              <a:t>Chair- Rickey Floyd</a:t>
            </a:r>
          </a:p>
          <a:p>
            <a:r>
              <a:rPr lang="en-US" dirty="0"/>
              <a:t>Vice-Chair- Tyler Springer</a:t>
            </a:r>
          </a:p>
          <a:p>
            <a:r>
              <a:rPr lang="en-US" dirty="0"/>
              <a:t>03/20/2025</a:t>
            </a:r>
          </a:p>
        </p:txBody>
      </p:sp>
    </p:spTree>
    <p:extLst>
      <p:ext uri="{BB962C8B-B14F-4D97-AF65-F5344CB8AC3E}">
        <p14:creationId xmlns:p14="http://schemas.microsoft.com/office/powerpoint/2010/main" val="74356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ERCOT Updates and System Operation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119" y="1825625"/>
            <a:ext cx="11518986" cy="4351338"/>
          </a:xfrm>
        </p:spPr>
        <p:txBody>
          <a:bodyPr>
            <a:normAutofit/>
          </a:bodyPr>
          <a:lstStyle/>
          <a:p>
            <a:r>
              <a:rPr lang="en-US" dirty="0"/>
              <a:t>No Update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845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Texas Reliability Entity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9859" y="1634944"/>
            <a:ext cx="10515600" cy="4351338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</a:pPr>
            <a:r>
              <a:rPr lang="en-US" dirty="0">
                <a:latin typeface="Calibri" panose="020F0502020204030204" pitchFamily="34" charset="0"/>
              </a:rPr>
              <a:t>No update</a:t>
            </a:r>
          </a:p>
          <a:p>
            <a:pPr marL="0" indent="0">
              <a:spcBef>
                <a:spcPts val="0"/>
              </a:spcBef>
              <a:buNone/>
            </a:pPr>
            <a:endParaRPr lang="en-US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en-US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en-US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en-US" dirty="0"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</a:pPr>
            <a:endParaRPr lang="en-US" sz="1400" dirty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5392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BB829-9057-41D5-9389-6CCE4C4E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NPRR 1070 - </a:t>
            </a:r>
            <a:r>
              <a:rPr lang="en-US" sz="4400" dirty="0">
                <a:effectLst/>
              </a:rPr>
              <a:t>Planning Criteria for GTC Exit Solutions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1F668E-F004-4A4C-BB88-2F7D46A965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Working on a rewrite on existing NPRR. Nothing for group yet.</a:t>
            </a:r>
          </a:p>
          <a:p>
            <a:r>
              <a:rPr lang="en-US" dirty="0"/>
              <a:t>Remains tabled.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2066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BB829-9057-41D5-9389-6CCE4C4E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2025 UFLS Survey Announcement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1F668E-F004-4A4C-BB88-2F7D46A96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912630"/>
          </a:xfrm>
        </p:spPr>
        <p:txBody>
          <a:bodyPr>
            <a:normAutofit/>
          </a:bodyPr>
          <a:lstStyle/>
          <a:p>
            <a:r>
              <a:rPr lang="en-US" dirty="0"/>
              <a:t>Number of load shed stages is increased from 3 to 5. </a:t>
            </a:r>
          </a:p>
          <a:p>
            <a:r>
              <a:rPr lang="en-US" dirty="0"/>
              <a:t>25% of ERCOT system load shall be equipped with UFLS. </a:t>
            </a:r>
          </a:p>
          <a:p>
            <a:r>
              <a:rPr lang="en-US" dirty="0"/>
              <a:t>ERCOT presentation can be found on OWG 3/20 meeting page.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B6C669E-6F41-C1AB-A15F-312B82BEF3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7804" y="3293914"/>
            <a:ext cx="3721291" cy="288304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0C070E8-D4BF-BC38-39C9-6897AA56C18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38699" y="3446314"/>
            <a:ext cx="4769095" cy="1968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061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816867-77F2-405D-A125-4C368187A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effectLst/>
                <a:ea typeface="Times New Roman" panose="02020603050405020304" pitchFamily="18" charset="0"/>
              </a:rPr>
              <a:t>AEP Wildfire </a:t>
            </a:r>
            <a:r>
              <a:rPr lang="en-US" dirty="0">
                <a:ea typeface="Times New Roman" panose="02020603050405020304" pitchFamily="18" charset="0"/>
              </a:rPr>
              <a:t>R</a:t>
            </a:r>
            <a:r>
              <a:rPr lang="en-US" dirty="0">
                <a:effectLst/>
                <a:ea typeface="Times New Roman" panose="02020603050405020304" pitchFamily="18" charset="0"/>
              </a:rPr>
              <a:t>eclosing Strategy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C6292-163C-42B9-9170-D20092701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sz="2200" dirty="0"/>
          </a:p>
          <a:p>
            <a:r>
              <a:rPr lang="en-US" sz="2600" dirty="0"/>
              <a:t>AEP Chris Shaffer shared a robust wildfire policy including removing reclosing on circuits in </a:t>
            </a:r>
            <a:r>
              <a:rPr lang="en-US" sz="2600"/>
              <a:t>the threat area.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4240099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59C5C1-2A89-4FE3-A92B-7FF929157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Business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87ABA1-C071-446A-9B9B-3404EFFD80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None. </a:t>
            </a:r>
          </a:p>
        </p:txBody>
      </p:sp>
    </p:spTree>
    <p:extLst>
      <p:ext uri="{BB962C8B-B14F-4D97-AF65-F5344CB8AC3E}">
        <p14:creationId xmlns:p14="http://schemas.microsoft.com/office/powerpoint/2010/main" val="15383382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WrappedLabelHistory xmlns:xsd="http://www.w3.org/2001/XMLSchema" xmlns:xsi="http://www.w3.org/2001/XMLSchema-instance" xmlns="http://www.boldonjames.com/2016/02/Classifier/internal/wrappedLabelHistory">
  <Value>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lOWMwYjhkNy1iZGI0LTRmZDMtYjYyYS1mNTAzMjdhYWVmY2UiIG9yaWdpbj0idXNlclNlbGVjdGVkIj48ZWxlbWVudCB1aWQ9ImM1ZjhlYjEyLTViMjctNDM5ZC1hYWE2LTM0MDJhZjYyNmZhMyIgdmFsdWU9IiIgeG1sbnM9Imh0dHA6Ly93d3cuYm9sZG9uamFtZXMuY29tLzIwMDgvMDEvc2llL2ludGVybmFsL2xhYmVsIiAvPjxlbGVtZW50IHVpZD0iZDE0ZjVjMzYtZjQ0YS00MzE1LWI0MzgtMDA1Y2ZlOGYwNjlmIiB2YWx1ZT0iIiB4bWxucz0iaHR0cDovL3d3dy5ib2xkb25qYW1lcy5jb20vMjAwOC8wMS9zaWUvaW50ZXJuYWwvbGFiZWwiIC8+PC9zaXNsPjxVc2VyTmFtZT5DT1JQXHMyMTU5ODU8L1VzZXJOYW1lPjxEYXRlVGltZT4zLzEzLzIwMjQgNDo0MTowOSBQTTwvRGF0ZVRpbWU+PExhYmVsU3RyaW5nPkFFUCBQdWJsaWM8L0xhYmVsU3RyaW5nPjwvaXRlbT48L2xhYmVsSGlzdG9yeT4=</Value>
</WrappedLabelHistory>
</file>

<file path=customXml/item2.xml><?xml version="1.0" encoding="utf-8"?>
<sisl xmlns:xsd="http://www.w3.org/2001/XMLSchema" xmlns:xsi="http://www.w3.org/2001/XMLSchema-instance" xmlns="http://www.boldonjames.com/2008/01/sie/internal/label" sislVersion="0" policy="e9c0b8d7-bdb4-4fd3-b62a-f50327aaefce" origin="userSelected">
  <element uid="c5f8eb12-5b27-439d-aaa6-3402af626fa3" value=""/>
  <element uid="d14f5c36-f44a-4315-b438-005cfe8f069f" value=""/>
</sisl>
</file>

<file path=customXml/itemProps1.xml><?xml version="1.0" encoding="utf-8"?>
<ds:datastoreItem xmlns:ds="http://schemas.openxmlformats.org/officeDocument/2006/customXml" ds:itemID="{646B5928-8F0E-4F6E-B076-5F58C8BAAEA7}">
  <ds:schemaRefs>
    <ds:schemaRef ds:uri="http://www.w3.org/2001/XMLSchema"/>
    <ds:schemaRef ds:uri="http://www.boldonjames.com/2016/02/Classifier/internal/wrappedLabelHistory"/>
  </ds:schemaRefs>
</ds:datastoreItem>
</file>

<file path=customXml/itemProps2.xml><?xml version="1.0" encoding="utf-8"?>
<ds:datastoreItem xmlns:ds="http://schemas.openxmlformats.org/officeDocument/2006/customXml" ds:itemID="{66B2430F-CE2D-46A6-8FE1-A29CAB0FCBFF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6775</TotalTime>
  <Words>122</Words>
  <Application>Microsoft Office PowerPoint</Application>
  <PresentationFormat>Widescreen</PresentationFormat>
  <Paragraphs>33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Operations Working Group  </vt:lpstr>
      <vt:lpstr>ERCOT Updates and System Operation Report</vt:lpstr>
      <vt:lpstr>Texas Reliability Entity Report</vt:lpstr>
      <vt:lpstr>NPRR 1070 - Planning Criteria for GTC Exit Solutions</vt:lpstr>
      <vt:lpstr>2025 UFLS Survey Announcement</vt:lpstr>
      <vt:lpstr>AEP Wildfire Reclosing Strategy</vt:lpstr>
      <vt:lpstr>Other Business</vt:lpstr>
    </vt:vector>
  </TitlesOfParts>
  <Company>Garland Power &amp; 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Working Group</dc:title>
  <dc:creator>Floyd</dc:creator>
  <cp:lastModifiedBy>Floyd, Rickey</cp:lastModifiedBy>
  <cp:revision>126</cp:revision>
  <dcterms:created xsi:type="dcterms:W3CDTF">2017-05-03T20:12:06Z</dcterms:created>
  <dcterms:modified xsi:type="dcterms:W3CDTF">2025-03-24T21:08:21Z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722B413E-14ED-44AB-BA37-C0F7103B7B0E</vt:lpwstr>
  </property>
  <property fmtid="{D5CDD505-2E9C-101B-9397-08002B2CF9AE}" pid="3" name="ArticulatePath">
    <vt:lpwstr>Presentation1</vt:lpwstr>
  </property>
  <property fmtid="{D5CDD505-2E9C-101B-9397-08002B2CF9AE}" pid="4" name="docIndexRef">
    <vt:lpwstr>3522d50a-dc74-4174-8493-254139260d77</vt:lpwstr>
  </property>
  <property fmtid="{D5CDD505-2E9C-101B-9397-08002B2CF9AE}" pid="5" name="bjClsUserRVM">
    <vt:lpwstr>[]</vt:lpwstr>
  </property>
  <property fmtid="{D5CDD505-2E9C-101B-9397-08002B2CF9AE}" pid="6" name="bjSaver">
    <vt:lpwstr>eKjbB4XF/I3lnhLAvyEhKj6Lb8jcG+mE</vt:lpwstr>
  </property>
  <property fmtid="{D5CDD505-2E9C-101B-9397-08002B2CF9AE}" pid="7" name="bjDocumentLabelXML">
    <vt:lpwstr>&lt;?xml version="1.0" encoding="us-ascii"?&gt;&lt;sisl xmlns:xsd="http://www.w3.org/2001/XMLSchema" xmlns:xsi="http://www.w3.org/2001/XMLSchema-instance" sislVersion="0" policy="e9c0b8d7-bdb4-4fd3-b62a-f50327aaefce" origin="userSelected" xmlns="http://www.boldonj</vt:lpwstr>
  </property>
  <property fmtid="{D5CDD505-2E9C-101B-9397-08002B2CF9AE}" pid="8" name="bjDocumentLabelXML-0">
    <vt:lpwstr>ames.com/2008/01/sie/internal/label"&gt;&lt;element uid="c5f8eb12-5b27-439d-aaa6-3402af626fa3" value="" /&gt;&lt;element uid="d14f5c36-f44a-4315-b438-005cfe8f069f" value="" /&gt;&lt;/sisl&gt;</vt:lpwstr>
  </property>
  <property fmtid="{D5CDD505-2E9C-101B-9397-08002B2CF9AE}" pid="9" name="bjDocumentSecurityLabel">
    <vt:lpwstr>AEP Public</vt:lpwstr>
  </property>
  <property fmtid="{D5CDD505-2E9C-101B-9397-08002B2CF9AE}" pid="10" name="MSIP_Label_5c34e43d-0b77-4b2c-b224-1b46981ccfdb_SiteId">
    <vt:lpwstr>15f3c881-6b03-4ff6-8559-77bf5177818f</vt:lpwstr>
  </property>
  <property fmtid="{D5CDD505-2E9C-101B-9397-08002B2CF9AE}" pid="11" name="MSIP_Label_5c34e43d-0b77-4b2c-b224-1b46981ccfdb_Name">
    <vt:lpwstr>AEP Public</vt:lpwstr>
  </property>
  <property fmtid="{D5CDD505-2E9C-101B-9397-08002B2CF9AE}" pid="12" name="MSIP_Label_5c34e43d-0b77-4b2c-b224-1b46981ccfdb_Enabled">
    <vt:lpwstr>true</vt:lpwstr>
  </property>
  <property fmtid="{D5CDD505-2E9C-101B-9397-08002B2CF9AE}" pid="13" name="bjLabelHistoryID">
    <vt:lpwstr>{646B5928-8F0E-4F6E-B076-5F58C8BAAEA7}</vt:lpwstr>
  </property>
</Properties>
</file>