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2"/>
  </p:notesMasterIdLst>
  <p:handoutMasterIdLst>
    <p:handoutMasterId r:id="rId33"/>
  </p:handoutMasterIdLst>
  <p:sldIdLst>
    <p:sldId id="260" r:id="rId6"/>
    <p:sldId id="297" r:id="rId7"/>
    <p:sldId id="449" r:id="rId8"/>
    <p:sldId id="450" r:id="rId9"/>
    <p:sldId id="451" r:id="rId10"/>
    <p:sldId id="481" r:id="rId11"/>
    <p:sldId id="452" r:id="rId12"/>
    <p:sldId id="456" r:id="rId13"/>
    <p:sldId id="463" r:id="rId14"/>
    <p:sldId id="462" r:id="rId15"/>
    <p:sldId id="464" r:id="rId16"/>
    <p:sldId id="465" r:id="rId17"/>
    <p:sldId id="466" r:id="rId18"/>
    <p:sldId id="474" r:id="rId19"/>
    <p:sldId id="468" r:id="rId20"/>
    <p:sldId id="467" r:id="rId21"/>
    <p:sldId id="473" r:id="rId22"/>
    <p:sldId id="472" r:id="rId23"/>
    <p:sldId id="475" r:id="rId24"/>
    <p:sldId id="476" r:id="rId25"/>
    <p:sldId id="477" r:id="rId26"/>
    <p:sldId id="478" r:id="rId27"/>
    <p:sldId id="479" r:id="rId28"/>
    <p:sldId id="459" r:id="rId29"/>
    <p:sldId id="460" r:id="rId30"/>
    <p:sldId id="296" r:id="rId31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82" d="100"/>
          <a:sy n="82" d="100"/>
        </p:scale>
        <p:origin x="129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</a:t>
            </a:r>
            <a:r>
              <a:rPr lang="en-US" dirty="0"/>
              <a:t>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drsurvey@ercot.com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RSurvey@ercot.co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ERCOT Workshop to Address Requirements for REP and TDSP Data Submission in conjunction with PUCT Rule 25.186</a:t>
            </a:r>
            <a:endParaRPr lang="en-US" dirty="0"/>
          </a:p>
          <a:p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April 1,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8B127-0673-65AB-E25D-4710BCA36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79F0AC-234A-3341-6CE7-3CFB4F4A0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Participation Files (Secure Share)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6EEFC5-4E34-FB35-6058-BF76A5BFB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2EF39-6A00-DAB9-3CAC-3BC91EC12A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CC7C1F-86A3-31A7-4F3E-61704EEA8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173040"/>
              </p:ext>
            </p:extLst>
          </p:nvPr>
        </p:nvGraphicFramePr>
        <p:xfrm>
          <a:off x="719548" y="990069"/>
          <a:ext cx="7510051" cy="2591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4052">
                  <a:extLst>
                    <a:ext uri="{9D8B030D-6E8A-4147-A177-3AD203B41FA5}">
                      <a16:colId xmlns:a16="http://schemas.microsoft.com/office/drawing/2014/main" val="62546775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561088394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3239057878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Format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61481671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ESI ID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ESI ID is the basic identifier assigned to each Service Delivery Point (SDP).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Alpha numeric (36)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133353590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Start Date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date the ESI ID commenced participation in the Responsive Device program.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Numeric (8) yyyymmdd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89824435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Stop Date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date the ESI ID ended participation in the Responsive Device program.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If the ESI ID is still actively participating, enter the last date of the calendar quarter.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Numeric (8) </a:t>
                      </a:r>
                      <a:r>
                        <a:rPr lang="en-US" sz="1600" dirty="0" err="1">
                          <a:effectLst/>
                        </a:rPr>
                        <a:t>yyyymmdd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787249856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ECA78A4B-A2C5-3543-9783-89AA56BA4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46" y="4114800"/>
            <a:ext cx="3788203" cy="132286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B6B7C-A75B-BC13-DB0F-CA052E45776F}"/>
              </a:ext>
            </a:extLst>
          </p:cNvPr>
          <p:cNvSpPr txBox="1"/>
          <p:nvPr/>
        </p:nvSpPr>
        <p:spPr>
          <a:xfrm>
            <a:off x="1066801" y="5486400"/>
            <a:ext cx="609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3413" indent="-633413"/>
            <a:r>
              <a:rPr lang="en-US" b="1" dirty="0">
                <a:solidFill>
                  <a:srgbClr val="FF0000"/>
                </a:solidFill>
              </a:rPr>
              <a:t>Note: Use multiple rows for an ESIID when it has discontinuous participation during a quarter.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0BB9F3-5BCB-3B55-6DAB-B69F847A6AE8}"/>
              </a:ext>
            </a:extLst>
          </p:cNvPr>
          <p:cNvSpPr txBox="1"/>
          <p:nvPr/>
        </p:nvSpPr>
        <p:spPr>
          <a:xfrm>
            <a:off x="1066800" y="37338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Participant file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F213AF-959B-E84C-C010-0FF7AE883427}"/>
              </a:ext>
            </a:extLst>
          </p:cNvPr>
          <p:cNvSpPr txBox="1"/>
          <p:nvPr/>
        </p:nvSpPr>
        <p:spPr>
          <a:xfrm>
            <a:off x="5029200" y="3962400"/>
            <a:ext cx="2133600" cy="36933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Pipe  ’|’   delimited.</a:t>
            </a:r>
          </a:p>
        </p:txBody>
      </p:sp>
    </p:spTree>
    <p:extLst>
      <p:ext uri="{BB962C8B-B14F-4D97-AF65-F5344CB8AC3E}">
        <p14:creationId xmlns:p14="http://schemas.microsoft.com/office/powerpoint/2010/main" val="1981311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07D8D-CA2E-C90D-BD0E-AF62D8C855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1C442758-4FB2-D96D-EA1E-A77B4F2B5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48524"/>
            <a:ext cx="6758302" cy="838317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1650A5B-BFAA-2C95-C279-2BE1FBC81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Participant Response/Validation Files (ERCOT-to-REP)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BE3DEA-1D56-6D2F-D588-6DD3E4BBB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3E310-31C2-D24D-AA2E-4B4AD98F0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6215562-E85E-3764-79DA-5A57C67FF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880491"/>
              </p:ext>
            </p:extLst>
          </p:nvPr>
        </p:nvGraphicFramePr>
        <p:xfrm>
          <a:off x="914400" y="3916994"/>
          <a:ext cx="7510051" cy="2255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652">
                  <a:extLst>
                    <a:ext uri="{9D8B030D-6E8A-4147-A177-3AD203B41FA5}">
                      <a16:colId xmlns:a16="http://schemas.microsoft.com/office/drawing/2014/main" val="625467758"/>
                    </a:ext>
                  </a:extLst>
                </a:gridCol>
                <a:gridCol w="3993290">
                  <a:extLst>
                    <a:ext uri="{9D8B030D-6E8A-4147-A177-3AD203B41FA5}">
                      <a16:colId xmlns:a16="http://schemas.microsoft.com/office/drawing/2014/main" val="561088394"/>
                    </a:ext>
                  </a:extLst>
                </a:gridCol>
                <a:gridCol w="1874109">
                  <a:extLst>
                    <a:ext uri="{9D8B030D-6E8A-4147-A177-3AD203B41FA5}">
                      <a16:colId xmlns:a16="http://schemas.microsoft.com/office/drawing/2014/main" val="3239057878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Format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61481671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Record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Hard Code “HDR”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133353590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Report Name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Hard Code “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RDPParticipantERCOTValidation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(29)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89824435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Orig</a:t>
                      </a:r>
                      <a:r>
                        <a:rPr lang="en-US" sz="1600" dirty="0">
                          <a:effectLst/>
                        </a:rPr>
                        <a:t> Report ID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ID as sent in the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RDPParticipant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file. (blank if Secure Share)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78724985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 Duns Number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 of record DUNS Number receiving this response report information based on the original file submission.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Numeric (9 or 13)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0322560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EC52C11-F127-EEC9-C1CF-A03A7BEA5491}"/>
              </a:ext>
            </a:extLst>
          </p:cNvPr>
          <p:cNvSpPr txBox="1"/>
          <p:nvPr/>
        </p:nvSpPr>
        <p:spPr>
          <a:xfrm>
            <a:off x="914400" y="35168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Header Row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5F4B25-9358-0719-72B3-B6BF8DAEA9A4}"/>
              </a:ext>
            </a:extLst>
          </p:cNvPr>
          <p:cNvSpPr txBox="1"/>
          <p:nvPr/>
        </p:nvSpPr>
        <p:spPr>
          <a:xfrm>
            <a:off x="914400" y="9144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Sample Validation File Contents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9DC440-4378-E1F2-A366-8CD91E9B2D05}"/>
              </a:ext>
            </a:extLst>
          </p:cNvPr>
          <p:cNvSpPr txBox="1"/>
          <p:nvPr/>
        </p:nvSpPr>
        <p:spPr>
          <a:xfrm>
            <a:off x="457200" y="2362200"/>
            <a:ext cx="37338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1600" dirty="0"/>
              <a:t>Three error message types:</a:t>
            </a:r>
          </a:p>
          <a:p>
            <a:pPr lvl="2">
              <a:defRPr/>
            </a:pPr>
            <a:r>
              <a:rPr lang="en-US" sz="1600" dirty="0"/>
              <a:t>Response Errors: ER1, ER2</a:t>
            </a:r>
          </a:p>
          <a:p>
            <a:pPr lvl="2">
              <a:defRPr/>
            </a:pPr>
            <a:r>
              <a:rPr lang="en-US" sz="1600" dirty="0"/>
              <a:t>Validation Errors: ER3</a:t>
            </a:r>
          </a:p>
          <a:p>
            <a:pPr lvl="1">
              <a:defRPr/>
            </a:pPr>
            <a:r>
              <a:rPr lang="en-US" sz="1600" dirty="0"/>
              <a:t>Three row types: HDR, ER*, SUM</a:t>
            </a:r>
          </a:p>
        </p:txBody>
      </p:sp>
    </p:spTree>
    <p:extLst>
      <p:ext uri="{BB962C8B-B14F-4D97-AF65-F5344CB8AC3E}">
        <p14:creationId xmlns:p14="http://schemas.microsoft.com/office/powerpoint/2010/main" val="1593055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C468B6-5FCB-EB75-5F25-EC72F1C0B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D8D745-9EE9-A90E-8829-1925B9154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Participant Response/Validation Files (ERCOT-to-REP)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0441F7-C85A-23DE-CBBB-D7EF04EFE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B59DD-C6C1-576A-1F13-2699C9317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D9B2CFB-88CB-F57F-6866-E7714D649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868195"/>
              </p:ext>
            </p:extLst>
          </p:nvPr>
        </p:nvGraphicFramePr>
        <p:xfrm>
          <a:off x="685800" y="1512332"/>
          <a:ext cx="7347603" cy="3948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0204">
                  <a:extLst>
                    <a:ext uri="{9D8B030D-6E8A-4147-A177-3AD203B41FA5}">
                      <a16:colId xmlns:a16="http://schemas.microsoft.com/office/drawing/2014/main" val="1142607191"/>
                    </a:ext>
                  </a:extLst>
                </a:gridCol>
                <a:gridCol w="3993290">
                  <a:extLst>
                    <a:ext uri="{9D8B030D-6E8A-4147-A177-3AD203B41FA5}">
                      <a16:colId xmlns:a16="http://schemas.microsoft.com/office/drawing/2014/main" val="430501016"/>
                    </a:ext>
                  </a:extLst>
                </a:gridCol>
                <a:gridCol w="1874109">
                  <a:extLst>
                    <a:ext uri="{9D8B030D-6E8A-4147-A177-3AD203B41FA5}">
                      <a16:colId xmlns:a16="http://schemas.microsoft.com/office/drawing/2014/main" val="4192861075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Format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27639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Record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Hard Code “ER1”,”ER2” or “ER3”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052475908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Record Number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unique sequential record number starting with “1”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Numeric (8)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47316960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ESI ID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ESI ID is the basic identifier assigned to each SDP.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(36)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625811674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Original Record Type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type of record in error. Valid values are DET, HDR, and SUM.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175753249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Original Record Number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Original DET Record Number sent from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RDPParticipant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file that is in error.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Required if Original Record Type is DET.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Numeric (8)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635003681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 Name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Field name of record that is in error.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(80)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621917617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 Description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 of error.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(80)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91763373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31B20F8-119F-C121-5FCA-9446063E102F}"/>
              </a:ext>
            </a:extLst>
          </p:cNvPr>
          <p:cNvSpPr txBox="1"/>
          <p:nvPr/>
        </p:nvSpPr>
        <p:spPr>
          <a:xfrm>
            <a:off x="533400" y="1143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Error Row</a:t>
            </a:r>
          </a:p>
        </p:txBody>
      </p:sp>
    </p:spTree>
    <p:extLst>
      <p:ext uri="{BB962C8B-B14F-4D97-AF65-F5344CB8AC3E}">
        <p14:creationId xmlns:p14="http://schemas.microsoft.com/office/powerpoint/2010/main" val="3658943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345154-A426-10A4-DEE5-307472CFD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BD6071-3F9E-CE58-C084-1D2FE0B6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Participant Response/Validation Files (ERCOT-to-REP)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E11A996-5513-C817-CDFA-C5B865EF0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108CF-3762-1D83-95DD-AAF2F027F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F5F884E-DBD3-4387-75AA-A3F4AAD96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382536"/>
              </p:ext>
            </p:extLst>
          </p:nvPr>
        </p:nvGraphicFramePr>
        <p:xfrm>
          <a:off x="685800" y="1512332"/>
          <a:ext cx="7347603" cy="2817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0204">
                  <a:extLst>
                    <a:ext uri="{9D8B030D-6E8A-4147-A177-3AD203B41FA5}">
                      <a16:colId xmlns:a16="http://schemas.microsoft.com/office/drawing/2014/main" val="1142607191"/>
                    </a:ext>
                  </a:extLst>
                </a:gridCol>
                <a:gridCol w="3993290">
                  <a:extLst>
                    <a:ext uri="{9D8B030D-6E8A-4147-A177-3AD203B41FA5}">
                      <a16:colId xmlns:a16="http://schemas.microsoft.com/office/drawing/2014/main" val="430501016"/>
                    </a:ext>
                  </a:extLst>
                </a:gridCol>
                <a:gridCol w="1874109">
                  <a:extLst>
                    <a:ext uri="{9D8B030D-6E8A-4147-A177-3AD203B41FA5}">
                      <a16:colId xmlns:a16="http://schemas.microsoft.com/office/drawing/2014/main" val="4192861075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Format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27639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Record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Hard Code “SUM”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052475908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Number of DET Records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number of DET records in the original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RDPParticipant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file.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Numeric (8)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47316960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Number of processed DET Records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number of DET records processed without error from the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RDPParticipant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file.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Numeric (8)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625811674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Number of Error Records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number of DET records in error.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Numeric (8)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17575324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32F24DC-1665-32C2-FFDA-AF2CA9478459}"/>
              </a:ext>
            </a:extLst>
          </p:cNvPr>
          <p:cNvSpPr txBox="1"/>
          <p:nvPr/>
        </p:nvSpPr>
        <p:spPr>
          <a:xfrm>
            <a:off x="533400" y="1143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Sum Row</a:t>
            </a:r>
          </a:p>
        </p:txBody>
      </p:sp>
    </p:spTree>
    <p:extLst>
      <p:ext uri="{BB962C8B-B14F-4D97-AF65-F5344CB8AC3E}">
        <p14:creationId xmlns:p14="http://schemas.microsoft.com/office/powerpoint/2010/main" val="2816871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0D82E4-8DD4-CDA9-A9AE-3A9015C9D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8A7530-4C80-AC53-CCB0-EA621E5FA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Participant Response/Validation Files (ERCOT-to-REP)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6DF3DA-681E-4BF7-63B7-1E46BD8A6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000999" cy="5358218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41A32-D1B5-9060-66CE-7D10549FE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85D518B-1286-49E1-57A0-672D39002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22163"/>
              </p:ext>
            </p:extLst>
          </p:nvPr>
        </p:nvGraphicFramePr>
        <p:xfrm>
          <a:off x="685800" y="1371600"/>
          <a:ext cx="7619999" cy="4472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5079">
                  <a:extLst>
                    <a:ext uri="{9D8B030D-6E8A-4147-A177-3AD203B41FA5}">
                      <a16:colId xmlns:a16="http://schemas.microsoft.com/office/drawing/2014/main" val="1142607191"/>
                    </a:ext>
                  </a:extLst>
                </a:gridCol>
                <a:gridCol w="2351121">
                  <a:extLst>
                    <a:ext uri="{9D8B030D-6E8A-4147-A177-3AD203B41FA5}">
                      <a16:colId xmlns:a16="http://schemas.microsoft.com/office/drawing/2014/main" val="430501016"/>
                    </a:ext>
                  </a:extLst>
                </a:gridCol>
                <a:gridCol w="3733799">
                  <a:extLst>
                    <a:ext uri="{9D8B030D-6E8A-4147-A177-3AD203B41FA5}">
                      <a16:colId xmlns:a16="http://schemas.microsoft.com/office/drawing/2014/main" val="4192861075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Error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Long Description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Common Fixes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27639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Invalid-ESIID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ESI ID is not in ERCOT settlement system or has an Inactive or De-energized Status 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 one or more days in the date range provided.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that all significant digits of ESI ID were entered and none inadvertently set to zero with copying/pasting processes.</a:t>
                      </a:r>
                      <a:b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that ESI ID is a valid ESI ID and is currently active. 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2475908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Not-ROR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Reporting REP is not the REP of record for one or more days in the date range provided.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if the submitting REP was the REP of record for ESI ID from the participation start date to the stop date inclusive.</a:t>
                      </a:r>
                      <a:b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not the REP of record, remove row.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7316960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Invalid-Dates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days in the date range provided are in the report quarter.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start and stop dates of program participation.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 the start and/or stop dates of the program for the ESI ID.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54878034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Start-Date-After-Stop-Date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Start date for the ESI ID is after the stop date provided.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start and stop dates of program participation.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 the start and/or stop dates of the program for the ESI ID.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25811674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Date-Overlap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or more rows for the same ESIID with overlapping periods of participation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start and stop dates of program participation.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 the start and/or stop dates of the program for the ESI ID.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75753249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Duplicate-Row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Row is identical to a previous record except for sequence number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ESI ID Profile Type, must be ‘RES’ for all days from the Start Date to the Stop Date.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788048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0204993-AFE7-A1F2-1524-6CBE102DB6C4}"/>
              </a:ext>
            </a:extLst>
          </p:cNvPr>
          <p:cNvSpPr txBox="1"/>
          <p:nvPr/>
        </p:nvSpPr>
        <p:spPr>
          <a:xfrm>
            <a:off x="533400" y="9906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ER3 Descriptions</a:t>
            </a:r>
          </a:p>
        </p:txBody>
      </p:sp>
    </p:spTree>
    <p:extLst>
      <p:ext uri="{BB962C8B-B14F-4D97-AF65-F5344CB8AC3E}">
        <p14:creationId xmlns:p14="http://schemas.microsoft.com/office/powerpoint/2010/main" val="3249303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1EE61-65BE-9452-A20E-754494B26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161BD3-3AF7-8825-8AB8-18712FDB3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Event Files (Secure Share)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ABBCA0F-4E8A-706D-90CE-3AE520FA4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53504-AA0D-7AAA-FDED-BB508BC2A7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80DF000-558C-945E-C3DD-30D3A05A2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459374"/>
              </p:ext>
            </p:extLst>
          </p:nvPr>
        </p:nvGraphicFramePr>
        <p:xfrm>
          <a:off x="719546" y="914400"/>
          <a:ext cx="7510051" cy="3592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652">
                  <a:extLst>
                    <a:ext uri="{9D8B030D-6E8A-4147-A177-3AD203B41FA5}">
                      <a16:colId xmlns:a16="http://schemas.microsoft.com/office/drawing/2014/main" val="625467758"/>
                    </a:ext>
                  </a:extLst>
                </a:gridCol>
                <a:gridCol w="3993290">
                  <a:extLst>
                    <a:ext uri="{9D8B030D-6E8A-4147-A177-3AD203B41FA5}">
                      <a16:colId xmlns:a16="http://schemas.microsoft.com/office/drawing/2014/main" val="561088394"/>
                    </a:ext>
                  </a:extLst>
                </a:gridCol>
                <a:gridCol w="1874109">
                  <a:extLst>
                    <a:ext uri="{9D8B030D-6E8A-4147-A177-3AD203B41FA5}">
                      <a16:colId xmlns:a16="http://schemas.microsoft.com/office/drawing/2014/main" val="3239057878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Format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61481671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ESI 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ESI ID is the basic identifier assigned to each Service Delivery Point (SDP).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Alpha numeric (36)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133353590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Event Date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date the ESI ID was deployed for the Responsive Device program.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Numeric (8) </a:t>
                      </a:r>
                      <a:r>
                        <a:rPr lang="en-US" sz="1400" dirty="0" err="1">
                          <a:effectLst/>
                        </a:rPr>
                        <a:t>yyyymmdd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89824435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Start Time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time the load reduction event started for the ESI ID.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Military Time format =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78724985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Stop Time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time the load reduction event ended for the ESI ID.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Military Time format =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031087715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Device Type Code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Code for the type of appliance or device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Alpha numeric (3)</a:t>
                      </a: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54638227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Pre-deploy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or N – yes/no - was pre-cooling/pre-heating initiated prior to the event.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Alpha numeric (1)</a:t>
                      </a: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91696229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Opt-Out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Y, N or U – yes/no/unknown - did the participant opt-out at any time during the event.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Alpha numeric (1)</a:t>
                      </a: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5073185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D044FC0-DDDE-8B1C-9F7E-A7010CD80176}"/>
              </a:ext>
            </a:extLst>
          </p:cNvPr>
          <p:cNvSpPr txBox="1"/>
          <p:nvPr/>
        </p:nvSpPr>
        <p:spPr>
          <a:xfrm>
            <a:off x="838201" y="5587425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3413" indent="-633413"/>
            <a:r>
              <a:rPr lang="en-US" sz="1600" b="1" dirty="0">
                <a:solidFill>
                  <a:srgbClr val="FF0000"/>
                </a:solidFill>
              </a:rPr>
              <a:t>Note: Use multiple rows for an ESIID when it has been deployed more than once on a day.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0B82C9-C781-4A70-BE6B-7547A5A63A22}"/>
              </a:ext>
            </a:extLst>
          </p:cNvPr>
          <p:cNvSpPr txBox="1"/>
          <p:nvPr/>
        </p:nvSpPr>
        <p:spPr>
          <a:xfrm>
            <a:off x="838200" y="4572000"/>
            <a:ext cx="624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Example Event file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55726D-2901-68BC-5587-BEE1D14B0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931" y="4962452"/>
            <a:ext cx="4077269" cy="523948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510880-50BD-4B9A-4912-F62194DA5C86}"/>
              </a:ext>
            </a:extLst>
          </p:cNvPr>
          <p:cNvSpPr txBox="1"/>
          <p:nvPr/>
        </p:nvSpPr>
        <p:spPr>
          <a:xfrm>
            <a:off x="5410200" y="4964668"/>
            <a:ext cx="2133600" cy="36933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Pipe  ’|’   delimited.</a:t>
            </a:r>
          </a:p>
        </p:txBody>
      </p:sp>
    </p:spTree>
    <p:extLst>
      <p:ext uri="{BB962C8B-B14F-4D97-AF65-F5344CB8AC3E}">
        <p14:creationId xmlns:p14="http://schemas.microsoft.com/office/powerpoint/2010/main" val="435987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64751-6F08-958E-98BF-ADFD98C83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CFD2C5-F2BA-96A1-7922-ABFB901A1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REP Event Files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54EC9EF-3DE6-E53A-8877-0075B4CF1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000999" cy="5358218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D75E5-8F15-0D56-4659-78F7DC988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203099E-82C7-092D-E31A-2A1D8FC868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689378"/>
              </p:ext>
            </p:extLst>
          </p:nvPr>
        </p:nvGraphicFramePr>
        <p:xfrm>
          <a:off x="2438400" y="1600198"/>
          <a:ext cx="4191000" cy="2743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5477">
                  <a:extLst>
                    <a:ext uri="{9D8B030D-6E8A-4147-A177-3AD203B41FA5}">
                      <a16:colId xmlns:a16="http://schemas.microsoft.com/office/drawing/2014/main" val="1142607191"/>
                    </a:ext>
                  </a:extLst>
                </a:gridCol>
                <a:gridCol w="2535523">
                  <a:extLst>
                    <a:ext uri="{9D8B030D-6E8A-4147-A177-3AD203B41FA5}">
                      <a16:colId xmlns:a16="http://schemas.microsoft.com/office/drawing/2014/main" val="430501016"/>
                    </a:ext>
                  </a:extLst>
                </a:gridCol>
              </a:tblGrid>
              <a:tr h="5433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Device Type Code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Description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27639"/>
                  </a:ext>
                </a:extLst>
              </a:tr>
              <a:tr h="3380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Smart Thermostat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052475908"/>
                  </a:ext>
                </a:extLst>
              </a:tr>
              <a:tr h="5928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Domestic Water Heater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473169606"/>
                  </a:ext>
                </a:extLst>
              </a:tr>
              <a:tr h="3380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PP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Pool Pump.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625811674"/>
                  </a:ext>
                </a:extLst>
              </a:tr>
              <a:tr h="5928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Electric Vehicle Charging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175753249"/>
                  </a:ext>
                </a:extLst>
              </a:tr>
              <a:tr h="3380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Device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09788048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E687D16-184B-6479-1968-74C3627DEF4A}"/>
              </a:ext>
            </a:extLst>
          </p:cNvPr>
          <p:cNvSpPr txBox="1"/>
          <p:nvPr/>
        </p:nvSpPr>
        <p:spPr>
          <a:xfrm>
            <a:off x="533400" y="9906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Device Type Code Descriptions</a:t>
            </a:r>
          </a:p>
        </p:txBody>
      </p:sp>
    </p:spTree>
    <p:extLst>
      <p:ext uri="{BB962C8B-B14F-4D97-AF65-F5344CB8AC3E}">
        <p14:creationId xmlns:p14="http://schemas.microsoft.com/office/powerpoint/2010/main" val="682000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7F92B-9C2D-E6AC-9613-42A866DA4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EDBC7B9-507E-35DB-AFCA-5D5F872FA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809" y="1385883"/>
            <a:ext cx="5172797" cy="75258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179CDA1-D978-FBC5-E502-68764F47A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Event Response/Validation Files (ERCOT-to-REP)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DC78B55-4764-2CFE-423E-135DF9197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6BFE9-86BD-5C1C-25F2-3F27CD996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073A94-25F4-D3DB-CA37-1F0AEAE2E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024704"/>
              </p:ext>
            </p:extLst>
          </p:nvPr>
        </p:nvGraphicFramePr>
        <p:xfrm>
          <a:off x="914400" y="3916994"/>
          <a:ext cx="7510051" cy="2255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652">
                  <a:extLst>
                    <a:ext uri="{9D8B030D-6E8A-4147-A177-3AD203B41FA5}">
                      <a16:colId xmlns:a16="http://schemas.microsoft.com/office/drawing/2014/main" val="625467758"/>
                    </a:ext>
                  </a:extLst>
                </a:gridCol>
                <a:gridCol w="3993290">
                  <a:extLst>
                    <a:ext uri="{9D8B030D-6E8A-4147-A177-3AD203B41FA5}">
                      <a16:colId xmlns:a16="http://schemas.microsoft.com/office/drawing/2014/main" val="561088394"/>
                    </a:ext>
                  </a:extLst>
                </a:gridCol>
                <a:gridCol w="1874109">
                  <a:extLst>
                    <a:ext uri="{9D8B030D-6E8A-4147-A177-3AD203B41FA5}">
                      <a16:colId xmlns:a16="http://schemas.microsoft.com/office/drawing/2014/main" val="3239057878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Format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61481671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Record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Hard Code “HDR”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133353590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Report Name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Hard Code “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RDPEventERCOTValidation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(23)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89824435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Orig</a:t>
                      </a:r>
                      <a:r>
                        <a:rPr lang="en-US" sz="1600" dirty="0">
                          <a:effectLst/>
                        </a:rPr>
                        <a:t> Report ID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ID as sent in the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RDPEvent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file. (blank if Secure Share)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78724985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 Duns Number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 of record DUNS Number receiving this response report information based on the original file submission.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Numeric (9 or 13)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0322560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011FC8B-153E-65F6-D20E-FAB96DC1CE4A}"/>
              </a:ext>
            </a:extLst>
          </p:cNvPr>
          <p:cNvSpPr txBox="1"/>
          <p:nvPr/>
        </p:nvSpPr>
        <p:spPr>
          <a:xfrm>
            <a:off x="914400" y="35168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Header Row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3EA5FD-D44B-A6E6-C80E-F6D6081EF2B5}"/>
              </a:ext>
            </a:extLst>
          </p:cNvPr>
          <p:cNvSpPr txBox="1"/>
          <p:nvPr/>
        </p:nvSpPr>
        <p:spPr>
          <a:xfrm>
            <a:off x="914400" y="9144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Sample Validation File Contents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6692D9-CD4B-BE01-83C2-9943D06DA942}"/>
              </a:ext>
            </a:extLst>
          </p:cNvPr>
          <p:cNvSpPr txBox="1"/>
          <p:nvPr/>
        </p:nvSpPr>
        <p:spPr>
          <a:xfrm>
            <a:off x="457200" y="241333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1600" dirty="0"/>
              <a:t>Three error message types:</a:t>
            </a:r>
          </a:p>
          <a:p>
            <a:pPr lvl="2">
              <a:defRPr/>
            </a:pPr>
            <a:r>
              <a:rPr lang="en-US" sz="1400" dirty="0"/>
              <a:t>Response Errors: ER1, ER2</a:t>
            </a:r>
          </a:p>
          <a:p>
            <a:pPr lvl="2">
              <a:defRPr/>
            </a:pPr>
            <a:r>
              <a:rPr lang="en-US" sz="1400" dirty="0"/>
              <a:t>Validation Errors: ER3</a:t>
            </a:r>
          </a:p>
          <a:p>
            <a:pPr lvl="1">
              <a:defRPr/>
            </a:pPr>
            <a:r>
              <a:rPr lang="en-US" sz="1600" dirty="0"/>
              <a:t>Three row types: HDR, ER*, SUM</a:t>
            </a:r>
          </a:p>
        </p:txBody>
      </p:sp>
    </p:spTree>
    <p:extLst>
      <p:ext uri="{BB962C8B-B14F-4D97-AF65-F5344CB8AC3E}">
        <p14:creationId xmlns:p14="http://schemas.microsoft.com/office/powerpoint/2010/main" val="2357121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CBB569-C2F0-B982-A647-8A7A68C368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27E005A-0555-85FC-34C4-F47F1B03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Event Response/Validation Files (ERCOT-to-REP)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28C4400-860C-4AEA-C0B3-690A6AF3A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000999" cy="5358218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BEB7C-C1A6-1A01-416C-4E3ECFBE7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53FE1A-32E0-01B5-3351-97C050CDA6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881322"/>
              </p:ext>
            </p:extLst>
          </p:nvPr>
        </p:nvGraphicFramePr>
        <p:xfrm>
          <a:off x="685800" y="1371600"/>
          <a:ext cx="7619999" cy="4495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5079">
                  <a:extLst>
                    <a:ext uri="{9D8B030D-6E8A-4147-A177-3AD203B41FA5}">
                      <a16:colId xmlns:a16="http://schemas.microsoft.com/office/drawing/2014/main" val="1142607191"/>
                    </a:ext>
                  </a:extLst>
                </a:gridCol>
                <a:gridCol w="2351121">
                  <a:extLst>
                    <a:ext uri="{9D8B030D-6E8A-4147-A177-3AD203B41FA5}">
                      <a16:colId xmlns:a16="http://schemas.microsoft.com/office/drawing/2014/main" val="430501016"/>
                    </a:ext>
                  </a:extLst>
                </a:gridCol>
                <a:gridCol w="3733799">
                  <a:extLst>
                    <a:ext uri="{9D8B030D-6E8A-4147-A177-3AD203B41FA5}">
                      <a16:colId xmlns:a16="http://schemas.microsoft.com/office/drawing/2014/main" val="4192861075"/>
                    </a:ext>
                  </a:extLst>
                </a:gridCol>
              </a:tblGrid>
              <a:tr h="3043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Error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Long Description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Common Fixes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27639"/>
                  </a:ext>
                </a:extLst>
              </a:tr>
              <a:tr h="497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Invalid-Event-Date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Event date is outside the reporting quarter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Correct the event date or if the event date is in a different quarter delete the row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95728546"/>
                  </a:ext>
                </a:extLst>
              </a:tr>
              <a:tr h="11208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Invalid-ESIID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ESI ID is not found in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RDDParticipant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file on event date.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that all significant digits of ESI ID were entered and none inadvertently set to zero with copying/pasting processes.</a:t>
                      </a:r>
                      <a:br>
                        <a:rPr lang="en-US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 whether the ESI ID has been omitted from the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RDPParticipant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file.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2475908"/>
                  </a:ext>
                </a:extLst>
              </a:tr>
              <a:tr h="6709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Pre-Deploy-Invalid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Pre-deploy ‘Y’ for a device type other than ‘TST’.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Pre-cooling and pre-heating are only applicable to Smart thermostats. Other device types should have pre-event set to ‘N’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73169606"/>
                  </a:ext>
                </a:extLst>
              </a:tr>
              <a:tr h="6709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Start-Time-After-Stop-Time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 start time is later than the stop time provided.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start and stop dates of the event.</a:t>
                      </a:r>
                      <a:b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 the start and/or stop times of the event for the ESI ID.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25811674"/>
                  </a:ext>
                </a:extLst>
              </a:tr>
              <a:tr h="729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Time-Overlap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or more rows for the same ESIID with overlapping event periods</a:t>
                      </a: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start and stop dates of the event.</a:t>
                      </a:r>
                      <a:b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 the start and/or stop times of the event for the ESI ID.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75753249"/>
                  </a:ext>
                </a:extLst>
              </a:tr>
              <a:tr h="5020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Duplicate-Row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Row is identical to a previous row.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Remove duplicate row..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788048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9A58257-193B-A71C-7BDB-ECFA5AE262EA}"/>
              </a:ext>
            </a:extLst>
          </p:cNvPr>
          <p:cNvSpPr txBox="1"/>
          <p:nvPr/>
        </p:nvSpPr>
        <p:spPr>
          <a:xfrm>
            <a:off x="533400" y="9906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ER3 Descriptions</a:t>
            </a:r>
          </a:p>
        </p:txBody>
      </p:sp>
    </p:spTree>
    <p:extLst>
      <p:ext uri="{BB962C8B-B14F-4D97-AF65-F5344CB8AC3E}">
        <p14:creationId xmlns:p14="http://schemas.microsoft.com/office/powerpoint/2010/main" val="6564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D8BB3-D4DF-5A0B-0310-9477E8DDA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DD3D6D-0162-5863-DAF6-7616B59FE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TDSP LM Participation Files (Secure Share)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3A4248-6A61-1CE3-A152-E7EE090DC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B2645-9EB4-38FB-62F1-6FA4BFD94C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CB3531-8C9C-1D88-6BAF-7D0101D07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03749"/>
              </p:ext>
            </p:extLst>
          </p:nvPr>
        </p:nvGraphicFramePr>
        <p:xfrm>
          <a:off x="719548" y="1066800"/>
          <a:ext cx="7510051" cy="2586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652">
                  <a:extLst>
                    <a:ext uri="{9D8B030D-6E8A-4147-A177-3AD203B41FA5}">
                      <a16:colId xmlns:a16="http://schemas.microsoft.com/office/drawing/2014/main" val="625467758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561088394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3239057878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Format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61481671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ESI ID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ESI ID is the basic identifier assigned to each Service Delivery Point (SDP).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Alpha numeric (36)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133353590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Start Date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date the ESI ID commenced participation in the TDSP’s Load Management program.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Numeric (8) yyyymmdd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89824435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Stop Date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date the ESI ID ended participation in the TDSP’s Load Management program.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If the ESI ID is still actively participating, enter the last date of the calendar quarter.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Numeric (8) </a:t>
                      </a:r>
                      <a:r>
                        <a:rPr lang="en-US" sz="1600" dirty="0" err="1">
                          <a:effectLst/>
                        </a:rPr>
                        <a:t>yyyymmdd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787249856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B7992280-1438-C6D1-BCA2-025F57448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46" y="4114800"/>
            <a:ext cx="3788203" cy="132286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5000F25-0A9D-788D-8279-CE11C5370FD2}"/>
              </a:ext>
            </a:extLst>
          </p:cNvPr>
          <p:cNvSpPr txBox="1"/>
          <p:nvPr/>
        </p:nvSpPr>
        <p:spPr>
          <a:xfrm>
            <a:off x="1066801" y="5486400"/>
            <a:ext cx="609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3413" indent="-633413"/>
            <a:r>
              <a:rPr lang="en-US" b="1" dirty="0">
                <a:solidFill>
                  <a:srgbClr val="FF0000"/>
                </a:solidFill>
              </a:rPr>
              <a:t>Note: Use multiple rows for an ESIID when it has discontinuous participation during a quarter.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E31116-5D08-A584-3F07-46D538BDE1EF}"/>
              </a:ext>
            </a:extLst>
          </p:cNvPr>
          <p:cNvSpPr txBox="1"/>
          <p:nvPr/>
        </p:nvSpPr>
        <p:spPr>
          <a:xfrm>
            <a:off x="1066800" y="37338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Participant file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A001C5-26A7-B18F-CDB5-821C9405156A}"/>
              </a:ext>
            </a:extLst>
          </p:cNvPr>
          <p:cNvSpPr txBox="1"/>
          <p:nvPr/>
        </p:nvSpPr>
        <p:spPr>
          <a:xfrm>
            <a:off x="5029200" y="3962400"/>
            <a:ext cx="2133600" cy="36933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Pipe  ’|’   delimited.</a:t>
            </a:r>
          </a:p>
        </p:txBody>
      </p:sp>
    </p:spTree>
    <p:extLst>
      <p:ext uri="{BB962C8B-B14F-4D97-AF65-F5344CB8AC3E}">
        <p14:creationId xmlns:p14="http://schemas.microsoft.com/office/powerpoint/2010/main" val="16604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pPr lvl="1">
              <a:defRPr/>
            </a:pPr>
            <a:r>
              <a:rPr lang="en-US" altLang="en-US" sz="2200" dirty="0"/>
              <a:t>Background</a:t>
            </a:r>
          </a:p>
          <a:p>
            <a:pPr lvl="1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/>
              <a:t>Data Submission</a:t>
            </a:r>
            <a:endParaRPr lang="en-US" altLang="en-US" sz="1800" dirty="0"/>
          </a:p>
          <a:p>
            <a:pPr lvl="2">
              <a:defRPr/>
            </a:pPr>
            <a:r>
              <a:rPr lang="en-US" altLang="en-US" sz="1800" dirty="0"/>
              <a:t>Initial plan</a:t>
            </a:r>
          </a:p>
          <a:p>
            <a:pPr lvl="2">
              <a:defRPr/>
            </a:pPr>
            <a:r>
              <a:rPr lang="en-US" altLang="en-US" sz="1800" dirty="0"/>
              <a:t>Long term plan</a:t>
            </a:r>
          </a:p>
          <a:p>
            <a:pPr lvl="2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/>
              <a:t>Draft NPRR</a:t>
            </a:r>
          </a:p>
          <a:p>
            <a:pPr lvl="2">
              <a:defRPr/>
            </a:pPr>
            <a:r>
              <a:rPr lang="en-US" altLang="en-US" sz="1800" dirty="0"/>
              <a:t>REP participation data</a:t>
            </a:r>
          </a:p>
          <a:p>
            <a:pPr lvl="2">
              <a:defRPr/>
            </a:pPr>
            <a:r>
              <a:rPr lang="en-US" altLang="en-US" sz="1800" dirty="0"/>
              <a:t>REP event data</a:t>
            </a:r>
          </a:p>
          <a:p>
            <a:pPr lvl="2">
              <a:defRPr/>
            </a:pPr>
            <a:r>
              <a:rPr lang="en-US" altLang="en-US" sz="1800" dirty="0"/>
              <a:t>TDSP participation data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/>
              <a:t>Stakeholder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BD14B-81CB-BA06-1366-6A66D56D7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46F28D3-24DF-05CF-13AD-734A6541C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88974"/>
            <a:ext cx="6629400" cy="838317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C2F57E9-868D-E6B7-F7B1-DE9924FB0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Participant Response/Validation Files (ERCOT-to-TDSP)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4D319ED-C9A6-F9D8-2E50-C173BF0DB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F6190-93A1-0AFD-0A61-6137F96BD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E5901F-3D75-85B6-EEBC-5C24A0055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13866"/>
              </p:ext>
            </p:extLst>
          </p:nvPr>
        </p:nvGraphicFramePr>
        <p:xfrm>
          <a:off x="914400" y="3916994"/>
          <a:ext cx="7510051" cy="2255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652">
                  <a:extLst>
                    <a:ext uri="{9D8B030D-6E8A-4147-A177-3AD203B41FA5}">
                      <a16:colId xmlns:a16="http://schemas.microsoft.com/office/drawing/2014/main" val="625467758"/>
                    </a:ext>
                  </a:extLst>
                </a:gridCol>
                <a:gridCol w="3993290">
                  <a:extLst>
                    <a:ext uri="{9D8B030D-6E8A-4147-A177-3AD203B41FA5}">
                      <a16:colId xmlns:a16="http://schemas.microsoft.com/office/drawing/2014/main" val="561088394"/>
                    </a:ext>
                  </a:extLst>
                </a:gridCol>
                <a:gridCol w="1874109">
                  <a:extLst>
                    <a:ext uri="{9D8B030D-6E8A-4147-A177-3AD203B41FA5}">
                      <a16:colId xmlns:a16="http://schemas.microsoft.com/office/drawing/2014/main" val="3239057878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Format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61481671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Record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Hard Code “HDR”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133353590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Report Name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Hard Code “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TDLMParticipantERCOTValidation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(30)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89824435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Orig</a:t>
                      </a:r>
                      <a:r>
                        <a:rPr lang="en-US" sz="1600" dirty="0">
                          <a:effectLst/>
                        </a:rPr>
                        <a:t> Report ID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ID as sent in the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TDLMParticipant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file. (blank if Secure Share)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78724985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TDSP Duns Number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TDSP DUNS Number receiving this response report information based on the original file submission.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Numeric (9 or 13)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0322560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FBCDABE-4305-3135-B6BD-9E9B145CC9D8}"/>
              </a:ext>
            </a:extLst>
          </p:cNvPr>
          <p:cNvSpPr txBox="1"/>
          <p:nvPr/>
        </p:nvSpPr>
        <p:spPr>
          <a:xfrm>
            <a:off x="914400" y="35168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Header Row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58AA7A-DA58-C82F-5D07-527402F179D7}"/>
              </a:ext>
            </a:extLst>
          </p:cNvPr>
          <p:cNvSpPr txBox="1"/>
          <p:nvPr/>
        </p:nvSpPr>
        <p:spPr>
          <a:xfrm>
            <a:off x="914400" y="9144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Sample Validation File Contents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088C59-B44B-93A4-FF29-F2055E296A0A}"/>
              </a:ext>
            </a:extLst>
          </p:cNvPr>
          <p:cNvSpPr txBox="1"/>
          <p:nvPr/>
        </p:nvSpPr>
        <p:spPr>
          <a:xfrm>
            <a:off x="457200" y="2413337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1600" dirty="0"/>
              <a:t>Three error message types:</a:t>
            </a:r>
          </a:p>
          <a:p>
            <a:pPr lvl="2">
              <a:defRPr/>
            </a:pPr>
            <a:r>
              <a:rPr lang="en-US" sz="1400" dirty="0"/>
              <a:t>Response Errors: ER1, ER2</a:t>
            </a:r>
          </a:p>
          <a:p>
            <a:pPr lvl="2">
              <a:defRPr/>
            </a:pPr>
            <a:r>
              <a:rPr lang="en-US" sz="1400" dirty="0"/>
              <a:t>Validation Errors: ER3</a:t>
            </a:r>
          </a:p>
          <a:p>
            <a:pPr lvl="1">
              <a:defRPr/>
            </a:pPr>
            <a:r>
              <a:rPr lang="en-US" sz="1600" dirty="0"/>
              <a:t>Three row types: HDR, ER*, SUM</a:t>
            </a:r>
          </a:p>
        </p:txBody>
      </p:sp>
    </p:spTree>
    <p:extLst>
      <p:ext uri="{BB962C8B-B14F-4D97-AF65-F5344CB8AC3E}">
        <p14:creationId xmlns:p14="http://schemas.microsoft.com/office/powerpoint/2010/main" val="4159736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3BB68-F3FF-6584-76D7-B2D08AD2A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BAAF12-2A62-5AAA-0B80-15D36FED9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TDSP Response/Validation Files (ERCOT-to-TDSP)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0645D3B-A21F-168F-88AA-5DA6B8056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E0431-3579-45CD-4180-18095363C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D223FF7-5A8C-9365-0BA8-E637D99A8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361375"/>
              </p:ext>
            </p:extLst>
          </p:nvPr>
        </p:nvGraphicFramePr>
        <p:xfrm>
          <a:off x="685800" y="1512332"/>
          <a:ext cx="7347603" cy="3948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0204">
                  <a:extLst>
                    <a:ext uri="{9D8B030D-6E8A-4147-A177-3AD203B41FA5}">
                      <a16:colId xmlns:a16="http://schemas.microsoft.com/office/drawing/2014/main" val="1142607191"/>
                    </a:ext>
                  </a:extLst>
                </a:gridCol>
                <a:gridCol w="3993290">
                  <a:extLst>
                    <a:ext uri="{9D8B030D-6E8A-4147-A177-3AD203B41FA5}">
                      <a16:colId xmlns:a16="http://schemas.microsoft.com/office/drawing/2014/main" val="430501016"/>
                    </a:ext>
                  </a:extLst>
                </a:gridCol>
                <a:gridCol w="1874109">
                  <a:extLst>
                    <a:ext uri="{9D8B030D-6E8A-4147-A177-3AD203B41FA5}">
                      <a16:colId xmlns:a16="http://schemas.microsoft.com/office/drawing/2014/main" val="4192861075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Format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27639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Record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Hard Code “ER1”,”ER2” or “ER3”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052475908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Record Number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unique sequential record number starting with “1”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Numeric (8)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47316960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ESI ID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ESI ID is the basic identifier assigned to each SDP.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(36)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625811674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Original Record Type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type of record in error. Valid values are DET, HDR, and SUM.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175753249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Original Record Number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Original DET Record Number sent from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RDPParticipant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file that is in error.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Required if Original Record Type is DET.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Numeric (8)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635003681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Field Name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Field name of record that is in error.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(80)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621917617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 Description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 of error.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(80)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91763373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8D324DE-A0E1-0719-1EB9-A85FEF90455F}"/>
              </a:ext>
            </a:extLst>
          </p:cNvPr>
          <p:cNvSpPr txBox="1"/>
          <p:nvPr/>
        </p:nvSpPr>
        <p:spPr>
          <a:xfrm>
            <a:off x="533400" y="1143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Error Row</a:t>
            </a:r>
          </a:p>
        </p:txBody>
      </p:sp>
    </p:spTree>
    <p:extLst>
      <p:ext uri="{BB962C8B-B14F-4D97-AF65-F5344CB8AC3E}">
        <p14:creationId xmlns:p14="http://schemas.microsoft.com/office/powerpoint/2010/main" val="3280158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F06895-5709-A20C-E805-0BB8DFBB6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F900CC9-B7D3-6484-6654-464444302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TDSP Response/Validation Files (ERCOT-to-TDSP)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F9A5DA8-D15B-1919-17B0-DFF8DFA89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7F01D-F7F2-1563-8417-F8DC6E51A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1F4C7B2-CF3A-C0C0-D821-A9B50FF2E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138821"/>
              </p:ext>
            </p:extLst>
          </p:nvPr>
        </p:nvGraphicFramePr>
        <p:xfrm>
          <a:off x="685800" y="1512332"/>
          <a:ext cx="7347603" cy="2817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0204">
                  <a:extLst>
                    <a:ext uri="{9D8B030D-6E8A-4147-A177-3AD203B41FA5}">
                      <a16:colId xmlns:a16="http://schemas.microsoft.com/office/drawing/2014/main" val="1142607191"/>
                    </a:ext>
                  </a:extLst>
                </a:gridCol>
                <a:gridCol w="3993290">
                  <a:extLst>
                    <a:ext uri="{9D8B030D-6E8A-4147-A177-3AD203B41FA5}">
                      <a16:colId xmlns:a16="http://schemas.microsoft.com/office/drawing/2014/main" val="430501016"/>
                    </a:ext>
                  </a:extLst>
                </a:gridCol>
                <a:gridCol w="1874109">
                  <a:extLst>
                    <a:ext uri="{9D8B030D-6E8A-4147-A177-3AD203B41FA5}">
                      <a16:colId xmlns:a16="http://schemas.microsoft.com/office/drawing/2014/main" val="4192861075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Data Element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Comments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Format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27639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Record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Hard Code “SUM”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Alpha numeric (3)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052475908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Number of DET Records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number of DET records in the original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TDLMParticipant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file.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Numeric (8)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473169606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Number of processed DET Records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number of DET records processed without error from the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TDLMParticipant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file.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Numeric (8)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625811674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Number of Error Records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number of DET records in error.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Numeric (8)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17575324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65E254B-2334-300A-9174-F1CC0CF7969D}"/>
              </a:ext>
            </a:extLst>
          </p:cNvPr>
          <p:cNvSpPr txBox="1"/>
          <p:nvPr/>
        </p:nvSpPr>
        <p:spPr>
          <a:xfrm>
            <a:off x="533400" y="1143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Sum Row</a:t>
            </a:r>
          </a:p>
        </p:txBody>
      </p:sp>
    </p:spTree>
    <p:extLst>
      <p:ext uri="{BB962C8B-B14F-4D97-AF65-F5344CB8AC3E}">
        <p14:creationId xmlns:p14="http://schemas.microsoft.com/office/powerpoint/2010/main" val="586699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89675-9804-C52A-F05F-B56472C17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537C62-4E6B-78E8-9DA9-96264F000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Participant Response/Validation Files (ERCOT-to-TDSP)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BD91D42-343C-1BF0-6496-CC85DBDAB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000999" cy="5358218"/>
          </a:xfrm>
        </p:spPr>
        <p:txBody>
          <a:bodyPr lIns="0"/>
          <a:lstStyle/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ACD39-7A05-6815-A5A6-2F7537180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2E8861A-81A6-3199-2896-8BD76C60A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529986"/>
              </p:ext>
            </p:extLst>
          </p:nvPr>
        </p:nvGraphicFramePr>
        <p:xfrm>
          <a:off x="685800" y="1371600"/>
          <a:ext cx="7619999" cy="4629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5079">
                  <a:extLst>
                    <a:ext uri="{9D8B030D-6E8A-4147-A177-3AD203B41FA5}">
                      <a16:colId xmlns:a16="http://schemas.microsoft.com/office/drawing/2014/main" val="1142607191"/>
                    </a:ext>
                  </a:extLst>
                </a:gridCol>
                <a:gridCol w="2351121">
                  <a:extLst>
                    <a:ext uri="{9D8B030D-6E8A-4147-A177-3AD203B41FA5}">
                      <a16:colId xmlns:a16="http://schemas.microsoft.com/office/drawing/2014/main" val="430501016"/>
                    </a:ext>
                  </a:extLst>
                </a:gridCol>
                <a:gridCol w="3733799">
                  <a:extLst>
                    <a:ext uri="{9D8B030D-6E8A-4147-A177-3AD203B41FA5}">
                      <a16:colId xmlns:a16="http://schemas.microsoft.com/office/drawing/2014/main" val="4192861075"/>
                    </a:ext>
                  </a:extLst>
                </a:gridCol>
              </a:tblGrid>
              <a:tr h="2836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Error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Long Description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Common Fixes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8927639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Invalid-ESIID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ESI ID is not in ERCOT settlement system or has an Inactive or De-energized </a:t>
                      </a:r>
                      <a:r>
                        <a:rPr lang="en-US" sz="13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 one or more days in the date range provided.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that all significant digits of ESI ID were entered and none inadvertently set to zero with copying/pasting processes.</a:t>
                      </a:r>
                      <a:br>
                        <a:rPr lang="en-US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that ESI ID is a valid ESI ID and is currently active. 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2475908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Invalid-Dates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days in the date range provided are in the report quarter.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start and stop dates of program participation.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 the start and/or stop dates of the program for the ESI ID.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29188775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Start-Date-After-Stop-Date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Start date for the ESI ID is after the stop date provided.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start and stop dates of program participation.</a:t>
                      </a:r>
                      <a:b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 the start and/or stop dates of the program for the ESI ID.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25811674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Date-Overlap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or more rows for the same ESIID with overlapping periods of participation</a:t>
                      </a: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Check start and stop dates of program participation.</a:t>
                      </a:r>
                      <a:b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Correct the start and/or stop dates of the program for the ESI ID.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75753249"/>
                  </a:ext>
                </a:extLst>
              </a:tr>
              <a:tr h="32117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Duplicate-Row</a:t>
                      </a: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Row is identical to a previous record except for sequence number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ESI ID Profile Type, must be ‘RES’ for all days from the Start Date to the Stop Date.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788048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93F6D6A-F320-EFD5-6999-815E6A68D2D5}"/>
              </a:ext>
            </a:extLst>
          </p:cNvPr>
          <p:cNvSpPr txBox="1"/>
          <p:nvPr/>
        </p:nvSpPr>
        <p:spPr>
          <a:xfrm>
            <a:off x="533400" y="9906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ER3 Descriptions</a:t>
            </a:r>
          </a:p>
        </p:txBody>
      </p:sp>
    </p:spTree>
    <p:extLst>
      <p:ext uri="{BB962C8B-B14F-4D97-AF65-F5344CB8AC3E}">
        <p14:creationId xmlns:p14="http://schemas.microsoft.com/office/powerpoint/2010/main" val="3283883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and TDSP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12D054-7638-E943-3402-DF20F96F0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19979"/>
            <a:ext cx="8534400" cy="5052221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/>
              <a:t>ERCOT could create a REP ESIID list file (similar to the one provided for the Annual DR Survey).</a:t>
            </a:r>
          </a:p>
          <a:p>
            <a:pPr lvl="2">
              <a:defRPr/>
            </a:pPr>
            <a:r>
              <a:rPr lang="en-US" altLang="en-US" sz="1600" dirty="0"/>
              <a:t>Send to all REPs ~20 days after the end of a calendar quarter</a:t>
            </a:r>
          </a:p>
          <a:p>
            <a:pPr lvl="2">
              <a:defRPr/>
            </a:pPr>
            <a:r>
              <a:rPr lang="en-US" altLang="en-US" sz="1600" dirty="0" err="1"/>
              <a:t>ESIID|Start-date|Stop-date</a:t>
            </a:r>
            <a:r>
              <a:rPr lang="en-US" altLang="en-US" sz="1600" dirty="0"/>
              <a:t>.</a:t>
            </a:r>
          </a:p>
          <a:p>
            <a:pPr lvl="2">
              <a:defRPr/>
            </a:pPr>
            <a:r>
              <a:rPr lang="en-US" altLang="en-US" sz="1600" dirty="0"/>
              <a:t>Active Residential ESI IDs the REP owns for one or more days during the calendar quarter.</a:t>
            </a:r>
          </a:p>
          <a:p>
            <a:pPr lvl="2">
              <a:defRPr/>
            </a:pPr>
            <a:r>
              <a:rPr lang="en-US" altLang="en-US" sz="1600" dirty="0"/>
              <a:t>REPs could use the file to pre-screen their submissions to ERCOT.</a:t>
            </a:r>
          </a:p>
          <a:p>
            <a:pPr lvl="2">
              <a:defRPr/>
            </a:pPr>
            <a:endParaRPr lang="en-US" altLang="en-US" sz="1600" dirty="0"/>
          </a:p>
          <a:p>
            <a:pPr lvl="1">
              <a:defRPr/>
            </a:pPr>
            <a:r>
              <a:rPr lang="en-US" altLang="en-US" sz="2000" dirty="0"/>
              <a:t>Other items?</a:t>
            </a:r>
          </a:p>
        </p:txBody>
      </p:sp>
    </p:spTree>
    <p:extLst>
      <p:ext uri="{BB962C8B-B14F-4D97-AF65-F5344CB8AC3E}">
        <p14:creationId xmlns:p14="http://schemas.microsoft.com/office/powerpoint/2010/main" val="35633145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pPr lvl="1">
              <a:defRPr/>
            </a:pPr>
            <a:r>
              <a:rPr lang="en-US" sz="2000" dirty="0"/>
              <a:t>ERCOT considers workshop feedback and officially submits NPRR.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/>
              <a:t>(If needed) ERCOT sends out updated initial data submission plan.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b="1" dirty="0">
                <a:solidFill>
                  <a:srgbClr val="FF0000"/>
                </a:solidFill>
              </a:rPr>
              <a:t>REPs and TDSPs send email to </a:t>
            </a:r>
            <a:r>
              <a:rPr lang="en-US" sz="20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drsurvey@ercot.com</a:t>
            </a:r>
            <a:r>
              <a:rPr lang="en-US" sz="2000" b="1" dirty="0">
                <a:solidFill>
                  <a:srgbClr val="FF0000"/>
                </a:solidFill>
              </a:rPr>
              <a:t> with email addresses of people who will be involved in the data exchange process!</a:t>
            </a:r>
          </a:p>
          <a:p>
            <a:pPr lvl="1">
              <a:defRPr/>
            </a:pPr>
            <a:endParaRPr lang="en-US" sz="2000" dirty="0"/>
          </a:p>
          <a:p>
            <a:pPr lvl="1">
              <a:defRPr/>
            </a:pPr>
            <a:r>
              <a:rPr lang="en-US" altLang="en-US" sz="2000" dirty="0"/>
              <a:t>REPs and TDSPs submit data.</a:t>
            </a:r>
          </a:p>
          <a:p>
            <a:pPr lvl="1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000" dirty="0"/>
              <a:t>ERCOT validates submissions and returns response and validation files within three business days.</a:t>
            </a:r>
          </a:p>
          <a:p>
            <a:pPr lvl="1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000" dirty="0"/>
              <a:t>First submission deadline for validated files: May 15.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045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21510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hlinkClick r:id="rId3"/>
              </a:rPr>
              <a:t>craish@ercot.com</a:t>
            </a:r>
            <a:r>
              <a:rPr lang="en-US" altLang="en-US" sz="1800" b="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pPr lvl="1">
              <a:defRPr/>
            </a:pPr>
            <a:r>
              <a:rPr lang="en-US" sz="1600" dirty="0"/>
              <a:t>Public Utility Regulatory Act (PURA) §39.919, as enacted by Senate Bill (SB) 1699, Section 5 by the 88th Texas Legislature, Regular Session.</a:t>
            </a:r>
          </a:p>
          <a:p>
            <a:pPr lvl="1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sz="1600" dirty="0"/>
              <a:t>16 Texas Administrative Code (TAC) §25.186, Goal for Average Total Residential Load Reduction.</a:t>
            </a:r>
          </a:p>
          <a:p>
            <a:pPr lvl="1">
              <a:defRPr/>
            </a:pPr>
            <a:endParaRPr lang="en-US" altLang="en-US" sz="800" dirty="0"/>
          </a:p>
          <a:p>
            <a:pPr marL="914400" lvl="1" indent="-452438">
              <a:defRPr/>
            </a:pPr>
            <a:r>
              <a:rPr lang="en-US" sz="1600" dirty="0"/>
              <a:t>(a) Application. This section applies to the independent organization certified under PURA §39.151 for the Electric Reliability Council of Texas (</a:t>
            </a:r>
            <a:r>
              <a:rPr lang="en-US" sz="1600" dirty="0">
                <a:highlight>
                  <a:srgbClr val="FFFF00"/>
                </a:highlight>
              </a:rPr>
              <a:t>ERCOT</a:t>
            </a:r>
            <a:r>
              <a:rPr lang="en-US" sz="1600" dirty="0"/>
              <a:t>) region, a transmission and distribution utility (</a:t>
            </a:r>
            <a:r>
              <a:rPr lang="en-US" sz="1600" dirty="0">
                <a:highlight>
                  <a:srgbClr val="FFFF00"/>
                </a:highlight>
              </a:rPr>
              <a:t>TDU</a:t>
            </a:r>
            <a:r>
              <a:rPr lang="en-US" sz="1600" dirty="0"/>
              <a:t>), and a retail electric provider (</a:t>
            </a:r>
            <a:r>
              <a:rPr lang="en-US" sz="1600" dirty="0">
                <a:highlight>
                  <a:srgbClr val="FFFF00"/>
                </a:highlight>
              </a:rPr>
              <a:t>REP</a:t>
            </a:r>
            <a:r>
              <a:rPr lang="en-US" sz="1600" dirty="0"/>
              <a:t>) providing demand response using a responsive device program to residential customers.</a:t>
            </a:r>
          </a:p>
          <a:p>
            <a:pPr marL="457200" lvl="1" indent="0">
              <a:buNone/>
              <a:defRPr/>
            </a:pPr>
            <a:endParaRPr lang="en-US" altLang="en-US" sz="800" dirty="0"/>
          </a:p>
          <a:p>
            <a:pPr marL="914400" lvl="1" indent="-457200">
              <a:defRPr/>
            </a:pPr>
            <a:r>
              <a:rPr lang="en-US" sz="1600" dirty="0"/>
              <a:t>(b) Definition. When used in this section, the term </a:t>
            </a:r>
            <a:r>
              <a:rPr lang="en-US" sz="1600" dirty="0">
                <a:highlight>
                  <a:srgbClr val="FFFF00"/>
                </a:highlight>
              </a:rPr>
              <a:t>“smart responsive appliance or device”</a:t>
            </a:r>
            <a:r>
              <a:rPr lang="en-US" sz="1600" dirty="0"/>
              <a:t> has the following meaning unless the context indicates otherwise. An </a:t>
            </a:r>
            <a:r>
              <a:rPr lang="en-US" sz="1600" dirty="0">
                <a:highlight>
                  <a:srgbClr val="FFFF00"/>
                </a:highlight>
              </a:rPr>
              <a:t>appliance or device that may be enabled to allow its electric usage or electric usage of connected appliances or devices to be adjusted remotely</a:t>
            </a:r>
            <a:r>
              <a:rPr lang="en-US" sz="1600" dirty="0"/>
              <a:t>.</a:t>
            </a:r>
          </a:p>
          <a:p>
            <a:pPr marL="914400" lvl="1" indent="-457200">
              <a:defRPr/>
            </a:pPr>
            <a:endParaRPr lang="en-US" sz="800" dirty="0"/>
          </a:p>
          <a:p>
            <a:pPr marL="914400" lvl="1" indent="-457200">
              <a:defRPr/>
            </a:pPr>
            <a:r>
              <a:rPr lang="en-US" altLang="en-US" sz="1600" dirty="0"/>
              <a:t>REPS may contract with a DR Provider.</a:t>
            </a:r>
          </a:p>
          <a:p>
            <a:pPr marL="914400" lvl="1" indent="-457200">
              <a:defRPr/>
            </a:pPr>
            <a:endParaRPr lang="en-US" altLang="en-US" sz="800" dirty="0"/>
          </a:p>
          <a:p>
            <a:pPr marL="914400" lvl="1" indent="-457200">
              <a:defRPr/>
            </a:pPr>
            <a:r>
              <a:rPr lang="en-US" altLang="en-US" sz="1600" dirty="0"/>
              <a:t>Participating Customers may not include those participating in ERS or TDSP Load Management.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9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(continued)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pPr lvl="1">
              <a:defRPr/>
            </a:pPr>
            <a:r>
              <a:rPr lang="en-US" sz="1600" dirty="0"/>
              <a:t>REPs must submit data to ERCOT no later than </a:t>
            </a:r>
            <a:r>
              <a:rPr lang="en-US" sz="1600" dirty="0">
                <a:highlight>
                  <a:srgbClr val="FFFF00"/>
                </a:highlight>
              </a:rPr>
              <a:t>45 days after the end of each calendar quarter</a:t>
            </a:r>
            <a:r>
              <a:rPr lang="en-US" sz="1600" dirty="0"/>
              <a:t>.</a:t>
            </a:r>
          </a:p>
          <a:p>
            <a:pPr lvl="2">
              <a:defRPr/>
            </a:pPr>
            <a:r>
              <a:rPr lang="en-US" sz="1400" dirty="0"/>
              <a:t>ESIIDs of participants</a:t>
            </a:r>
          </a:p>
          <a:p>
            <a:pPr lvl="2">
              <a:defRPr/>
            </a:pPr>
            <a:r>
              <a:rPr lang="en-US" sz="1400" dirty="0"/>
              <a:t>Events: date, start-time, stop-time, ESIIDs deployed</a:t>
            </a:r>
          </a:p>
          <a:p>
            <a:pPr lvl="2">
              <a:defRPr/>
            </a:pPr>
            <a:endParaRPr lang="en-US" sz="800" dirty="0"/>
          </a:p>
          <a:p>
            <a:pPr lvl="1">
              <a:defRPr/>
            </a:pPr>
            <a:r>
              <a:rPr lang="en-US" sz="1600" dirty="0"/>
              <a:t>ERCOT must publicly file </a:t>
            </a:r>
            <a:r>
              <a:rPr lang="en-US" sz="1600" dirty="0">
                <a:highlight>
                  <a:srgbClr val="FFFF00"/>
                </a:highlight>
              </a:rPr>
              <a:t>results by March 31 </a:t>
            </a:r>
            <a:r>
              <a:rPr lang="en-US" sz="1600" dirty="0"/>
              <a:t>for 12 months ending November 30 of the previous year. For each daily ERCOT peak demand period</a:t>
            </a:r>
          </a:p>
          <a:p>
            <a:pPr lvl="2">
              <a:defRPr/>
            </a:pPr>
            <a:r>
              <a:rPr lang="en-US" sz="1400" dirty="0"/>
              <a:t>Date and time of the ERCOT hourly and 15-minute peak and net peak</a:t>
            </a:r>
          </a:p>
          <a:p>
            <a:pPr lvl="2">
              <a:defRPr/>
            </a:pPr>
            <a:r>
              <a:rPr lang="en-US" sz="1400" dirty="0"/>
              <a:t>The </a:t>
            </a:r>
            <a:r>
              <a:rPr lang="en-US" sz="1400" u="sng" dirty="0"/>
              <a:t>aggregated</a:t>
            </a:r>
            <a:r>
              <a:rPr lang="en-US" sz="1400" dirty="0"/>
              <a:t> hourly and 15-minute interval load of all ESIIDs with smart devices</a:t>
            </a:r>
          </a:p>
          <a:p>
            <a:pPr lvl="2">
              <a:defRPr/>
            </a:pPr>
            <a:r>
              <a:rPr lang="en-US" sz="1400" dirty="0"/>
              <a:t>For deployment days, the estimated hourly and 15-minute interval load reduction during the peak period or EEA.(for all ESIIDs and for deployed ESIIDs)</a:t>
            </a:r>
          </a:p>
          <a:p>
            <a:pPr lvl="2">
              <a:defRPr/>
            </a:pPr>
            <a:r>
              <a:rPr lang="en-US" sz="1400" dirty="0"/>
              <a:t>Data filed with PUCT must exclude ESI IDs participating in ERS or TDSP Load Management programs.</a:t>
            </a:r>
          </a:p>
          <a:p>
            <a:pPr lvl="2">
              <a:defRPr/>
            </a:pPr>
            <a:endParaRPr lang="en-US" sz="800" dirty="0"/>
          </a:p>
          <a:p>
            <a:pPr lvl="1">
              <a:defRPr/>
            </a:pPr>
            <a:r>
              <a:rPr lang="en-US" sz="1600" dirty="0"/>
              <a:t>PUCT staff will deal with assessing achievement of the goal … and possibly revising it for the future</a:t>
            </a:r>
          </a:p>
          <a:p>
            <a:pPr marL="914400" lvl="2" indent="0">
              <a:buNone/>
              <a:defRPr/>
            </a:pPr>
            <a:endParaRPr lang="en-US" sz="800" dirty="0"/>
          </a:p>
          <a:p>
            <a:pPr lvl="1">
              <a:defRPr/>
            </a:pPr>
            <a:r>
              <a:rPr lang="en-US" sz="1600" dirty="0"/>
              <a:t>ERCOT must treat the REP submitted data as </a:t>
            </a:r>
            <a:r>
              <a:rPr lang="en-US" sz="1600" dirty="0">
                <a:highlight>
                  <a:srgbClr val="FFFF00"/>
                </a:highlight>
              </a:rPr>
              <a:t>protected information</a:t>
            </a:r>
            <a:r>
              <a:rPr lang="en-US" sz="1600" dirty="0"/>
              <a:t>.</a:t>
            </a:r>
          </a:p>
          <a:p>
            <a:pPr marL="914400" lvl="2" indent="0">
              <a:buNone/>
              <a:defRPr/>
            </a:pPr>
            <a:endParaRPr lang="en-US" sz="800" dirty="0"/>
          </a:p>
          <a:p>
            <a:pPr lvl="1">
              <a:defRPr/>
            </a:pPr>
            <a:r>
              <a:rPr lang="en-US" sz="1600" dirty="0"/>
              <a:t>Rule provides for TDSP funding of the responsive devices under the Energy Efficiency Rules.</a:t>
            </a:r>
          </a:p>
          <a:p>
            <a:pPr lvl="1">
              <a:defRPr/>
            </a:pPr>
            <a:endParaRPr lang="en-US" sz="1600" dirty="0"/>
          </a:p>
          <a:p>
            <a:pPr lvl="1">
              <a:defRPr/>
            </a:pPr>
            <a:endParaRPr lang="en-US" sz="1600" dirty="0"/>
          </a:p>
          <a:p>
            <a:pPr lvl="1">
              <a:defRPr/>
            </a:pPr>
            <a:endParaRPr lang="en-US" alt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2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Submission – Initial Plan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pPr lvl="1">
              <a:defRPr/>
            </a:pPr>
            <a:r>
              <a:rPr lang="en-US" sz="1800" dirty="0"/>
              <a:t>REPs and TDSPs will submit the required data using the </a:t>
            </a:r>
            <a:r>
              <a:rPr lang="en-US" sz="1800" dirty="0">
                <a:highlight>
                  <a:srgbClr val="FFFF00"/>
                </a:highlight>
              </a:rPr>
              <a:t>ERCOT Secure File Sharing </a:t>
            </a:r>
            <a:r>
              <a:rPr lang="en-US" sz="1800" dirty="0"/>
              <a:t>application.</a:t>
            </a:r>
          </a:p>
          <a:p>
            <a:pPr lvl="2">
              <a:defRPr/>
            </a:pPr>
            <a:r>
              <a:rPr lang="en-US" sz="1400" b="1" dirty="0">
                <a:solidFill>
                  <a:srgbClr val="FF0000"/>
                </a:solidFill>
              </a:rPr>
              <a:t>Will need to send an email to ERCOT (</a:t>
            </a:r>
            <a:r>
              <a:rPr lang="en-US" sz="14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DRSurvey@ercot.com</a:t>
            </a:r>
            <a:r>
              <a:rPr lang="en-US" sz="1400" b="1" dirty="0">
                <a:solidFill>
                  <a:srgbClr val="FF0000"/>
                </a:solidFill>
              </a:rPr>
              <a:t>) with a list of email addresses to be included in the Share.</a:t>
            </a:r>
          </a:p>
          <a:p>
            <a:pPr lvl="2">
              <a:defRPr/>
            </a:pPr>
            <a:r>
              <a:rPr lang="en-US" sz="1400" dirty="0"/>
              <a:t>Notification to ERCOT is required when email addresses are changed.</a:t>
            </a:r>
          </a:p>
          <a:p>
            <a:pPr lvl="2">
              <a:defRPr/>
            </a:pPr>
            <a:endParaRPr lang="en-US" sz="800" dirty="0"/>
          </a:p>
          <a:p>
            <a:pPr lvl="1">
              <a:defRPr/>
            </a:pPr>
            <a:r>
              <a:rPr lang="en-US" sz="1800" dirty="0"/>
              <a:t>File formats will be described in an NPRR to be submitted by ERCOT.</a:t>
            </a:r>
          </a:p>
          <a:p>
            <a:pPr lvl="2">
              <a:defRPr/>
            </a:pPr>
            <a:r>
              <a:rPr lang="en-US" sz="1400" dirty="0"/>
              <a:t>Separate file formats for REP participant files and event files.</a:t>
            </a:r>
          </a:p>
          <a:p>
            <a:pPr lvl="2">
              <a:defRPr/>
            </a:pPr>
            <a:r>
              <a:rPr lang="en-US" sz="1400" dirty="0"/>
              <a:t>TDSP participant file.</a:t>
            </a:r>
          </a:p>
          <a:p>
            <a:pPr lvl="1">
              <a:defRPr/>
            </a:pPr>
            <a:endParaRPr lang="en-US" sz="800" dirty="0"/>
          </a:p>
          <a:p>
            <a:pPr lvl="1">
              <a:defRPr/>
            </a:pPr>
            <a:r>
              <a:rPr lang="en-US" sz="1800" dirty="0"/>
              <a:t>ERCOT will perform validations on submissions and return files via the Secure Share application in three business days or less.</a:t>
            </a:r>
          </a:p>
          <a:p>
            <a:pPr lvl="1">
              <a:defRPr/>
            </a:pPr>
            <a:endParaRPr lang="en-US" sz="800" dirty="0"/>
          </a:p>
          <a:p>
            <a:pPr lvl="1">
              <a:defRPr/>
            </a:pPr>
            <a:r>
              <a:rPr lang="en-US" sz="1800" dirty="0">
                <a:highlight>
                  <a:srgbClr val="FFFF00"/>
                </a:highlight>
              </a:rPr>
              <a:t>Deadline for a validated file will be 45 days after the end of each calendar quarter.</a:t>
            </a:r>
          </a:p>
          <a:p>
            <a:pPr lvl="1">
              <a:defRPr/>
            </a:pPr>
            <a:endParaRPr lang="en-US" sz="800" dirty="0"/>
          </a:p>
          <a:p>
            <a:pPr lvl="1">
              <a:defRPr/>
            </a:pPr>
            <a:r>
              <a:rPr lang="en-US" sz="1800" dirty="0"/>
              <a:t>REPs and TDSPs not offering responsive device programs are required to report that status by email (</a:t>
            </a:r>
            <a:r>
              <a:rPr lang="en-US" sz="1800" dirty="0">
                <a:hlinkClick r:id="rId2"/>
              </a:rPr>
              <a:t>DRSurvey@ercot.com</a:t>
            </a:r>
            <a:r>
              <a:rPr lang="en-US" sz="1800" dirty="0"/>
              <a:t>) to ERCOT on or before the required submission dates for each quarter.</a:t>
            </a:r>
            <a:endParaRPr lang="en-US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6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E7795-192D-3947-9452-A48B07437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400" dirty="0"/>
              <a:t>Quarterly Residential DR Data Collection -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D6BC26-B5EC-77FF-1ED9-24FE79F4C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 descr="Chart, bar chart&#10;&#10;AI-generated content may be incorrect.">
            <a:extLst>
              <a:ext uri="{FF2B5EF4-FFF2-40B4-BE49-F238E27FC236}">
                <a16:creationId xmlns:a16="http://schemas.microsoft.com/office/drawing/2014/main" id="{6EE9F7A3-1BD5-5D26-B2B1-0B2A8F4A6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143000"/>
            <a:ext cx="8534400" cy="2560320"/>
          </a:xfrm>
          <a:prstGeom prst="rect">
            <a:avLst/>
          </a:prstGeom>
        </p:spPr>
      </p:pic>
      <p:pic>
        <p:nvPicPr>
          <p:cNvPr id="10" name="Picture 9" descr="Graphical user interface, text, application&#10;&#10;AI-generated content may be incorrect.">
            <a:extLst>
              <a:ext uri="{FF2B5EF4-FFF2-40B4-BE49-F238E27FC236}">
                <a16:creationId xmlns:a16="http://schemas.microsoft.com/office/drawing/2014/main" id="{02345987-F79F-600C-79FF-4A7234532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3" t="8247" b="9291"/>
          <a:stretch/>
        </p:blipFill>
        <p:spPr>
          <a:xfrm>
            <a:off x="7266720" y="3962400"/>
            <a:ext cx="15337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818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Submission – Long Term Plan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en-US" sz="1800" dirty="0"/>
              <a:t>Two data submission options will be available to REPs and TDSPs.</a:t>
            </a:r>
          </a:p>
          <a:p>
            <a:pPr marL="457200" lvl="1" indent="0">
              <a:buNone/>
              <a:defRPr/>
            </a:pPr>
            <a:endParaRPr lang="en-US" sz="1800" dirty="0"/>
          </a:p>
          <a:p>
            <a:pPr lvl="2">
              <a:defRPr/>
            </a:pPr>
            <a:r>
              <a:rPr lang="en-US" sz="1800" dirty="0"/>
              <a:t>Continue using the Secure File Sharing application.</a:t>
            </a:r>
          </a:p>
          <a:p>
            <a:pPr lvl="2">
              <a:defRPr/>
            </a:pPr>
            <a:endParaRPr lang="en-US" sz="1800" dirty="0"/>
          </a:p>
          <a:p>
            <a:pPr lvl="2">
              <a:defRPr/>
            </a:pPr>
            <a:r>
              <a:rPr lang="en-US" sz="1800" dirty="0"/>
              <a:t>NAESB option available when NPRR is approved, and system changes are implemented.</a:t>
            </a:r>
          </a:p>
          <a:p>
            <a:pPr lvl="2">
              <a:defRPr/>
            </a:pPr>
            <a:endParaRPr lang="en-US" sz="1800" dirty="0"/>
          </a:p>
          <a:p>
            <a:pPr lvl="2">
              <a:defRPr/>
            </a:pPr>
            <a:r>
              <a:rPr lang="en-US" altLang="en-US" sz="1800" dirty="0"/>
              <a:t>If the Secure File Sharing application is used, email address maintenance will be required (may want to set up generic email addresses).</a:t>
            </a:r>
          </a:p>
          <a:p>
            <a:pPr lvl="2">
              <a:defRPr/>
            </a:pPr>
            <a:endParaRPr lang="en-US" altLang="en-US" sz="1800" dirty="0"/>
          </a:p>
          <a:p>
            <a:pPr lvl="2">
              <a:defRPr/>
            </a:pPr>
            <a:r>
              <a:rPr lang="en-US" altLang="en-US" sz="1800" dirty="0"/>
              <a:t>If NAESB option is used, REPs/TDSPs will be required to manage access to files within their own organizations.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76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Naming Convention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52221"/>
          </a:xfrm>
        </p:spPr>
        <p:txBody>
          <a:bodyPr lIns="0"/>
          <a:lstStyle/>
          <a:p>
            <a:pPr lvl="1">
              <a:defRPr/>
            </a:pPr>
            <a:r>
              <a:rPr lang="en-US" sz="1800" dirty="0"/>
              <a:t>File names for all files used in this reporting follow the same standard except for the ‘Report-Name’ field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The ‘Report-Name’ field is used to designate the sender and receiver of the file as well as the purpose of the file.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A810144-EBC3-8586-08EC-B3EB36998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325336"/>
              </p:ext>
            </p:extLst>
          </p:nvPr>
        </p:nvGraphicFramePr>
        <p:xfrm>
          <a:off x="990600" y="2730494"/>
          <a:ext cx="7162799" cy="2832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5750">
                  <a:extLst>
                    <a:ext uri="{9D8B030D-6E8A-4147-A177-3AD203B41FA5}">
                      <a16:colId xmlns:a16="http://schemas.microsoft.com/office/drawing/2014/main" val="791046062"/>
                    </a:ext>
                  </a:extLst>
                </a:gridCol>
                <a:gridCol w="2932432">
                  <a:extLst>
                    <a:ext uri="{9D8B030D-6E8A-4147-A177-3AD203B41FA5}">
                      <a16:colId xmlns:a16="http://schemas.microsoft.com/office/drawing/2014/main" val="90663597"/>
                    </a:ext>
                  </a:extLst>
                </a:gridCol>
                <a:gridCol w="2384617">
                  <a:extLst>
                    <a:ext uri="{9D8B030D-6E8A-4147-A177-3AD203B41FA5}">
                      <a16:colId xmlns:a16="http://schemas.microsoft.com/office/drawing/2014/main" val="2032480853"/>
                    </a:ext>
                  </a:extLst>
                </a:gridCol>
              </a:tblGrid>
              <a:tr h="424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Data Element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Comments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Format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9435428"/>
                  </a:ext>
                </a:extLst>
              </a:tr>
              <a:tr h="424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DUNS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REP DUNS Number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Numeric (9 or 13)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9254732"/>
                  </a:ext>
                </a:extLst>
              </a:tr>
              <a:tr h="4323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Report-Name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Varies based on contents and sender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Alphanumeric (varies)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166049"/>
                  </a:ext>
                </a:extLst>
              </a:tr>
              <a:tr h="512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Date/Time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File transmission date/time stamp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Datetime format =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ccyymmddhhmmss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2575476"/>
                  </a:ext>
                </a:extLst>
              </a:tr>
              <a:tr h="512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counter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Counter (optional - may be used by REP for internal tracking)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Numeric (3)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52463"/>
                  </a:ext>
                </a:extLst>
              </a:tr>
              <a:tr h="5128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.csv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Value of .csv mandatory in file name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613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4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AE1A8-7390-D5B3-838C-D90EA399C6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F2383D-F708-ED6E-D47B-D239D4621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Naming Convention (continued)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E436E16-EC79-0210-B611-EC690FCDF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 lIns="0"/>
          <a:lstStyle/>
          <a:p>
            <a:pPr lvl="1">
              <a:defRPr/>
            </a:pPr>
            <a:r>
              <a:rPr lang="en-US" sz="1800" dirty="0"/>
              <a:t>The Report Name Filed is used to designate the sender and receiver of the file as well as the purpose of the file.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endParaRPr lang="en-US" sz="1800" dirty="0"/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en-US" sz="1800" dirty="0"/>
          </a:p>
          <a:p>
            <a:pPr marL="457200" lvl="1" indent="0">
              <a:buNone/>
              <a:defRPr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01854-5C48-CE8B-66C2-617AE3582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C7E1C58-E45F-51E8-237A-3B1909C9E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737222"/>
              </p:ext>
            </p:extLst>
          </p:nvPr>
        </p:nvGraphicFramePr>
        <p:xfrm>
          <a:off x="914400" y="1600200"/>
          <a:ext cx="7315200" cy="4589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1467396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18240429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598528629"/>
                    </a:ext>
                  </a:extLst>
                </a:gridCol>
              </a:tblGrid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Report Name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File Content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Sender/Receiver</a:t>
                      </a: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086225510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RDPParticipant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REP Participant file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REP-to-ERCOT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226057110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RDPParticipantERCOTResponse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First-level validation file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ERCOT-to-REP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433320757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RDPParticipantERCOTValidation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Second-level validation file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ERCOT-to-REP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661719884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500" dirty="0">
                        <a:effectLst/>
                        <a:highlight>
                          <a:srgbClr val="00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500" dirty="0">
                        <a:effectLst/>
                        <a:highlight>
                          <a:srgbClr val="00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500" dirty="0">
                        <a:effectLst/>
                        <a:highlight>
                          <a:srgbClr val="00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065545281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RDPEvent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REP Event file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REP-to-ERCOT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2624526217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RDPEventERCOTResponse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First-level validation file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ERCOT-to-REP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193209122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RDPEventERCOTValidation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Second-level validation file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ERCOT-to-REP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787349390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911812866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TDLMParticipant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TDSP Load Management Participant file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TDSP-to-ERCOT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3988010318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 err="1">
                          <a:effectLst/>
                        </a:rPr>
                        <a:t>TDLMParticipantERCOTResponse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First-level validation file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ERCOT-to-TDSP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629273486"/>
                  </a:ext>
                </a:extLst>
              </a:tr>
              <a:tr h="307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>
                          <a:effectLst/>
                        </a:rPr>
                        <a:t>TDLMParticipantERCOTValidation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Second-level validation file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</a:rPr>
                        <a:t>ERCOT-to-TDSP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05" marR="27305" marT="27305" marB="27305" anchor="ctr"/>
                </a:tc>
                <a:extLst>
                  <a:ext uri="{0D108BD9-81ED-4DB2-BD59-A6C34878D82A}">
                    <a16:rowId xmlns:a16="http://schemas.microsoft.com/office/drawing/2014/main" val="4283530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98935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42616</TotalTime>
  <Words>3070</Words>
  <Application>Microsoft Office PowerPoint</Application>
  <PresentationFormat>On-screen Show (4:3)</PresentationFormat>
  <Paragraphs>534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Britannic Bold</vt:lpstr>
      <vt:lpstr>Calibri</vt:lpstr>
      <vt:lpstr>Times New Roman</vt:lpstr>
      <vt:lpstr>1_Custom Design</vt:lpstr>
      <vt:lpstr>Office Theme</vt:lpstr>
      <vt:lpstr>PowerPoint Presentation</vt:lpstr>
      <vt:lpstr>Overview</vt:lpstr>
      <vt:lpstr>Background</vt:lpstr>
      <vt:lpstr>Background (continued)</vt:lpstr>
      <vt:lpstr>Data Submission – Initial Plan</vt:lpstr>
      <vt:lpstr>Quarterly Residential DR Data Collection - Timeline</vt:lpstr>
      <vt:lpstr>Data Submission – Long Term Plan</vt:lpstr>
      <vt:lpstr>File Naming Convention</vt:lpstr>
      <vt:lpstr>File Naming Convention (continued)</vt:lpstr>
      <vt:lpstr>REP Participation Files (Secure Share)</vt:lpstr>
      <vt:lpstr>ERCOT Participant Response/Validation Files (ERCOT-to-REP)</vt:lpstr>
      <vt:lpstr>ERCOT Participant Response/Validation Files (ERCOT-to-REP)</vt:lpstr>
      <vt:lpstr>ERCOT Participant Response/Validation Files (ERCOT-to-REP)</vt:lpstr>
      <vt:lpstr>ERCOT Participant Response/Validation Files (ERCOT-to-REP)</vt:lpstr>
      <vt:lpstr>REP Event Files (Secure Share)</vt:lpstr>
      <vt:lpstr>REP Event Files</vt:lpstr>
      <vt:lpstr>ERCOT Event Response/Validation Files (ERCOT-to-REP)</vt:lpstr>
      <vt:lpstr>ERCOT Event Response/Validation Files (ERCOT-to-REP)</vt:lpstr>
      <vt:lpstr>TDSP LM Participation Files (Secure Share)</vt:lpstr>
      <vt:lpstr>ERCOT Participant Response/Validation Files (ERCOT-to-TDSP)</vt:lpstr>
      <vt:lpstr>ERCOT TDSP Response/Validation Files (ERCOT-to-TDSP)</vt:lpstr>
      <vt:lpstr>ERCOT TDSP Response/Validation Files (ERCOT-to-TDSP)</vt:lpstr>
      <vt:lpstr>ERCOT Participant Response/Validation Files (ERCOT-to-TDSP)</vt:lpstr>
      <vt:lpstr>REP and TDSP Feedback</vt:lpstr>
      <vt:lpstr>Next Steps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649</cp:revision>
  <cp:lastPrinted>2020-02-20T00:38:16Z</cp:lastPrinted>
  <dcterms:created xsi:type="dcterms:W3CDTF">2016-01-21T15:20:31Z</dcterms:created>
  <dcterms:modified xsi:type="dcterms:W3CDTF">2025-03-21T20:54:15Z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2025-01-25T15:19:34Z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f8058535-c5e6-4cae-b574-6f5943a7fe82</vt:lpwstr>
  </property>
  <property fmtid="{D5CDD505-2E9C-101B-9397-08002B2CF9AE}" pid="9" name="MSIP_Label_7084cbda-52b8-46fb-a7b7-cb5bd465ed85_ContentBits">
    <vt:lpwstr>0</vt:lpwstr>
  </property>
</Properties>
</file>