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32"/>
  </p:notesMasterIdLst>
  <p:handoutMasterIdLst>
    <p:handoutMasterId r:id="rId33"/>
  </p:handoutMasterIdLst>
  <p:sldIdLst>
    <p:sldId id="260" r:id="rId6"/>
    <p:sldId id="297" r:id="rId7"/>
    <p:sldId id="449" r:id="rId8"/>
    <p:sldId id="450" r:id="rId9"/>
    <p:sldId id="451" r:id="rId10"/>
    <p:sldId id="481" r:id="rId11"/>
    <p:sldId id="452" r:id="rId12"/>
    <p:sldId id="456" r:id="rId13"/>
    <p:sldId id="463" r:id="rId14"/>
    <p:sldId id="462" r:id="rId15"/>
    <p:sldId id="464" r:id="rId16"/>
    <p:sldId id="465" r:id="rId17"/>
    <p:sldId id="466" r:id="rId18"/>
    <p:sldId id="474" r:id="rId19"/>
    <p:sldId id="468" r:id="rId20"/>
    <p:sldId id="467" r:id="rId21"/>
    <p:sldId id="473" r:id="rId22"/>
    <p:sldId id="472" r:id="rId23"/>
    <p:sldId id="475" r:id="rId24"/>
    <p:sldId id="476" r:id="rId25"/>
    <p:sldId id="477" r:id="rId26"/>
    <p:sldId id="478" r:id="rId27"/>
    <p:sldId id="479" r:id="rId28"/>
    <p:sldId id="459" r:id="rId29"/>
    <p:sldId id="460" r:id="rId30"/>
    <p:sldId id="296" r:id="rId31"/>
  </p:sldIdLst>
  <p:sldSz cx="9144000" cy="6858000" type="screen4x3"/>
  <p:notesSz cx="6873875" cy="91281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15" autoAdjust="0"/>
    <p:restoredTop sz="93861" autoAdjust="0"/>
  </p:normalViewPr>
  <p:slideViewPr>
    <p:cSldViewPr showGuides="1">
      <p:cViewPr varScale="1">
        <p:scale>
          <a:sx n="82" d="100"/>
          <a:sy n="82" d="100"/>
        </p:scale>
        <p:origin x="1290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21" Type="http://schemas.openxmlformats.org/officeDocument/2006/relationships/slide" Target="slides/slide16.xml"/><Relationship Id="rId34" Type="http://schemas.openxmlformats.org/officeDocument/2006/relationships/presProps" Target="presProp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29" Type="http://schemas.openxmlformats.org/officeDocument/2006/relationships/slide" Target="slides/slide24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theme" Target="theme/theme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viewProps" Target="viewProps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3018" y="2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3018" y="8669849"/>
            <a:ext cx="2979302" cy="458276"/>
          </a:xfrm>
          <a:prstGeom prst="rect">
            <a:avLst/>
          </a:prstGeom>
        </p:spPr>
        <p:txBody>
          <a:bodyPr vert="horz" lIns="90151" tIns="45075" rIns="90151" bIns="4507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3605" y="0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3/20/2025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5700" y="684213"/>
            <a:ext cx="4562475" cy="3422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63" tIns="45932" rIns="91863" bIns="4593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7388" y="4335860"/>
            <a:ext cx="5499100" cy="4107656"/>
          </a:xfrm>
          <a:prstGeom prst="rect">
            <a:avLst/>
          </a:prstGeom>
        </p:spPr>
        <p:txBody>
          <a:bodyPr vert="horz" lIns="91863" tIns="45932" rIns="91863" bIns="4593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3605" y="8670135"/>
            <a:ext cx="2978679" cy="456406"/>
          </a:xfrm>
          <a:prstGeom prst="rect">
            <a:avLst/>
          </a:prstGeom>
        </p:spPr>
        <p:txBody>
          <a:bodyPr vert="horz" lIns="91863" tIns="45932" rIns="91863" bIns="45932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Footer text goes here</a:t>
            </a:r>
            <a:r>
              <a:rPr lang="en-US" dirty="0"/>
              <a:t>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mailto:drsurvey@ercot.com" TargetMode="External"/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mailto:craish@ercot.com" TargetMode="External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DRSurvey@ercot.com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733800" y="2133600"/>
            <a:ext cx="5181600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ERCOT Workshop to Address Requirements for REP and TDSP Data Submission in conjunction with PUCT Rule 25.186</a:t>
            </a:r>
            <a:endParaRPr lang="en-US" dirty="0"/>
          </a:p>
          <a:p>
            <a:endParaRPr lang="en-US" dirty="0"/>
          </a:p>
          <a:p>
            <a:pPr algn="ctr"/>
            <a:r>
              <a:rPr lang="en-US" sz="1600" dirty="0"/>
              <a:t>Carl L Raish</a:t>
            </a:r>
          </a:p>
          <a:p>
            <a:pPr algn="ctr"/>
            <a:r>
              <a:rPr lang="en-US" sz="1600" dirty="0"/>
              <a:t>Principal Load Profiling and Modeling</a:t>
            </a:r>
          </a:p>
          <a:p>
            <a:pPr algn="ctr"/>
            <a:endParaRPr lang="en-US" dirty="0"/>
          </a:p>
          <a:p>
            <a:pPr algn="ctr"/>
            <a:r>
              <a:rPr lang="en-US" sz="1600" dirty="0"/>
              <a:t>April 1, 2025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D38B127-0673-65AB-E25D-4710BCA369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A779F0AC-234A-3341-6CE7-3CFB4F4A0B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Participation Files (Secure Share)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86EEFC5-4E34-FB35-6058-BF76A5BFBEC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22EF39-6A00-DAB9-3CAC-3BC91EC12A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CC7C1F-86A3-31A7-4F3E-61704EEA81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54173040"/>
              </p:ext>
            </p:extLst>
          </p:nvPr>
        </p:nvGraphicFramePr>
        <p:xfrm>
          <a:off x="719548" y="990069"/>
          <a:ext cx="7510051" cy="2591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14052">
                  <a:extLst>
                    <a:ext uri="{9D8B030D-6E8A-4147-A177-3AD203B41FA5}">
                      <a16:colId xmlns:a16="http://schemas.microsoft.com/office/drawing/2014/main" val="625467758"/>
                    </a:ext>
                  </a:extLst>
                </a:gridCol>
                <a:gridCol w="4572000">
                  <a:extLst>
                    <a:ext uri="{9D8B030D-6E8A-4147-A177-3AD203B41FA5}">
                      <a16:colId xmlns:a16="http://schemas.microsoft.com/office/drawing/2014/main" val="561088394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23905787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148167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ESI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ESI ID is the basic identifier assigned to each Service Delivery Point (SDP).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Alpha numeric (36)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133353590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Start Date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date the ESI ID commenced participation in the Responsive Device program.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Numeric (8) yyyymmdd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8982443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Stop 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date the ESI ID ended participation in the Responsive Device program.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the ESI ID is still actively participating, enter the last date of the calendar quarter.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Numeric (8) </a:t>
                      </a:r>
                      <a:r>
                        <a:rPr lang="en-US" sz="1600" dirty="0" err="1">
                          <a:effectLst/>
                        </a:rPr>
                        <a:t>yyyymmdd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78724985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ECA78A4B-A2C5-3543-9783-89AA56BA4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46" y="4114800"/>
            <a:ext cx="3788203" cy="132286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6B6B7C-A75B-BC13-DB0F-CA052E45776F}"/>
              </a:ext>
            </a:extLst>
          </p:cNvPr>
          <p:cNvSpPr txBox="1"/>
          <p:nvPr/>
        </p:nvSpPr>
        <p:spPr>
          <a:xfrm>
            <a:off x="1066801" y="5486400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413" indent="-633413"/>
            <a:r>
              <a:rPr lang="en-US" b="1" dirty="0">
                <a:solidFill>
                  <a:srgbClr val="FF0000"/>
                </a:solidFill>
              </a:rPr>
              <a:t>Note: Use multiple rows for an ESIID when it has discontinuous participation during a quarter.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30BB9F3-5BCB-3B55-6DAB-B69F847A6AE8}"/>
              </a:ext>
            </a:extLst>
          </p:cNvPr>
          <p:cNvSpPr txBox="1"/>
          <p:nvPr/>
        </p:nvSpPr>
        <p:spPr>
          <a:xfrm>
            <a:off x="1066800" y="3733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Participant file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BF213AF-959B-E84C-C010-0FF7AE883427}"/>
              </a:ext>
            </a:extLst>
          </p:cNvPr>
          <p:cNvSpPr txBox="1"/>
          <p:nvPr/>
        </p:nvSpPr>
        <p:spPr>
          <a:xfrm>
            <a:off x="5029200" y="3962400"/>
            <a:ext cx="21336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Pipe  ’|’   delimited.</a:t>
            </a:r>
          </a:p>
        </p:txBody>
      </p:sp>
    </p:spTree>
    <p:extLst>
      <p:ext uri="{BB962C8B-B14F-4D97-AF65-F5344CB8AC3E}">
        <p14:creationId xmlns:p14="http://schemas.microsoft.com/office/powerpoint/2010/main" val="1981311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107D8D-CA2E-C90D-BD0E-AF62D8C855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>
            <a:extLst>
              <a:ext uri="{FF2B5EF4-FFF2-40B4-BE49-F238E27FC236}">
                <a16:creationId xmlns:a16="http://schemas.microsoft.com/office/drawing/2014/main" id="{1C442758-4FB2-D96D-EA1E-A77B4F2B5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" y="1348524"/>
            <a:ext cx="6758302" cy="838317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01650A5B-BFAA-2C95-C279-2BE1FBC81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Participant Response/Validation Files (ERCOT-to-REP)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76BE3DEA-1D56-6D2F-D588-6DD3E4BBB0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4C3E310-31C2-D24D-AA2E-4B4AD98F0AB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6215562-E85E-3764-79DA-5A57C67FFA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880491"/>
              </p:ext>
            </p:extLst>
          </p:nvPr>
        </p:nvGraphicFramePr>
        <p:xfrm>
          <a:off x="914400" y="3916994"/>
          <a:ext cx="7510051" cy="2255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652">
                  <a:extLst>
                    <a:ext uri="{9D8B030D-6E8A-4147-A177-3AD203B41FA5}">
                      <a16:colId xmlns:a16="http://schemas.microsoft.com/office/drawing/2014/main" val="625467758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561088394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323905787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148167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“HDR”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133353590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Report Name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RDPParticipantERCOTValidation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(29)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8982443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Orig</a:t>
                      </a:r>
                      <a:r>
                        <a:rPr lang="en-US" sz="1600" dirty="0">
                          <a:effectLst/>
                        </a:rPr>
                        <a:t> Report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ID as sent in the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 (blank if Secure Share)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78724985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 Duns Number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 of record DUNS Number receiving this response report information based on the original file submission.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Numeric (9 or 13)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032256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EC52C11-F127-EEC9-C1CF-A03A7BEA5491}"/>
              </a:ext>
            </a:extLst>
          </p:cNvPr>
          <p:cNvSpPr txBox="1"/>
          <p:nvPr/>
        </p:nvSpPr>
        <p:spPr>
          <a:xfrm>
            <a:off x="914400" y="35168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Header Row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45F4B25-9358-0719-72B3-B6BF8DAEA9A4}"/>
              </a:ext>
            </a:extLst>
          </p:cNvPr>
          <p:cNvSpPr txBox="1"/>
          <p:nvPr/>
        </p:nvSpPr>
        <p:spPr>
          <a:xfrm>
            <a:off x="914400" y="914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Validation File Contents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09DC440-4378-E1F2-A366-8CD91E9B2D05}"/>
              </a:ext>
            </a:extLst>
          </p:cNvPr>
          <p:cNvSpPr txBox="1"/>
          <p:nvPr/>
        </p:nvSpPr>
        <p:spPr>
          <a:xfrm>
            <a:off x="457200" y="2362200"/>
            <a:ext cx="3733800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1600" dirty="0"/>
              <a:t>Three error message types:</a:t>
            </a:r>
          </a:p>
          <a:p>
            <a:pPr lvl="2">
              <a:defRPr/>
            </a:pPr>
            <a:r>
              <a:rPr lang="en-US" sz="1600" dirty="0"/>
              <a:t>Response Errors: ER1, ER2</a:t>
            </a:r>
          </a:p>
          <a:p>
            <a:pPr lvl="2">
              <a:defRPr/>
            </a:pPr>
            <a:r>
              <a:rPr lang="en-US" sz="1600" dirty="0"/>
              <a:t>Validation Errors: ER3</a:t>
            </a:r>
          </a:p>
          <a:p>
            <a:pPr lvl="1">
              <a:defRPr/>
            </a:pPr>
            <a:r>
              <a:rPr lang="en-US" sz="1600" dirty="0"/>
              <a:t>Three row types: HDR, ER*, SUM</a:t>
            </a:r>
          </a:p>
        </p:txBody>
      </p:sp>
    </p:spTree>
    <p:extLst>
      <p:ext uri="{BB962C8B-B14F-4D97-AF65-F5344CB8AC3E}">
        <p14:creationId xmlns:p14="http://schemas.microsoft.com/office/powerpoint/2010/main" val="15930557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7C468B6-5FCB-EB75-5F25-EC72F1C0B20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8CD8D745-9EE9-A90E-8829-1925B9154A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Participant Response/Validation Files (ERCOT-to-REP)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8B0441F7-C85A-23DE-CBBB-D7EF04EFE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0B59DD-C6C1-576A-1F13-2699C93177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D9B2CFB-88CB-F57F-6866-E7714D649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8868195"/>
              </p:ext>
            </p:extLst>
          </p:nvPr>
        </p:nvGraphicFramePr>
        <p:xfrm>
          <a:off x="685800" y="1512332"/>
          <a:ext cx="7347603" cy="3948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204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“ER1”,”ER2” or “ER3”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Number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unique sequential record number starting with “1”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ESI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ESI ID is the basic identifier assigned to each SDP.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Record Type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type of record in error. Valid values are DET, HDR, and SUM.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Record Number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DET Record Number sent from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 that is in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if Original Record Type is DET.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63500368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 Name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Field name of record that is in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(80)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621917617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Description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 of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(80)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9176337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B31B20F8-119F-C121-5FCA-9446063E102F}"/>
              </a:ext>
            </a:extLst>
          </p:cNvPr>
          <p:cNvSpPr txBox="1"/>
          <p:nvPr/>
        </p:nvSpPr>
        <p:spPr>
          <a:xfrm>
            <a:off x="533400" y="114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Row</a:t>
            </a:r>
          </a:p>
        </p:txBody>
      </p:sp>
    </p:spTree>
    <p:extLst>
      <p:ext uri="{BB962C8B-B14F-4D97-AF65-F5344CB8AC3E}">
        <p14:creationId xmlns:p14="http://schemas.microsoft.com/office/powerpoint/2010/main" val="365894345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345154-A426-10A4-DEE5-307472CFD7D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5BD6071-3F9E-CE58-C084-1D2FE0B66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Participant Response/Validation Files (ERCOT-to-REP)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DE11A996-5513-C817-CDFA-C5B865EF08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E2108CF-3762-1D83-95DD-AAF2F027F9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F5F884E-DBD3-4387-75AA-A3F4AAD96D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34382536"/>
              </p:ext>
            </p:extLst>
          </p:nvPr>
        </p:nvGraphicFramePr>
        <p:xfrm>
          <a:off x="685800" y="1512332"/>
          <a:ext cx="7347603" cy="2817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204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“SUM”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Number of DET Records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DET records in the original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Number of processed DET Records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DET records processed without error from the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 of Error Records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DET records in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32F24DC-1665-32C2-FFDA-AF2CA9478459}"/>
              </a:ext>
            </a:extLst>
          </p:cNvPr>
          <p:cNvSpPr txBox="1"/>
          <p:nvPr/>
        </p:nvSpPr>
        <p:spPr>
          <a:xfrm>
            <a:off x="533400" y="114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 Row</a:t>
            </a:r>
          </a:p>
        </p:txBody>
      </p:sp>
    </p:spTree>
    <p:extLst>
      <p:ext uri="{BB962C8B-B14F-4D97-AF65-F5344CB8AC3E}">
        <p14:creationId xmlns:p14="http://schemas.microsoft.com/office/powerpoint/2010/main" val="28168719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0D82E4-8DD4-CDA9-A9AE-3A9015C9DAF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58A7530-4C80-AC53-CCB0-EA621E5FAE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Participant Response/Validation Files (ERCOT-to-REP)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26DF3DA-681E-4BF7-63B7-1E46BD8A6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0999" cy="5358218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C41A32-D1B5-9060-66CE-7D10549FEA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85D518B-1286-49E1-57A0-672D39002B6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0522163"/>
              </p:ext>
            </p:extLst>
          </p:nvPr>
        </p:nvGraphicFramePr>
        <p:xfrm>
          <a:off x="685800" y="1371600"/>
          <a:ext cx="7619999" cy="44723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079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2351121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Long Description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Common Fixes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Invalid-ESIID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 ID is not in ERCOT settlement system or has an Inactive or De-energized Status 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one or more days in the date range provided.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that all significant digits of ESI ID were entered and none inadvertently set to zero with copying/pasting processes.</a:t>
                      </a:r>
                      <a:b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that ESI ID is a valid ESI ID and is currently active. 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Not-ROR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Reporting REP is not the REP of record for one or more days in the date range provided.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if the submitting REP was the REP of record for ESI ID from the participation start date to the stop date inclusive.</a:t>
                      </a:r>
                      <a:b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If not the REP of record, remove row.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Invalid-Dates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days in the date range provided are in the report quarter.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program participation.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dates of the program for the ESI ID.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75487803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</a:rPr>
                        <a:t>Start-Date-After-Stop-Date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 date for the ESI ID is after the stop date provided.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program participation.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dates of the program for the ESI ID.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Date-Overlap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or more rows for the same ESIID with overlapping periods of participation</a:t>
                      </a:r>
                      <a:r>
                        <a:rPr lang="en-US" sz="12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program participation.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dates of the program for the ESI ID.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Duplicate-Row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Row is identical to a previous record except for sequence number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ESI ID Profile Type, must be ‘RES’ for all days from the Start Date to the Stop Date.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78804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0204993-AFE7-A1F2-1524-6CBE102DB6C4}"/>
              </a:ext>
            </a:extLst>
          </p:cNvPr>
          <p:cNvSpPr txBox="1"/>
          <p:nvPr/>
        </p:nvSpPr>
        <p:spPr>
          <a:xfrm>
            <a:off x="533400" y="990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ER3 Descriptions</a:t>
            </a:r>
          </a:p>
        </p:txBody>
      </p:sp>
    </p:spTree>
    <p:extLst>
      <p:ext uri="{BB962C8B-B14F-4D97-AF65-F5344CB8AC3E}">
        <p14:creationId xmlns:p14="http://schemas.microsoft.com/office/powerpoint/2010/main" val="3249303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51EE61-65BE-9452-A20E-754494B26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E6161BD3-3AF7-8825-8AB8-18712FDB3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Event Files (Secure Share)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ABBCA0F-4E8A-706D-90CE-3AE520FA4F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1753504-AA0D-7AAA-FDED-BB508BC2A7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80DF000-558C-945E-C3DD-30D3A05A22A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59374"/>
              </p:ext>
            </p:extLst>
          </p:nvPr>
        </p:nvGraphicFramePr>
        <p:xfrm>
          <a:off x="719546" y="914400"/>
          <a:ext cx="7510051" cy="359271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652">
                  <a:extLst>
                    <a:ext uri="{9D8B030D-6E8A-4147-A177-3AD203B41FA5}">
                      <a16:colId xmlns:a16="http://schemas.microsoft.com/office/drawing/2014/main" val="625467758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561088394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323905787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148167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ESI ID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ESI ID is the basic identifier assigned to each Service Delivery Point (SDP).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Alpha numeric (36)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133353590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Event Date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date the ESI ID was deployed for the Responsive Device program. 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Numeric (8) </a:t>
                      </a:r>
                      <a:r>
                        <a:rPr lang="en-US" sz="1400" dirty="0" err="1">
                          <a:effectLst/>
                        </a:rPr>
                        <a:t>yyyymmdd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8982443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Start Time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time the load reduction event started for the ESI ID.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Military Time format =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78724985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Stop Time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The time the load reduction event ended for the ESI ID.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Military Time format =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hh:mm</a:t>
                      </a:r>
                      <a:endParaRPr lang="en-US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3108771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 Type Code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Code for the type of appliance or device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 numeric (3)</a:t>
                      </a: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54638227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Pre-deploy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 or N – yes/no - was pre-cooling/pre-heating initiated prior to the event.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 numeric (1)</a:t>
                      </a: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91696229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Opt-Out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Y, N or U – yes/no/unknown - did the participant opt-out at any time during the event.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Alpha numeric (1)</a:t>
                      </a: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5073185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FD044FC0-DDDE-8B1C-9F7E-A7010CD80176}"/>
              </a:ext>
            </a:extLst>
          </p:cNvPr>
          <p:cNvSpPr txBox="1"/>
          <p:nvPr/>
        </p:nvSpPr>
        <p:spPr>
          <a:xfrm>
            <a:off x="838201" y="5587425"/>
            <a:ext cx="5486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413" indent="-633413"/>
            <a:r>
              <a:rPr lang="en-US" sz="1600" b="1" dirty="0">
                <a:solidFill>
                  <a:srgbClr val="FF0000"/>
                </a:solidFill>
              </a:rPr>
              <a:t>Note: Use multiple rows for an ESIID when it has been deployed more than once on a day.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30B82C9-C781-4A70-BE6B-7547A5A63A22}"/>
              </a:ext>
            </a:extLst>
          </p:cNvPr>
          <p:cNvSpPr txBox="1"/>
          <p:nvPr/>
        </p:nvSpPr>
        <p:spPr>
          <a:xfrm>
            <a:off x="838200" y="4572000"/>
            <a:ext cx="62484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Example Event file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1655726D-2901-68BC-5587-BEE1D14B0CC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931" y="4962452"/>
            <a:ext cx="4077269" cy="523948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2510880-50BD-4B9A-4912-F62194DA5C86}"/>
              </a:ext>
            </a:extLst>
          </p:cNvPr>
          <p:cNvSpPr txBox="1"/>
          <p:nvPr/>
        </p:nvSpPr>
        <p:spPr>
          <a:xfrm>
            <a:off x="5410200" y="4964668"/>
            <a:ext cx="21336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Pipe  ’|’   delimited.</a:t>
            </a:r>
          </a:p>
        </p:txBody>
      </p:sp>
    </p:spTree>
    <p:extLst>
      <p:ext uri="{BB962C8B-B14F-4D97-AF65-F5344CB8AC3E}">
        <p14:creationId xmlns:p14="http://schemas.microsoft.com/office/powerpoint/2010/main" val="435987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AF64751-6F08-958E-98BF-ADFD98C83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2CFD2C5-F2BA-96A1-7922-ABFB901A1B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REP Event Files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54EC9EF-3DE6-E53A-8877-0075B4CF19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0999" cy="5358218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4D75E5-8F15-0D56-4659-78F7DC988C7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203099E-82C7-092D-E31A-2A1D8FC868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6689378"/>
              </p:ext>
            </p:extLst>
          </p:nvPr>
        </p:nvGraphicFramePr>
        <p:xfrm>
          <a:off x="2438400" y="1600198"/>
          <a:ext cx="4191000" cy="274320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55477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2535523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</a:tblGrid>
              <a:tr h="54338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Device Type Code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Description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38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TST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Smart Thermostat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592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WH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Electric Domestic Water Heater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338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PP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Pool Pump.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59283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Electric Vehicle Charging</a:t>
                      </a:r>
                      <a:r>
                        <a:rPr lang="en-US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  <a:tr h="3380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OTH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Other Device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978804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E687D16-184B-6479-1968-74C3627DEF4A}"/>
              </a:ext>
            </a:extLst>
          </p:cNvPr>
          <p:cNvSpPr txBox="1"/>
          <p:nvPr/>
        </p:nvSpPr>
        <p:spPr>
          <a:xfrm>
            <a:off x="533400" y="990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Device Type Code Descriptions</a:t>
            </a:r>
          </a:p>
        </p:txBody>
      </p:sp>
    </p:spTree>
    <p:extLst>
      <p:ext uri="{BB962C8B-B14F-4D97-AF65-F5344CB8AC3E}">
        <p14:creationId xmlns:p14="http://schemas.microsoft.com/office/powerpoint/2010/main" val="6820006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37F92B-9C2D-E6AC-9613-42A866DA4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FEDBC7B9-507E-35DB-AFCA-5D5F872FA2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0809" y="1385883"/>
            <a:ext cx="5172797" cy="752580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8179CDA1-D978-FBC5-E502-68764F47A0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Event Response/Validation Files (ERCOT-to-REP)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DC78B55-4764-2CFE-423E-135DF91978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06BFE9-86BD-5C1C-25F2-3F27CD996C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E073A94-25F4-D3DB-CA37-1F0AEAE2E6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4024704"/>
              </p:ext>
            </p:extLst>
          </p:nvPr>
        </p:nvGraphicFramePr>
        <p:xfrm>
          <a:off x="914400" y="3916994"/>
          <a:ext cx="7510051" cy="2255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652">
                  <a:extLst>
                    <a:ext uri="{9D8B030D-6E8A-4147-A177-3AD203B41FA5}">
                      <a16:colId xmlns:a16="http://schemas.microsoft.com/office/drawing/2014/main" val="625467758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561088394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323905787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148167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“HDR”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133353590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Report Name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RDPEventERCOTValidation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(23)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8982443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Orig</a:t>
                      </a:r>
                      <a:r>
                        <a:rPr lang="en-US" sz="1600" dirty="0">
                          <a:effectLst/>
                        </a:rPr>
                        <a:t> Report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ID as sent in the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RDPEvent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 (blank if Secure Share)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78724985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REP Duns Number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 of record DUNS Number receiving this response report information based on the original file submission.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Numeric (9 or 13)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032256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011FC8B-153E-65F6-D20E-FAB96DC1CE4A}"/>
              </a:ext>
            </a:extLst>
          </p:cNvPr>
          <p:cNvSpPr txBox="1"/>
          <p:nvPr/>
        </p:nvSpPr>
        <p:spPr>
          <a:xfrm>
            <a:off x="914400" y="35168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Header Row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03EA5FD-D44B-A6E6-C80E-F6D6081EF2B5}"/>
              </a:ext>
            </a:extLst>
          </p:cNvPr>
          <p:cNvSpPr txBox="1"/>
          <p:nvPr/>
        </p:nvSpPr>
        <p:spPr>
          <a:xfrm>
            <a:off x="914400" y="914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Validation File Contents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56692D9-CD4B-BE01-83C2-9943D06DA942}"/>
              </a:ext>
            </a:extLst>
          </p:cNvPr>
          <p:cNvSpPr txBox="1"/>
          <p:nvPr/>
        </p:nvSpPr>
        <p:spPr>
          <a:xfrm>
            <a:off x="457200" y="241333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1600" dirty="0"/>
              <a:t>Three error message types:</a:t>
            </a:r>
          </a:p>
          <a:p>
            <a:pPr lvl="2">
              <a:defRPr/>
            </a:pPr>
            <a:r>
              <a:rPr lang="en-US" sz="1400" dirty="0"/>
              <a:t>Response Errors: ER1, ER2</a:t>
            </a:r>
          </a:p>
          <a:p>
            <a:pPr lvl="2">
              <a:defRPr/>
            </a:pPr>
            <a:r>
              <a:rPr lang="en-US" sz="1400" dirty="0"/>
              <a:t>Validation Errors: ER3</a:t>
            </a:r>
          </a:p>
          <a:p>
            <a:pPr lvl="1">
              <a:defRPr/>
            </a:pPr>
            <a:r>
              <a:rPr lang="en-US" sz="1600" dirty="0"/>
              <a:t>Three row types: HDR, ER*, SUM</a:t>
            </a:r>
          </a:p>
        </p:txBody>
      </p:sp>
    </p:spTree>
    <p:extLst>
      <p:ext uri="{BB962C8B-B14F-4D97-AF65-F5344CB8AC3E}">
        <p14:creationId xmlns:p14="http://schemas.microsoft.com/office/powerpoint/2010/main" val="235712153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CBB569-C2F0-B982-A647-8A7A68C368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527E005A-0555-85FC-34C4-F47F1B037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Event Response/Validation Files (ERCOT-to-REP)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228C4400-860C-4AEA-C0B3-690A6AF3A3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0999" cy="5358218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7BEB7C-C1A6-1A01-416C-4E3ECFBE742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D253FE1A-32E0-01B5-3351-97C050CDA6E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881322"/>
              </p:ext>
            </p:extLst>
          </p:nvPr>
        </p:nvGraphicFramePr>
        <p:xfrm>
          <a:off x="685800" y="1371600"/>
          <a:ext cx="7619999" cy="44958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079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2351121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30435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Long Description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Common Fixes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49704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Invalid-Event-Date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Event date is outside the reporting quarter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Correct the event date or if the event date is in a different quarter delete the row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095728546"/>
                  </a:ext>
                </a:extLst>
              </a:tr>
              <a:tr h="112084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Invalid-ESIID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 ID is not found in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RDDParticipant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file on event date.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that all significant digits of ESI ID were entered and none inadvertently set to zero with copying/pasting processes.</a:t>
                      </a:r>
                      <a:b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Check whether the ESI ID has been omitted from the </a:t>
                      </a:r>
                      <a:r>
                        <a:rPr lang="en-US" sz="1300" kern="1200" dirty="0" err="1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RDPParticipant</a:t>
                      </a: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file. </a:t>
                      </a: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670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Pre-Deploy-Invalid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Pre-deploy ‘Y’ for a device type other than ‘TST’.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Pre-cooling and pre-heating are only applicable to Smart thermostats. Other device types should have pre-event set to ‘N’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670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Start-Time-After-Stop-Time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Event start time is later than the stop time provided.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the event.</a:t>
                      </a:r>
                      <a:b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times of the event for the ESI ID.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72955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Time-Overlap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or more rows for the same ESIID with overlapping event periods</a:t>
                      </a: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the event.</a:t>
                      </a:r>
                      <a:b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times of the event for the ESI ID.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  <a:tr h="5020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Duplicate-Row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Row is identical to a previous row.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 duplicate row..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78804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A9A58257-193B-A71C-7BDB-ECFA5AE262EA}"/>
              </a:ext>
            </a:extLst>
          </p:cNvPr>
          <p:cNvSpPr txBox="1"/>
          <p:nvPr/>
        </p:nvSpPr>
        <p:spPr>
          <a:xfrm>
            <a:off x="533400" y="990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ER3 Descriptions</a:t>
            </a:r>
          </a:p>
        </p:txBody>
      </p:sp>
    </p:spTree>
    <p:extLst>
      <p:ext uri="{BB962C8B-B14F-4D97-AF65-F5344CB8AC3E}">
        <p14:creationId xmlns:p14="http://schemas.microsoft.com/office/powerpoint/2010/main" val="65640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0D8BB3-D4DF-5A0B-0310-9477E8DDA8A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5DD3D6D-0162-5863-DAF6-7616B59FE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TDSP LM Participation Files (Secure Share)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E3A4248-6A61-1CE3-A152-E7EE090DC7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BB2645-9EB4-38FB-62F1-6FA4BFD94C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19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71CB3531-8C9C-1D88-6BAF-7D0101D07E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603749"/>
              </p:ext>
            </p:extLst>
          </p:nvPr>
        </p:nvGraphicFramePr>
        <p:xfrm>
          <a:off x="719548" y="1066800"/>
          <a:ext cx="7510051" cy="25860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652">
                  <a:extLst>
                    <a:ext uri="{9D8B030D-6E8A-4147-A177-3AD203B41FA5}">
                      <a16:colId xmlns:a16="http://schemas.microsoft.com/office/drawing/2014/main" val="625467758"/>
                    </a:ext>
                  </a:extLst>
                </a:gridCol>
                <a:gridCol w="4343400">
                  <a:extLst>
                    <a:ext uri="{9D8B030D-6E8A-4147-A177-3AD203B41FA5}">
                      <a16:colId xmlns:a16="http://schemas.microsoft.com/office/drawing/2014/main" val="561088394"/>
                    </a:ext>
                  </a:extLst>
                </a:gridCol>
                <a:gridCol w="1523999">
                  <a:extLst>
                    <a:ext uri="{9D8B030D-6E8A-4147-A177-3AD203B41FA5}">
                      <a16:colId xmlns:a16="http://schemas.microsoft.com/office/drawing/2014/main" val="323905787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148167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ESI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ESI ID is the basic identifier assigned to each Service Delivery Point (SDP).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Alpha numeric (36)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133353590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Start 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date the ESI ID commenced participation in the TDSP’s Load Management program.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Numeric (8) yyyymmdd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8982443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Stop Date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The date the ESI ID ended participation in the TDSP’s Load Management program.</a:t>
                      </a:r>
                      <a:r>
                        <a:rPr lang="en-US" sz="18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If the ESI ID is still actively participating, enter the last date of the calendar quarter.</a:t>
                      </a:r>
                      <a:r>
                        <a:rPr lang="en-US" sz="1600" dirty="0">
                          <a:effectLst/>
                        </a:rPr>
                        <a:t>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Numeric (8) </a:t>
                      </a:r>
                      <a:r>
                        <a:rPr lang="en-US" sz="1600" dirty="0" err="1">
                          <a:effectLst/>
                        </a:rPr>
                        <a:t>yyyymmdd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787249856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B7992280-1438-C6D1-BCA2-025F57448CE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546" y="4114800"/>
            <a:ext cx="3788203" cy="1322864"/>
          </a:xfrm>
          <a:prstGeom prst="rect">
            <a:avLst/>
          </a:prstGeom>
          <a:ln w="19050">
            <a:solidFill>
              <a:schemeClr val="tx1"/>
            </a:solidFill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35000F25-0A9D-788D-8279-CE11C5370FD2}"/>
              </a:ext>
            </a:extLst>
          </p:cNvPr>
          <p:cNvSpPr txBox="1"/>
          <p:nvPr/>
        </p:nvSpPr>
        <p:spPr>
          <a:xfrm>
            <a:off x="1066801" y="5486400"/>
            <a:ext cx="60959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3413" indent="-633413"/>
            <a:r>
              <a:rPr lang="en-US" b="1" dirty="0">
                <a:solidFill>
                  <a:srgbClr val="FF0000"/>
                </a:solidFill>
              </a:rPr>
              <a:t>Note: Use multiple rows for an ESIID when it has discontinuous participation during a quarter.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E31116-5D08-A584-3F07-46D538BDE1EF}"/>
              </a:ext>
            </a:extLst>
          </p:cNvPr>
          <p:cNvSpPr txBox="1"/>
          <p:nvPr/>
        </p:nvSpPr>
        <p:spPr>
          <a:xfrm>
            <a:off x="1066800" y="37338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Example Participant file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57A001C5-26A7-B18F-CDB5-821C9405156A}"/>
              </a:ext>
            </a:extLst>
          </p:cNvPr>
          <p:cNvSpPr txBox="1"/>
          <p:nvPr/>
        </p:nvSpPr>
        <p:spPr>
          <a:xfrm>
            <a:off x="5029200" y="3962400"/>
            <a:ext cx="2133600" cy="369332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Pipe  ’|’   delimited.</a:t>
            </a:r>
          </a:p>
        </p:txBody>
      </p:sp>
    </p:spTree>
    <p:extLst>
      <p:ext uri="{BB962C8B-B14F-4D97-AF65-F5344CB8AC3E}">
        <p14:creationId xmlns:p14="http://schemas.microsoft.com/office/powerpoint/2010/main" val="166048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200" dirty="0"/>
              <a:t>Background</a:t>
            </a:r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Data Submission</a:t>
            </a:r>
            <a:endParaRPr lang="en-US" altLang="en-US" sz="1800" dirty="0"/>
          </a:p>
          <a:p>
            <a:pPr lvl="2">
              <a:defRPr/>
            </a:pPr>
            <a:r>
              <a:rPr lang="en-US" altLang="en-US" sz="1800" dirty="0"/>
              <a:t>Initial plan</a:t>
            </a:r>
          </a:p>
          <a:p>
            <a:pPr lvl="2">
              <a:defRPr/>
            </a:pPr>
            <a:r>
              <a:rPr lang="en-US" altLang="en-US" sz="1800" dirty="0"/>
              <a:t>Long term plan</a:t>
            </a:r>
          </a:p>
          <a:p>
            <a:pPr lvl="2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altLang="en-US" sz="2200" dirty="0"/>
              <a:t>Draft NPRR</a:t>
            </a:r>
          </a:p>
          <a:p>
            <a:pPr lvl="2">
              <a:defRPr/>
            </a:pPr>
            <a:r>
              <a:rPr lang="en-US" altLang="en-US" sz="1800" dirty="0"/>
              <a:t>REP participation data</a:t>
            </a:r>
          </a:p>
          <a:p>
            <a:pPr lvl="2">
              <a:defRPr/>
            </a:pPr>
            <a:r>
              <a:rPr lang="en-US" altLang="en-US" sz="1800" dirty="0"/>
              <a:t>REP event data</a:t>
            </a:r>
          </a:p>
          <a:p>
            <a:pPr lvl="2">
              <a:defRPr/>
            </a:pPr>
            <a:r>
              <a:rPr lang="en-US" altLang="en-US" sz="1800" dirty="0"/>
              <a:t>TDSP participation data</a:t>
            </a:r>
          </a:p>
          <a:p>
            <a:pPr lvl="1">
              <a:defRPr/>
            </a:pPr>
            <a:endParaRPr lang="en-US" altLang="en-US" sz="2200" dirty="0"/>
          </a:p>
          <a:p>
            <a:pPr lvl="1">
              <a:defRPr/>
            </a:pPr>
            <a:r>
              <a:rPr lang="en-US" altLang="en-US" sz="2200" dirty="0"/>
              <a:t>Stakeholder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25458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ABD14B-81CB-BA06-1366-6A66D56D71E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46F28D3-24DF-05CF-13AD-734A6541CC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388974"/>
            <a:ext cx="6629400" cy="838317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3" name="Title 2">
            <a:extLst>
              <a:ext uri="{FF2B5EF4-FFF2-40B4-BE49-F238E27FC236}">
                <a16:creationId xmlns:a16="http://schemas.microsoft.com/office/drawing/2014/main" id="{5C2F57E9-868D-E6B7-F7B1-DE9924FB0A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Participant Response/Validation Files (ERCOT-to-TDSP)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A4D319ED-C9A6-F9D8-2E50-C173BF0DB5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7F6190-93A1-0AFD-0A61-6137F96BD5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20</a:t>
            </a:fld>
            <a:endParaRPr lang="en-US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07E5901F-3D75-85B6-EEBC-5C24A0055B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013866"/>
              </p:ext>
            </p:extLst>
          </p:nvPr>
        </p:nvGraphicFramePr>
        <p:xfrm>
          <a:off x="914400" y="3916994"/>
          <a:ext cx="7510051" cy="22552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652">
                  <a:extLst>
                    <a:ext uri="{9D8B030D-6E8A-4147-A177-3AD203B41FA5}">
                      <a16:colId xmlns:a16="http://schemas.microsoft.com/office/drawing/2014/main" val="625467758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561088394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3239057878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296148167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“HDR”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133353590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Report Name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TDLMParticipantERCOTValidation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8982443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>
                          <a:effectLst/>
                        </a:rPr>
                        <a:t>Orig</a:t>
                      </a:r>
                      <a:r>
                        <a:rPr lang="en-US" sz="1600" dirty="0">
                          <a:effectLst/>
                        </a:rPr>
                        <a:t> Report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Report ID as sent in the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TDLMParticipant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 (blank if Secure Share)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78724985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TDSP Duns Number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TDSP DUNS Number receiving this response report information based on the original file submission.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Numeric (9 or 13)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032256010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2FBCDABE-4305-3135-B6BD-9E9B145CC9D8}"/>
              </a:ext>
            </a:extLst>
          </p:cNvPr>
          <p:cNvSpPr txBox="1"/>
          <p:nvPr/>
        </p:nvSpPr>
        <p:spPr>
          <a:xfrm>
            <a:off x="914400" y="3516868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Header Row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58AA7A-DA58-C82F-5D07-527402F179D7}"/>
              </a:ext>
            </a:extLst>
          </p:cNvPr>
          <p:cNvSpPr txBox="1"/>
          <p:nvPr/>
        </p:nvSpPr>
        <p:spPr>
          <a:xfrm>
            <a:off x="914400" y="9144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Sample Validation File Contents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6088C59-B44B-93A4-FF29-F2055E296A0A}"/>
              </a:ext>
            </a:extLst>
          </p:cNvPr>
          <p:cNvSpPr txBox="1"/>
          <p:nvPr/>
        </p:nvSpPr>
        <p:spPr>
          <a:xfrm>
            <a:off x="457200" y="2413337"/>
            <a:ext cx="4572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1">
              <a:defRPr/>
            </a:pPr>
            <a:r>
              <a:rPr lang="en-US" sz="1600" dirty="0"/>
              <a:t>Three error message types:</a:t>
            </a:r>
          </a:p>
          <a:p>
            <a:pPr lvl="2">
              <a:defRPr/>
            </a:pPr>
            <a:r>
              <a:rPr lang="en-US" sz="1400" dirty="0"/>
              <a:t>Response Errors: ER1, ER2</a:t>
            </a:r>
          </a:p>
          <a:p>
            <a:pPr lvl="2">
              <a:defRPr/>
            </a:pPr>
            <a:r>
              <a:rPr lang="en-US" sz="1400" dirty="0"/>
              <a:t>Validation Errors: ER3</a:t>
            </a:r>
          </a:p>
          <a:p>
            <a:pPr lvl="1">
              <a:defRPr/>
            </a:pPr>
            <a:r>
              <a:rPr lang="en-US" sz="1600" dirty="0"/>
              <a:t>Three row types: HDR, ER*, SUM</a:t>
            </a:r>
          </a:p>
        </p:txBody>
      </p:sp>
    </p:spTree>
    <p:extLst>
      <p:ext uri="{BB962C8B-B14F-4D97-AF65-F5344CB8AC3E}">
        <p14:creationId xmlns:p14="http://schemas.microsoft.com/office/powerpoint/2010/main" val="41597365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263BB68-F3FF-6584-76D7-B2D08AD2AA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F8BAAF12-2A62-5AAA-0B80-15D36FED96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TDSP Response/Validation Files (ERCOT-to-TDSP)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0645D3B-A21F-168F-88AA-5DA6B80565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4E0431-3579-45CD-4180-18095363C68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21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6D223FF7-5A8C-9365-0BA8-E637D99A8F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9361375"/>
              </p:ext>
            </p:extLst>
          </p:nvPr>
        </p:nvGraphicFramePr>
        <p:xfrm>
          <a:off x="685800" y="1512332"/>
          <a:ext cx="7347603" cy="39481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204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“ER1”,”ER2” or “ER3”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Number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unique sequential record number starting with “1”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ESI ID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ESI ID is the basic identifier assigned to each SDP.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(36)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Record Type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The type of record in error. Valid values are DET, HDR, and SUM.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Original Record Number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Original DET Record Number sent from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RDPParticipant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 that is in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Required if Original Record Type is DET.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635003681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Field Name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Field name of record that is in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(80)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621917617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Error Description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Description of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(80)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91763373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08D324DE-A0E1-0719-1EB9-A85FEF90455F}"/>
              </a:ext>
            </a:extLst>
          </p:cNvPr>
          <p:cNvSpPr txBox="1"/>
          <p:nvPr/>
        </p:nvSpPr>
        <p:spPr>
          <a:xfrm>
            <a:off x="533400" y="114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Error Row</a:t>
            </a:r>
          </a:p>
        </p:txBody>
      </p:sp>
    </p:spTree>
    <p:extLst>
      <p:ext uri="{BB962C8B-B14F-4D97-AF65-F5344CB8AC3E}">
        <p14:creationId xmlns:p14="http://schemas.microsoft.com/office/powerpoint/2010/main" val="328015846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DF06895-5709-A20C-E805-0BB8DFBB69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DF900CC9-B7D3-6484-6654-4644443022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TDSP Response/Validation Files (ERCOT-to-TDSP)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CF9A5DA8-D15B-1919-17B0-DFF8DFA895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2B7F01D-F7F2-1563-8417-F8DC6E51AE2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22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51F4C7B2-CF3A-C0C0-D821-A9B50FF2E4F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8138821"/>
              </p:ext>
            </p:extLst>
          </p:nvPr>
        </p:nvGraphicFramePr>
        <p:xfrm>
          <a:off x="685800" y="1512332"/>
          <a:ext cx="7347603" cy="28179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80204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3993290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187410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Data Element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Comments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Format</a:t>
                      </a:r>
                      <a:endParaRPr lang="en-US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Record Type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Hard Code “SUM”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Alpha 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Number of DET Records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DET records in the original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TDLMParticipant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473169606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Total Number of processed DET Records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DET records processed without error from the </a:t>
                      </a:r>
                      <a:r>
                        <a:rPr lang="en-US" sz="1400" dirty="0" err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TDLMParticipant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file.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 Number of Error Records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number of DET records in error.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Numeric (8)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F65E254B-2334-300A-9174-F1CC0CF7969D}"/>
              </a:ext>
            </a:extLst>
          </p:cNvPr>
          <p:cNvSpPr txBox="1"/>
          <p:nvPr/>
        </p:nvSpPr>
        <p:spPr>
          <a:xfrm>
            <a:off x="533400" y="11430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Sum Row</a:t>
            </a:r>
          </a:p>
        </p:txBody>
      </p:sp>
    </p:spTree>
    <p:extLst>
      <p:ext uri="{BB962C8B-B14F-4D97-AF65-F5344CB8AC3E}">
        <p14:creationId xmlns:p14="http://schemas.microsoft.com/office/powerpoint/2010/main" val="5866996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F389675-9804-C52A-F05F-B56472C17B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76537C62-4E6B-78E8-9DA9-96264F000A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ERCOT Participant Response/Validation Files (ERCOT-to-TDSP)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BD91D42-343C-1BF0-6496-CC85DBDAB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000999" cy="5358218"/>
          </a:xfrm>
        </p:spPr>
        <p:txBody>
          <a:bodyPr lIns="0"/>
          <a:lstStyle/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5ACD39-7A05-6815-A5A6-2F7537180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23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B2E8861A-81A6-3199-2896-8BD76C60A3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8529986"/>
              </p:ext>
            </p:extLst>
          </p:nvPr>
        </p:nvGraphicFramePr>
        <p:xfrm>
          <a:off x="685800" y="1371600"/>
          <a:ext cx="7619999" cy="462936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35079">
                  <a:extLst>
                    <a:ext uri="{9D8B030D-6E8A-4147-A177-3AD203B41FA5}">
                      <a16:colId xmlns:a16="http://schemas.microsoft.com/office/drawing/2014/main" val="1142607191"/>
                    </a:ext>
                  </a:extLst>
                </a:gridCol>
                <a:gridCol w="2351121">
                  <a:extLst>
                    <a:ext uri="{9D8B030D-6E8A-4147-A177-3AD203B41FA5}">
                      <a16:colId xmlns:a16="http://schemas.microsoft.com/office/drawing/2014/main" val="430501016"/>
                    </a:ext>
                  </a:extLst>
                </a:gridCol>
                <a:gridCol w="3733799">
                  <a:extLst>
                    <a:ext uri="{9D8B030D-6E8A-4147-A177-3AD203B41FA5}">
                      <a16:colId xmlns:a16="http://schemas.microsoft.com/office/drawing/2014/main" val="4192861075"/>
                    </a:ext>
                  </a:extLst>
                </a:gridCol>
              </a:tblGrid>
              <a:tr h="28361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Error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Long Description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Common Fixes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7892763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dirty="0">
                          <a:effectLst/>
                        </a:rPr>
                        <a:t>Invalid-ESIID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ESI ID is not in ERCOT settlement system or has an Inactive or De-energized </a:t>
                      </a:r>
                      <a:r>
                        <a:rPr lang="en-US" sz="13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 one or more days in the date range provided.</a:t>
                      </a:r>
                      <a:endParaRPr lang="en-US" sz="13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that all significant digits of ESI ID were entered and none inadvertently set to zero with copying/pasting processes.</a:t>
                      </a:r>
                      <a:b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that ESI ID is a valid ESI ID and is currently active. 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052475908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Invalid-Dates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2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 days in the date range provided are in the report quarter.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program participation.</a:t>
                      </a:r>
                      <a:b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dates of the program for the ESI ID.</a:t>
                      </a:r>
                      <a:endParaRPr lang="en-US" sz="12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29188775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Start-Date-After-Stop-Date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Start date for the ESI ID is after the stop date provided.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program participation.</a:t>
                      </a:r>
                      <a:b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dates of the program for the ESI ID.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625811674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Date-Overlap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Two or more rows for the same ESIID with overlapping periods of participation</a:t>
                      </a: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Check start and stop dates of program participation.</a:t>
                      </a:r>
                      <a:b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3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Correct the start and/or stop dates of the program for the ESI ID.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175753249"/>
                  </a:ext>
                </a:extLst>
              </a:tr>
              <a:tr h="321173"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kern="1200" dirty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Duplicate-Row</a:t>
                      </a: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Row is identical to a previous record except for sequence number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3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Check ESI ID Profile Type, must be ‘RES’ for all days from the Start Date to the Stop Date.</a:t>
                      </a:r>
                      <a:endParaRPr lang="en-US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4097880482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493F6D6A-F320-EFD5-6999-815E6A68D2D5}"/>
              </a:ext>
            </a:extLst>
          </p:cNvPr>
          <p:cNvSpPr txBox="1"/>
          <p:nvPr/>
        </p:nvSpPr>
        <p:spPr>
          <a:xfrm>
            <a:off x="533400" y="990600"/>
            <a:ext cx="624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ER3 Descriptions</a:t>
            </a:r>
          </a:p>
        </p:txBody>
      </p:sp>
    </p:spTree>
    <p:extLst>
      <p:ext uri="{BB962C8B-B14F-4D97-AF65-F5344CB8AC3E}">
        <p14:creationId xmlns:p14="http://schemas.microsoft.com/office/powerpoint/2010/main" val="328388321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REP and TDSP Feedback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312D054-7638-E943-3402-DF20F96F00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1119979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altLang="en-US" sz="2000" dirty="0"/>
              <a:t>ERCOT could create a REP ESIID list file (similar to the one provided for the Annual DR Survey).</a:t>
            </a:r>
          </a:p>
          <a:p>
            <a:pPr lvl="2">
              <a:defRPr/>
            </a:pPr>
            <a:r>
              <a:rPr lang="en-US" altLang="en-US" sz="1600" dirty="0"/>
              <a:t>Send to all REPs ~20 days after the end of a calendar quarter</a:t>
            </a:r>
          </a:p>
          <a:p>
            <a:pPr lvl="2">
              <a:defRPr/>
            </a:pPr>
            <a:r>
              <a:rPr lang="en-US" altLang="en-US" sz="1600" dirty="0" err="1"/>
              <a:t>ESIID|Start-date|Stop-date</a:t>
            </a:r>
            <a:r>
              <a:rPr lang="en-US" altLang="en-US" sz="1600" dirty="0"/>
              <a:t>.</a:t>
            </a:r>
          </a:p>
          <a:p>
            <a:pPr lvl="2">
              <a:defRPr/>
            </a:pPr>
            <a:r>
              <a:rPr lang="en-US" altLang="en-US" sz="1600" dirty="0"/>
              <a:t>Active Residential ESI IDs the REP owns for one or more days during the calendar quarter.</a:t>
            </a:r>
          </a:p>
          <a:p>
            <a:pPr lvl="2">
              <a:defRPr/>
            </a:pPr>
            <a:r>
              <a:rPr lang="en-US" altLang="en-US" sz="1600" dirty="0"/>
              <a:t>REPs could use the file to pre-screen their submissions to ERCOT.</a:t>
            </a:r>
          </a:p>
          <a:p>
            <a:pPr lvl="2">
              <a:defRPr/>
            </a:pPr>
            <a:endParaRPr lang="en-US" altLang="en-US" sz="1600" dirty="0"/>
          </a:p>
          <a:p>
            <a:pPr lvl="1">
              <a:defRPr/>
            </a:pPr>
            <a:r>
              <a:rPr lang="en-US" altLang="en-US" sz="2000" dirty="0"/>
              <a:t>Other items?</a:t>
            </a:r>
          </a:p>
        </p:txBody>
      </p:sp>
    </p:spTree>
    <p:extLst>
      <p:ext uri="{BB962C8B-B14F-4D97-AF65-F5344CB8AC3E}">
        <p14:creationId xmlns:p14="http://schemas.microsoft.com/office/powerpoint/2010/main" val="35633145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sz="2000" dirty="0"/>
              <a:t>ERCOT considers workshop feedback and officially submits NPRR.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dirty="0"/>
              <a:t>(If needed) ERCOT sends out updated initial data submission plan.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sz="2000" b="1" dirty="0">
                <a:solidFill>
                  <a:srgbClr val="FF0000"/>
                </a:solidFill>
              </a:rPr>
              <a:t>REPs and TDSPs send email to </a:t>
            </a:r>
            <a:r>
              <a:rPr lang="en-US" sz="20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drsurvey@ercot.com</a:t>
            </a:r>
            <a:r>
              <a:rPr lang="en-US" sz="2000" b="1" dirty="0">
                <a:solidFill>
                  <a:srgbClr val="FF0000"/>
                </a:solidFill>
              </a:rPr>
              <a:t> with email addresses of people who will be involved in the data exchange process!</a:t>
            </a:r>
          </a:p>
          <a:p>
            <a:pPr lvl="1">
              <a:defRPr/>
            </a:pPr>
            <a:endParaRPr lang="en-US" sz="2000" dirty="0"/>
          </a:p>
          <a:p>
            <a:pPr lvl="1">
              <a:defRPr/>
            </a:pPr>
            <a:r>
              <a:rPr lang="en-US" altLang="en-US" sz="2000" dirty="0"/>
              <a:t>REPs and TDSPs submit data.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dirty="0"/>
              <a:t>ERCOT validates submissions and returns response and validation files within three business days.</a:t>
            </a:r>
          </a:p>
          <a:p>
            <a:pPr lvl="1">
              <a:defRPr/>
            </a:pPr>
            <a:endParaRPr lang="en-US" altLang="en-US" sz="2000" dirty="0"/>
          </a:p>
          <a:p>
            <a:pPr lvl="1">
              <a:defRPr/>
            </a:pPr>
            <a:r>
              <a:rPr lang="en-US" altLang="en-US" sz="2000" dirty="0"/>
              <a:t>First submission deadline for validated files: May 15.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2045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860800" y="2065338"/>
            <a:ext cx="1136650" cy="1925637"/>
            <a:chOff x="1968" y="672"/>
            <a:chExt cx="1416" cy="2400"/>
          </a:xfrm>
        </p:grpSpPr>
        <p:pic>
          <p:nvPicPr>
            <p:cNvPr id="6" name="Picture 4" descr="MCj03403080000[1]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68" y="672"/>
              <a:ext cx="1416" cy="2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7" name="Text Box 5"/>
            <p:cNvSpPr txBox="1">
              <a:spLocks noChangeArrowheads="1"/>
            </p:cNvSpPr>
            <p:nvPr/>
          </p:nvSpPr>
          <p:spPr bwMode="auto">
            <a:xfrm>
              <a:off x="2496" y="1008"/>
              <a:ext cx="576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ON</a:t>
              </a:r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2496" y="2353"/>
              <a:ext cx="739" cy="384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2000" b="1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  <a:buFontTx/>
                <a:buNone/>
              </a:pPr>
              <a:r>
                <a:rPr lang="en-US" altLang="en-US" sz="1400" b="0">
                  <a:latin typeface="Britannic Bold" panose="020B0903060703020204" pitchFamily="34" charset="0"/>
                </a:rPr>
                <a:t>OFF</a:t>
              </a:r>
            </a:p>
          </p:txBody>
        </p:sp>
      </p:grp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133600" y="5068888"/>
            <a:ext cx="215103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3205163" algn="l"/>
              </a:tabLst>
              <a:defRPr sz="2000" b="1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32051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320516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0" dirty="0">
                <a:hlinkClick r:id="rId3"/>
              </a:rPr>
              <a:t>craish@ercot.com</a:t>
            </a:r>
            <a:r>
              <a:rPr lang="en-US" altLang="en-US" sz="1800" b="0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9711597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sz="1600" dirty="0"/>
              <a:t>Public Utility Regulatory Act (PURA) §39.919, as enacted by Senate Bill (SB) 1699, Section 5 by the 88th Texas Legislature, Regular Session.</a:t>
            </a:r>
          </a:p>
          <a:p>
            <a:pPr lvl="1">
              <a:defRPr/>
            </a:pPr>
            <a:endParaRPr lang="en-US" altLang="en-US" sz="800" dirty="0"/>
          </a:p>
          <a:p>
            <a:pPr lvl="1">
              <a:defRPr/>
            </a:pPr>
            <a:r>
              <a:rPr lang="en-US" sz="1600" dirty="0"/>
              <a:t>16 Texas Administrative Code (TAC) §25.186, Goal for Average Total Residential Load Reduction.</a:t>
            </a:r>
          </a:p>
          <a:p>
            <a:pPr lvl="1">
              <a:defRPr/>
            </a:pPr>
            <a:endParaRPr lang="en-US" altLang="en-US" sz="800" dirty="0"/>
          </a:p>
          <a:p>
            <a:pPr marL="914400" lvl="1" indent="-452438">
              <a:defRPr/>
            </a:pPr>
            <a:r>
              <a:rPr lang="en-US" sz="1600" dirty="0"/>
              <a:t>(a) Application. This section applies to the independent organization certified under PURA §39.151 for the Electric Reliability Council of Texas (</a:t>
            </a:r>
            <a:r>
              <a:rPr lang="en-US" sz="1600" dirty="0">
                <a:highlight>
                  <a:srgbClr val="FFFF00"/>
                </a:highlight>
              </a:rPr>
              <a:t>ERCOT</a:t>
            </a:r>
            <a:r>
              <a:rPr lang="en-US" sz="1600" dirty="0"/>
              <a:t>) region, a transmission and distribution utility (</a:t>
            </a:r>
            <a:r>
              <a:rPr lang="en-US" sz="1600" dirty="0">
                <a:highlight>
                  <a:srgbClr val="FFFF00"/>
                </a:highlight>
              </a:rPr>
              <a:t>TDU</a:t>
            </a:r>
            <a:r>
              <a:rPr lang="en-US" sz="1600" dirty="0"/>
              <a:t>), and a retail electric provider (</a:t>
            </a:r>
            <a:r>
              <a:rPr lang="en-US" sz="1600" dirty="0">
                <a:highlight>
                  <a:srgbClr val="FFFF00"/>
                </a:highlight>
              </a:rPr>
              <a:t>REP</a:t>
            </a:r>
            <a:r>
              <a:rPr lang="en-US" sz="1600" dirty="0"/>
              <a:t>) providing demand response using a responsive device program to residential customers.</a:t>
            </a:r>
          </a:p>
          <a:p>
            <a:pPr marL="457200" lvl="1" indent="0">
              <a:buNone/>
              <a:defRPr/>
            </a:pPr>
            <a:endParaRPr lang="en-US" altLang="en-US" sz="800" dirty="0"/>
          </a:p>
          <a:p>
            <a:pPr marL="914400" lvl="1" indent="-457200">
              <a:defRPr/>
            </a:pPr>
            <a:r>
              <a:rPr lang="en-US" sz="1600" dirty="0"/>
              <a:t>(b) Definition. When used in this section, the term </a:t>
            </a:r>
            <a:r>
              <a:rPr lang="en-US" sz="1600" dirty="0">
                <a:highlight>
                  <a:srgbClr val="FFFF00"/>
                </a:highlight>
              </a:rPr>
              <a:t>“smart responsive appliance or device”</a:t>
            </a:r>
            <a:r>
              <a:rPr lang="en-US" sz="1600" dirty="0"/>
              <a:t> has the following meaning unless the context indicates otherwise. An </a:t>
            </a:r>
            <a:r>
              <a:rPr lang="en-US" sz="1600" dirty="0">
                <a:highlight>
                  <a:srgbClr val="FFFF00"/>
                </a:highlight>
              </a:rPr>
              <a:t>appliance or device that may be enabled to allow its electric usage or electric usage of connected appliances or devices to be adjusted remotely</a:t>
            </a:r>
            <a:r>
              <a:rPr lang="en-US" sz="1600" dirty="0"/>
              <a:t>.</a:t>
            </a:r>
          </a:p>
          <a:p>
            <a:pPr marL="914400" lvl="1" indent="-457200">
              <a:defRPr/>
            </a:pPr>
            <a:endParaRPr lang="en-US" sz="800" dirty="0"/>
          </a:p>
          <a:p>
            <a:pPr marL="914400" lvl="1" indent="-457200">
              <a:defRPr/>
            </a:pPr>
            <a:r>
              <a:rPr lang="en-US" altLang="en-US" sz="1600" dirty="0"/>
              <a:t>REPS may contract with a DR Provider.</a:t>
            </a:r>
          </a:p>
          <a:p>
            <a:pPr marL="914400" lvl="1" indent="-457200">
              <a:defRPr/>
            </a:pPr>
            <a:endParaRPr lang="en-US" altLang="en-US" sz="800" dirty="0"/>
          </a:p>
          <a:p>
            <a:pPr marL="914400" lvl="1" indent="-457200">
              <a:defRPr/>
            </a:pPr>
            <a:r>
              <a:rPr lang="en-US" altLang="en-US" sz="1600" dirty="0"/>
              <a:t>Participating Customers may not include those participating in ERS or TDSP Load Management.</a:t>
            </a:r>
            <a:endParaRPr lang="en-US" alt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297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 (continued)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sz="1600" dirty="0"/>
              <a:t>REPs must submit data to ERCOT no later than </a:t>
            </a:r>
            <a:r>
              <a:rPr lang="en-US" sz="1600" dirty="0">
                <a:highlight>
                  <a:srgbClr val="FFFF00"/>
                </a:highlight>
              </a:rPr>
              <a:t>45 days after the end of each calendar quarter</a:t>
            </a:r>
            <a:r>
              <a:rPr lang="en-US" sz="1600" dirty="0"/>
              <a:t>.</a:t>
            </a:r>
          </a:p>
          <a:p>
            <a:pPr lvl="2">
              <a:defRPr/>
            </a:pPr>
            <a:r>
              <a:rPr lang="en-US" sz="1400" dirty="0"/>
              <a:t>ESIIDs of participants</a:t>
            </a:r>
          </a:p>
          <a:p>
            <a:pPr lvl="2">
              <a:defRPr/>
            </a:pPr>
            <a:r>
              <a:rPr lang="en-US" sz="1400" dirty="0"/>
              <a:t>Events: date, start-time, stop-time, ESIIDs deployed</a:t>
            </a:r>
          </a:p>
          <a:p>
            <a:pPr lvl="2">
              <a:defRPr/>
            </a:pPr>
            <a:endParaRPr lang="en-US" sz="800" dirty="0"/>
          </a:p>
          <a:p>
            <a:pPr lvl="1">
              <a:defRPr/>
            </a:pPr>
            <a:r>
              <a:rPr lang="en-US" sz="1600" dirty="0"/>
              <a:t>ERCOT must publicly file </a:t>
            </a:r>
            <a:r>
              <a:rPr lang="en-US" sz="1600" dirty="0">
                <a:highlight>
                  <a:srgbClr val="FFFF00"/>
                </a:highlight>
              </a:rPr>
              <a:t>results by March 31 </a:t>
            </a:r>
            <a:r>
              <a:rPr lang="en-US" sz="1600" dirty="0"/>
              <a:t>for 12 months ending November 30 of the previous year. For each daily ERCOT peak demand period</a:t>
            </a:r>
          </a:p>
          <a:p>
            <a:pPr lvl="2">
              <a:defRPr/>
            </a:pPr>
            <a:r>
              <a:rPr lang="en-US" sz="1400" dirty="0"/>
              <a:t>Date and time of the ERCOT hourly and 15-minute peak and net peak</a:t>
            </a:r>
          </a:p>
          <a:p>
            <a:pPr lvl="2">
              <a:defRPr/>
            </a:pPr>
            <a:r>
              <a:rPr lang="en-US" sz="1400" dirty="0"/>
              <a:t>The </a:t>
            </a:r>
            <a:r>
              <a:rPr lang="en-US" sz="1400" u="sng" dirty="0"/>
              <a:t>aggregated</a:t>
            </a:r>
            <a:r>
              <a:rPr lang="en-US" sz="1400" dirty="0"/>
              <a:t> hourly and 15-minute interval load of all ESIIDs with smart devices</a:t>
            </a:r>
          </a:p>
          <a:p>
            <a:pPr lvl="2">
              <a:defRPr/>
            </a:pPr>
            <a:r>
              <a:rPr lang="en-US" sz="1400" dirty="0"/>
              <a:t>For deployment days, the estimated hourly and 15-minute interval load reduction during the peak period or EEA.(for all ESIIDs and for deployed ESIIDs)</a:t>
            </a:r>
          </a:p>
          <a:p>
            <a:pPr lvl="2">
              <a:defRPr/>
            </a:pPr>
            <a:r>
              <a:rPr lang="en-US" sz="1400" dirty="0"/>
              <a:t>Data filed with PUCT must exclude ESI IDs participating in ERS or TDSP Load Management programs.</a:t>
            </a:r>
          </a:p>
          <a:p>
            <a:pPr lvl="2">
              <a:defRPr/>
            </a:pPr>
            <a:endParaRPr lang="en-US" sz="800" dirty="0"/>
          </a:p>
          <a:p>
            <a:pPr lvl="1">
              <a:defRPr/>
            </a:pPr>
            <a:r>
              <a:rPr lang="en-US" sz="1600" dirty="0"/>
              <a:t>PUCT staff will deal with assessing achievement of the goal … and possibly revising it for the future</a:t>
            </a:r>
          </a:p>
          <a:p>
            <a:pPr marL="914400" lvl="2" indent="0">
              <a:buNone/>
              <a:defRPr/>
            </a:pPr>
            <a:endParaRPr lang="en-US" sz="800" dirty="0"/>
          </a:p>
          <a:p>
            <a:pPr lvl="1">
              <a:defRPr/>
            </a:pPr>
            <a:r>
              <a:rPr lang="en-US" sz="1600" dirty="0"/>
              <a:t>ERCOT must treat the REP submitted data as </a:t>
            </a:r>
            <a:r>
              <a:rPr lang="en-US" sz="1600" dirty="0">
                <a:highlight>
                  <a:srgbClr val="FFFF00"/>
                </a:highlight>
              </a:rPr>
              <a:t>protected information</a:t>
            </a:r>
            <a:r>
              <a:rPr lang="en-US" sz="1600" dirty="0"/>
              <a:t>.</a:t>
            </a:r>
          </a:p>
          <a:p>
            <a:pPr marL="914400" lvl="2" indent="0">
              <a:buNone/>
              <a:defRPr/>
            </a:pPr>
            <a:endParaRPr lang="en-US" sz="800" dirty="0"/>
          </a:p>
          <a:p>
            <a:pPr lvl="1">
              <a:defRPr/>
            </a:pPr>
            <a:r>
              <a:rPr lang="en-US" sz="1600" dirty="0"/>
              <a:t>Rule provides for TDSP funding of the responsive devices under the Energy Efficiency Rules.</a:t>
            </a:r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sz="1600" dirty="0"/>
          </a:p>
          <a:p>
            <a:pPr lvl="1">
              <a:defRPr/>
            </a:pPr>
            <a:endParaRPr lang="en-US" altLang="en-US" sz="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422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Submission – Initial Plan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lvl="1">
              <a:defRPr/>
            </a:pPr>
            <a:r>
              <a:rPr lang="en-US" sz="1800" dirty="0"/>
              <a:t>REPs and TDSPs will submit the required data using the </a:t>
            </a:r>
            <a:r>
              <a:rPr lang="en-US" sz="1800" dirty="0">
                <a:highlight>
                  <a:srgbClr val="FFFF00"/>
                </a:highlight>
              </a:rPr>
              <a:t>ERCOT Secure File Sharing </a:t>
            </a:r>
            <a:r>
              <a:rPr lang="en-US" sz="1800" dirty="0"/>
              <a:t>application.</a:t>
            </a:r>
          </a:p>
          <a:p>
            <a:pPr lvl="2">
              <a:defRPr/>
            </a:pPr>
            <a:r>
              <a:rPr lang="en-US" sz="1400" b="1" dirty="0">
                <a:solidFill>
                  <a:srgbClr val="FF0000"/>
                </a:solidFill>
              </a:rPr>
              <a:t>Will need to send an email to ERCOT (</a:t>
            </a:r>
            <a:r>
              <a:rPr lang="en-US" sz="1400" b="1" dirty="0">
                <a:solidFill>
                  <a:srgbClr val="FF0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DRSurvey@ercot.com</a:t>
            </a:r>
            <a:r>
              <a:rPr lang="en-US" sz="1400" b="1" dirty="0">
                <a:solidFill>
                  <a:srgbClr val="FF0000"/>
                </a:solidFill>
              </a:rPr>
              <a:t>) with a list of email addresses to be included in the Share.</a:t>
            </a:r>
          </a:p>
          <a:p>
            <a:pPr lvl="2">
              <a:defRPr/>
            </a:pPr>
            <a:r>
              <a:rPr lang="en-US" sz="1400" dirty="0"/>
              <a:t>Notification to ERCOT is required when email addresses are changed.</a:t>
            </a:r>
          </a:p>
          <a:p>
            <a:pPr lvl="2"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/>
              <a:t>File formats will be described in an NPRR to be submitted by ERCOT.</a:t>
            </a:r>
          </a:p>
          <a:p>
            <a:pPr lvl="2">
              <a:defRPr/>
            </a:pPr>
            <a:r>
              <a:rPr lang="en-US" sz="1400" dirty="0"/>
              <a:t>Separate file formats for REP participant files and event files.</a:t>
            </a:r>
          </a:p>
          <a:p>
            <a:pPr lvl="2">
              <a:defRPr/>
            </a:pPr>
            <a:r>
              <a:rPr lang="en-US" sz="1400" dirty="0"/>
              <a:t>TDSP participant file.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/>
              <a:t>ERCOT will perform validations on submissions and return files via the Secure Share application in three business days or less.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>
                <a:highlight>
                  <a:srgbClr val="FFFF00"/>
                </a:highlight>
              </a:rPr>
              <a:t>Deadline for a validated file will be 45 days after the end of each calendar quarter.</a:t>
            </a:r>
          </a:p>
          <a:p>
            <a:pPr lvl="1">
              <a:defRPr/>
            </a:pPr>
            <a:endParaRPr lang="en-US" sz="800" dirty="0"/>
          </a:p>
          <a:p>
            <a:pPr lvl="1">
              <a:defRPr/>
            </a:pPr>
            <a:r>
              <a:rPr lang="en-US" sz="1800" dirty="0"/>
              <a:t>REPs and TDSPs not offering responsive device programs are required to report that status by email (</a:t>
            </a:r>
            <a:r>
              <a:rPr lang="en-US" sz="1800" dirty="0">
                <a:hlinkClick r:id="rId2"/>
              </a:rPr>
              <a:t>DRSurvey@ercot.com</a:t>
            </a:r>
            <a:r>
              <a:rPr lang="en-US" sz="1800" dirty="0"/>
              <a:t>) to ERCOT on or before the required submission dates for each quarter.</a:t>
            </a:r>
            <a:endParaRPr lang="en-US" alt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9690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AE7795-192D-3947-9452-A48B07437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051718"/>
          </a:xfrm>
        </p:spPr>
        <p:txBody>
          <a:bodyPr/>
          <a:lstStyle/>
          <a:p>
            <a:r>
              <a:rPr lang="en-US" sz="2400" dirty="0"/>
              <a:t>Quarterly Residential DR Data Collection - Timeline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FD6BC26-B5EC-77FF-1ED9-24FE79F4C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8" name="Picture 7" descr="Chart, bar chart&#10;&#10;AI-generated content may be incorrect.">
            <a:extLst>
              <a:ext uri="{FF2B5EF4-FFF2-40B4-BE49-F238E27FC236}">
                <a16:creationId xmlns:a16="http://schemas.microsoft.com/office/drawing/2014/main" id="{6EE9F7A3-1BD5-5D26-B2B1-0B2A8F4A60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1143000"/>
            <a:ext cx="8534400" cy="2560320"/>
          </a:xfrm>
          <a:prstGeom prst="rect">
            <a:avLst/>
          </a:prstGeom>
        </p:spPr>
      </p:pic>
      <p:pic>
        <p:nvPicPr>
          <p:cNvPr id="10" name="Picture 9" descr="Graphical user interface, text, application&#10;&#10;AI-generated content may be incorrect.">
            <a:extLst>
              <a:ext uri="{FF2B5EF4-FFF2-40B4-BE49-F238E27FC236}">
                <a16:creationId xmlns:a16="http://schemas.microsoft.com/office/drawing/2014/main" id="{02345987-F79F-600C-79FF-4A72345329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3" t="8247" b="9291"/>
          <a:stretch/>
        </p:blipFill>
        <p:spPr>
          <a:xfrm>
            <a:off x="7266720" y="3962400"/>
            <a:ext cx="153375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3818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Submission – Long Term Plan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/>
          <a:lstStyle/>
          <a:p>
            <a:pPr marL="457200" lvl="1" indent="0">
              <a:buNone/>
              <a:defRPr/>
            </a:pPr>
            <a:r>
              <a:rPr lang="en-US" sz="1800" dirty="0"/>
              <a:t>Two data submission options will be available to REPs and TDSPs.</a:t>
            </a:r>
          </a:p>
          <a:p>
            <a:pPr marL="457200" lvl="1" indent="0">
              <a:buNone/>
              <a:defRPr/>
            </a:pPr>
            <a:endParaRPr lang="en-US" sz="1800" dirty="0"/>
          </a:p>
          <a:p>
            <a:pPr lvl="2">
              <a:defRPr/>
            </a:pPr>
            <a:r>
              <a:rPr lang="en-US" sz="1800" dirty="0"/>
              <a:t>Continue using the Secure File Sharing application.</a:t>
            </a:r>
          </a:p>
          <a:p>
            <a:pPr lvl="2">
              <a:defRPr/>
            </a:pPr>
            <a:endParaRPr lang="en-US" sz="1800" dirty="0"/>
          </a:p>
          <a:p>
            <a:pPr lvl="2">
              <a:defRPr/>
            </a:pPr>
            <a:r>
              <a:rPr lang="en-US" sz="1800" dirty="0"/>
              <a:t>NAESB option available when NPRR is approved, and system changes are implemented.</a:t>
            </a:r>
          </a:p>
          <a:p>
            <a:pPr lvl="2">
              <a:defRPr/>
            </a:pPr>
            <a:endParaRPr lang="en-US" sz="1800" dirty="0"/>
          </a:p>
          <a:p>
            <a:pPr lvl="2">
              <a:defRPr/>
            </a:pPr>
            <a:r>
              <a:rPr lang="en-US" altLang="en-US" sz="1800" dirty="0"/>
              <a:t>If the Secure File Sharing application is used, email address maintenance will be required (may want to set up generic email addresses).</a:t>
            </a:r>
          </a:p>
          <a:p>
            <a:pPr lvl="2">
              <a:defRPr/>
            </a:pPr>
            <a:endParaRPr lang="en-US" altLang="en-US" sz="1800" dirty="0"/>
          </a:p>
          <a:p>
            <a:pPr lvl="2">
              <a:defRPr/>
            </a:pPr>
            <a:r>
              <a:rPr lang="en-US" altLang="en-US" sz="1800" dirty="0"/>
              <a:t>If NAESB option is used, REPs/TDSPs will be required to manage access to files within their own organizations.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9761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 Convention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052221"/>
          </a:xfrm>
        </p:spPr>
        <p:txBody>
          <a:bodyPr lIns="0"/>
          <a:lstStyle/>
          <a:p>
            <a:pPr lvl="1">
              <a:defRPr/>
            </a:pPr>
            <a:r>
              <a:rPr lang="en-US" sz="1800" dirty="0"/>
              <a:t>File names for all files used in this reporting follow the same standard except for the ‘Report-Name’ field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r>
              <a:rPr lang="en-US" sz="1800" dirty="0"/>
              <a:t>The ‘Report-Name’ field is used to designate the sender and receiver of the file as well as the purpose of the file.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A810144-EBC3-8586-08EC-B3EB369986E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1325336"/>
              </p:ext>
            </p:extLst>
          </p:nvPr>
        </p:nvGraphicFramePr>
        <p:xfrm>
          <a:off x="990600" y="2730494"/>
          <a:ext cx="7162799" cy="283210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45750">
                  <a:extLst>
                    <a:ext uri="{9D8B030D-6E8A-4147-A177-3AD203B41FA5}">
                      <a16:colId xmlns:a16="http://schemas.microsoft.com/office/drawing/2014/main" val="791046062"/>
                    </a:ext>
                  </a:extLst>
                </a:gridCol>
                <a:gridCol w="2932432">
                  <a:extLst>
                    <a:ext uri="{9D8B030D-6E8A-4147-A177-3AD203B41FA5}">
                      <a16:colId xmlns:a16="http://schemas.microsoft.com/office/drawing/2014/main" val="90663597"/>
                    </a:ext>
                  </a:extLst>
                </a:gridCol>
                <a:gridCol w="2384617">
                  <a:extLst>
                    <a:ext uri="{9D8B030D-6E8A-4147-A177-3AD203B41FA5}">
                      <a16:colId xmlns:a16="http://schemas.microsoft.com/office/drawing/2014/main" val="2032480853"/>
                    </a:ext>
                  </a:extLst>
                </a:gridCol>
              </a:tblGrid>
              <a:tr h="424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Data Element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Comments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Format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69435428"/>
                  </a:ext>
                </a:extLst>
              </a:tr>
              <a:tr h="4241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DUNS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 DUNS Number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Numeric (9 or 13)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9254732"/>
                  </a:ext>
                </a:extLst>
              </a:tr>
              <a:tr h="43236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Report-Name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Varies based on contents and sender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Alphanumeric (varies)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166049"/>
                  </a:ext>
                </a:extLst>
              </a:tr>
              <a:tr h="512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Date/Time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File transmission date/time stamp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Datetime format =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ccyymmddhhmmss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2575476"/>
                  </a:ext>
                </a:extLst>
              </a:tr>
              <a:tr h="512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counter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Counter (optional - may be used by REP for internal tracking)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Numeric (3)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3152463"/>
                  </a:ext>
                </a:extLst>
              </a:tr>
              <a:tr h="5128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.csv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Value of .csv mandatory in file name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0961329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1841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EBAE1A8-7390-D5B3-838C-D90EA399C6F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1F2383D-F708-ED6E-D47B-D239D4621C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File Naming Convention (continued)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E436E16-EC79-0210-B611-EC690FCDFB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334000"/>
          </a:xfrm>
        </p:spPr>
        <p:txBody>
          <a:bodyPr lIns="0"/>
          <a:lstStyle/>
          <a:p>
            <a:pPr lvl="1">
              <a:defRPr/>
            </a:pPr>
            <a:r>
              <a:rPr lang="en-US" sz="1800" dirty="0"/>
              <a:t>The Report Name Filed is used to designate the sender and receiver of the file as well as the purpose of the file.</a:t>
            </a:r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lvl="1">
              <a:defRPr/>
            </a:pPr>
            <a:endParaRPr lang="en-US" sz="1800" dirty="0"/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endParaRPr lang="en-US" sz="16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marR="0" indent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1">
              <a:defRPr/>
            </a:pPr>
            <a:endParaRPr lang="en-US" sz="1800" dirty="0"/>
          </a:p>
          <a:p>
            <a:pPr marL="457200" lvl="1" indent="0">
              <a:buNone/>
              <a:defRPr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B01854-5C48-CE8B-66C2-617AE35828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C7E1C58-E45F-51E8-237A-3B1909C9E1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737222"/>
              </p:ext>
            </p:extLst>
          </p:nvPr>
        </p:nvGraphicFramePr>
        <p:xfrm>
          <a:off x="914400" y="1600200"/>
          <a:ext cx="7315200" cy="458967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76600">
                  <a:extLst>
                    <a:ext uri="{9D8B030D-6E8A-4147-A177-3AD203B41FA5}">
                      <a16:colId xmlns:a16="http://schemas.microsoft.com/office/drawing/2014/main" val="2014673964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3182404295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598528629"/>
                    </a:ext>
                  </a:extLst>
                </a:gridCol>
              </a:tblGrid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Report Name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File Content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Sender/Receiver</a:t>
                      </a: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086225510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RDPParticipant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REP Participant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REP-to-ERCOT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226057110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RDPParticipantERCOTResponse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First-level validation file 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ERCOT-to-REP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433320757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RDPParticipantERCOTValidation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Second-level validation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ERCOT-to-REP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661719884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effectLst/>
                        <a:highlight>
                          <a:srgbClr val="00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effectLst/>
                        <a:highlight>
                          <a:srgbClr val="00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effectLst/>
                        <a:highlight>
                          <a:srgbClr val="0000FF"/>
                        </a:highligh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065545281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RDPEvent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REP Event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REP-to-ERCOT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2624526217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RDPEventERCOTResponse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First-level validation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ERCOT-to-REP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193209122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RDPEventERCOTValidation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Second-level validation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ERCOT-to-REP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787349390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911812866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TDLMParticipant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TDSP Load Management Participant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TDSP-to-ERCOT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3988010318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 err="1">
                          <a:effectLst/>
                        </a:rPr>
                        <a:t>TDLMParticipantERCOTResponse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First-level validation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ERCOT-to-TDSP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629273486"/>
                  </a:ext>
                </a:extLst>
              </a:tr>
              <a:tr h="307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>
                          <a:effectLst/>
                        </a:rPr>
                        <a:t>TDLMParticipantERCOTValidation</a:t>
                      </a:r>
                      <a:endParaRPr lang="en-US" sz="15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Second-level validation file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500" dirty="0">
                          <a:effectLst/>
                        </a:rPr>
                        <a:t>ERCOT-to-TDSP</a:t>
                      </a:r>
                      <a:endParaRPr lang="en-US" sz="15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7305" marR="27305" marT="27305" marB="27305" anchor="ctr"/>
                </a:tc>
                <a:extLst>
                  <a:ext uri="{0D108BD9-81ED-4DB2-BD59-A6C34878D82A}">
                    <a16:rowId xmlns:a16="http://schemas.microsoft.com/office/drawing/2014/main" val="4283530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5989353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schemas.microsoft.com/office/2006/documentManagement/types"/>
    <ds:schemaRef ds:uri="http://purl.org/dc/terms/"/>
    <ds:schemaRef ds:uri="http://schemas.openxmlformats.org/package/2006/metadata/core-properties"/>
    <ds:schemaRef ds:uri="http://purl.org/dc/dcmitype/"/>
    <ds:schemaRef ds:uri="c34af464-7aa1-4edd-9be4-83dffc1cb926"/>
    <ds:schemaRef ds:uri="http://purl.org/dc/elements/1.1/"/>
    <ds:schemaRef ds:uri="http://schemas.microsoft.com/office/infopath/2007/PartnerControl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42616</TotalTime>
  <Words>3070</Words>
  <Application>Microsoft Office PowerPoint</Application>
  <PresentationFormat>On-screen Show (4:3)</PresentationFormat>
  <Paragraphs>534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Britannic Bold</vt:lpstr>
      <vt:lpstr>Calibri</vt:lpstr>
      <vt:lpstr>Times New Roman</vt:lpstr>
      <vt:lpstr>1_Custom Design</vt:lpstr>
      <vt:lpstr>Office Theme</vt:lpstr>
      <vt:lpstr>PowerPoint Presentation</vt:lpstr>
      <vt:lpstr>Overview</vt:lpstr>
      <vt:lpstr>Background</vt:lpstr>
      <vt:lpstr>Background (continued)</vt:lpstr>
      <vt:lpstr>Data Submission – Initial Plan</vt:lpstr>
      <vt:lpstr>Quarterly Residential DR Data Collection - Timeline</vt:lpstr>
      <vt:lpstr>Data Submission – Long Term Plan</vt:lpstr>
      <vt:lpstr>File Naming Convention</vt:lpstr>
      <vt:lpstr>File Naming Convention (continued)</vt:lpstr>
      <vt:lpstr>REP Participation Files (Secure Share)</vt:lpstr>
      <vt:lpstr>ERCOT Participant Response/Validation Files (ERCOT-to-REP)</vt:lpstr>
      <vt:lpstr>ERCOT Participant Response/Validation Files (ERCOT-to-REP)</vt:lpstr>
      <vt:lpstr>ERCOT Participant Response/Validation Files (ERCOT-to-REP)</vt:lpstr>
      <vt:lpstr>ERCOT Participant Response/Validation Files (ERCOT-to-REP)</vt:lpstr>
      <vt:lpstr>REP Event Files (Secure Share)</vt:lpstr>
      <vt:lpstr>REP Event Files</vt:lpstr>
      <vt:lpstr>ERCOT Event Response/Validation Files (ERCOT-to-REP)</vt:lpstr>
      <vt:lpstr>ERCOT Event Response/Validation Files (ERCOT-to-REP)</vt:lpstr>
      <vt:lpstr>TDSP LM Participation Files (Secure Share)</vt:lpstr>
      <vt:lpstr>ERCOT Participant Response/Validation Files (ERCOT-to-TDSP)</vt:lpstr>
      <vt:lpstr>ERCOT TDSP Response/Validation Files (ERCOT-to-TDSP)</vt:lpstr>
      <vt:lpstr>ERCOT TDSP Response/Validation Files (ERCOT-to-TDSP)</vt:lpstr>
      <vt:lpstr>ERCOT Participant Response/Validation Files (ERCOT-to-TDSP)</vt:lpstr>
      <vt:lpstr>REP and TDSP Feedback</vt:lpstr>
      <vt:lpstr>Next Steps</vt:lpstr>
      <vt:lpstr>Questions?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Raish, Carl</cp:lastModifiedBy>
  <cp:revision>649</cp:revision>
  <cp:lastPrinted>2020-02-20T00:38:16Z</cp:lastPrinted>
  <dcterms:created xsi:type="dcterms:W3CDTF">2016-01-21T15:20:31Z</dcterms:created>
  <dcterms:modified xsi:type="dcterms:W3CDTF">2025-03-21T20:54:15Z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SetDate">
    <vt:lpwstr>2025-01-25T15:19:34Z</vt:lpwstr>
  </property>
  <property fmtid="{D5CDD505-2E9C-101B-9397-08002B2CF9AE}" pid="5" name="MSIP_Label_7084cbda-52b8-46fb-a7b7-cb5bd465ed85_Method">
    <vt:lpwstr>Standard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SiteId">
    <vt:lpwstr>0afb747d-bff7-4596-a9fc-950ef9e0ec45</vt:lpwstr>
  </property>
  <property fmtid="{D5CDD505-2E9C-101B-9397-08002B2CF9AE}" pid="8" name="MSIP_Label_7084cbda-52b8-46fb-a7b7-cb5bd465ed85_ActionId">
    <vt:lpwstr>f8058535-c5e6-4cae-b574-6f5943a7fe82</vt:lpwstr>
  </property>
  <property fmtid="{D5CDD505-2E9C-101B-9397-08002B2CF9AE}" pid="9" name="MSIP_Label_7084cbda-52b8-46fb-a7b7-cb5bd465ed85_ContentBits">
    <vt:lpwstr>0</vt:lpwstr>
  </property>
</Properties>
</file>