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9"/>
  </p:notesMasterIdLst>
  <p:handoutMasterIdLst>
    <p:handoutMasterId r:id="rId10"/>
  </p:handoutMasterIdLst>
  <p:sldIdLst>
    <p:sldId id="268" r:id="rId6"/>
    <p:sldId id="269" r:id="rId7"/>
    <p:sldId id="267"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50" d="100"/>
          <a:sy n="150" d="100"/>
        </p:scale>
        <p:origin x="252" y="12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3/24/2025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3/24/2025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4A5559-8B30-D401-0B98-AACE1929AF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D9EF10-8982-31A3-9E45-814BA7674E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72B5D8-EE63-1DB9-EC21-B87075B673E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61C0855-0DF8-0A4A-0871-4BE2768554B6}"/>
              </a:ext>
            </a:extLst>
          </p:cNvPr>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1586688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3168F4-EBD3-BB62-CE74-ABAC8B5031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299713-E9FD-F171-DCB6-FA4DABB7486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C0CFC56-9734-ABB6-DC4A-3B71E1642F1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06DBD63-23F3-5132-6E23-D5A930AC6B0D}"/>
              </a:ext>
            </a:extLst>
          </p:cNvPr>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4675749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889343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3AB43D-CB00-AA6E-B075-E55AC20B8F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EED9E93-9471-04B4-D010-59A766573A10}"/>
              </a:ext>
            </a:extLst>
          </p:cNvPr>
          <p:cNvSpPr>
            <a:spLocks noGrp="1"/>
          </p:cNvSpPr>
          <p:nvPr>
            <p:ph type="title"/>
          </p:nvPr>
        </p:nvSpPr>
        <p:spPr>
          <a:xfrm>
            <a:off x="381000" y="243682"/>
            <a:ext cx="8534400" cy="518318"/>
          </a:xfrm>
        </p:spPr>
        <p:txBody>
          <a:bodyPr/>
          <a:lstStyle/>
          <a:p>
            <a:r>
              <a:rPr lang="en-US" b="1" dirty="0">
                <a:solidFill>
                  <a:schemeClr val="accent1"/>
                </a:solidFill>
              </a:rPr>
              <a:t>Revision Request Summary for 3/26/25 TAC</a:t>
            </a:r>
          </a:p>
        </p:txBody>
      </p:sp>
      <p:sp>
        <p:nvSpPr>
          <p:cNvPr id="4" name="Slide Number Placeholder 3">
            <a:extLst>
              <a:ext uri="{FF2B5EF4-FFF2-40B4-BE49-F238E27FC236}">
                <a16:creationId xmlns:a16="http://schemas.microsoft.com/office/drawing/2014/main" id="{D7679DCF-CB3F-0D75-DDDB-2E67B9CB22D1}"/>
              </a:ext>
            </a:extLst>
          </p:cNvPr>
          <p:cNvSpPr>
            <a:spLocks noGrp="1"/>
          </p:cNvSpPr>
          <p:nvPr>
            <p:ph type="sldNum" sz="quarter" idx="4"/>
          </p:nvPr>
        </p:nvSpPr>
        <p:spPr/>
        <p:txBody>
          <a:bodyPr/>
          <a:lstStyle/>
          <a:p>
            <a:fld id="{1D93BD3E-1E9A-4970-A6F7-E7AC52762E0C}" type="slidenum">
              <a:rPr lang="en-US" smtClean="0"/>
              <a:pPr/>
              <a:t>1</a:t>
            </a:fld>
            <a:endParaRPr lang="en-US"/>
          </a:p>
        </p:txBody>
      </p:sp>
      <p:graphicFrame>
        <p:nvGraphicFramePr>
          <p:cNvPr id="7" name="Content Placeholder 6">
            <a:extLst>
              <a:ext uri="{FF2B5EF4-FFF2-40B4-BE49-F238E27FC236}">
                <a16:creationId xmlns:a16="http://schemas.microsoft.com/office/drawing/2014/main" id="{AA59BB84-AF10-EFE7-2257-7DEB45D6B1DE}"/>
              </a:ext>
            </a:extLst>
          </p:cNvPr>
          <p:cNvGraphicFramePr>
            <a:graphicFrameLocks noGrp="1"/>
          </p:cNvGraphicFramePr>
          <p:nvPr>
            <p:ph idx="1"/>
            <p:extLst>
              <p:ext uri="{D42A27DB-BD31-4B8C-83A1-F6EECF244321}">
                <p14:modId xmlns:p14="http://schemas.microsoft.com/office/powerpoint/2010/main" val="3544469868"/>
              </p:ext>
            </p:extLst>
          </p:nvPr>
        </p:nvGraphicFramePr>
        <p:xfrm>
          <a:off x="152399" y="914400"/>
          <a:ext cx="8839201" cy="4875761"/>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898450">
                  <a:extLst>
                    <a:ext uri="{9D8B030D-6E8A-4147-A177-3AD203B41FA5}">
                      <a16:colId xmlns:a16="http://schemas.microsoft.com/office/drawing/2014/main" val="637760182"/>
                    </a:ext>
                  </a:extLst>
                </a:gridCol>
                <a:gridCol w="2971800">
                  <a:extLst>
                    <a:ext uri="{9D8B030D-6E8A-4147-A177-3AD203B41FA5}">
                      <a16:colId xmlns:a16="http://schemas.microsoft.com/office/drawing/2014/main" val="1882817617"/>
                    </a:ext>
                  </a:extLst>
                </a:gridCol>
                <a:gridCol w="1371600">
                  <a:extLst>
                    <a:ext uri="{9D8B030D-6E8A-4147-A177-3AD203B41FA5}">
                      <a16:colId xmlns:a16="http://schemas.microsoft.com/office/drawing/2014/main" val="3229123990"/>
                    </a:ext>
                  </a:extLst>
                </a:gridCol>
                <a:gridCol w="1524001">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836205">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NPRR1234, Interconnection Requirements for Large Loads and Modeling Standards for Loads 25 MW or Greater</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1</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Between $600K and $800K </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Between $180K and $220K (Annual Recurring O&amp;M)</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NPRR1234. ERCOT Staff has reviewed NPRR1234 and believes the market impact for NPRR1234, along with PGRR115, provides necessary structure and clarification to the interconnection requirements for Large Loads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NPRR1234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NPRR1234.</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2518775289"/>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NPRR1256, Settlement of MRA of ESRs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Between $25K and $50K</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NPRR1256. ERCOT Staff has reviewed NPRR1256 and believes the market impact for NPRR1256 clarifies the Settlement treatment of ESR MRAs.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NPRR1256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NPRR1256.</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766584417"/>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NPRR1268, RTC – Modification of Ancillary Service Demand Curves – URGENT </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(impacts captured by PR447, RTC)</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NPRR1268. ERCOT Staff has reviewed NPRR1268 and believes the market impact for NPRR1268, after extensive review with stakeholders at the RTCBTF, introduces “blended” ASDCs which will improve reliability and market performance by allowing SCED to make more efficient tradeoffs between energy and reserves under shortage conditions while maintaining sufficient price signals to promote Resource adequacy.</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NPRR1268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IMM supports NPRR1268.</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3/19/25 IMM Comments</a:t>
                      </a:r>
                    </a:p>
                  </a:txBody>
                  <a:tcPr marL="13681" marR="13681" marT="0" marB="0"/>
                </a:tc>
                <a:extLst>
                  <a:ext uri="{0D108BD9-81ED-4DB2-BD59-A6C34878D82A}">
                    <a16:rowId xmlns:a16="http://schemas.microsoft.com/office/drawing/2014/main" val="1666525996"/>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NPRR1269, RTC+B Three Parameters Policy Issues – URGENT </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(impacts captured by PR447, RTC)</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NPRR1269. ERCOT Staff has reviewed NPRR1269 and believes the market impact for NPRR1269, after extensive review with stakeholders at the RTCBTF, codifies a group of policy changes that were deferred from the original RTC-related Protocols developed in 2020 ahead to provide clarity ahead of the upcoming RTC market trials.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NPRR1269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IMM opposes NPRR1269.</a:t>
                      </a:r>
                    </a:p>
                  </a:txBody>
                  <a:tcPr marL="13681" marR="13681" marT="0" marB="0"/>
                </a:tc>
                <a:extLst>
                  <a:ext uri="{0D108BD9-81ED-4DB2-BD59-A6C34878D82A}">
                    <a16:rowId xmlns:a16="http://schemas.microsoft.com/office/drawing/2014/main" val="2659640835"/>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NPRR1270, Additional Revisions Required for Implementation of RTC – URGENT </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(impacts captured by PR447, RTC)</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NPRR1270. ERCOT Staff has reviewed NPRR1270 and believes the market impact for NPRR1270, after extensive review with stakeholders at the RTCBTF, provides improvements and clarifications to RTC requirements ahead of the upcoming RTC market trials.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NPRR1270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IMM supports NPRR1270.</a:t>
                      </a:r>
                    </a:p>
                  </a:txBody>
                  <a:tcPr marL="13681" marR="13681" marT="0" marB="0"/>
                </a:tc>
                <a:extLst>
                  <a:ext uri="{0D108BD9-81ED-4DB2-BD59-A6C34878D82A}">
                    <a16:rowId xmlns:a16="http://schemas.microsoft.com/office/drawing/2014/main" val="59307622"/>
                  </a:ext>
                </a:extLst>
              </a:tr>
            </a:tbl>
          </a:graphicData>
        </a:graphic>
      </p:graphicFrame>
    </p:spTree>
    <p:extLst>
      <p:ext uri="{BB962C8B-B14F-4D97-AF65-F5344CB8AC3E}">
        <p14:creationId xmlns:p14="http://schemas.microsoft.com/office/powerpoint/2010/main" val="1971827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3EEFF4-304B-9DD1-3953-B22D3C98A84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8193FC-1787-8FE3-C6E2-A2C59D2C72DC}"/>
              </a:ext>
            </a:extLst>
          </p:cNvPr>
          <p:cNvSpPr>
            <a:spLocks noGrp="1"/>
          </p:cNvSpPr>
          <p:nvPr>
            <p:ph type="title"/>
          </p:nvPr>
        </p:nvSpPr>
        <p:spPr>
          <a:xfrm>
            <a:off x="381000" y="243682"/>
            <a:ext cx="8534400" cy="518318"/>
          </a:xfrm>
        </p:spPr>
        <p:txBody>
          <a:bodyPr/>
          <a:lstStyle/>
          <a:p>
            <a:r>
              <a:rPr lang="en-US" b="1" dirty="0">
                <a:solidFill>
                  <a:schemeClr val="accent1"/>
                </a:solidFill>
              </a:rPr>
              <a:t>Revision Request Summary for </a:t>
            </a:r>
            <a:r>
              <a:rPr lang="en-US" dirty="0"/>
              <a:t>3/26</a:t>
            </a:r>
            <a:r>
              <a:rPr lang="en-US" b="1" dirty="0">
                <a:solidFill>
                  <a:schemeClr val="accent1"/>
                </a:solidFill>
              </a:rPr>
              <a:t>/25 TAC</a:t>
            </a:r>
          </a:p>
        </p:txBody>
      </p:sp>
      <p:sp>
        <p:nvSpPr>
          <p:cNvPr id="4" name="Slide Number Placeholder 3">
            <a:extLst>
              <a:ext uri="{FF2B5EF4-FFF2-40B4-BE49-F238E27FC236}">
                <a16:creationId xmlns:a16="http://schemas.microsoft.com/office/drawing/2014/main" id="{A098848D-E580-3772-DBBC-968F12F685B1}"/>
              </a:ext>
            </a:extLst>
          </p:cNvPr>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7" name="Content Placeholder 6">
            <a:extLst>
              <a:ext uri="{FF2B5EF4-FFF2-40B4-BE49-F238E27FC236}">
                <a16:creationId xmlns:a16="http://schemas.microsoft.com/office/drawing/2014/main" id="{7C059221-A376-8787-18EA-FC8CD516ACE0}"/>
              </a:ext>
            </a:extLst>
          </p:cNvPr>
          <p:cNvGraphicFramePr>
            <a:graphicFrameLocks noGrp="1"/>
          </p:cNvGraphicFramePr>
          <p:nvPr>
            <p:ph idx="1"/>
            <p:extLst>
              <p:ext uri="{D42A27DB-BD31-4B8C-83A1-F6EECF244321}">
                <p14:modId xmlns:p14="http://schemas.microsoft.com/office/powerpoint/2010/main" val="3235640249"/>
              </p:ext>
            </p:extLst>
          </p:nvPr>
        </p:nvGraphicFramePr>
        <p:xfrm>
          <a:off x="152399" y="914400"/>
          <a:ext cx="8839201" cy="4250441"/>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898450">
                  <a:extLst>
                    <a:ext uri="{9D8B030D-6E8A-4147-A177-3AD203B41FA5}">
                      <a16:colId xmlns:a16="http://schemas.microsoft.com/office/drawing/2014/main" val="637760182"/>
                    </a:ext>
                  </a:extLst>
                </a:gridCol>
                <a:gridCol w="2971800">
                  <a:extLst>
                    <a:ext uri="{9D8B030D-6E8A-4147-A177-3AD203B41FA5}">
                      <a16:colId xmlns:a16="http://schemas.microsoft.com/office/drawing/2014/main" val="1882817617"/>
                    </a:ext>
                  </a:extLst>
                </a:gridCol>
                <a:gridCol w="1371600">
                  <a:extLst>
                    <a:ext uri="{9D8B030D-6E8A-4147-A177-3AD203B41FA5}">
                      <a16:colId xmlns:a16="http://schemas.microsoft.com/office/drawing/2014/main" val="3229123990"/>
                    </a:ext>
                  </a:extLst>
                </a:gridCol>
                <a:gridCol w="1524001">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836205">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NPRR1273, Appropriate Accounting for ESRs in PRC Calculation – URGENT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NPRR1273. ERCOT Staff has reviewed NPRR1273 and changing the PRC calculation to include the capacity that can be sustained for 45 minutes rather than 15 minutes will better ensure that PRC is an accurate indicator of the amount of capacity that currently has sufficient energy to support the grid until any needed load shed could be implemented.  This change has a positive market impact by allowing ERCOT to meet its reliability obligations and by informing the market more accurately about grid conditions during scarcity. </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NPRR1273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NPRR1273.</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2518775289"/>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SCR829, API for the NDCRC Application</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Between $100k and $200k</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SCR829. ERCOT Staff has reviewed SCR829 and believes it provides a positive market impact by enabling QSEs to upload and download unit testing data from the NDCRC application, reducing manual demands and opportunities for error.</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  </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SCR829.</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766584417"/>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NOGRR274, Conform Nodal Operating Guide to Revisions Implemented for NPRR1217, Remove Verbal Dispatch Instruction (VDI) Requirement for Deployment and Recall of Load Resources and Emergency Response Service (ERS) Resources – URGENT </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NOGRR274. ERCOT Staff has reviewed NOGRR274 and confirms the revisions appropriately conform the Nodal Operating Guide with the Protocol language implemented from NPRR1217.  There are no impacts to the ERCOT market beyond those associated with NPRR1217.</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  </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NOGRR274.</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1666525996"/>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PGRR115, Related to NPRR1234, Interconnection Requirements for Large Loads and Modeling Standards for Loads 25 MW or Greater</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1</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 (impacts captured by NPRR1234)</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PGRR115. ERCOT Staff has reviewed PGRR115 and believes the market impact for PGRR115, along with NPRR1234, provides necessary structure and clarification to the interconnection requirements for Large Loads.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  </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PGRR115.</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4260182118"/>
                  </a:ext>
                </a:extLst>
              </a:tr>
            </a:tbl>
          </a:graphicData>
        </a:graphic>
      </p:graphicFrame>
    </p:spTree>
    <p:extLst>
      <p:ext uri="{BB962C8B-B14F-4D97-AF65-F5344CB8AC3E}">
        <p14:creationId xmlns:p14="http://schemas.microsoft.com/office/powerpoint/2010/main" val="1327833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a:t>
            </a:r>
            <a:r>
              <a:rPr lang="en-US" dirty="0"/>
              <a:t>3/26</a:t>
            </a:r>
            <a:r>
              <a:rPr lang="en-US" b="1" dirty="0">
                <a:solidFill>
                  <a:schemeClr val="accent1"/>
                </a:solidFill>
              </a:rPr>
              <a:t>/25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3415992630"/>
              </p:ext>
            </p:extLst>
          </p:nvPr>
        </p:nvGraphicFramePr>
        <p:xfrm>
          <a:off x="152399" y="914400"/>
          <a:ext cx="8839201" cy="2743200"/>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898450">
                  <a:extLst>
                    <a:ext uri="{9D8B030D-6E8A-4147-A177-3AD203B41FA5}">
                      <a16:colId xmlns:a16="http://schemas.microsoft.com/office/drawing/2014/main" val="637760182"/>
                    </a:ext>
                  </a:extLst>
                </a:gridCol>
                <a:gridCol w="2971800">
                  <a:extLst>
                    <a:ext uri="{9D8B030D-6E8A-4147-A177-3AD203B41FA5}">
                      <a16:colId xmlns:a16="http://schemas.microsoft.com/office/drawing/2014/main" val="1882817617"/>
                    </a:ext>
                  </a:extLst>
                </a:gridCol>
                <a:gridCol w="1371600">
                  <a:extLst>
                    <a:ext uri="{9D8B030D-6E8A-4147-A177-3AD203B41FA5}">
                      <a16:colId xmlns:a16="http://schemas.microsoft.com/office/drawing/2014/main" val="3229123990"/>
                    </a:ext>
                  </a:extLst>
                </a:gridCol>
                <a:gridCol w="1524001">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836205">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PGRR119, Stability Constraint Modeling Assumptions in the Regional Transmission Plan</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PGRR119. ERCOT Staff has reviewed PGRR119 and believes it provides a positive market impact by clarifying and codifying the transmission planning assumptions related to the modeling of stability constraints in the Regional Transmission Plan base case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PGRR119.</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2518775289"/>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SMOGRR028, Add Series Reactor Compensation FactorsCR829, API for the NDCRC Application</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SMOGRR028. ERCOT Staff has reviewed SMOGRR028 and believes it provides a positive market impact by extending the guidelines for loss compensation to include current limiting reactors, which may be identified as needed later in the design process, the use of which allowing greater flexibility in meter installation location without requiring additional metering structures.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SMOGRR028.</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766584417"/>
                  </a:ext>
                </a:extLst>
              </a:tr>
              <a:tr h="780260">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NOGRR264, Related to NPRR1235, Dispatchable Reliability Reserve Service as a Stand-Alone Ancillary Service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(impacts captured by NPRR1235)</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Awaiting NPRR1235</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Awaiting NPRR1235</a:t>
                      </a:r>
                    </a:p>
                  </a:txBody>
                  <a:tcPr marL="13681" marR="13681" marT="0" marB="0"/>
                </a:tc>
                <a:extLst>
                  <a:ext uri="{0D108BD9-81ED-4DB2-BD59-A6C34878D82A}">
                    <a16:rowId xmlns:a16="http://schemas.microsoft.com/office/drawing/2014/main" val="1932930970"/>
                  </a:ext>
                </a:extLst>
              </a:tr>
            </a:tbl>
          </a:graphicData>
        </a:graphic>
      </p:graphicFrame>
    </p:spTree>
    <p:extLst>
      <p:ext uri="{BB962C8B-B14F-4D97-AF65-F5344CB8AC3E}">
        <p14:creationId xmlns:p14="http://schemas.microsoft.com/office/powerpoint/2010/main" val="3190927396"/>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elements/1.1/"/>
    <ds:schemaRef ds:uri="c34af464-7aa1-4edd-9be4-83dffc1cb926"/>
    <ds:schemaRef ds:uri="http://schemas.microsoft.com/office/infopath/2007/PartnerControls"/>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8962</TotalTime>
  <Words>1247</Words>
  <Application>Microsoft Office PowerPoint</Application>
  <PresentationFormat>On-screen Show (4:3)</PresentationFormat>
  <Paragraphs>103</Paragraphs>
  <Slides>3</Slides>
  <Notes>3</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3</vt:i4>
      </vt:variant>
    </vt:vector>
  </HeadingPairs>
  <TitlesOfParts>
    <vt:vector size="7" baseType="lpstr">
      <vt:lpstr>Arial</vt:lpstr>
      <vt:lpstr>Calibri</vt:lpstr>
      <vt:lpstr>1_Custom Design</vt:lpstr>
      <vt:lpstr>Office Theme</vt:lpstr>
      <vt:lpstr>Revision Request Summary for 3/26/25 TAC</vt:lpstr>
      <vt:lpstr>Revision Request Summary for 3/26/25 TAC</vt:lpstr>
      <vt:lpstr>Revision Request Summary for 3/26/25 TAC</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Boren, Ann</cp:lastModifiedBy>
  <cp:revision>102</cp:revision>
  <cp:lastPrinted>2016-01-21T20:53:15Z</cp:lastPrinted>
  <dcterms:created xsi:type="dcterms:W3CDTF">2016-01-21T15:20:31Z</dcterms:created>
  <dcterms:modified xsi:type="dcterms:W3CDTF">2025-03-24T13:47:48Z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2024-01-17T17:25:16Z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81f786fd-7dcb-4e5a-9052-c0e01a5e7181</vt:lpwstr>
  </property>
  <property fmtid="{D5CDD505-2E9C-101B-9397-08002B2CF9AE}" pid="9" name="MSIP_Label_7084cbda-52b8-46fb-a7b7-cb5bd465ed85_ContentBits">
    <vt:lpwstr>0</vt:lpwstr>
  </property>
</Properties>
</file>