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29"/>
  </p:notesMasterIdLst>
  <p:handoutMasterIdLst>
    <p:handoutMasterId r:id="rId30"/>
  </p:handoutMasterIdLst>
  <p:sldIdLst>
    <p:sldId id="550" r:id="rId7"/>
    <p:sldId id="549" r:id="rId8"/>
    <p:sldId id="2756" r:id="rId9"/>
    <p:sldId id="2757" r:id="rId10"/>
    <p:sldId id="2766" r:id="rId11"/>
    <p:sldId id="2753" r:id="rId12"/>
    <p:sldId id="2755" r:id="rId13"/>
    <p:sldId id="2762" r:id="rId14"/>
    <p:sldId id="2768" r:id="rId15"/>
    <p:sldId id="2761" r:id="rId16"/>
    <p:sldId id="2778" r:id="rId17"/>
    <p:sldId id="2779" r:id="rId18"/>
    <p:sldId id="2776" r:id="rId19"/>
    <p:sldId id="2764" r:id="rId20"/>
    <p:sldId id="2771" r:id="rId21"/>
    <p:sldId id="2763" r:id="rId22"/>
    <p:sldId id="2772" r:id="rId23"/>
    <p:sldId id="2765" r:id="rId24"/>
    <p:sldId id="2773" r:id="rId25"/>
    <p:sldId id="2774" r:id="rId26"/>
    <p:sldId id="2775" r:id="rId27"/>
    <p:sldId id="276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C1687F-D869-8188-3A44-13DE930AB03B}" name="Mago, Nitika" initials="MN" userId="S::nitika.mago@ercot.com::eb4dfd7f-5a13-4bd1-acb0-2d627733e6c8" providerId="AD"/>
  <p188:author id="{8F8837AE-1793-2348-8629-CFFA9D6407D8}" name="Collins, Keith" initials="CK" userId="S::keith.collins@ercot.com::bf982f14-b726-4b2a-bff8-6f7cf9674ef3" providerId="AD"/>
  <p188:author id="{43831BD2-3014-FC08-390A-9936949E1516}" name="Maggio, Dave" initials="DM" userId="S::David.Maggio@ercot.com::ac169136-3d92-4093-a1ee-cd2fa0ab63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61"/>
    <a:srgbClr val="00AEC7"/>
    <a:srgbClr val="E6EBF0"/>
    <a:srgbClr val="98C3FA"/>
    <a:srgbClr val="70CDD9"/>
    <a:srgbClr val="8DC3E5"/>
    <a:srgbClr val="A9E5EA"/>
    <a:srgbClr val="5B6770"/>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350"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Meaning%20Examp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Example ASDCs using the NPRR1268 Approach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207359914976013"/>
          <c:y val="0.18054491579185472"/>
          <c:w val="0.59717565374836412"/>
          <c:h val="0.51140817801629657"/>
        </c:manualLayout>
      </c:layout>
      <c:scatterChart>
        <c:scatterStyle val="lineMarker"/>
        <c:varyColors val="0"/>
        <c:ser>
          <c:idx val="0"/>
          <c:order val="0"/>
          <c:tx>
            <c:strRef>
              <c:f>Sheet1!$A$1</c:f>
              <c:strCache>
                <c:ptCount val="1"/>
                <c:pt idx="0">
                  <c:v> Reg-Up </c:v>
                </c:pt>
              </c:strCache>
            </c:strRef>
          </c:tx>
          <c:spPr>
            <a:ln w="19050" cap="rnd">
              <a:solidFill>
                <a:schemeClr val="accent1"/>
              </a:solidFill>
              <a:round/>
            </a:ln>
            <a:effectLst/>
          </c:spPr>
          <c:marker>
            <c:symbol val="none"/>
          </c:marker>
          <c:xVal>
            <c:numRef>
              <c:f>Sheet1!$A$3:$A$103</c:f>
              <c:numCache>
                <c:formatCode>_(* #,##0_);_(* \(#,##0\);_(* "-"??_);_(@_)</c:formatCode>
                <c:ptCount val="101"/>
                <c:pt idx="0">
                  <c:v>0</c:v>
                </c:pt>
                <c:pt idx="1">
                  <c:v>252</c:v>
                </c:pt>
                <c:pt idx="2">
                  <c:v>253</c:v>
                </c:pt>
                <c:pt idx="3">
                  <c:v>253.28</c:v>
                </c:pt>
                <c:pt idx="4">
                  <c:v>253.55</c:v>
                </c:pt>
                <c:pt idx="5">
                  <c:v>253.83</c:v>
                </c:pt>
                <c:pt idx="6">
                  <c:v>254.1</c:v>
                </c:pt>
                <c:pt idx="7">
                  <c:v>254.38</c:v>
                </c:pt>
                <c:pt idx="8">
                  <c:v>254.65</c:v>
                </c:pt>
                <c:pt idx="9">
                  <c:v>254.93</c:v>
                </c:pt>
                <c:pt idx="10">
                  <c:v>255.2</c:v>
                </c:pt>
                <c:pt idx="11">
                  <c:v>255.48</c:v>
                </c:pt>
                <c:pt idx="12">
                  <c:v>255.76</c:v>
                </c:pt>
                <c:pt idx="13">
                  <c:v>256.02999999999997</c:v>
                </c:pt>
                <c:pt idx="14">
                  <c:v>256.31</c:v>
                </c:pt>
                <c:pt idx="15">
                  <c:v>256.58</c:v>
                </c:pt>
                <c:pt idx="16">
                  <c:v>256.86</c:v>
                </c:pt>
                <c:pt idx="17">
                  <c:v>257.13</c:v>
                </c:pt>
                <c:pt idx="18">
                  <c:v>257.41000000000003</c:v>
                </c:pt>
                <c:pt idx="19">
                  <c:v>257.68</c:v>
                </c:pt>
                <c:pt idx="20">
                  <c:v>257.95999999999998</c:v>
                </c:pt>
                <c:pt idx="21">
                  <c:v>258.23</c:v>
                </c:pt>
                <c:pt idx="22">
                  <c:v>258.51</c:v>
                </c:pt>
                <c:pt idx="23">
                  <c:v>258.79000000000002</c:v>
                </c:pt>
                <c:pt idx="24">
                  <c:v>259.06</c:v>
                </c:pt>
                <c:pt idx="25">
                  <c:v>259.33999999999997</c:v>
                </c:pt>
                <c:pt idx="26">
                  <c:v>259.61</c:v>
                </c:pt>
                <c:pt idx="27">
                  <c:v>259.89</c:v>
                </c:pt>
                <c:pt idx="28">
                  <c:v>260.16000000000003</c:v>
                </c:pt>
                <c:pt idx="29">
                  <c:v>260.44</c:v>
                </c:pt>
                <c:pt idx="30">
                  <c:v>260.70999999999998</c:v>
                </c:pt>
                <c:pt idx="31">
                  <c:v>260.99</c:v>
                </c:pt>
                <c:pt idx="32">
                  <c:v>261.27</c:v>
                </c:pt>
                <c:pt idx="33">
                  <c:v>261.54000000000002</c:v>
                </c:pt>
                <c:pt idx="34">
                  <c:v>261.82</c:v>
                </c:pt>
                <c:pt idx="35">
                  <c:v>262.08999999999997</c:v>
                </c:pt>
                <c:pt idx="36">
                  <c:v>262.37</c:v>
                </c:pt>
                <c:pt idx="37">
                  <c:v>262.64</c:v>
                </c:pt>
                <c:pt idx="38">
                  <c:v>262.92</c:v>
                </c:pt>
                <c:pt idx="39">
                  <c:v>263.19</c:v>
                </c:pt>
                <c:pt idx="40">
                  <c:v>263.47000000000003</c:v>
                </c:pt>
                <c:pt idx="41">
                  <c:v>263.74</c:v>
                </c:pt>
                <c:pt idx="42">
                  <c:v>264.02</c:v>
                </c:pt>
                <c:pt idx="43">
                  <c:v>264.3</c:v>
                </c:pt>
                <c:pt idx="44">
                  <c:v>264.57</c:v>
                </c:pt>
                <c:pt idx="45">
                  <c:v>264.85000000000002</c:v>
                </c:pt>
                <c:pt idx="46">
                  <c:v>265.12</c:v>
                </c:pt>
                <c:pt idx="47">
                  <c:v>265.39999999999998</c:v>
                </c:pt>
                <c:pt idx="48">
                  <c:v>265.67</c:v>
                </c:pt>
                <c:pt idx="49">
                  <c:v>265.95</c:v>
                </c:pt>
                <c:pt idx="50">
                  <c:v>266.22000000000003</c:v>
                </c:pt>
                <c:pt idx="51">
                  <c:v>266.5</c:v>
                </c:pt>
                <c:pt idx="52">
                  <c:v>266.77999999999997</c:v>
                </c:pt>
                <c:pt idx="53">
                  <c:v>267.05</c:v>
                </c:pt>
                <c:pt idx="54">
                  <c:v>267.33</c:v>
                </c:pt>
                <c:pt idx="55">
                  <c:v>267.60000000000002</c:v>
                </c:pt>
                <c:pt idx="56">
                  <c:v>267.88</c:v>
                </c:pt>
                <c:pt idx="57">
                  <c:v>268.14999999999998</c:v>
                </c:pt>
                <c:pt idx="58">
                  <c:v>268.43</c:v>
                </c:pt>
                <c:pt idx="59">
                  <c:v>268.7</c:v>
                </c:pt>
                <c:pt idx="60">
                  <c:v>268.98</c:v>
                </c:pt>
                <c:pt idx="61">
                  <c:v>269.26</c:v>
                </c:pt>
                <c:pt idx="62">
                  <c:v>269.52999999999997</c:v>
                </c:pt>
                <c:pt idx="63">
                  <c:v>269.81</c:v>
                </c:pt>
                <c:pt idx="64">
                  <c:v>270.08</c:v>
                </c:pt>
                <c:pt idx="65">
                  <c:v>270.36</c:v>
                </c:pt>
                <c:pt idx="66">
                  <c:v>270.63</c:v>
                </c:pt>
                <c:pt idx="67">
                  <c:v>270.91000000000003</c:v>
                </c:pt>
                <c:pt idx="68">
                  <c:v>271.18</c:v>
                </c:pt>
                <c:pt idx="69">
                  <c:v>271.45999999999998</c:v>
                </c:pt>
                <c:pt idx="70">
                  <c:v>271.73</c:v>
                </c:pt>
                <c:pt idx="71">
                  <c:v>272.01</c:v>
                </c:pt>
                <c:pt idx="72">
                  <c:v>272.29000000000002</c:v>
                </c:pt>
                <c:pt idx="73">
                  <c:v>272.56</c:v>
                </c:pt>
                <c:pt idx="74">
                  <c:v>272.83999999999997</c:v>
                </c:pt>
                <c:pt idx="75">
                  <c:v>273.11</c:v>
                </c:pt>
                <c:pt idx="76">
                  <c:v>273.39</c:v>
                </c:pt>
                <c:pt idx="77">
                  <c:v>273.66000000000003</c:v>
                </c:pt>
                <c:pt idx="78">
                  <c:v>273.94</c:v>
                </c:pt>
                <c:pt idx="79">
                  <c:v>274.20999999999998</c:v>
                </c:pt>
                <c:pt idx="80">
                  <c:v>274.49</c:v>
                </c:pt>
                <c:pt idx="81">
                  <c:v>274.77</c:v>
                </c:pt>
                <c:pt idx="82">
                  <c:v>275.04000000000002</c:v>
                </c:pt>
                <c:pt idx="83">
                  <c:v>275.32</c:v>
                </c:pt>
                <c:pt idx="84">
                  <c:v>275.58999999999997</c:v>
                </c:pt>
                <c:pt idx="85">
                  <c:v>275.87</c:v>
                </c:pt>
                <c:pt idx="86">
                  <c:v>276.14</c:v>
                </c:pt>
                <c:pt idx="87">
                  <c:v>276.42</c:v>
                </c:pt>
                <c:pt idx="88">
                  <c:v>276.69</c:v>
                </c:pt>
                <c:pt idx="89">
                  <c:v>276.97000000000003</c:v>
                </c:pt>
                <c:pt idx="90">
                  <c:v>277.24</c:v>
                </c:pt>
                <c:pt idx="91">
                  <c:v>277.52</c:v>
                </c:pt>
                <c:pt idx="92">
                  <c:v>277.8</c:v>
                </c:pt>
                <c:pt idx="93">
                  <c:v>278.07</c:v>
                </c:pt>
                <c:pt idx="94">
                  <c:v>278.35000000000002</c:v>
                </c:pt>
                <c:pt idx="95">
                  <c:v>278.62</c:v>
                </c:pt>
                <c:pt idx="96">
                  <c:v>278.89999999999998</c:v>
                </c:pt>
                <c:pt idx="97">
                  <c:v>279.17</c:v>
                </c:pt>
                <c:pt idx="98">
                  <c:v>279.45</c:v>
                </c:pt>
                <c:pt idx="99">
                  <c:v>279.72000000000003</c:v>
                </c:pt>
                <c:pt idx="100">
                  <c:v>280</c:v>
                </c:pt>
              </c:numCache>
            </c:numRef>
          </c:xVal>
          <c:yVal>
            <c:numRef>
              <c:f>Sheet1!$B$3:$B$103</c:f>
              <c:numCache>
                <c:formatCode>_(* #,##0_);_(* \(#,##0\);_(* "-"??_);_(@_)</c:formatCode>
                <c:ptCount val="101"/>
                <c:pt idx="0">
                  <c:v>9052</c:v>
                </c:pt>
                <c:pt idx="1">
                  <c:v>9052</c:v>
                </c:pt>
                <c:pt idx="2">
                  <c:v>3516.11</c:v>
                </c:pt>
                <c:pt idx="3">
                  <c:v>3479.58</c:v>
                </c:pt>
                <c:pt idx="4">
                  <c:v>3443.05</c:v>
                </c:pt>
                <c:pt idx="5">
                  <c:v>3406.51</c:v>
                </c:pt>
                <c:pt idx="6">
                  <c:v>3369.33</c:v>
                </c:pt>
                <c:pt idx="7">
                  <c:v>3331.04</c:v>
                </c:pt>
                <c:pt idx="8">
                  <c:v>3292.75</c:v>
                </c:pt>
                <c:pt idx="9">
                  <c:v>3254.46</c:v>
                </c:pt>
                <c:pt idx="10">
                  <c:v>3215.01</c:v>
                </c:pt>
                <c:pt idx="11">
                  <c:v>3175.16</c:v>
                </c:pt>
                <c:pt idx="12">
                  <c:v>3135.31</c:v>
                </c:pt>
                <c:pt idx="13">
                  <c:v>3095.32</c:v>
                </c:pt>
                <c:pt idx="14">
                  <c:v>3054.13</c:v>
                </c:pt>
                <c:pt idx="15">
                  <c:v>3012.95</c:v>
                </c:pt>
                <c:pt idx="16">
                  <c:v>2971.77</c:v>
                </c:pt>
                <c:pt idx="17">
                  <c:v>2930.06</c:v>
                </c:pt>
                <c:pt idx="18">
                  <c:v>2887.8</c:v>
                </c:pt>
                <c:pt idx="19">
                  <c:v>2845.54</c:v>
                </c:pt>
                <c:pt idx="20">
                  <c:v>2803.28</c:v>
                </c:pt>
                <c:pt idx="21">
                  <c:v>2760.33</c:v>
                </c:pt>
                <c:pt idx="22">
                  <c:v>2717.27</c:v>
                </c:pt>
                <c:pt idx="23">
                  <c:v>2674.2</c:v>
                </c:pt>
                <c:pt idx="24">
                  <c:v>2631.02</c:v>
                </c:pt>
                <c:pt idx="25">
                  <c:v>2587.44</c:v>
                </c:pt>
                <c:pt idx="26">
                  <c:v>2543.87</c:v>
                </c:pt>
                <c:pt idx="27">
                  <c:v>2500.29</c:v>
                </c:pt>
                <c:pt idx="28">
                  <c:v>2456.59</c:v>
                </c:pt>
                <c:pt idx="29">
                  <c:v>2412.81</c:v>
                </c:pt>
                <c:pt idx="30">
                  <c:v>2369.02</c:v>
                </c:pt>
                <c:pt idx="31">
                  <c:v>2325.2399999999998</c:v>
                </c:pt>
                <c:pt idx="32">
                  <c:v>2281.5500000000002</c:v>
                </c:pt>
                <c:pt idx="33">
                  <c:v>2237.87</c:v>
                </c:pt>
                <c:pt idx="34">
                  <c:v>2194.1799999999998</c:v>
                </c:pt>
                <c:pt idx="35">
                  <c:v>2150.63</c:v>
                </c:pt>
                <c:pt idx="36">
                  <c:v>2107.35</c:v>
                </c:pt>
                <c:pt idx="37">
                  <c:v>2064.0700000000002</c:v>
                </c:pt>
                <c:pt idx="38">
                  <c:v>2020.79</c:v>
                </c:pt>
                <c:pt idx="39">
                  <c:v>1978</c:v>
                </c:pt>
                <c:pt idx="40">
                  <c:v>1935.42</c:v>
                </c:pt>
                <c:pt idx="41">
                  <c:v>1892.85</c:v>
                </c:pt>
                <c:pt idx="42">
                  <c:v>1850.34</c:v>
                </c:pt>
                <c:pt idx="43">
                  <c:v>1808.75</c:v>
                </c:pt>
                <c:pt idx="44">
                  <c:v>1767.15</c:v>
                </c:pt>
                <c:pt idx="45">
                  <c:v>1725.56</c:v>
                </c:pt>
                <c:pt idx="46">
                  <c:v>1684.52</c:v>
                </c:pt>
                <c:pt idx="47">
                  <c:v>1644.17</c:v>
                </c:pt>
                <c:pt idx="48">
                  <c:v>1603.82</c:v>
                </c:pt>
                <c:pt idx="49">
                  <c:v>1563.47</c:v>
                </c:pt>
                <c:pt idx="50">
                  <c:v>1524.33</c:v>
                </c:pt>
                <c:pt idx="51">
                  <c:v>1485.46</c:v>
                </c:pt>
                <c:pt idx="52">
                  <c:v>1446.6</c:v>
                </c:pt>
                <c:pt idx="53">
                  <c:v>1408.04</c:v>
                </c:pt>
                <c:pt idx="54">
                  <c:v>1370.87</c:v>
                </c:pt>
                <c:pt idx="55">
                  <c:v>1333.69</c:v>
                </c:pt>
                <c:pt idx="56">
                  <c:v>1296.52</c:v>
                </c:pt>
                <c:pt idx="57">
                  <c:v>1260.3800000000001</c:v>
                </c:pt>
                <c:pt idx="58">
                  <c:v>1225.07</c:v>
                </c:pt>
                <c:pt idx="59">
                  <c:v>1189.77</c:v>
                </c:pt>
                <c:pt idx="60">
                  <c:v>1154.46</c:v>
                </c:pt>
                <c:pt idx="61">
                  <c:v>1121.01</c:v>
                </c:pt>
                <c:pt idx="62">
                  <c:v>1087.71</c:v>
                </c:pt>
                <c:pt idx="63">
                  <c:v>1054.4100000000001</c:v>
                </c:pt>
                <c:pt idx="64">
                  <c:v>1021.74</c:v>
                </c:pt>
                <c:pt idx="65">
                  <c:v>990.55</c:v>
                </c:pt>
                <c:pt idx="66">
                  <c:v>959.36</c:v>
                </c:pt>
                <c:pt idx="67">
                  <c:v>928.18</c:v>
                </c:pt>
                <c:pt idx="68">
                  <c:v>898.45</c:v>
                </c:pt>
                <c:pt idx="69">
                  <c:v>869.45</c:v>
                </c:pt>
                <c:pt idx="70">
                  <c:v>840.44</c:v>
                </c:pt>
                <c:pt idx="71">
                  <c:v>811.52</c:v>
                </c:pt>
                <c:pt idx="72">
                  <c:v>784.74</c:v>
                </c:pt>
                <c:pt idx="73">
                  <c:v>757.96</c:v>
                </c:pt>
                <c:pt idx="74">
                  <c:v>731.18</c:v>
                </c:pt>
                <c:pt idx="75">
                  <c:v>705.31</c:v>
                </c:pt>
                <c:pt idx="76">
                  <c:v>680.75</c:v>
                </c:pt>
                <c:pt idx="77">
                  <c:v>656.19</c:v>
                </c:pt>
                <c:pt idx="78">
                  <c:v>631.64</c:v>
                </c:pt>
                <c:pt idx="79">
                  <c:v>608.79</c:v>
                </c:pt>
                <c:pt idx="80">
                  <c:v>586.42999999999995</c:v>
                </c:pt>
                <c:pt idx="81">
                  <c:v>564.07000000000005</c:v>
                </c:pt>
                <c:pt idx="82">
                  <c:v>542.02</c:v>
                </c:pt>
                <c:pt idx="83">
                  <c:v>521.80999999999995</c:v>
                </c:pt>
                <c:pt idx="84">
                  <c:v>501.59</c:v>
                </c:pt>
                <c:pt idx="85">
                  <c:v>481.37</c:v>
                </c:pt>
                <c:pt idx="86">
                  <c:v>462.23</c:v>
                </c:pt>
                <c:pt idx="87">
                  <c:v>444.08</c:v>
                </c:pt>
                <c:pt idx="88">
                  <c:v>425.93</c:v>
                </c:pt>
                <c:pt idx="89">
                  <c:v>407.78</c:v>
                </c:pt>
                <c:pt idx="90">
                  <c:v>391.37</c:v>
                </c:pt>
                <c:pt idx="91">
                  <c:v>375.19</c:v>
                </c:pt>
                <c:pt idx="92">
                  <c:v>359.01</c:v>
                </c:pt>
                <c:pt idx="93">
                  <c:v>343.31</c:v>
                </c:pt>
                <c:pt idx="94">
                  <c:v>328.99</c:v>
                </c:pt>
                <c:pt idx="95">
                  <c:v>314.66000000000003</c:v>
                </c:pt>
                <c:pt idx="96">
                  <c:v>300.33</c:v>
                </c:pt>
                <c:pt idx="97">
                  <c:v>287.10000000000002</c:v>
                </c:pt>
                <c:pt idx="98">
                  <c:v>274.51</c:v>
                </c:pt>
                <c:pt idx="99">
                  <c:v>261.91000000000003</c:v>
                </c:pt>
                <c:pt idx="100">
                  <c:v>249.32</c:v>
                </c:pt>
              </c:numCache>
            </c:numRef>
          </c:yVal>
          <c:smooth val="0"/>
          <c:extLst>
            <c:ext xmlns:c16="http://schemas.microsoft.com/office/drawing/2014/chart" uri="{C3380CC4-5D6E-409C-BE32-E72D297353CC}">
              <c16:uniqueId val="{00000000-1754-43B3-ADBD-7DF3BB1C42FA}"/>
            </c:ext>
          </c:extLst>
        </c:ser>
        <c:ser>
          <c:idx val="1"/>
          <c:order val="1"/>
          <c:tx>
            <c:strRef>
              <c:f>Sheet1!$C$1</c:f>
              <c:strCache>
                <c:ptCount val="1"/>
                <c:pt idx="0">
                  <c:v> RRS </c:v>
                </c:pt>
              </c:strCache>
            </c:strRef>
          </c:tx>
          <c:spPr>
            <a:ln w="19050" cap="rnd">
              <a:solidFill>
                <a:schemeClr val="accent2"/>
              </a:solidFill>
              <a:round/>
            </a:ln>
            <a:effectLst/>
          </c:spPr>
          <c:marker>
            <c:symbol val="none"/>
          </c:marker>
          <c:xVal>
            <c:numRef>
              <c:f>Sheet1!$C$3:$C$103</c:f>
              <c:numCache>
                <c:formatCode>_(* #,##0_);_(* \(#,##0\);_(* "-"??_);_(@_)</c:formatCode>
                <c:ptCount val="101"/>
                <c:pt idx="0">
                  <c:v>0</c:v>
                </c:pt>
                <c:pt idx="1">
                  <c:v>2351</c:v>
                </c:pt>
                <c:pt idx="2">
                  <c:v>2352</c:v>
                </c:pt>
                <c:pt idx="3">
                  <c:v>2356.5700000000002</c:v>
                </c:pt>
                <c:pt idx="4">
                  <c:v>2361.14</c:v>
                </c:pt>
                <c:pt idx="5">
                  <c:v>2365.71</c:v>
                </c:pt>
                <c:pt idx="6">
                  <c:v>2370.29</c:v>
                </c:pt>
                <c:pt idx="7">
                  <c:v>2374.86</c:v>
                </c:pt>
                <c:pt idx="8">
                  <c:v>2379.4299999999998</c:v>
                </c:pt>
                <c:pt idx="9">
                  <c:v>2384</c:v>
                </c:pt>
                <c:pt idx="10">
                  <c:v>2388.5700000000002</c:v>
                </c:pt>
                <c:pt idx="11">
                  <c:v>2393.14</c:v>
                </c:pt>
                <c:pt idx="12">
                  <c:v>2397.71</c:v>
                </c:pt>
                <c:pt idx="13">
                  <c:v>2402.29</c:v>
                </c:pt>
                <c:pt idx="14">
                  <c:v>2406.86</c:v>
                </c:pt>
                <c:pt idx="15">
                  <c:v>2411.4299999999998</c:v>
                </c:pt>
                <c:pt idx="16">
                  <c:v>2416</c:v>
                </c:pt>
                <c:pt idx="17">
                  <c:v>2420.5700000000002</c:v>
                </c:pt>
                <c:pt idx="18">
                  <c:v>2425.14</c:v>
                </c:pt>
                <c:pt idx="19">
                  <c:v>2429.71</c:v>
                </c:pt>
                <c:pt idx="20">
                  <c:v>2434.29</c:v>
                </c:pt>
                <c:pt idx="21">
                  <c:v>2438.86</c:v>
                </c:pt>
                <c:pt idx="22">
                  <c:v>2443.4299999999998</c:v>
                </c:pt>
                <c:pt idx="23">
                  <c:v>2448</c:v>
                </c:pt>
                <c:pt idx="24">
                  <c:v>2452.5700000000002</c:v>
                </c:pt>
                <c:pt idx="25">
                  <c:v>2457.14</c:v>
                </c:pt>
                <c:pt idx="26">
                  <c:v>2461.71</c:v>
                </c:pt>
                <c:pt idx="27">
                  <c:v>2466.29</c:v>
                </c:pt>
                <c:pt idx="28">
                  <c:v>2470.86</c:v>
                </c:pt>
                <c:pt idx="29">
                  <c:v>2475.4299999999998</c:v>
                </c:pt>
                <c:pt idx="30">
                  <c:v>2480</c:v>
                </c:pt>
                <c:pt idx="31">
                  <c:v>2484.5700000000002</c:v>
                </c:pt>
                <c:pt idx="32">
                  <c:v>2489.14</c:v>
                </c:pt>
                <c:pt idx="33">
                  <c:v>2493.71</c:v>
                </c:pt>
                <c:pt idx="34">
                  <c:v>2498.29</c:v>
                </c:pt>
                <c:pt idx="35">
                  <c:v>2502.86</c:v>
                </c:pt>
                <c:pt idx="36">
                  <c:v>2507.4299999999998</c:v>
                </c:pt>
                <c:pt idx="37">
                  <c:v>2512</c:v>
                </c:pt>
                <c:pt idx="38">
                  <c:v>2516.5700000000002</c:v>
                </c:pt>
                <c:pt idx="39">
                  <c:v>2521.14</c:v>
                </c:pt>
                <c:pt idx="40">
                  <c:v>2525.71</c:v>
                </c:pt>
                <c:pt idx="41">
                  <c:v>2530.29</c:v>
                </c:pt>
                <c:pt idx="42">
                  <c:v>2534.86</c:v>
                </c:pt>
                <c:pt idx="43">
                  <c:v>2539.4299999999998</c:v>
                </c:pt>
                <c:pt idx="44">
                  <c:v>2544</c:v>
                </c:pt>
                <c:pt idx="45">
                  <c:v>2548.5700000000002</c:v>
                </c:pt>
                <c:pt idx="46">
                  <c:v>2553.14</c:v>
                </c:pt>
                <c:pt idx="47">
                  <c:v>2557.71</c:v>
                </c:pt>
                <c:pt idx="48">
                  <c:v>2562.29</c:v>
                </c:pt>
                <c:pt idx="49">
                  <c:v>2566.86</c:v>
                </c:pt>
                <c:pt idx="50">
                  <c:v>2571.4299999999998</c:v>
                </c:pt>
                <c:pt idx="51">
                  <c:v>2576</c:v>
                </c:pt>
                <c:pt idx="52">
                  <c:v>2580.5700000000002</c:v>
                </c:pt>
                <c:pt idx="53">
                  <c:v>2585.14</c:v>
                </c:pt>
                <c:pt idx="54">
                  <c:v>2589.71</c:v>
                </c:pt>
                <c:pt idx="55">
                  <c:v>2594.29</c:v>
                </c:pt>
                <c:pt idx="56">
                  <c:v>2598.86</c:v>
                </c:pt>
                <c:pt idx="57">
                  <c:v>2603.4299999999998</c:v>
                </c:pt>
                <c:pt idx="58">
                  <c:v>2608</c:v>
                </c:pt>
                <c:pt idx="59">
                  <c:v>2612.5700000000002</c:v>
                </c:pt>
                <c:pt idx="60">
                  <c:v>2617.14</c:v>
                </c:pt>
                <c:pt idx="61">
                  <c:v>2621.71</c:v>
                </c:pt>
                <c:pt idx="62">
                  <c:v>2626.29</c:v>
                </c:pt>
                <c:pt idx="63">
                  <c:v>2630.86</c:v>
                </c:pt>
                <c:pt idx="64">
                  <c:v>2635.43</c:v>
                </c:pt>
                <c:pt idx="65">
                  <c:v>2640</c:v>
                </c:pt>
                <c:pt idx="66">
                  <c:v>2644.57</c:v>
                </c:pt>
                <c:pt idx="67">
                  <c:v>2649.14</c:v>
                </c:pt>
                <c:pt idx="68">
                  <c:v>2653.71</c:v>
                </c:pt>
                <c:pt idx="69">
                  <c:v>2658.29</c:v>
                </c:pt>
                <c:pt idx="70">
                  <c:v>2662.86</c:v>
                </c:pt>
                <c:pt idx="71">
                  <c:v>2667.43</c:v>
                </c:pt>
                <c:pt idx="72">
                  <c:v>2672</c:v>
                </c:pt>
                <c:pt idx="73">
                  <c:v>2676.57</c:v>
                </c:pt>
                <c:pt idx="74">
                  <c:v>2681.14</c:v>
                </c:pt>
                <c:pt idx="75">
                  <c:v>2685.71</c:v>
                </c:pt>
                <c:pt idx="76">
                  <c:v>2690.29</c:v>
                </c:pt>
                <c:pt idx="77">
                  <c:v>2694.86</c:v>
                </c:pt>
                <c:pt idx="78">
                  <c:v>2699.43</c:v>
                </c:pt>
                <c:pt idx="79">
                  <c:v>2704</c:v>
                </c:pt>
                <c:pt idx="80">
                  <c:v>2708.57</c:v>
                </c:pt>
                <c:pt idx="81">
                  <c:v>2713.14</c:v>
                </c:pt>
                <c:pt idx="82">
                  <c:v>2717.71</c:v>
                </c:pt>
                <c:pt idx="83">
                  <c:v>2722.29</c:v>
                </c:pt>
                <c:pt idx="84">
                  <c:v>2726.86</c:v>
                </c:pt>
                <c:pt idx="85">
                  <c:v>2731.43</c:v>
                </c:pt>
                <c:pt idx="86">
                  <c:v>2736</c:v>
                </c:pt>
                <c:pt idx="87">
                  <c:v>2740.57</c:v>
                </c:pt>
                <c:pt idx="88">
                  <c:v>2745.14</c:v>
                </c:pt>
                <c:pt idx="89">
                  <c:v>2749.71</c:v>
                </c:pt>
                <c:pt idx="90">
                  <c:v>2754.29</c:v>
                </c:pt>
                <c:pt idx="91">
                  <c:v>2758.86</c:v>
                </c:pt>
                <c:pt idx="92">
                  <c:v>2763.43</c:v>
                </c:pt>
                <c:pt idx="93">
                  <c:v>2768</c:v>
                </c:pt>
                <c:pt idx="94">
                  <c:v>2772.57</c:v>
                </c:pt>
                <c:pt idx="95">
                  <c:v>2777.14</c:v>
                </c:pt>
                <c:pt idx="96">
                  <c:v>2781.71</c:v>
                </c:pt>
                <c:pt idx="97">
                  <c:v>2786.29</c:v>
                </c:pt>
                <c:pt idx="98">
                  <c:v>2790.86</c:v>
                </c:pt>
                <c:pt idx="99">
                  <c:v>2795.43</c:v>
                </c:pt>
                <c:pt idx="100">
                  <c:v>2800</c:v>
                </c:pt>
              </c:numCache>
            </c:numRef>
          </c:xVal>
          <c:yVal>
            <c:numRef>
              <c:f>Sheet1!$D$3:$D$103</c:f>
              <c:numCache>
                <c:formatCode>_(* #,##0_);_(* \(#,##0\);_(* "-"??_);_(@_)</c:formatCode>
                <c:ptCount val="101"/>
                <c:pt idx="0">
                  <c:v>7051</c:v>
                </c:pt>
                <c:pt idx="1">
                  <c:v>7051</c:v>
                </c:pt>
                <c:pt idx="2">
                  <c:v>3514.81</c:v>
                </c:pt>
                <c:pt idx="3">
                  <c:v>3473.98</c:v>
                </c:pt>
                <c:pt idx="4">
                  <c:v>3431.15</c:v>
                </c:pt>
                <c:pt idx="5">
                  <c:v>3387.62</c:v>
                </c:pt>
                <c:pt idx="6">
                  <c:v>3342.04</c:v>
                </c:pt>
                <c:pt idx="7">
                  <c:v>3297.18</c:v>
                </c:pt>
                <c:pt idx="8">
                  <c:v>3251.69</c:v>
                </c:pt>
                <c:pt idx="9">
                  <c:v>3204.16</c:v>
                </c:pt>
                <c:pt idx="10">
                  <c:v>3157.49</c:v>
                </c:pt>
                <c:pt idx="11">
                  <c:v>3110.29</c:v>
                </c:pt>
                <c:pt idx="12">
                  <c:v>3061.06</c:v>
                </c:pt>
                <c:pt idx="13">
                  <c:v>3012.85</c:v>
                </c:pt>
                <c:pt idx="14">
                  <c:v>2964.18</c:v>
                </c:pt>
                <c:pt idx="15">
                  <c:v>2913.55</c:v>
                </c:pt>
                <c:pt idx="16">
                  <c:v>2864.06</c:v>
                </c:pt>
                <c:pt idx="17">
                  <c:v>2814.22</c:v>
                </c:pt>
                <c:pt idx="18">
                  <c:v>2762.49</c:v>
                </c:pt>
                <c:pt idx="19">
                  <c:v>2712.05</c:v>
                </c:pt>
                <c:pt idx="20">
                  <c:v>2661.36</c:v>
                </c:pt>
                <c:pt idx="21">
                  <c:v>2608.87</c:v>
                </c:pt>
                <c:pt idx="22">
                  <c:v>2557.79</c:v>
                </c:pt>
                <c:pt idx="23">
                  <c:v>2506.58</c:v>
                </c:pt>
                <c:pt idx="24">
                  <c:v>2453.67</c:v>
                </c:pt>
                <c:pt idx="25">
                  <c:v>2402.3000000000002</c:v>
                </c:pt>
                <c:pt idx="26">
                  <c:v>2350.91</c:v>
                </c:pt>
                <c:pt idx="27">
                  <c:v>2299.54</c:v>
                </c:pt>
                <c:pt idx="28">
                  <c:v>2248.23</c:v>
                </c:pt>
                <c:pt idx="29">
                  <c:v>2197.0100000000002</c:v>
                </c:pt>
                <c:pt idx="30">
                  <c:v>2144.3200000000002</c:v>
                </c:pt>
                <c:pt idx="31">
                  <c:v>2093.41</c:v>
                </c:pt>
                <c:pt idx="32">
                  <c:v>2042.69</c:v>
                </c:pt>
                <c:pt idx="33">
                  <c:v>1990.65</c:v>
                </c:pt>
                <c:pt idx="34">
                  <c:v>1940.47</c:v>
                </c:pt>
                <c:pt idx="35">
                  <c:v>1890.6</c:v>
                </c:pt>
                <c:pt idx="36">
                  <c:v>1839.54</c:v>
                </c:pt>
                <c:pt idx="37">
                  <c:v>1790.41</c:v>
                </c:pt>
                <c:pt idx="38">
                  <c:v>1741.7</c:v>
                </c:pt>
                <c:pt idx="39">
                  <c:v>1691.93</c:v>
                </c:pt>
                <c:pt idx="40">
                  <c:v>1644.17</c:v>
                </c:pt>
                <c:pt idx="41">
                  <c:v>1596.91</c:v>
                </c:pt>
                <c:pt idx="42">
                  <c:v>1548.95</c:v>
                </c:pt>
                <c:pt idx="43">
                  <c:v>1502.61</c:v>
                </c:pt>
                <c:pt idx="44">
                  <c:v>1457.06</c:v>
                </c:pt>
                <c:pt idx="45">
                  <c:v>1411.35</c:v>
                </c:pt>
                <c:pt idx="46">
                  <c:v>1366.49</c:v>
                </c:pt>
                <c:pt idx="47">
                  <c:v>1322.9</c:v>
                </c:pt>
                <c:pt idx="48">
                  <c:v>1279.6199999999999</c:v>
                </c:pt>
                <c:pt idx="49">
                  <c:v>1236.5</c:v>
                </c:pt>
                <c:pt idx="50">
                  <c:v>1195.06</c:v>
                </c:pt>
                <c:pt idx="51">
                  <c:v>1154.3599999999999</c:v>
                </c:pt>
                <c:pt idx="52">
                  <c:v>1114.43</c:v>
                </c:pt>
                <c:pt idx="53">
                  <c:v>1075.27</c:v>
                </c:pt>
                <c:pt idx="54">
                  <c:v>1036.9000000000001</c:v>
                </c:pt>
                <c:pt idx="55">
                  <c:v>998.17</c:v>
                </c:pt>
                <c:pt idx="56">
                  <c:v>961.44</c:v>
                </c:pt>
                <c:pt idx="57">
                  <c:v>925.53</c:v>
                </c:pt>
                <c:pt idx="58">
                  <c:v>889.36</c:v>
                </c:pt>
                <c:pt idx="59">
                  <c:v>855.14</c:v>
                </c:pt>
                <c:pt idx="60">
                  <c:v>821.76</c:v>
                </c:pt>
                <c:pt idx="61">
                  <c:v>788.21</c:v>
                </c:pt>
                <c:pt idx="62">
                  <c:v>756.54</c:v>
                </c:pt>
                <c:pt idx="63">
                  <c:v>725.71</c:v>
                </c:pt>
                <c:pt idx="64">
                  <c:v>694.81</c:v>
                </c:pt>
                <c:pt idx="65">
                  <c:v>665.7</c:v>
                </c:pt>
                <c:pt idx="66">
                  <c:v>637.42999999999995</c:v>
                </c:pt>
                <c:pt idx="67">
                  <c:v>609.15</c:v>
                </c:pt>
                <c:pt idx="68">
                  <c:v>582.57000000000005</c:v>
                </c:pt>
                <c:pt idx="69">
                  <c:v>556.80999999999995</c:v>
                </c:pt>
                <c:pt idx="70">
                  <c:v>531.11</c:v>
                </c:pt>
                <c:pt idx="71">
                  <c:v>507.01</c:v>
                </c:pt>
                <c:pt idx="72">
                  <c:v>483.7</c:v>
                </c:pt>
                <c:pt idx="73">
                  <c:v>460.5</c:v>
                </c:pt>
                <c:pt idx="74">
                  <c:v>438.78</c:v>
                </c:pt>
                <c:pt idx="75">
                  <c:v>417.84</c:v>
                </c:pt>
                <c:pt idx="76">
                  <c:v>397.65</c:v>
                </c:pt>
                <c:pt idx="77">
                  <c:v>378.2</c:v>
                </c:pt>
                <c:pt idx="78">
                  <c:v>359.48</c:v>
                </c:pt>
                <c:pt idx="79">
                  <c:v>340.92</c:v>
                </c:pt>
                <c:pt idx="80">
                  <c:v>323.64</c:v>
                </c:pt>
                <c:pt idx="81">
                  <c:v>307.04000000000002</c:v>
                </c:pt>
                <c:pt idx="82">
                  <c:v>290.62</c:v>
                </c:pt>
                <c:pt idx="83">
                  <c:v>275.37</c:v>
                </c:pt>
                <c:pt idx="84">
                  <c:v>260.75</c:v>
                </c:pt>
                <c:pt idx="85">
                  <c:v>246.32</c:v>
                </c:pt>
                <c:pt idx="86">
                  <c:v>232.94</c:v>
                </c:pt>
                <c:pt idx="87">
                  <c:v>220.15</c:v>
                </c:pt>
                <c:pt idx="88">
                  <c:v>207.93</c:v>
                </c:pt>
                <c:pt idx="89">
                  <c:v>196.26</c:v>
                </c:pt>
                <c:pt idx="90">
                  <c:v>185.13</c:v>
                </c:pt>
                <c:pt idx="91">
                  <c:v>174.52</c:v>
                </c:pt>
                <c:pt idx="92">
                  <c:v>164.41</c:v>
                </c:pt>
                <c:pt idx="93">
                  <c:v>154.79</c:v>
                </c:pt>
                <c:pt idx="94">
                  <c:v>145.63999999999999</c:v>
                </c:pt>
                <c:pt idx="95">
                  <c:v>136.93</c:v>
                </c:pt>
                <c:pt idx="96">
                  <c:v>128.66999999999999</c:v>
                </c:pt>
                <c:pt idx="97">
                  <c:v>120.83</c:v>
                </c:pt>
                <c:pt idx="98">
                  <c:v>113.39</c:v>
                </c:pt>
                <c:pt idx="99">
                  <c:v>106.34</c:v>
                </c:pt>
                <c:pt idx="100">
                  <c:v>99.66</c:v>
                </c:pt>
              </c:numCache>
            </c:numRef>
          </c:yVal>
          <c:smooth val="0"/>
          <c:extLst>
            <c:ext xmlns:c16="http://schemas.microsoft.com/office/drawing/2014/chart" uri="{C3380CC4-5D6E-409C-BE32-E72D297353CC}">
              <c16:uniqueId val="{00000001-1754-43B3-ADBD-7DF3BB1C42FA}"/>
            </c:ext>
          </c:extLst>
        </c:ser>
        <c:ser>
          <c:idx val="2"/>
          <c:order val="2"/>
          <c:tx>
            <c:strRef>
              <c:f>Sheet1!$E$1</c:f>
              <c:strCache>
                <c:ptCount val="1"/>
                <c:pt idx="0">
                  <c:v> ECRS </c:v>
                </c:pt>
              </c:strCache>
            </c:strRef>
          </c:tx>
          <c:spPr>
            <a:ln w="19050" cap="rnd">
              <a:solidFill>
                <a:schemeClr val="accent3"/>
              </a:solidFill>
              <a:round/>
            </a:ln>
            <a:effectLst/>
          </c:spPr>
          <c:marker>
            <c:symbol val="none"/>
          </c:marker>
          <c:xVal>
            <c:numRef>
              <c:f>Sheet1!$E$3:$E$103</c:f>
              <c:numCache>
                <c:formatCode>_(* #,##0_);_(* \(#,##0\);_(* "-"??_);_(@_)</c:formatCode>
                <c:ptCount val="101"/>
                <c:pt idx="0">
                  <c:v>0</c:v>
                </c:pt>
                <c:pt idx="1">
                  <c:v>387</c:v>
                </c:pt>
                <c:pt idx="2">
                  <c:v>388</c:v>
                </c:pt>
                <c:pt idx="3">
                  <c:v>402.94</c:v>
                </c:pt>
                <c:pt idx="4">
                  <c:v>417.88</c:v>
                </c:pt>
                <c:pt idx="5">
                  <c:v>432.82</c:v>
                </c:pt>
                <c:pt idx="6">
                  <c:v>447.76</c:v>
                </c:pt>
                <c:pt idx="7">
                  <c:v>462.69</c:v>
                </c:pt>
                <c:pt idx="8">
                  <c:v>477.63</c:v>
                </c:pt>
                <c:pt idx="9">
                  <c:v>492.57</c:v>
                </c:pt>
                <c:pt idx="10">
                  <c:v>507.51</c:v>
                </c:pt>
                <c:pt idx="11">
                  <c:v>522.45000000000005</c:v>
                </c:pt>
                <c:pt idx="12">
                  <c:v>537.39</c:v>
                </c:pt>
                <c:pt idx="13">
                  <c:v>552.33000000000004</c:v>
                </c:pt>
                <c:pt idx="14">
                  <c:v>567.27</c:v>
                </c:pt>
                <c:pt idx="15">
                  <c:v>582.20000000000005</c:v>
                </c:pt>
                <c:pt idx="16">
                  <c:v>597.14</c:v>
                </c:pt>
                <c:pt idx="17">
                  <c:v>612.08000000000004</c:v>
                </c:pt>
                <c:pt idx="18">
                  <c:v>627.02</c:v>
                </c:pt>
                <c:pt idx="19">
                  <c:v>641.96</c:v>
                </c:pt>
                <c:pt idx="20">
                  <c:v>656.9</c:v>
                </c:pt>
                <c:pt idx="21">
                  <c:v>671.84</c:v>
                </c:pt>
                <c:pt idx="22">
                  <c:v>686.78</c:v>
                </c:pt>
                <c:pt idx="23">
                  <c:v>701.71</c:v>
                </c:pt>
                <c:pt idx="24">
                  <c:v>716.65</c:v>
                </c:pt>
                <c:pt idx="25">
                  <c:v>731.59</c:v>
                </c:pt>
                <c:pt idx="26">
                  <c:v>746.53</c:v>
                </c:pt>
                <c:pt idx="27">
                  <c:v>761.47</c:v>
                </c:pt>
                <c:pt idx="28">
                  <c:v>776.41</c:v>
                </c:pt>
                <c:pt idx="29">
                  <c:v>791.35</c:v>
                </c:pt>
                <c:pt idx="30">
                  <c:v>806.29</c:v>
                </c:pt>
                <c:pt idx="31">
                  <c:v>821.22</c:v>
                </c:pt>
                <c:pt idx="32">
                  <c:v>836.16</c:v>
                </c:pt>
                <c:pt idx="33">
                  <c:v>851.1</c:v>
                </c:pt>
                <c:pt idx="34">
                  <c:v>866.04</c:v>
                </c:pt>
                <c:pt idx="35">
                  <c:v>880.98</c:v>
                </c:pt>
                <c:pt idx="36">
                  <c:v>895.92</c:v>
                </c:pt>
                <c:pt idx="37">
                  <c:v>910.86</c:v>
                </c:pt>
                <c:pt idx="38">
                  <c:v>925.8</c:v>
                </c:pt>
                <c:pt idx="39">
                  <c:v>940.73</c:v>
                </c:pt>
                <c:pt idx="40">
                  <c:v>955.67</c:v>
                </c:pt>
                <c:pt idx="41">
                  <c:v>970.61</c:v>
                </c:pt>
                <c:pt idx="42">
                  <c:v>985.55</c:v>
                </c:pt>
                <c:pt idx="43">
                  <c:v>1000.49</c:v>
                </c:pt>
                <c:pt idx="44">
                  <c:v>1015.43</c:v>
                </c:pt>
                <c:pt idx="45">
                  <c:v>1030.3699999999999</c:v>
                </c:pt>
                <c:pt idx="46">
                  <c:v>1045.31</c:v>
                </c:pt>
                <c:pt idx="47">
                  <c:v>1060.24</c:v>
                </c:pt>
                <c:pt idx="48">
                  <c:v>1075.18</c:v>
                </c:pt>
                <c:pt idx="49">
                  <c:v>1090.1199999999999</c:v>
                </c:pt>
                <c:pt idx="50">
                  <c:v>1105.06</c:v>
                </c:pt>
                <c:pt idx="51">
                  <c:v>1120</c:v>
                </c:pt>
                <c:pt idx="52">
                  <c:v>1134.94</c:v>
                </c:pt>
                <c:pt idx="53">
                  <c:v>1149.8800000000001</c:v>
                </c:pt>
                <c:pt idx="54">
                  <c:v>1164.82</c:v>
                </c:pt>
                <c:pt idx="55">
                  <c:v>1179.76</c:v>
                </c:pt>
                <c:pt idx="56">
                  <c:v>1194.69</c:v>
                </c:pt>
                <c:pt idx="57">
                  <c:v>1209.6300000000001</c:v>
                </c:pt>
                <c:pt idx="58">
                  <c:v>1224.57</c:v>
                </c:pt>
                <c:pt idx="59">
                  <c:v>1239.51</c:v>
                </c:pt>
                <c:pt idx="60">
                  <c:v>1254.45</c:v>
                </c:pt>
                <c:pt idx="61">
                  <c:v>1269.3900000000001</c:v>
                </c:pt>
                <c:pt idx="62">
                  <c:v>1284.33</c:v>
                </c:pt>
                <c:pt idx="63">
                  <c:v>1299.27</c:v>
                </c:pt>
                <c:pt idx="64">
                  <c:v>1314.2</c:v>
                </c:pt>
                <c:pt idx="65">
                  <c:v>1329.14</c:v>
                </c:pt>
                <c:pt idx="66">
                  <c:v>1344.08</c:v>
                </c:pt>
                <c:pt idx="67">
                  <c:v>1359.02</c:v>
                </c:pt>
                <c:pt idx="68">
                  <c:v>1373.96</c:v>
                </c:pt>
                <c:pt idx="69">
                  <c:v>1388.9</c:v>
                </c:pt>
                <c:pt idx="70">
                  <c:v>1403.84</c:v>
                </c:pt>
                <c:pt idx="71">
                  <c:v>1418.78</c:v>
                </c:pt>
                <c:pt idx="72">
                  <c:v>1433.71</c:v>
                </c:pt>
                <c:pt idx="73">
                  <c:v>1448.65</c:v>
                </c:pt>
                <c:pt idx="74">
                  <c:v>1463.59</c:v>
                </c:pt>
                <c:pt idx="75">
                  <c:v>1478.53</c:v>
                </c:pt>
                <c:pt idx="76">
                  <c:v>1493.47</c:v>
                </c:pt>
                <c:pt idx="77">
                  <c:v>1508.41</c:v>
                </c:pt>
                <c:pt idx="78">
                  <c:v>1523.35</c:v>
                </c:pt>
                <c:pt idx="79">
                  <c:v>1538.29</c:v>
                </c:pt>
                <c:pt idx="80">
                  <c:v>1553.22</c:v>
                </c:pt>
                <c:pt idx="81">
                  <c:v>1568.16</c:v>
                </c:pt>
                <c:pt idx="82">
                  <c:v>1583.1</c:v>
                </c:pt>
                <c:pt idx="83">
                  <c:v>1598.04</c:v>
                </c:pt>
                <c:pt idx="84">
                  <c:v>1612.98</c:v>
                </c:pt>
                <c:pt idx="85">
                  <c:v>1627.92</c:v>
                </c:pt>
                <c:pt idx="86">
                  <c:v>1642.86</c:v>
                </c:pt>
                <c:pt idx="87">
                  <c:v>1657.8</c:v>
                </c:pt>
                <c:pt idx="88">
                  <c:v>1672.73</c:v>
                </c:pt>
                <c:pt idx="89">
                  <c:v>1687.67</c:v>
                </c:pt>
                <c:pt idx="90">
                  <c:v>1702.61</c:v>
                </c:pt>
                <c:pt idx="91">
                  <c:v>1717.55</c:v>
                </c:pt>
                <c:pt idx="92">
                  <c:v>1732.49</c:v>
                </c:pt>
                <c:pt idx="93">
                  <c:v>1747.43</c:v>
                </c:pt>
                <c:pt idx="94">
                  <c:v>1762.37</c:v>
                </c:pt>
                <c:pt idx="95">
                  <c:v>1777.31</c:v>
                </c:pt>
                <c:pt idx="96">
                  <c:v>1792.24</c:v>
                </c:pt>
                <c:pt idx="97">
                  <c:v>1807.18</c:v>
                </c:pt>
                <c:pt idx="98">
                  <c:v>1822.12</c:v>
                </c:pt>
                <c:pt idx="99">
                  <c:v>1837.06</c:v>
                </c:pt>
                <c:pt idx="100">
                  <c:v>1852</c:v>
                </c:pt>
              </c:numCache>
            </c:numRef>
          </c:xVal>
          <c:yVal>
            <c:numRef>
              <c:f>Sheet1!$F$3:$F$103</c:f>
              <c:numCache>
                <c:formatCode>_(* #,##0_);_(* \(#,##0\);_(* "-"??_);_(@_)</c:formatCode>
                <c:ptCount val="101"/>
                <c:pt idx="0">
                  <c:v>5050</c:v>
                </c:pt>
                <c:pt idx="1">
                  <c:v>5050</c:v>
                </c:pt>
                <c:pt idx="2">
                  <c:v>3513.5</c:v>
                </c:pt>
                <c:pt idx="3">
                  <c:v>3467.59</c:v>
                </c:pt>
                <c:pt idx="4">
                  <c:v>3420.83</c:v>
                </c:pt>
                <c:pt idx="5">
                  <c:v>3371.89</c:v>
                </c:pt>
                <c:pt idx="6">
                  <c:v>3323.52</c:v>
                </c:pt>
                <c:pt idx="7">
                  <c:v>3274.39</c:v>
                </c:pt>
                <c:pt idx="8">
                  <c:v>3223.11</c:v>
                </c:pt>
                <c:pt idx="9">
                  <c:v>3172.56</c:v>
                </c:pt>
                <c:pt idx="10">
                  <c:v>3121.35</c:v>
                </c:pt>
                <c:pt idx="11">
                  <c:v>3068.04</c:v>
                </c:pt>
                <c:pt idx="12">
                  <c:v>3015.63</c:v>
                </c:pt>
                <c:pt idx="13">
                  <c:v>2962.68</c:v>
                </c:pt>
                <c:pt idx="14">
                  <c:v>2907.7</c:v>
                </c:pt>
                <c:pt idx="15">
                  <c:v>2853.79</c:v>
                </c:pt>
                <c:pt idx="16">
                  <c:v>2799.25</c:v>
                </c:pt>
                <c:pt idx="17">
                  <c:v>2743.22</c:v>
                </c:pt>
                <c:pt idx="18">
                  <c:v>2688.22</c:v>
                </c:pt>
                <c:pt idx="19">
                  <c:v>2631.29</c:v>
                </c:pt>
                <c:pt idx="20">
                  <c:v>2575.69</c:v>
                </c:pt>
                <c:pt idx="21">
                  <c:v>2519.91</c:v>
                </c:pt>
                <c:pt idx="22">
                  <c:v>2462.41</c:v>
                </c:pt>
                <c:pt idx="23">
                  <c:v>2406.4299999999998</c:v>
                </c:pt>
                <c:pt idx="24">
                  <c:v>2350.42</c:v>
                </c:pt>
                <c:pt idx="25">
                  <c:v>2291.88</c:v>
                </c:pt>
                <c:pt idx="26">
                  <c:v>2236.0700000000002</c:v>
                </c:pt>
                <c:pt idx="27">
                  <c:v>2180.37</c:v>
                </c:pt>
                <c:pt idx="28">
                  <c:v>2123.2600000000002</c:v>
                </c:pt>
                <c:pt idx="29">
                  <c:v>2067.96</c:v>
                </c:pt>
                <c:pt idx="30">
                  <c:v>2012.92</c:v>
                </c:pt>
                <c:pt idx="31">
                  <c:v>1956.63</c:v>
                </c:pt>
                <c:pt idx="32">
                  <c:v>1902.27</c:v>
                </c:pt>
                <c:pt idx="33">
                  <c:v>1846.77</c:v>
                </c:pt>
                <c:pt idx="34">
                  <c:v>1793.28</c:v>
                </c:pt>
                <c:pt idx="35">
                  <c:v>1740.24</c:v>
                </c:pt>
                <c:pt idx="36">
                  <c:v>1686.18</c:v>
                </c:pt>
                <c:pt idx="37">
                  <c:v>1634.21</c:v>
                </c:pt>
                <c:pt idx="38">
                  <c:v>1582.85</c:v>
                </c:pt>
                <c:pt idx="39">
                  <c:v>1530.69</c:v>
                </c:pt>
                <c:pt idx="40">
                  <c:v>1480.69</c:v>
                </c:pt>
                <c:pt idx="41">
                  <c:v>1431.4</c:v>
                </c:pt>
                <c:pt idx="42">
                  <c:v>1381.49</c:v>
                </c:pt>
                <c:pt idx="43">
                  <c:v>1333.76</c:v>
                </c:pt>
                <c:pt idx="44">
                  <c:v>1286.8499999999999</c:v>
                </c:pt>
                <c:pt idx="45">
                  <c:v>1239.46</c:v>
                </c:pt>
                <c:pt idx="46">
                  <c:v>1194.27</c:v>
                </c:pt>
                <c:pt idx="47">
                  <c:v>1148.71</c:v>
                </c:pt>
                <c:pt idx="48">
                  <c:v>1105.3399999999999</c:v>
                </c:pt>
                <c:pt idx="49">
                  <c:v>1062.9000000000001</c:v>
                </c:pt>
                <c:pt idx="50">
                  <c:v>1020.22</c:v>
                </c:pt>
                <c:pt idx="51">
                  <c:v>979.7</c:v>
                </c:pt>
                <c:pt idx="52">
                  <c:v>940.15</c:v>
                </c:pt>
                <c:pt idx="53">
                  <c:v>900.49</c:v>
                </c:pt>
                <c:pt idx="54">
                  <c:v>862.94</c:v>
                </c:pt>
                <c:pt idx="55">
                  <c:v>826.39</c:v>
                </c:pt>
                <c:pt idx="56">
                  <c:v>789.83</c:v>
                </c:pt>
                <c:pt idx="57">
                  <c:v>755.3</c:v>
                </c:pt>
                <c:pt idx="58">
                  <c:v>721.78</c:v>
                </c:pt>
                <c:pt idx="59">
                  <c:v>688.35</c:v>
                </c:pt>
                <c:pt idx="60">
                  <c:v>656.86</c:v>
                </c:pt>
                <c:pt idx="61">
                  <c:v>626.04</c:v>
                </c:pt>
                <c:pt idx="62">
                  <c:v>596.04</c:v>
                </c:pt>
                <c:pt idx="63">
                  <c:v>567.54999999999995</c:v>
                </c:pt>
                <c:pt idx="64">
                  <c:v>539.26</c:v>
                </c:pt>
                <c:pt idx="65">
                  <c:v>512.74</c:v>
                </c:pt>
                <c:pt idx="66">
                  <c:v>487.17</c:v>
                </c:pt>
                <c:pt idx="67">
                  <c:v>461.85</c:v>
                </c:pt>
                <c:pt idx="68">
                  <c:v>438.2</c:v>
                </c:pt>
                <c:pt idx="69">
                  <c:v>415.47</c:v>
                </c:pt>
                <c:pt idx="70">
                  <c:v>392.92</c:v>
                </c:pt>
                <c:pt idx="71">
                  <c:v>371.95</c:v>
                </c:pt>
                <c:pt idx="72">
                  <c:v>351.84</c:v>
                </c:pt>
                <c:pt idx="73">
                  <c:v>332.03</c:v>
                </c:pt>
                <c:pt idx="74">
                  <c:v>313.61</c:v>
                </c:pt>
                <c:pt idx="75">
                  <c:v>295.99</c:v>
                </c:pt>
                <c:pt idx="76">
                  <c:v>278.68</c:v>
                </c:pt>
                <c:pt idx="77">
                  <c:v>262.62</c:v>
                </c:pt>
                <c:pt idx="78">
                  <c:v>246.87</c:v>
                </c:pt>
                <c:pt idx="79">
                  <c:v>232.3</c:v>
                </c:pt>
                <c:pt idx="80">
                  <c:v>218.42</c:v>
                </c:pt>
                <c:pt idx="81">
                  <c:v>205.21</c:v>
                </c:pt>
                <c:pt idx="82">
                  <c:v>192.65</c:v>
                </c:pt>
                <c:pt idx="83">
                  <c:v>180.73</c:v>
                </c:pt>
                <c:pt idx="84">
                  <c:v>169.42</c:v>
                </c:pt>
                <c:pt idx="85">
                  <c:v>158.71</c:v>
                </c:pt>
                <c:pt idx="86">
                  <c:v>148.57</c:v>
                </c:pt>
                <c:pt idx="87">
                  <c:v>138.96</c:v>
                </c:pt>
                <c:pt idx="88">
                  <c:v>129.88</c:v>
                </c:pt>
                <c:pt idx="89">
                  <c:v>121.3</c:v>
                </c:pt>
                <c:pt idx="90">
                  <c:v>113.2</c:v>
                </c:pt>
                <c:pt idx="91">
                  <c:v>105.56</c:v>
                </c:pt>
                <c:pt idx="92">
                  <c:v>98.45</c:v>
                </c:pt>
                <c:pt idx="93">
                  <c:v>92.6</c:v>
                </c:pt>
                <c:pt idx="94">
                  <c:v>87.05</c:v>
                </c:pt>
                <c:pt idx="95">
                  <c:v>81.790000000000006</c:v>
                </c:pt>
                <c:pt idx="96">
                  <c:v>76.8</c:v>
                </c:pt>
                <c:pt idx="97">
                  <c:v>72.069999999999993</c:v>
                </c:pt>
                <c:pt idx="98">
                  <c:v>67.59</c:v>
                </c:pt>
                <c:pt idx="99">
                  <c:v>63.36</c:v>
                </c:pt>
                <c:pt idx="100">
                  <c:v>59.36</c:v>
                </c:pt>
              </c:numCache>
            </c:numRef>
          </c:yVal>
          <c:smooth val="0"/>
          <c:extLst>
            <c:ext xmlns:c16="http://schemas.microsoft.com/office/drawing/2014/chart" uri="{C3380CC4-5D6E-409C-BE32-E72D297353CC}">
              <c16:uniqueId val="{00000002-1754-43B3-ADBD-7DF3BB1C42FA}"/>
            </c:ext>
          </c:extLst>
        </c:ser>
        <c:ser>
          <c:idx val="3"/>
          <c:order val="3"/>
          <c:tx>
            <c:strRef>
              <c:f>Sheet1!$G$1</c:f>
              <c:strCache>
                <c:ptCount val="1"/>
                <c:pt idx="0">
                  <c:v> Non-Spin </c:v>
                </c:pt>
              </c:strCache>
            </c:strRef>
          </c:tx>
          <c:spPr>
            <a:ln w="19050" cap="rnd">
              <a:solidFill>
                <a:schemeClr val="accent4"/>
              </a:solidFill>
              <a:round/>
            </a:ln>
            <a:effectLst/>
          </c:spPr>
          <c:marker>
            <c:symbol val="none"/>
          </c:marker>
          <c:xVal>
            <c:numRef>
              <c:f>Sheet1!$G$3:$G$103</c:f>
              <c:numCache>
                <c:formatCode>_(* #,##0_);_(* \(#,##0\);_(* "-"??_);_(@_)</c:formatCode>
                <c:ptCount val="101"/>
                <c:pt idx="0">
                  <c:v>0</c:v>
                </c:pt>
                <c:pt idx="1">
                  <c:v>10</c:v>
                </c:pt>
                <c:pt idx="2">
                  <c:v>11</c:v>
                </c:pt>
                <c:pt idx="3">
                  <c:v>54.33</c:v>
                </c:pt>
                <c:pt idx="4">
                  <c:v>97.65</c:v>
                </c:pt>
                <c:pt idx="5">
                  <c:v>140.97999999999999</c:v>
                </c:pt>
                <c:pt idx="6">
                  <c:v>184.31</c:v>
                </c:pt>
                <c:pt idx="7">
                  <c:v>227.63</c:v>
                </c:pt>
                <c:pt idx="8">
                  <c:v>270.95999999999998</c:v>
                </c:pt>
                <c:pt idx="9">
                  <c:v>314.29000000000002</c:v>
                </c:pt>
                <c:pt idx="10">
                  <c:v>357.61</c:v>
                </c:pt>
                <c:pt idx="11">
                  <c:v>400.94</c:v>
                </c:pt>
                <c:pt idx="12">
                  <c:v>444.27</c:v>
                </c:pt>
                <c:pt idx="13">
                  <c:v>487.59</c:v>
                </c:pt>
                <c:pt idx="14">
                  <c:v>530.91999999999996</c:v>
                </c:pt>
                <c:pt idx="15">
                  <c:v>574.24</c:v>
                </c:pt>
                <c:pt idx="16">
                  <c:v>617.57000000000005</c:v>
                </c:pt>
                <c:pt idx="17">
                  <c:v>660.9</c:v>
                </c:pt>
                <c:pt idx="18">
                  <c:v>704.22</c:v>
                </c:pt>
                <c:pt idx="19">
                  <c:v>747.55</c:v>
                </c:pt>
                <c:pt idx="20">
                  <c:v>790.88</c:v>
                </c:pt>
                <c:pt idx="21">
                  <c:v>834.2</c:v>
                </c:pt>
                <c:pt idx="22">
                  <c:v>877.53</c:v>
                </c:pt>
                <c:pt idx="23">
                  <c:v>920.86</c:v>
                </c:pt>
                <c:pt idx="24">
                  <c:v>964.18</c:v>
                </c:pt>
                <c:pt idx="25">
                  <c:v>1007.51</c:v>
                </c:pt>
                <c:pt idx="26">
                  <c:v>1050.8399999999999</c:v>
                </c:pt>
                <c:pt idx="27">
                  <c:v>1094.1600000000001</c:v>
                </c:pt>
                <c:pt idx="28">
                  <c:v>1137.49</c:v>
                </c:pt>
                <c:pt idx="29">
                  <c:v>1180.82</c:v>
                </c:pt>
                <c:pt idx="30">
                  <c:v>1224.1400000000001</c:v>
                </c:pt>
                <c:pt idx="31">
                  <c:v>1267.47</c:v>
                </c:pt>
                <c:pt idx="32">
                  <c:v>1310.8</c:v>
                </c:pt>
                <c:pt idx="33">
                  <c:v>1354.12</c:v>
                </c:pt>
                <c:pt idx="34">
                  <c:v>1397.45</c:v>
                </c:pt>
                <c:pt idx="35">
                  <c:v>1440.78</c:v>
                </c:pt>
                <c:pt idx="36">
                  <c:v>1484.1</c:v>
                </c:pt>
                <c:pt idx="37">
                  <c:v>1527.43</c:v>
                </c:pt>
                <c:pt idx="38">
                  <c:v>1570.76</c:v>
                </c:pt>
                <c:pt idx="39">
                  <c:v>1614.08</c:v>
                </c:pt>
                <c:pt idx="40">
                  <c:v>1657.41</c:v>
                </c:pt>
                <c:pt idx="41">
                  <c:v>1700.73</c:v>
                </c:pt>
                <c:pt idx="42">
                  <c:v>1744.06</c:v>
                </c:pt>
                <c:pt idx="43">
                  <c:v>1787.39</c:v>
                </c:pt>
                <c:pt idx="44">
                  <c:v>1830.71</c:v>
                </c:pt>
                <c:pt idx="45">
                  <c:v>1874.04</c:v>
                </c:pt>
                <c:pt idx="46">
                  <c:v>1917.37</c:v>
                </c:pt>
                <c:pt idx="47">
                  <c:v>1960.69</c:v>
                </c:pt>
                <c:pt idx="48">
                  <c:v>2004.02</c:v>
                </c:pt>
                <c:pt idx="49">
                  <c:v>2047.35</c:v>
                </c:pt>
                <c:pt idx="50">
                  <c:v>2090.67</c:v>
                </c:pt>
                <c:pt idx="51">
                  <c:v>2134</c:v>
                </c:pt>
                <c:pt idx="52">
                  <c:v>2177.33</c:v>
                </c:pt>
                <c:pt idx="53">
                  <c:v>2220.65</c:v>
                </c:pt>
                <c:pt idx="54">
                  <c:v>2263.98</c:v>
                </c:pt>
                <c:pt idx="55">
                  <c:v>2307.31</c:v>
                </c:pt>
                <c:pt idx="56">
                  <c:v>2350.63</c:v>
                </c:pt>
                <c:pt idx="57">
                  <c:v>2393.96</c:v>
                </c:pt>
                <c:pt idx="58">
                  <c:v>2437.29</c:v>
                </c:pt>
                <c:pt idx="59">
                  <c:v>2480.61</c:v>
                </c:pt>
                <c:pt idx="60">
                  <c:v>2523.94</c:v>
                </c:pt>
                <c:pt idx="61">
                  <c:v>2567.27</c:v>
                </c:pt>
                <c:pt idx="62">
                  <c:v>2610.59</c:v>
                </c:pt>
                <c:pt idx="63">
                  <c:v>2653.92</c:v>
                </c:pt>
                <c:pt idx="64">
                  <c:v>2697.24</c:v>
                </c:pt>
                <c:pt idx="65">
                  <c:v>2740.57</c:v>
                </c:pt>
                <c:pt idx="66">
                  <c:v>2783.9</c:v>
                </c:pt>
                <c:pt idx="67">
                  <c:v>2827.22</c:v>
                </c:pt>
                <c:pt idx="68">
                  <c:v>2870.55</c:v>
                </c:pt>
                <c:pt idx="69">
                  <c:v>2913.88</c:v>
                </c:pt>
                <c:pt idx="70">
                  <c:v>2957.2</c:v>
                </c:pt>
                <c:pt idx="71">
                  <c:v>3000.53</c:v>
                </c:pt>
                <c:pt idx="72">
                  <c:v>3043.86</c:v>
                </c:pt>
                <c:pt idx="73">
                  <c:v>3087.18</c:v>
                </c:pt>
                <c:pt idx="74">
                  <c:v>3130.51</c:v>
                </c:pt>
                <c:pt idx="75">
                  <c:v>3173.84</c:v>
                </c:pt>
                <c:pt idx="76">
                  <c:v>3217.16</c:v>
                </c:pt>
                <c:pt idx="77">
                  <c:v>3260.49</c:v>
                </c:pt>
                <c:pt idx="78">
                  <c:v>3303.82</c:v>
                </c:pt>
                <c:pt idx="79">
                  <c:v>3347.14</c:v>
                </c:pt>
                <c:pt idx="80">
                  <c:v>3390.47</c:v>
                </c:pt>
                <c:pt idx="81">
                  <c:v>3433.8</c:v>
                </c:pt>
                <c:pt idx="82">
                  <c:v>3477.12</c:v>
                </c:pt>
                <c:pt idx="83">
                  <c:v>3520.45</c:v>
                </c:pt>
                <c:pt idx="84">
                  <c:v>3563.78</c:v>
                </c:pt>
                <c:pt idx="85">
                  <c:v>3607.1</c:v>
                </c:pt>
                <c:pt idx="86">
                  <c:v>3650.43</c:v>
                </c:pt>
                <c:pt idx="87">
                  <c:v>3693.76</c:v>
                </c:pt>
                <c:pt idx="88">
                  <c:v>3737.08</c:v>
                </c:pt>
                <c:pt idx="89">
                  <c:v>3780.41</c:v>
                </c:pt>
                <c:pt idx="90">
                  <c:v>3823.73</c:v>
                </c:pt>
                <c:pt idx="91">
                  <c:v>3867.06</c:v>
                </c:pt>
                <c:pt idx="92">
                  <c:v>3910.39</c:v>
                </c:pt>
                <c:pt idx="93">
                  <c:v>3953.71</c:v>
                </c:pt>
                <c:pt idx="94">
                  <c:v>3997.04</c:v>
                </c:pt>
                <c:pt idx="95">
                  <c:v>4040.37</c:v>
                </c:pt>
                <c:pt idx="96">
                  <c:v>4083.69</c:v>
                </c:pt>
                <c:pt idx="97">
                  <c:v>4127.0200000000004</c:v>
                </c:pt>
                <c:pt idx="98">
                  <c:v>4170.3500000000004</c:v>
                </c:pt>
                <c:pt idx="99">
                  <c:v>4213.67</c:v>
                </c:pt>
                <c:pt idx="100">
                  <c:v>4257</c:v>
                </c:pt>
              </c:numCache>
            </c:numRef>
          </c:xVal>
          <c:yVal>
            <c:numRef>
              <c:f>Sheet1!$H$3:$H$103</c:f>
              <c:numCache>
                <c:formatCode>_(* #,##0_);_(* \(#,##0\);_(* "-"??_);_(@_)</c:formatCode>
                <c:ptCount val="101"/>
                <c:pt idx="0">
                  <c:v>5000</c:v>
                </c:pt>
                <c:pt idx="1">
                  <c:v>5000</c:v>
                </c:pt>
                <c:pt idx="2">
                  <c:v>3512.19</c:v>
                </c:pt>
                <c:pt idx="3">
                  <c:v>3375.29</c:v>
                </c:pt>
                <c:pt idx="4">
                  <c:v>3231.16</c:v>
                </c:pt>
                <c:pt idx="5">
                  <c:v>3082.07</c:v>
                </c:pt>
                <c:pt idx="6">
                  <c:v>2926.46</c:v>
                </c:pt>
                <c:pt idx="7">
                  <c:v>2768.37</c:v>
                </c:pt>
                <c:pt idx="8">
                  <c:v>2605.87</c:v>
                </c:pt>
                <c:pt idx="9">
                  <c:v>2443.12</c:v>
                </c:pt>
                <c:pt idx="10">
                  <c:v>2278.9499999999998</c:v>
                </c:pt>
                <c:pt idx="11">
                  <c:v>2115.85</c:v>
                </c:pt>
                <c:pt idx="12">
                  <c:v>1954.87</c:v>
                </c:pt>
                <c:pt idx="13">
                  <c:v>1796.25</c:v>
                </c:pt>
                <c:pt idx="14">
                  <c:v>1642.92</c:v>
                </c:pt>
                <c:pt idx="15">
                  <c:v>1493.32</c:v>
                </c:pt>
                <c:pt idx="16">
                  <c:v>1351.23</c:v>
                </c:pt>
                <c:pt idx="17">
                  <c:v>1214.79</c:v>
                </c:pt>
                <c:pt idx="18">
                  <c:v>1086.5999999999999</c:v>
                </c:pt>
                <c:pt idx="19">
                  <c:v>965.87</c:v>
                </c:pt>
                <c:pt idx="20">
                  <c:v>854.34</c:v>
                </c:pt>
                <c:pt idx="21">
                  <c:v>750.3</c:v>
                </c:pt>
                <c:pt idx="22">
                  <c:v>655.83</c:v>
                </c:pt>
                <c:pt idx="23">
                  <c:v>569.13</c:v>
                </c:pt>
                <c:pt idx="24">
                  <c:v>491.35</c:v>
                </c:pt>
                <c:pt idx="25">
                  <c:v>421.36</c:v>
                </c:pt>
                <c:pt idx="26">
                  <c:v>359.09</c:v>
                </c:pt>
                <c:pt idx="27">
                  <c:v>304.26</c:v>
                </c:pt>
                <c:pt idx="28">
                  <c:v>255.87</c:v>
                </c:pt>
                <c:pt idx="29">
                  <c:v>214.11</c:v>
                </c:pt>
                <c:pt idx="30">
                  <c:v>178.01</c:v>
                </c:pt>
                <c:pt idx="31">
                  <c:v>147.33000000000001</c:v>
                </c:pt>
                <c:pt idx="32">
                  <c:v>120.97</c:v>
                </c:pt>
                <c:pt idx="33">
                  <c:v>98.8</c:v>
                </c:pt>
                <c:pt idx="34">
                  <c:v>82.6</c:v>
                </c:pt>
                <c:pt idx="35">
                  <c:v>68.72</c:v>
                </c:pt>
                <c:pt idx="36">
                  <c:v>58.05</c:v>
                </c:pt>
                <c:pt idx="37">
                  <c:v>52.74</c:v>
                </c:pt>
                <c:pt idx="38">
                  <c:v>47.86</c:v>
                </c:pt>
                <c:pt idx="39">
                  <c:v>43.38</c:v>
                </c:pt>
                <c:pt idx="40">
                  <c:v>39.26</c:v>
                </c:pt>
                <c:pt idx="41">
                  <c:v>35.5</c:v>
                </c:pt>
                <c:pt idx="42">
                  <c:v>32.049999999999997</c:v>
                </c:pt>
                <c:pt idx="43">
                  <c:v>28.91</c:v>
                </c:pt>
                <c:pt idx="44">
                  <c:v>26.04</c:v>
                </c:pt>
                <c:pt idx="45">
                  <c:v>23.43</c:v>
                </c:pt>
                <c:pt idx="46">
                  <c:v>21.05</c:v>
                </c:pt>
                <c:pt idx="47">
                  <c:v>18.89</c:v>
                </c:pt>
                <c:pt idx="48">
                  <c:v>16.93</c:v>
                </c:pt>
                <c:pt idx="49">
                  <c:v>15.16</c:v>
                </c:pt>
                <c:pt idx="50">
                  <c:v>13.56</c:v>
                </c:pt>
                <c:pt idx="51">
                  <c:v>12.11</c:v>
                </c:pt>
                <c:pt idx="52">
                  <c:v>10.8</c:v>
                </c:pt>
                <c:pt idx="53">
                  <c:v>9.6199999999999992</c:v>
                </c:pt>
                <c:pt idx="54">
                  <c:v>8.56</c:v>
                </c:pt>
                <c:pt idx="55">
                  <c:v>7.6</c:v>
                </c:pt>
                <c:pt idx="56">
                  <c:v>6.75</c:v>
                </c:pt>
                <c:pt idx="57">
                  <c:v>5.98</c:v>
                </c:pt>
                <c:pt idx="58">
                  <c:v>5.29</c:v>
                </c:pt>
                <c:pt idx="59">
                  <c:v>4.68</c:v>
                </c:pt>
                <c:pt idx="60">
                  <c:v>4.13</c:v>
                </c:pt>
                <c:pt idx="61">
                  <c:v>3.65</c:v>
                </c:pt>
                <c:pt idx="62">
                  <c:v>3.21</c:v>
                </c:pt>
                <c:pt idx="63">
                  <c:v>2.82</c:v>
                </c:pt>
                <c:pt idx="64">
                  <c:v>2.48</c:v>
                </c:pt>
                <c:pt idx="65">
                  <c:v>2.1800000000000002</c:v>
                </c:pt>
                <c:pt idx="66">
                  <c:v>1.91</c:v>
                </c:pt>
                <c:pt idx="67">
                  <c:v>1.67</c:v>
                </c:pt>
                <c:pt idx="68">
                  <c:v>1.46</c:v>
                </c:pt>
                <c:pt idx="69">
                  <c:v>1.27</c:v>
                </c:pt>
                <c:pt idx="70">
                  <c:v>1.1100000000000001</c:v>
                </c:pt>
                <c:pt idx="71">
                  <c:v>0.97</c:v>
                </c:pt>
                <c:pt idx="72">
                  <c:v>0.84</c:v>
                </c:pt>
                <c:pt idx="73">
                  <c:v>0.73</c:v>
                </c:pt>
                <c:pt idx="74">
                  <c:v>0.63</c:v>
                </c:pt>
                <c:pt idx="75">
                  <c:v>0.55000000000000004</c:v>
                </c:pt>
                <c:pt idx="76">
                  <c:v>0.48</c:v>
                </c:pt>
                <c:pt idx="77">
                  <c:v>0.41</c:v>
                </c:pt>
                <c:pt idx="78">
                  <c:v>0.35</c:v>
                </c:pt>
                <c:pt idx="79">
                  <c:v>0.31</c:v>
                </c:pt>
                <c:pt idx="80">
                  <c:v>0.26</c:v>
                </c:pt>
                <c:pt idx="81">
                  <c:v>0.23</c:v>
                </c:pt>
                <c:pt idx="82">
                  <c:v>0.19</c:v>
                </c:pt>
                <c:pt idx="83">
                  <c:v>0.17</c:v>
                </c:pt>
                <c:pt idx="84">
                  <c:v>0.14000000000000001</c:v>
                </c:pt>
                <c:pt idx="85">
                  <c:v>0.12</c:v>
                </c:pt>
                <c:pt idx="86">
                  <c:v>0.1</c:v>
                </c:pt>
                <c:pt idx="87">
                  <c:v>0.09</c:v>
                </c:pt>
                <c:pt idx="88">
                  <c:v>0.08</c:v>
                </c:pt>
                <c:pt idx="89">
                  <c:v>0.06</c:v>
                </c:pt>
                <c:pt idx="90">
                  <c:v>0.05</c:v>
                </c:pt>
                <c:pt idx="91">
                  <c:v>0.05</c:v>
                </c:pt>
                <c:pt idx="92">
                  <c:v>0.04</c:v>
                </c:pt>
                <c:pt idx="93">
                  <c:v>0.03</c:v>
                </c:pt>
                <c:pt idx="94">
                  <c:v>0.03</c:v>
                </c:pt>
                <c:pt idx="95">
                  <c:v>0.02</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3-1754-43B3-ADBD-7DF3BB1C42FA}"/>
            </c:ext>
          </c:extLst>
        </c:ser>
        <c:dLbls>
          <c:showLegendKey val="0"/>
          <c:showVal val="0"/>
          <c:showCatName val="0"/>
          <c:showSerName val="0"/>
          <c:showPercent val="0"/>
          <c:showBubbleSize val="0"/>
        </c:dLbls>
        <c:axId val="2016763776"/>
        <c:axId val="2016764256"/>
      </c:scatterChart>
      <c:valAx>
        <c:axId val="2016763776"/>
        <c:scaling>
          <c:orientation val="minMax"/>
          <c:max val="4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6764256"/>
        <c:crosses val="autoZero"/>
        <c:crossBetween val="midCat"/>
      </c:valAx>
      <c:valAx>
        <c:axId val="2016764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6763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t>Avg. Real-Time Prices for Energy and Ancillary</a:t>
            </a:r>
            <a:r>
              <a:rPr lang="en-US" baseline="0" dirty="0"/>
              <a:t> Services</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 Price'!$B$2</c:f>
              <c:strCache>
                <c:ptCount val="1"/>
                <c:pt idx="0">
                  <c:v>Case 1</c:v>
                </c:pt>
              </c:strCache>
            </c:strRef>
          </c:tx>
          <c:spPr>
            <a:solidFill>
              <a:schemeClr val="accent1"/>
            </a:solidFill>
            <a:ln>
              <a:noFill/>
            </a:ln>
            <a:effectLst/>
          </c:spPr>
          <c:invertIfNegative val="0"/>
          <c:cat>
            <c:strRef>
              <c:f>'Summary - Price'!$A$3:$A$7</c:f>
              <c:strCache>
                <c:ptCount val="5"/>
                <c:pt idx="0">
                  <c:v>Reg-Up</c:v>
                </c:pt>
                <c:pt idx="1">
                  <c:v>RRS</c:v>
                </c:pt>
                <c:pt idx="2">
                  <c:v>ECRS</c:v>
                </c:pt>
                <c:pt idx="3">
                  <c:v>Non-Spin</c:v>
                </c:pt>
                <c:pt idx="4">
                  <c:v>Energy</c:v>
                </c:pt>
              </c:strCache>
            </c:strRef>
          </c:cat>
          <c:val>
            <c:numRef>
              <c:f>'Summary - Price'!$B$3:$B$7</c:f>
              <c:numCache>
                <c:formatCode>_(* #,##0.00_);_(* \(#,##0.00\);_(* "-"??_);_(@_)</c:formatCode>
                <c:ptCount val="5"/>
                <c:pt idx="0">
                  <c:v>102.49024041673651</c:v>
                </c:pt>
                <c:pt idx="1">
                  <c:v>87.222896259191003</c:v>
                </c:pt>
                <c:pt idx="2">
                  <c:v>76.850403289756713</c:v>
                </c:pt>
                <c:pt idx="3">
                  <c:v>46.811740684755542</c:v>
                </c:pt>
                <c:pt idx="4">
                  <c:v>76.506692563404627</c:v>
                </c:pt>
              </c:numCache>
            </c:numRef>
          </c:val>
          <c:extLst>
            <c:ext xmlns:c16="http://schemas.microsoft.com/office/drawing/2014/chart" uri="{C3380CC4-5D6E-409C-BE32-E72D297353CC}">
              <c16:uniqueId val="{00000000-79B6-40BC-AA19-C6246C97BDB3}"/>
            </c:ext>
          </c:extLst>
        </c:ser>
        <c:ser>
          <c:idx val="1"/>
          <c:order val="1"/>
          <c:tx>
            <c:strRef>
              <c:f>'Summary - Price'!$C$2</c:f>
              <c:strCache>
                <c:ptCount val="1"/>
                <c:pt idx="0">
                  <c:v>Case 2</c:v>
                </c:pt>
              </c:strCache>
            </c:strRef>
          </c:tx>
          <c:spPr>
            <a:solidFill>
              <a:schemeClr val="accent2"/>
            </a:solidFill>
            <a:ln>
              <a:noFill/>
            </a:ln>
            <a:effectLst/>
          </c:spPr>
          <c:invertIfNegative val="0"/>
          <c:cat>
            <c:strRef>
              <c:f>'Summary - Price'!$A$3:$A$7</c:f>
              <c:strCache>
                <c:ptCount val="5"/>
                <c:pt idx="0">
                  <c:v>Reg-Up</c:v>
                </c:pt>
                <c:pt idx="1">
                  <c:v>RRS</c:v>
                </c:pt>
                <c:pt idx="2">
                  <c:v>ECRS</c:v>
                </c:pt>
                <c:pt idx="3">
                  <c:v>Non-Spin</c:v>
                </c:pt>
                <c:pt idx="4">
                  <c:v>Energy</c:v>
                </c:pt>
              </c:strCache>
            </c:strRef>
          </c:cat>
          <c:val>
            <c:numRef>
              <c:f>'Summary - Price'!$C$3:$C$7</c:f>
              <c:numCache>
                <c:formatCode>_(* #,##0.00_);_(* \(#,##0.00\);_(* "-"??_);_(@_)</c:formatCode>
                <c:ptCount val="5"/>
                <c:pt idx="0">
                  <c:v>103.18499156970277</c:v>
                </c:pt>
                <c:pt idx="1">
                  <c:v>87.805025938877023</c:v>
                </c:pt>
                <c:pt idx="2">
                  <c:v>78.851672934303707</c:v>
                </c:pt>
                <c:pt idx="3">
                  <c:v>53.950422324722126</c:v>
                </c:pt>
                <c:pt idx="4">
                  <c:v>76.841740795465967</c:v>
                </c:pt>
              </c:numCache>
            </c:numRef>
          </c:val>
          <c:extLst>
            <c:ext xmlns:c16="http://schemas.microsoft.com/office/drawing/2014/chart" uri="{C3380CC4-5D6E-409C-BE32-E72D297353CC}">
              <c16:uniqueId val="{00000001-79B6-40BC-AA19-C6246C97BDB3}"/>
            </c:ext>
          </c:extLst>
        </c:ser>
        <c:ser>
          <c:idx val="2"/>
          <c:order val="2"/>
          <c:tx>
            <c:strRef>
              <c:f>'Summary - Price'!$D$2</c:f>
              <c:strCache>
                <c:ptCount val="1"/>
                <c:pt idx="0">
                  <c:v>Case 3</c:v>
                </c:pt>
              </c:strCache>
            </c:strRef>
          </c:tx>
          <c:spPr>
            <a:solidFill>
              <a:schemeClr val="accent3"/>
            </a:solidFill>
            <a:ln>
              <a:noFill/>
            </a:ln>
            <a:effectLst/>
          </c:spPr>
          <c:invertIfNegative val="0"/>
          <c:cat>
            <c:strRef>
              <c:f>'Summary - Price'!$A$3:$A$7</c:f>
              <c:strCache>
                <c:ptCount val="5"/>
                <c:pt idx="0">
                  <c:v>Reg-Up</c:v>
                </c:pt>
                <c:pt idx="1">
                  <c:v>RRS</c:v>
                </c:pt>
                <c:pt idx="2">
                  <c:v>ECRS</c:v>
                </c:pt>
                <c:pt idx="3">
                  <c:v>Non-Spin</c:v>
                </c:pt>
                <c:pt idx="4">
                  <c:v>Energy</c:v>
                </c:pt>
              </c:strCache>
            </c:strRef>
          </c:cat>
          <c:val>
            <c:numRef>
              <c:f>'Summary - Price'!$D$3:$D$7</c:f>
              <c:numCache>
                <c:formatCode>_(* #,##0.00_);_(* \(#,##0.00\);_(* "-"??_);_(@_)</c:formatCode>
                <c:ptCount val="5"/>
                <c:pt idx="0">
                  <c:v>102.49586921392557</c:v>
                </c:pt>
                <c:pt idx="1">
                  <c:v>87.233275938060089</c:v>
                </c:pt>
                <c:pt idx="2">
                  <c:v>76.936726769900488</c:v>
                </c:pt>
                <c:pt idx="3">
                  <c:v>46.882596197094074</c:v>
                </c:pt>
                <c:pt idx="4">
                  <c:v>76.510591387517678</c:v>
                </c:pt>
              </c:numCache>
            </c:numRef>
          </c:val>
          <c:extLst>
            <c:ext xmlns:c16="http://schemas.microsoft.com/office/drawing/2014/chart" uri="{C3380CC4-5D6E-409C-BE32-E72D297353CC}">
              <c16:uniqueId val="{00000002-79B6-40BC-AA19-C6246C97BDB3}"/>
            </c:ext>
          </c:extLst>
        </c:ser>
        <c:dLbls>
          <c:showLegendKey val="0"/>
          <c:showVal val="0"/>
          <c:showCatName val="0"/>
          <c:showSerName val="0"/>
          <c:showPercent val="0"/>
          <c:showBubbleSize val="0"/>
        </c:dLbls>
        <c:gapWidth val="219"/>
        <c:overlap val="-27"/>
        <c:axId val="1661156960"/>
        <c:axId val="1661153600"/>
      </c:barChart>
      <c:catAx>
        <c:axId val="16611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3600"/>
        <c:crosses val="autoZero"/>
        <c:auto val="1"/>
        <c:lblAlgn val="ctr"/>
        <c:lblOffset val="100"/>
        <c:noMultiLvlLbl val="0"/>
      </c:catAx>
      <c:valAx>
        <c:axId val="16611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$/MWh &amp; $/MW per hour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Total Real-Time Energy and Ancillary Service Value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810397998503062"/>
          <c:y val="0.24107584103263982"/>
          <c:w val="0.53871124987154151"/>
          <c:h val="0.5560439328664839"/>
        </c:manualLayout>
      </c:layout>
      <c:barChart>
        <c:barDir val="col"/>
        <c:grouping val="clustered"/>
        <c:varyColors val="0"/>
        <c:ser>
          <c:idx val="0"/>
          <c:order val="0"/>
          <c:tx>
            <c:strRef>
              <c:f>'Summary - Value'!$B$2</c:f>
              <c:strCache>
                <c:ptCount val="1"/>
                <c:pt idx="0">
                  <c:v>Case 1</c:v>
                </c:pt>
              </c:strCache>
            </c:strRef>
          </c:tx>
          <c:spPr>
            <a:solidFill>
              <a:schemeClr val="accent1"/>
            </a:solidFill>
            <a:ln>
              <a:noFill/>
            </a:ln>
            <a:effectLst/>
          </c:spPr>
          <c:invertIfNegative val="0"/>
          <c:cat>
            <c:strRef>
              <c:f>'Summary - Value'!$A$3:$A$6</c:f>
              <c:strCache>
                <c:ptCount val="4"/>
                <c:pt idx="0">
                  <c:v>Reg-Up</c:v>
                </c:pt>
                <c:pt idx="1">
                  <c:v>RRS</c:v>
                </c:pt>
                <c:pt idx="2">
                  <c:v>ECRS</c:v>
                </c:pt>
                <c:pt idx="3">
                  <c:v>Non-Spin</c:v>
                </c:pt>
              </c:strCache>
            </c:strRef>
          </c:cat>
          <c:val>
            <c:numRef>
              <c:f>'Summary - Value'!$B$3:$B$6</c:f>
              <c:numCache>
                <c:formatCode>_(* #,##0.00_);_(* \(#,##0.00\);_(* "-"??_);_(@_)</c:formatCode>
                <c:ptCount val="4"/>
                <c:pt idx="0">
                  <c:v>38.511600000000911</c:v>
                </c:pt>
                <c:pt idx="1">
                  <c:v>201.43551000000559</c:v>
                </c:pt>
                <c:pt idx="2">
                  <c:v>79.43727999999787</c:v>
                </c:pt>
                <c:pt idx="3">
                  <c:v>52.17398999999898</c:v>
                </c:pt>
              </c:numCache>
            </c:numRef>
          </c:val>
          <c:extLst>
            <c:ext xmlns:c16="http://schemas.microsoft.com/office/drawing/2014/chart" uri="{C3380CC4-5D6E-409C-BE32-E72D297353CC}">
              <c16:uniqueId val="{00000000-6794-45E8-A2AA-2060616555B5}"/>
            </c:ext>
          </c:extLst>
        </c:ser>
        <c:ser>
          <c:idx val="1"/>
          <c:order val="1"/>
          <c:tx>
            <c:strRef>
              <c:f>'Summary - Value'!$C$2</c:f>
              <c:strCache>
                <c:ptCount val="1"/>
                <c:pt idx="0">
                  <c:v>Case 2</c:v>
                </c:pt>
              </c:strCache>
            </c:strRef>
          </c:tx>
          <c:spPr>
            <a:solidFill>
              <a:schemeClr val="accent2"/>
            </a:solidFill>
            <a:ln>
              <a:noFill/>
            </a:ln>
            <a:effectLst/>
          </c:spPr>
          <c:invertIfNegative val="0"/>
          <c:cat>
            <c:strRef>
              <c:f>'Summary - Value'!$A$3:$A$6</c:f>
              <c:strCache>
                <c:ptCount val="4"/>
                <c:pt idx="0">
                  <c:v>Reg-Up</c:v>
                </c:pt>
                <c:pt idx="1">
                  <c:v>RRS</c:v>
                </c:pt>
                <c:pt idx="2">
                  <c:v>ECRS</c:v>
                </c:pt>
                <c:pt idx="3">
                  <c:v>Non-Spin</c:v>
                </c:pt>
              </c:strCache>
            </c:strRef>
          </c:cat>
          <c:val>
            <c:numRef>
              <c:f>'Summary - Value'!$C$3:$C$6</c:f>
              <c:numCache>
                <c:formatCode>_(* #,##0.00_);_(* \(#,##0.00\);_(* "-"??_);_(@_)</c:formatCode>
                <c:ptCount val="4"/>
                <c:pt idx="0">
                  <c:v>38.952340000000412</c:v>
                </c:pt>
                <c:pt idx="1">
                  <c:v>202.95744000000607</c:v>
                </c:pt>
                <c:pt idx="2">
                  <c:v>84.06947000000028</c:v>
                </c:pt>
                <c:pt idx="3">
                  <c:v>73.500140000001437</c:v>
                </c:pt>
              </c:numCache>
            </c:numRef>
          </c:val>
          <c:extLst>
            <c:ext xmlns:c16="http://schemas.microsoft.com/office/drawing/2014/chart" uri="{C3380CC4-5D6E-409C-BE32-E72D297353CC}">
              <c16:uniqueId val="{00000001-6794-45E8-A2AA-2060616555B5}"/>
            </c:ext>
          </c:extLst>
        </c:ser>
        <c:ser>
          <c:idx val="2"/>
          <c:order val="2"/>
          <c:tx>
            <c:strRef>
              <c:f>'Summary - Value'!$D$2</c:f>
              <c:strCache>
                <c:ptCount val="1"/>
                <c:pt idx="0">
                  <c:v>Case 3</c:v>
                </c:pt>
              </c:strCache>
            </c:strRef>
          </c:tx>
          <c:spPr>
            <a:solidFill>
              <a:schemeClr val="accent3"/>
            </a:solidFill>
            <a:ln>
              <a:noFill/>
            </a:ln>
            <a:effectLst/>
          </c:spPr>
          <c:invertIfNegative val="0"/>
          <c:cat>
            <c:strRef>
              <c:f>'Summary - Value'!$A$3:$A$6</c:f>
              <c:strCache>
                <c:ptCount val="4"/>
                <c:pt idx="0">
                  <c:v>Reg-Up</c:v>
                </c:pt>
                <c:pt idx="1">
                  <c:v>RRS</c:v>
                </c:pt>
                <c:pt idx="2">
                  <c:v>ECRS</c:v>
                </c:pt>
                <c:pt idx="3">
                  <c:v>Non-Spin</c:v>
                </c:pt>
              </c:strCache>
            </c:strRef>
          </c:cat>
          <c:val>
            <c:numRef>
              <c:f>'Summary - Value'!$D$3:$D$6</c:f>
              <c:numCache>
                <c:formatCode>_(* #,##0.00_);_(* \(#,##0.00\);_(* "-"??_);_(@_)</c:formatCode>
                <c:ptCount val="4"/>
                <c:pt idx="0">
                  <c:v>38.515530000000943</c:v>
                </c:pt>
                <c:pt idx="1">
                  <c:v>201.46269000000575</c:v>
                </c:pt>
                <c:pt idx="2">
                  <c:v>79.802600000000297</c:v>
                </c:pt>
                <c:pt idx="3">
                  <c:v>52.601209999999071</c:v>
                </c:pt>
              </c:numCache>
            </c:numRef>
          </c:val>
          <c:extLst>
            <c:ext xmlns:c16="http://schemas.microsoft.com/office/drawing/2014/chart" uri="{C3380CC4-5D6E-409C-BE32-E72D297353CC}">
              <c16:uniqueId val="{00000002-6794-45E8-A2AA-2060616555B5}"/>
            </c:ext>
          </c:extLst>
        </c:ser>
        <c:dLbls>
          <c:showLegendKey val="0"/>
          <c:showVal val="0"/>
          <c:showCatName val="0"/>
          <c:showSerName val="0"/>
          <c:showPercent val="0"/>
          <c:showBubbleSize val="0"/>
        </c:dLbls>
        <c:gapWidth val="219"/>
        <c:overlap val="-27"/>
        <c:axId val="1661156960"/>
        <c:axId val="1661153600"/>
      </c:barChart>
      <c:catAx>
        <c:axId val="16611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3600"/>
        <c:crosses val="autoZero"/>
        <c:auto val="1"/>
        <c:lblAlgn val="ctr"/>
        <c:lblOffset val="100"/>
        <c:noMultiLvlLbl val="0"/>
      </c:catAx>
      <c:valAx>
        <c:axId val="16611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 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6960"/>
        <c:crosses val="autoZero"/>
        <c:crossBetween val="between"/>
      </c:valAx>
      <c:spPr>
        <a:noFill/>
        <a:ln>
          <a:noFill/>
        </a:ln>
        <a:effectLst/>
      </c:spPr>
    </c:plotArea>
    <c:legend>
      <c:legendPos val="b"/>
      <c:layout>
        <c:manualLayout>
          <c:xMode val="edge"/>
          <c:yMode val="edge"/>
          <c:x val="0.32927093782427241"/>
          <c:y val="0.88425021355143396"/>
          <c:w val="0.43385706503500893"/>
          <c:h val="7.88032974014181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57683308743508"/>
          <c:y val="0.15423394442180488"/>
          <c:w val="0.30419902678753291"/>
          <c:h val="0.69735872683454736"/>
        </c:manualLayout>
      </c:layout>
      <c:barChart>
        <c:barDir val="col"/>
        <c:grouping val="clustered"/>
        <c:varyColors val="0"/>
        <c:ser>
          <c:idx val="0"/>
          <c:order val="0"/>
          <c:tx>
            <c:strRef>
              <c:f>'Summary - Value'!$B$2</c:f>
              <c:strCache>
                <c:ptCount val="1"/>
                <c:pt idx="0">
                  <c:v>Case 1</c:v>
                </c:pt>
              </c:strCache>
            </c:strRef>
          </c:tx>
          <c:spPr>
            <a:solidFill>
              <a:schemeClr val="accent1"/>
            </a:solidFill>
            <a:ln>
              <a:noFill/>
            </a:ln>
            <a:effectLst/>
          </c:spPr>
          <c:invertIfNegative val="0"/>
          <c:cat>
            <c:strRef>
              <c:f>'Summary - Value'!$A$7</c:f>
              <c:strCache>
                <c:ptCount val="1"/>
                <c:pt idx="0">
                  <c:v>Energy</c:v>
                </c:pt>
              </c:strCache>
            </c:strRef>
          </c:cat>
          <c:val>
            <c:numRef>
              <c:f>'Summary - Value'!$B$7</c:f>
              <c:numCache>
                <c:formatCode>_(* #,##0.00_);_(* \(#,##0.00\);_(* "-"??_);_(@_)</c:formatCode>
                <c:ptCount val="1"/>
                <c:pt idx="0">
                  <c:v>4273.2800000001025</c:v>
                </c:pt>
              </c:numCache>
            </c:numRef>
          </c:val>
          <c:extLst>
            <c:ext xmlns:c16="http://schemas.microsoft.com/office/drawing/2014/chart" uri="{C3380CC4-5D6E-409C-BE32-E72D297353CC}">
              <c16:uniqueId val="{00000000-EE5D-4943-B977-51FB10664ABE}"/>
            </c:ext>
          </c:extLst>
        </c:ser>
        <c:ser>
          <c:idx val="1"/>
          <c:order val="1"/>
          <c:tx>
            <c:strRef>
              <c:f>'Summary - Value'!$C$2</c:f>
              <c:strCache>
                <c:ptCount val="1"/>
                <c:pt idx="0">
                  <c:v>Case 2</c:v>
                </c:pt>
              </c:strCache>
            </c:strRef>
          </c:tx>
          <c:spPr>
            <a:solidFill>
              <a:schemeClr val="accent2"/>
            </a:solidFill>
            <a:ln>
              <a:noFill/>
            </a:ln>
            <a:effectLst/>
          </c:spPr>
          <c:invertIfNegative val="0"/>
          <c:cat>
            <c:strRef>
              <c:f>'Summary - Value'!$A$7</c:f>
              <c:strCache>
                <c:ptCount val="1"/>
                <c:pt idx="0">
                  <c:v>Energy</c:v>
                </c:pt>
              </c:strCache>
            </c:strRef>
          </c:cat>
          <c:val>
            <c:numRef>
              <c:f>'Summary - Value'!$C$7</c:f>
              <c:numCache>
                <c:formatCode>_(* #,##0.00_);_(* \(#,##0.00\);_(* "-"??_);_(@_)</c:formatCode>
                <c:ptCount val="1"/>
                <c:pt idx="0">
                  <c:v>4296.1900000000815</c:v>
                </c:pt>
              </c:numCache>
            </c:numRef>
          </c:val>
          <c:extLst>
            <c:ext xmlns:c16="http://schemas.microsoft.com/office/drawing/2014/chart" uri="{C3380CC4-5D6E-409C-BE32-E72D297353CC}">
              <c16:uniqueId val="{00000001-EE5D-4943-B977-51FB10664ABE}"/>
            </c:ext>
          </c:extLst>
        </c:ser>
        <c:ser>
          <c:idx val="2"/>
          <c:order val="2"/>
          <c:tx>
            <c:strRef>
              <c:f>'Summary - Value'!$D$2</c:f>
              <c:strCache>
                <c:ptCount val="1"/>
                <c:pt idx="0">
                  <c:v>Case 3</c:v>
                </c:pt>
              </c:strCache>
            </c:strRef>
          </c:tx>
          <c:spPr>
            <a:solidFill>
              <a:schemeClr val="accent3"/>
            </a:solidFill>
            <a:ln>
              <a:noFill/>
            </a:ln>
            <a:effectLst/>
          </c:spPr>
          <c:invertIfNegative val="0"/>
          <c:cat>
            <c:strRef>
              <c:f>'Summary - Value'!$A$7</c:f>
              <c:strCache>
                <c:ptCount val="1"/>
                <c:pt idx="0">
                  <c:v>Energy</c:v>
                </c:pt>
              </c:strCache>
            </c:strRef>
          </c:cat>
          <c:val>
            <c:numRef>
              <c:f>'Summary - Value'!$D$7</c:f>
              <c:numCache>
                <c:formatCode>_(* #,##0.00_);_(* \(#,##0.00\);_(* "-"??_);_(@_)</c:formatCode>
                <c:ptCount val="1"/>
                <c:pt idx="0">
                  <c:v>4273.6500000001024</c:v>
                </c:pt>
              </c:numCache>
            </c:numRef>
          </c:val>
          <c:extLst>
            <c:ext xmlns:c16="http://schemas.microsoft.com/office/drawing/2014/chart" uri="{C3380CC4-5D6E-409C-BE32-E72D297353CC}">
              <c16:uniqueId val="{00000002-EE5D-4943-B977-51FB10664ABE}"/>
            </c:ext>
          </c:extLst>
        </c:ser>
        <c:dLbls>
          <c:showLegendKey val="0"/>
          <c:showVal val="0"/>
          <c:showCatName val="0"/>
          <c:showSerName val="0"/>
          <c:showPercent val="0"/>
          <c:showBubbleSize val="0"/>
        </c:dLbls>
        <c:gapWidth val="219"/>
        <c:overlap val="-27"/>
        <c:axId val="1661156960"/>
        <c:axId val="1661153600"/>
      </c:barChart>
      <c:catAx>
        <c:axId val="16611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3600"/>
        <c:crosses val="autoZero"/>
        <c:auto val="1"/>
        <c:lblAlgn val="ctr"/>
        <c:lblOffset val="100"/>
        <c:noMultiLvlLbl val="0"/>
      </c:catAx>
      <c:valAx>
        <c:axId val="16611536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6960"/>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solidFill>
                  <a:schemeClr val="tx1"/>
                </a:solidFill>
              </a:rPr>
              <a:t>Aug. '24 Hour Ending 20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'Aug 24 - HE 20'!$A$1</c:f>
              <c:strCache>
                <c:ptCount val="1"/>
                <c:pt idx="0">
                  <c:v> ECRS - No Floor </c:v>
                </c:pt>
              </c:strCache>
            </c:strRef>
          </c:tx>
          <c:spPr>
            <a:ln w="19050" cap="rnd">
              <a:solidFill>
                <a:schemeClr val="accent1"/>
              </a:solidFill>
              <a:round/>
            </a:ln>
            <a:effectLst/>
          </c:spPr>
          <c:marker>
            <c:symbol val="none"/>
          </c:marker>
          <c:xVal>
            <c:numRef>
              <c:f>'Aug 24 - HE 20'!$A$3:$A$103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20'!$B$3:$B$103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13.89</c:v>
                </c:pt>
                <c:pt idx="90">
                  <c:v>12.5</c:v>
                </c:pt>
                <c:pt idx="91">
                  <c:v>11.24</c:v>
                </c:pt>
                <c:pt idx="92">
                  <c:v>10.09</c:v>
                </c:pt>
                <c:pt idx="93">
                  <c:v>9.0500000000000007</c:v>
                </c:pt>
                <c:pt idx="94">
                  <c:v>8.11</c:v>
                </c:pt>
                <c:pt idx="95">
                  <c:v>7.26</c:v>
                </c:pt>
                <c:pt idx="96">
                  <c:v>6.49</c:v>
                </c:pt>
                <c:pt idx="97">
                  <c:v>5.79</c:v>
                </c:pt>
                <c:pt idx="98">
                  <c:v>5.17</c:v>
                </c:pt>
                <c:pt idx="99">
                  <c:v>4.5999999999999996</c:v>
                </c:pt>
                <c:pt idx="100">
                  <c:v>4.0999999999999996</c:v>
                </c:pt>
              </c:numCache>
            </c:numRef>
          </c:yVal>
          <c:smooth val="0"/>
          <c:extLst>
            <c:ext xmlns:c16="http://schemas.microsoft.com/office/drawing/2014/chart" uri="{C3380CC4-5D6E-409C-BE32-E72D297353CC}">
              <c16:uniqueId val="{00000000-73F7-4DFB-B163-107536E7C05E}"/>
            </c:ext>
          </c:extLst>
        </c:ser>
        <c:ser>
          <c:idx val="1"/>
          <c:order val="1"/>
          <c:tx>
            <c:strRef>
              <c:f>'Aug 24 - HE 20'!$C$1</c:f>
              <c:strCache>
                <c:ptCount val="1"/>
                <c:pt idx="0">
                  <c:v> Non-Spin - No Floor </c:v>
                </c:pt>
              </c:strCache>
            </c:strRef>
          </c:tx>
          <c:spPr>
            <a:ln w="19050" cap="rnd">
              <a:solidFill>
                <a:schemeClr val="accent2"/>
              </a:solidFill>
              <a:round/>
            </a:ln>
            <a:effectLst/>
          </c:spPr>
          <c:marker>
            <c:symbol val="none"/>
          </c:marker>
          <c:xVal>
            <c:numRef>
              <c:f>'Aug 24 - HE 20'!$C$3:$C$105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20'!$D$3:$D$105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12.58</c:v>
                </c:pt>
                <c:pt idx="50">
                  <c:v>10.3</c:v>
                </c:pt>
                <c:pt idx="51">
                  <c:v>8.4</c:v>
                </c:pt>
                <c:pt idx="52">
                  <c:v>6.82</c:v>
                </c:pt>
                <c:pt idx="53">
                  <c:v>6</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1-73F7-4DFB-B163-107536E7C05E}"/>
            </c:ext>
          </c:extLst>
        </c:ser>
        <c:ser>
          <c:idx val="2"/>
          <c:order val="2"/>
          <c:tx>
            <c:strRef>
              <c:f>'Aug 24 - HE 20'!$E$1</c:f>
              <c:strCache>
                <c:ptCount val="1"/>
                <c:pt idx="0">
                  <c:v> ECRS - w/ Floor </c:v>
                </c:pt>
              </c:strCache>
            </c:strRef>
          </c:tx>
          <c:spPr>
            <a:ln w="19050" cap="rnd">
              <a:solidFill>
                <a:schemeClr val="accent1"/>
              </a:solidFill>
              <a:prstDash val="sysDash"/>
              <a:round/>
            </a:ln>
            <a:effectLst/>
          </c:spPr>
          <c:marker>
            <c:symbol val="none"/>
          </c:marker>
          <c:xVal>
            <c:numRef>
              <c:f>'Aug 24 - HE 20'!$E$3:$E$103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20'!$F$3:$F$103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73F7-4DFB-B163-107536E7C05E}"/>
            </c:ext>
          </c:extLst>
        </c:ser>
        <c:ser>
          <c:idx val="3"/>
          <c:order val="3"/>
          <c:tx>
            <c:strRef>
              <c:f>'Aug 24 - HE 20'!$G$1</c:f>
              <c:strCache>
                <c:ptCount val="1"/>
                <c:pt idx="0">
                  <c:v> Non-Spin - w/ Floor </c:v>
                </c:pt>
              </c:strCache>
            </c:strRef>
          </c:tx>
          <c:spPr>
            <a:ln w="19050" cap="rnd">
              <a:solidFill>
                <a:schemeClr val="tx2"/>
              </a:solidFill>
              <a:prstDash val="sysDash"/>
              <a:round/>
            </a:ln>
            <a:effectLst/>
          </c:spPr>
          <c:marker>
            <c:symbol val="none"/>
          </c:marker>
          <c:xVal>
            <c:numRef>
              <c:f>'Aug 24 - HE 20'!$G$3:$G$105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20'!$H$3:$H$105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15</c:v>
                </c:pt>
                <c:pt idx="50">
                  <c:v>15</c:v>
                </c:pt>
                <c:pt idx="51">
                  <c:v>15</c:v>
                </c:pt>
                <c:pt idx="52">
                  <c:v>15</c:v>
                </c:pt>
                <c:pt idx="53">
                  <c:v>15</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3-73F7-4DFB-B163-107536E7C05E}"/>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Aug. '24 Hour Ending 20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'Aug 24 - HE 20'!$A$1</c:f>
              <c:strCache>
                <c:ptCount val="1"/>
                <c:pt idx="0">
                  <c:v> ECRS - No Floor </c:v>
                </c:pt>
              </c:strCache>
            </c:strRef>
          </c:tx>
          <c:spPr>
            <a:ln w="19050" cap="rnd">
              <a:solidFill>
                <a:schemeClr val="accent1"/>
              </a:solidFill>
              <a:round/>
            </a:ln>
            <a:effectLst/>
          </c:spPr>
          <c:marker>
            <c:symbol val="none"/>
          </c:marker>
          <c:xVal>
            <c:numRef>
              <c:f>'Aug 24 - HE 20'!$A$3:$A$103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20'!$B$3:$B$103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13.89</c:v>
                </c:pt>
                <c:pt idx="90">
                  <c:v>12.5</c:v>
                </c:pt>
                <c:pt idx="91">
                  <c:v>11.24</c:v>
                </c:pt>
                <c:pt idx="92">
                  <c:v>10.09</c:v>
                </c:pt>
                <c:pt idx="93">
                  <c:v>9.0500000000000007</c:v>
                </c:pt>
                <c:pt idx="94">
                  <c:v>8.11</c:v>
                </c:pt>
                <c:pt idx="95">
                  <c:v>7.26</c:v>
                </c:pt>
                <c:pt idx="96">
                  <c:v>6.49</c:v>
                </c:pt>
                <c:pt idx="97">
                  <c:v>5.79</c:v>
                </c:pt>
                <c:pt idx="98">
                  <c:v>5.17</c:v>
                </c:pt>
                <c:pt idx="99">
                  <c:v>4.5999999999999996</c:v>
                </c:pt>
                <c:pt idx="100">
                  <c:v>4.0999999999999996</c:v>
                </c:pt>
              </c:numCache>
            </c:numRef>
          </c:yVal>
          <c:smooth val="0"/>
          <c:extLst>
            <c:ext xmlns:c16="http://schemas.microsoft.com/office/drawing/2014/chart" uri="{C3380CC4-5D6E-409C-BE32-E72D297353CC}">
              <c16:uniqueId val="{00000000-A9D6-44A0-B4AF-3750BEADDE85}"/>
            </c:ext>
          </c:extLst>
        </c:ser>
        <c:ser>
          <c:idx val="1"/>
          <c:order val="1"/>
          <c:tx>
            <c:strRef>
              <c:f>'Aug 24 - HE 20'!$C$1</c:f>
              <c:strCache>
                <c:ptCount val="1"/>
                <c:pt idx="0">
                  <c:v> Non-Spin - No Floor </c:v>
                </c:pt>
              </c:strCache>
            </c:strRef>
          </c:tx>
          <c:spPr>
            <a:ln w="19050" cap="rnd">
              <a:solidFill>
                <a:schemeClr val="accent2"/>
              </a:solidFill>
              <a:round/>
            </a:ln>
            <a:effectLst/>
          </c:spPr>
          <c:marker>
            <c:symbol val="none"/>
          </c:marker>
          <c:xVal>
            <c:numRef>
              <c:f>'Aug 24 - HE 20'!$C$3:$C$105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20'!$D$3:$D$105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12.58</c:v>
                </c:pt>
                <c:pt idx="50">
                  <c:v>10.3</c:v>
                </c:pt>
                <c:pt idx="51">
                  <c:v>8.4</c:v>
                </c:pt>
                <c:pt idx="52">
                  <c:v>6.82</c:v>
                </c:pt>
                <c:pt idx="53">
                  <c:v>6</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1-A9D6-44A0-B4AF-3750BEADDE85}"/>
            </c:ext>
          </c:extLst>
        </c:ser>
        <c:ser>
          <c:idx val="2"/>
          <c:order val="2"/>
          <c:tx>
            <c:strRef>
              <c:f>'Aug 24 - HE 20'!$E$1</c:f>
              <c:strCache>
                <c:ptCount val="1"/>
                <c:pt idx="0">
                  <c:v> ECRS - w/ Floor </c:v>
                </c:pt>
              </c:strCache>
            </c:strRef>
          </c:tx>
          <c:spPr>
            <a:ln w="19050" cap="rnd">
              <a:solidFill>
                <a:schemeClr val="accent1"/>
              </a:solidFill>
              <a:prstDash val="sysDash"/>
              <a:round/>
            </a:ln>
            <a:effectLst/>
          </c:spPr>
          <c:marker>
            <c:symbol val="none"/>
          </c:marker>
          <c:xVal>
            <c:numRef>
              <c:f>'Aug 24 - HE 20'!$E$3:$E$103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20'!$F$3:$F$103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A9D6-44A0-B4AF-3750BEADDE85}"/>
            </c:ext>
          </c:extLst>
        </c:ser>
        <c:ser>
          <c:idx val="3"/>
          <c:order val="3"/>
          <c:tx>
            <c:strRef>
              <c:f>'Aug 24 - HE 20'!$G$1</c:f>
              <c:strCache>
                <c:ptCount val="1"/>
                <c:pt idx="0">
                  <c:v> Non-Spin - w/ Floor </c:v>
                </c:pt>
              </c:strCache>
            </c:strRef>
          </c:tx>
          <c:spPr>
            <a:ln w="19050" cap="rnd">
              <a:solidFill>
                <a:schemeClr val="tx2"/>
              </a:solidFill>
              <a:prstDash val="sysDash"/>
              <a:round/>
            </a:ln>
            <a:effectLst/>
          </c:spPr>
          <c:marker>
            <c:symbol val="none"/>
          </c:marker>
          <c:xVal>
            <c:numRef>
              <c:f>'Aug 24 - HE 20'!$G$3:$G$105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20'!$H$3:$H$105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15</c:v>
                </c:pt>
                <c:pt idx="50">
                  <c:v>15</c:v>
                </c:pt>
                <c:pt idx="51">
                  <c:v>15</c:v>
                </c:pt>
                <c:pt idx="52">
                  <c:v>15</c:v>
                </c:pt>
                <c:pt idx="53">
                  <c:v>15</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3-A9D6-44A0-B4AF-3750BEADDE85}"/>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May '24 Hour Ending 14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'May 24 - HE 14'!$A$1</c:f>
              <c:strCache>
                <c:ptCount val="1"/>
                <c:pt idx="0">
                  <c:v> ECRS - No Floor </c:v>
                </c:pt>
              </c:strCache>
            </c:strRef>
          </c:tx>
          <c:spPr>
            <a:ln w="19050" cap="rnd">
              <a:solidFill>
                <a:schemeClr val="accent1"/>
              </a:solidFill>
              <a:round/>
            </a:ln>
            <a:effectLst/>
          </c:spPr>
          <c:marker>
            <c:symbol val="none"/>
          </c:marker>
          <c:xVal>
            <c:numRef>
              <c:f>'May 24 - HE 14'!$A$3:$A$103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14'!$B$3:$B$103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14.95</c:v>
                </c:pt>
                <c:pt idx="84">
                  <c:v>13.42</c:v>
                </c:pt>
                <c:pt idx="85">
                  <c:v>12.03</c:v>
                </c:pt>
                <c:pt idx="86">
                  <c:v>10.77</c:v>
                </c:pt>
                <c:pt idx="87">
                  <c:v>9.64</c:v>
                </c:pt>
                <c:pt idx="88">
                  <c:v>8.61</c:v>
                </c:pt>
                <c:pt idx="89">
                  <c:v>7.68</c:v>
                </c:pt>
                <c:pt idx="90">
                  <c:v>6.85</c:v>
                </c:pt>
                <c:pt idx="91">
                  <c:v>6.1</c:v>
                </c:pt>
                <c:pt idx="92">
                  <c:v>5.42</c:v>
                </c:pt>
                <c:pt idx="93">
                  <c:v>4.82</c:v>
                </c:pt>
                <c:pt idx="94">
                  <c:v>4.2699999999999996</c:v>
                </c:pt>
                <c:pt idx="95">
                  <c:v>3.79</c:v>
                </c:pt>
                <c:pt idx="96">
                  <c:v>3.35</c:v>
                </c:pt>
                <c:pt idx="97">
                  <c:v>2.96</c:v>
                </c:pt>
                <c:pt idx="98">
                  <c:v>2.62</c:v>
                </c:pt>
                <c:pt idx="99">
                  <c:v>2.31</c:v>
                </c:pt>
                <c:pt idx="100">
                  <c:v>2.0299999999999998</c:v>
                </c:pt>
              </c:numCache>
            </c:numRef>
          </c:yVal>
          <c:smooth val="0"/>
          <c:extLst>
            <c:ext xmlns:c16="http://schemas.microsoft.com/office/drawing/2014/chart" uri="{C3380CC4-5D6E-409C-BE32-E72D297353CC}">
              <c16:uniqueId val="{00000000-DB92-47A1-9868-D25C561BB511}"/>
            </c:ext>
          </c:extLst>
        </c:ser>
        <c:ser>
          <c:idx val="1"/>
          <c:order val="1"/>
          <c:tx>
            <c:strRef>
              <c:f>'May 24 - HE 14'!$C$1</c:f>
              <c:strCache>
                <c:ptCount val="1"/>
                <c:pt idx="0">
                  <c:v> Non-Spin - No Floor </c:v>
                </c:pt>
              </c:strCache>
            </c:strRef>
          </c:tx>
          <c:spPr>
            <a:ln w="19050" cap="rnd">
              <a:solidFill>
                <a:schemeClr val="accent2"/>
              </a:solidFill>
              <a:round/>
            </a:ln>
            <a:effectLst/>
          </c:spPr>
          <c:marker>
            <c:symbol val="none"/>
          </c:marker>
          <c:xVal>
            <c:numRef>
              <c:f>'May 24 - HE 14'!$C$3:$C$103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14'!$D$3:$D$103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12</c:v>
                </c:pt>
                <c:pt idx="41">
                  <c:v>9.42</c:v>
                </c:pt>
                <c:pt idx="42">
                  <c:v>7.35</c:v>
                </c:pt>
                <c:pt idx="43">
                  <c:v>5.7</c:v>
                </c:pt>
                <c:pt idx="44">
                  <c:v>4.4000000000000004</c:v>
                </c:pt>
                <c:pt idx="45">
                  <c:v>3.38</c:v>
                </c:pt>
                <c:pt idx="46">
                  <c:v>2.58</c:v>
                </c:pt>
                <c:pt idx="47">
                  <c:v>1.99</c:v>
                </c:pt>
                <c:pt idx="48">
                  <c:v>1.73</c:v>
                </c:pt>
                <c:pt idx="49">
                  <c:v>1.5</c:v>
                </c:pt>
                <c:pt idx="50">
                  <c:v>1.3</c:v>
                </c:pt>
                <c:pt idx="51">
                  <c:v>1.1299999999999999</c:v>
                </c:pt>
                <c:pt idx="52">
                  <c:v>0.98</c:v>
                </c:pt>
                <c:pt idx="53">
                  <c:v>0.84</c:v>
                </c:pt>
                <c:pt idx="54">
                  <c:v>0.73</c:v>
                </c:pt>
                <c:pt idx="55">
                  <c:v>0.62</c:v>
                </c:pt>
                <c:pt idx="56">
                  <c:v>0.54</c:v>
                </c:pt>
                <c:pt idx="57">
                  <c:v>0.46</c:v>
                </c:pt>
                <c:pt idx="58">
                  <c:v>0.4</c:v>
                </c:pt>
                <c:pt idx="59">
                  <c:v>0.34</c:v>
                </c:pt>
                <c:pt idx="60">
                  <c:v>0.28999999999999998</c:v>
                </c:pt>
                <c:pt idx="61">
                  <c:v>0.25</c:v>
                </c:pt>
                <c:pt idx="62">
                  <c:v>0.21</c:v>
                </c:pt>
                <c:pt idx="63">
                  <c:v>0.18</c:v>
                </c:pt>
                <c:pt idx="64">
                  <c:v>0.15</c:v>
                </c:pt>
                <c:pt idx="65">
                  <c:v>0.13</c:v>
                </c:pt>
                <c:pt idx="66">
                  <c:v>0.11</c:v>
                </c:pt>
                <c:pt idx="67">
                  <c:v>0.09</c:v>
                </c:pt>
                <c:pt idx="68">
                  <c:v>0.08</c:v>
                </c:pt>
                <c:pt idx="69">
                  <c:v>7.0000000000000007E-2</c:v>
                </c:pt>
                <c:pt idx="70">
                  <c:v>0.06</c:v>
                </c:pt>
                <c:pt idx="71">
                  <c:v>0.05</c:v>
                </c:pt>
                <c:pt idx="72">
                  <c:v>0.04</c:v>
                </c:pt>
                <c:pt idx="73">
                  <c:v>0.03</c:v>
                </c:pt>
                <c:pt idx="74">
                  <c:v>0.03</c:v>
                </c:pt>
                <c:pt idx="75">
                  <c:v>0.02</c:v>
                </c:pt>
                <c:pt idx="76">
                  <c:v>0.02</c:v>
                </c:pt>
                <c:pt idx="77">
                  <c:v>0.02</c:v>
                </c:pt>
                <c:pt idx="78">
                  <c:v>0.01</c:v>
                </c:pt>
                <c:pt idx="79">
                  <c:v>0.01</c:v>
                </c:pt>
                <c:pt idx="80">
                  <c:v>0.01</c:v>
                </c:pt>
                <c:pt idx="81">
                  <c:v>0.01</c:v>
                </c:pt>
                <c:pt idx="82">
                  <c:v>0.01</c:v>
                </c:pt>
                <c:pt idx="83">
                  <c:v>0.01</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0"/>
          <c:extLst>
            <c:ext xmlns:c16="http://schemas.microsoft.com/office/drawing/2014/chart" uri="{C3380CC4-5D6E-409C-BE32-E72D297353CC}">
              <c16:uniqueId val="{00000001-DB92-47A1-9868-D25C561BB511}"/>
            </c:ext>
          </c:extLst>
        </c:ser>
        <c:ser>
          <c:idx val="2"/>
          <c:order val="2"/>
          <c:tx>
            <c:strRef>
              <c:f>'May 24 - HE 14'!$E$1</c:f>
              <c:strCache>
                <c:ptCount val="1"/>
                <c:pt idx="0">
                  <c:v> ECRS - w/ Floor </c:v>
                </c:pt>
              </c:strCache>
            </c:strRef>
          </c:tx>
          <c:spPr>
            <a:ln w="19050" cap="rnd">
              <a:solidFill>
                <a:schemeClr val="accent1"/>
              </a:solidFill>
              <a:prstDash val="sysDash"/>
              <a:round/>
            </a:ln>
            <a:effectLst/>
          </c:spPr>
          <c:marker>
            <c:symbol val="none"/>
          </c:marker>
          <c:xVal>
            <c:numRef>
              <c:f>'May 24 - HE 14'!$E$3:$E$103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14'!$F$3:$F$103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DB92-47A1-9868-D25C561BB511}"/>
            </c:ext>
          </c:extLst>
        </c:ser>
        <c:ser>
          <c:idx val="3"/>
          <c:order val="3"/>
          <c:tx>
            <c:strRef>
              <c:f>'May 24 - HE 14'!$G$1</c:f>
              <c:strCache>
                <c:ptCount val="1"/>
                <c:pt idx="0">
                  <c:v> Non-Spin - w/ Floor </c:v>
                </c:pt>
              </c:strCache>
            </c:strRef>
          </c:tx>
          <c:spPr>
            <a:ln w="19050" cap="rnd">
              <a:solidFill>
                <a:schemeClr val="tx2"/>
              </a:solidFill>
              <a:prstDash val="sysDash"/>
              <a:round/>
            </a:ln>
            <a:effectLst/>
          </c:spPr>
          <c:marker>
            <c:symbol val="none"/>
          </c:marker>
          <c:xVal>
            <c:numRef>
              <c:f>'May 24 - HE 14'!$G$3:$G$103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14'!$H$3:$H$103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3-DB92-47A1-9868-D25C561BB511}"/>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May '24 Hour Ending 14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'May 24 - HE 14'!$A$1</c:f>
              <c:strCache>
                <c:ptCount val="1"/>
                <c:pt idx="0">
                  <c:v> ECRS - No Floor </c:v>
                </c:pt>
              </c:strCache>
            </c:strRef>
          </c:tx>
          <c:spPr>
            <a:ln w="19050" cap="rnd">
              <a:solidFill>
                <a:schemeClr val="accent1"/>
              </a:solidFill>
              <a:round/>
            </a:ln>
            <a:effectLst/>
          </c:spPr>
          <c:marker>
            <c:symbol val="none"/>
          </c:marker>
          <c:xVal>
            <c:numRef>
              <c:f>'May 24 - HE 14'!$A$3:$A$103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14'!$B$3:$B$103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14.95</c:v>
                </c:pt>
                <c:pt idx="84">
                  <c:v>13.42</c:v>
                </c:pt>
                <c:pt idx="85">
                  <c:v>12.03</c:v>
                </c:pt>
                <c:pt idx="86">
                  <c:v>10.77</c:v>
                </c:pt>
                <c:pt idx="87">
                  <c:v>9.64</c:v>
                </c:pt>
                <c:pt idx="88">
                  <c:v>8.61</c:v>
                </c:pt>
                <c:pt idx="89">
                  <c:v>7.68</c:v>
                </c:pt>
                <c:pt idx="90">
                  <c:v>6.85</c:v>
                </c:pt>
                <c:pt idx="91">
                  <c:v>6.1</c:v>
                </c:pt>
                <c:pt idx="92">
                  <c:v>5.42</c:v>
                </c:pt>
                <c:pt idx="93">
                  <c:v>4.82</c:v>
                </c:pt>
                <c:pt idx="94">
                  <c:v>4.2699999999999996</c:v>
                </c:pt>
                <c:pt idx="95">
                  <c:v>3.79</c:v>
                </c:pt>
                <c:pt idx="96">
                  <c:v>3.35</c:v>
                </c:pt>
                <c:pt idx="97">
                  <c:v>2.96</c:v>
                </c:pt>
                <c:pt idx="98">
                  <c:v>2.62</c:v>
                </c:pt>
                <c:pt idx="99">
                  <c:v>2.31</c:v>
                </c:pt>
                <c:pt idx="100">
                  <c:v>2.0299999999999998</c:v>
                </c:pt>
              </c:numCache>
            </c:numRef>
          </c:yVal>
          <c:smooth val="0"/>
          <c:extLst>
            <c:ext xmlns:c16="http://schemas.microsoft.com/office/drawing/2014/chart" uri="{C3380CC4-5D6E-409C-BE32-E72D297353CC}">
              <c16:uniqueId val="{00000000-B132-49F7-A58D-2E68DD016248}"/>
            </c:ext>
          </c:extLst>
        </c:ser>
        <c:ser>
          <c:idx val="1"/>
          <c:order val="1"/>
          <c:tx>
            <c:strRef>
              <c:f>'May 24 - HE 14'!$C$1</c:f>
              <c:strCache>
                <c:ptCount val="1"/>
                <c:pt idx="0">
                  <c:v> Non-Spin - No Floor </c:v>
                </c:pt>
              </c:strCache>
            </c:strRef>
          </c:tx>
          <c:spPr>
            <a:ln w="19050" cap="rnd">
              <a:solidFill>
                <a:schemeClr val="accent2"/>
              </a:solidFill>
              <a:round/>
            </a:ln>
            <a:effectLst/>
          </c:spPr>
          <c:marker>
            <c:symbol val="none"/>
          </c:marker>
          <c:xVal>
            <c:numRef>
              <c:f>'May 24 - HE 14'!$C$3:$C$103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14'!$D$3:$D$103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12</c:v>
                </c:pt>
                <c:pt idx="41">
                  <c:v>9.42</c:v>
                </c:pt>
                <c:pt idx="42">
                  <c:v>7.35</c:v>
                </c:pt>
                <c:pt idx="43">
                  <c:v>5.7</c:v>
                </c:pt>
                <c:pt idx="44">
                  <c:v>4.4000000000000004</c:v>
                </c:pt>
                <c:pt idx="45">
                  <c:v>3.38</c:v>
                </c:pt>
                <c:pt idx="46">
                  <c:v>2.58</c:v>
                </c:pt>
                <c:pt idx="47">
                  <c:v>1.99</c:v>
                </c:pt>
                <c:pt idx="48">
                  <c:v>1.73</c:v>
                </c:pt>
                <c:pt idx="49">
                  <c:v>1.5</c:v>
                </c:pt>
                <c:pt idx="50">
                  <c:v>1.3</c:v>
                </c:pt>
                <c:pt idx="51">
                  <c:v>1.1299999999999999</c:v>
                </c:pt>
                <c:pt idx="52">
                  <c:v>0.98</c:v>
                </c:pt>
                <c:pt idx="53">
                  <c:v>0.84</c:v>
                </c:pt>
                <c:pt idx="54">
                  <c:v>0.73</c:v>
                </c:pt>
                <c:pt idx="55">
                  <c:v>0.62</c:v>
                </c:pt>
                <c:pt idx="56">
                  <c:v>0.54</c:v>
                </c:pt>
                <c:pt idx="57">
                  <c:v>0.46</c:v>
                </c:pt>
                <c:pt idx="58">
                  <c:v>0.4</c:v>
                </c:pt>
                <c:pt idx="59">
                  <c:v>0.34</c:v>
                </c:pt>
                <c:pt idx="60">
                  <c:v>0.28999999999999998</c:v>
                </c:pt>
                <c:pt idx="61">
                  <c:v>0.25</c:v>
                </c:pt>
                <c:pt idx="62">
                  <c:v>0.21</c:v>
                </c:pt>
                <c:pt idx="63">
                  <c:v>0.18</c:v>
                </c:pt>
                <c:pt idx="64">
                  <c:v>0.15</c:v>
                </c:pt>
                <c:pt idx="65">
                  <c:v>0.13</c:v>
                </c:pt>
                <c:pt idx="66">
                  <c:v>0.11</c:v>
                </c:pt>
                <c:pt idx="67">
                  <c:v>0.09</c:v>
                </c:pt>
                <c:pt idx="68">
                  <c:v>0.08</c:v>
                </c:pt>
                <c:pt idx="69">
                  <c:v>7.0000000000000007E-2</c:v>
                </c:pt>
                <c:pt idx="70">
                  <c:v>0.06</c:v>
                </c:pt>
                <c:pt idx="71">
                  <c:v>0.05</c:v>
                </c:pt>
                <c:pt idx="72">
                  <c:v>0.04</c:v>
                </c:pt>
                <c:pt idx="73">
                  <c:v>0.03</c:v>
                </c:pt>
                <c:pt idx="74">
                  <c:v>0.03</c:v>
                </c:pt>
                <c:pt idx="75">
                  <c:v>0.02</c:v>
                </c:pt>
                <c:pt idx="76">
                  <c:v>0.02</c:v>
                </c:pt>
                <c:pt idx="77">
                  <c:v>0.02</c:v>
                </c:pt>
                <c:pt idx="78">
                  <c:v>0.01</c:v>
                </c:pt>
                <c:pt idx="79">
                  <c:v>0.01</c:v>
                </c:pt>
                <c:pt idx="80">
                  <c:v>0.01</c:v>
                </c:pt>
                <c:pt idx="81">
                  <c:v>0.01</c:v>
                </c:pt>
                <c:pt idx="82">
                  <c:v>0.01</c:v>
                </c:pt>
                <c:pt idx="83">
                  <c:v>0.01</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0"/>
          <c:extLst>
            <c:ext xmlns:c16="http://schemas.microsoft.com/office/drawing/2014/chart" uri="{C3380CC4-5D6E-409C-BE32-E72D297353CC}">
              <c16:uniqueId val="{00000001-B132-49F7-A58D-2E68DD016248}"/>
            </c:ext>
          </c:extLst>
        </c:ser>
        <c:ser>
          <c:idx val="2"/>
          <c:order val="2"/>
          <c:tx>
            <c:strRef>
              <c:f>'May 24 - HE 14'!$E$1</c:f>
              <c:strCache>
                <c:ptCount val="1"/>
                <c:pt idx="0">
                  <c:v> ECRS - w/ Floor </c:v>
                </c:pt>
              </c:strCache>
            </c:strRef>
          </c:tx>
          <c:spPr>
            <a:ln w="19050" cap="rnd">
              <a:solidFill>
                <a:schemeClr val="accent1"/>
              </a:solidFill>
              <a:prstDash val="sysDash"/>
              <a:round/>
            </a:ln>
            <a:effectLst/>
          </c:spPr>
          <c:marker>
            <c:symbol val="none"/>
          </c:marker>
          <c:xVal>
            <c:numRef>
              <c:f>'May 24 - HE 14'!$E$3:$E$103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14'!$F$3:$F$103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B132-49F7-A58D-2E68DD016248}"/>
            </c:ext>
          </c:extLst>
        </c:ser>
        <c:ser>
          <c:idx val="3"/>
          <c:order val="3"/>
          <c:tx>
            <c:strRef>
              <c:f>'May 24 - HE 14'!$G$1</c:f>
              <c:strCache>
                <c:ptCount val="1"/>
                <c:pt idx="0">
                  <c:v> Non-Spin - w/ Floor </c:v>
                </c:pt>
              </c:strCache>
            </c:strRef>
          </c:tx>
          <c:spPr>
            <a:ln w="19050" cap="rnd">
              <a:solidFill>
                <a:schemeClr val="tx2"/>
              </a:solidFill>
              <a:prstDash val="sysDash"/>
              <a:round/>
            </a:ln>
            <a:effectLst/>
          </c:spPr>
          <c:marker>
            <c:symbol val="none"/>
          </c:marker>
          <c:xVal>
            <c:numRef>
              <c:f>'May 24 - HE 14'!$G$3:$G$103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14'!$H$3:$H$103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3-B132-49F7-A58D-2E68DD016248}"/>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Oct. '24 Hour Ending 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'Oct 24 - HE 21'!$A$1</c:f>
              <c:strCache>
                <c:ptCount val="1"/>
                <c:pt idx="0">
                  <c:v> ECRS - No Floor </c:v>
                </c:pt>
              </c:strCache>
            </c:strRef>
          </c:tx>
          <c:spPr>
            <a:ln w="19050" cap="rnd">
              <a:solidFill>
                <a:schemeClr val="accent1"/>
              </a:solidFill>
              <a:round/>
            </a:ln>
            <a:effectLst/>
          </c:spPr>
          <c:marker>
            <c:symbol val="none"/>
          </c:marker>
          <c:xVal>
            <c:numRef>
              <c:f>'Oct 24 - HE 21'!$A$3:$A$103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21'!$B$3:$B$103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0-73B5-4840-A71E-0825EAE061E0}"/>
            </c:ext>
          </c:extLst>
        </c:ser>
        <c:ser>
          <c:idx val="1"/>
          <c:order val="1"/>
          <c:tx>
            <c:strRef>
              <c:f>'Oct 24 - HE 21'!$C$1</c:f>
              <c:strCache>
                <c:ptCount val="1"/>
                <c:pt idx="0">
                  <c:v> Non-Spin - No Floor </c:v>
                </c:pt>
              </c:strCache>
            </c:strRef>
          </c:tx>
          <c:spPr>
            <a:ln w="19050" cap="rnd">
              <a:solidFill>
                <a:schemeClr val="accent2"/>
              </a:solidFill>
              <a:round/>
            </a:ln>
            <a:effectLst/>
          </c:spPr>
          <c:marker>
            <c:symbol val="none"/>
          </c:marker>
          <c:xVal>
            <c:numRef>
              <c:f>'Oct 24 - HE 21'!$C$3:$C$103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21'!$D$3:$D$103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1-73B5-4840-A71E-0825EAE061E0}"/>
            </c:ext>
          </c:extLst>
        </c:ser>
        <c:ser>
          <c:idx val="2"/>
          <c:order val="2"/>
          <c:tx>
            <c:strRef>
              <c:f>'Oct 24 - HE 21'!$E$1</c:f>
              <c:strCache>
                <c:ptCount val="1"/>
                <c:pt idx="0">
                  <c:v> ECRS - w/ Floor </c:v>
                </c:pt>
              </c:strCache>
            </c:strRef>
          </c:tx>
          <c:spPr>
            <a:ln w="19050" cap="rnd">
              <a:solidFill>
                <a:schemeClr val="accent1"/>
              </a:solidFill>
              <a:prstDash val="sysDash"/>
              <a:round/>
            </a:ln>
            <a:effectLst/>
          </c:spPr>
          <c:marker>
            <c:symbol val="none"/>
          </c:marker>
          <c:xVal>
            <c:numRef>
              <c:f>'Oct 24 - HE 21'!$E$3:$E$103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21'!$F$3:$F$103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2-73B5-4840-A71E-0825EAE061E0}"/>
            </c:ext>
          </c:extLst>
        </c:ser>
        <c:ser>
          <c:idx val="3"/>
          <c:order val="3"/>
          <c:tx>
            <c:strRef>
              <c:f>'Oct 24 - HE 21'!$G$1</c:f>
              <c:strCache>
                <c:ptCount val="1"/>
                <c:pt idx="0">
                  <c:v> Non-Spin - w/ Floor </c:v>
                </c:pt>
              </c:strCache>
            </c:strRef>
          </c:tx>
          <c:spPr>
            <a:ln w="19050" cap="rnd">
              <a:solidFill>
                <a:schemeClr val="tx2"/>
              </a:solidFill>
              <a:prstDash val="sysDash"/>
              <a:round/>
            </a:ln>
            <a:effectLst/>
          </c:spPr>
          <c:marker>
            <c:symbol val="none"/>
          </c:marker>
          <c:xVal>
            <c:numRef>
              <c:f>'Oct 24 - HE 21'!$G$3:$G$103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21'!$H$3:$H$103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3-73B5-4840-A71E-0825EAE061E0}"/>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Oct. '24 Hour Ending 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'Oct 24 - HE 21'!$A$1</c:f>
              <c:strCache>
                <c:ptCount val="1"/>
                <c:pt idx="0">
                  <c:v> ECRS - No Floor </c:v>
                </c:pt>
              </c:strCache>
            </c:strRef>
          </c:tx>
          <c:spPr>
            <a:ln w="19050" cap="rnd">
              <a:solidFill>
                <a:schemeClr val="accent1"/>
              </a:solidFill>
              <a:round/>
            </a:ln>
            <a:effectLst/>
          </c:spPr>
          <c:marker>
            <c:symbol val="none"/>
          </c:marker>
          <c:xVal>
            <c:numRef>
              <c:f>'Oct 24 - HE 21'!$A$3:$A$103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21'!$B$3:$B$103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0-959C-405A-A766-D5D23B9394E9}"/>
            </c:ext>
          </c:extLst>
        </c:ser>
        <c:ser>
          <c:idx val="1"/>
          <c:order val="1"/>
          <c:tx>
            <c:strRef>
              <c:f>'Oct 24 - HE 21'!$C$1</c:f>
              <c:strCache>
                <c:ptCount val="1"/>
                <c:pt idx="0">
                  <c:v> Non-Spin - No Floor </c:v>
                </c:pt>
              </c:strCache>
            </c:strRef>
          </c:tx>
          <c:spPr>
            <a:ln w="19050" cap="rnd">
              <a:solidFill>
                <a:schemeClr val="accent2"/>
              </a:solidFill>
              <a:round/>
            </a:ln>
            <a:effectLst/>
          </c:spPr>
          <c:marker>
            <c:symbol val="none"/>
          </c:marker>
          <c:xVal>
            <c:numRef>
              <c:f>'Oct 24 - HE 21'!$C$3:$C$103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21'!$D$3:$D$103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1-959C-405A-A766-D5D23B9394E9}"/>
            </c:ext>
          </c:extLst>
        </c:ser>
        <c:ser>
          <c:idx val="2"/>
          <c:order val="2"/>
          <c:tx>
            <c:strRef>
              <c:f>'Oct 24 - HE 21'!$E$1</c:f>
              <c:strCache>
                <c:ptCount val="1"/>
                <c:pt idx="0">
                  <c:v> ECRS - w/ Floor </c:v>
                </c:pt>
              </c:strCache>
            </c:strRef>
          </c:tx>
          <c:spPr>
            <a:ln w="19050" cap="rnd">
              <a:solidFill>
                <a:schemeClr val="accent1"/>
              </a:solidFill>
              <a:prstDash val="sysDash"/>
              <a:round/>
            </a:ln>
            <a:effectLst/>
          </c:spPr>
          <c:marker>
            <c:symbol val="none"/>
          </c:marker>
          <c:xVal>
            <c:numRef>
              <c:f>'Oct 24 - HE 21'!$E$3:$E$103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21'!$F$3:$F$103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2-959C-405A-A766-D5D23B9394E9}"/>
            </c:ext>
          </c:extLst>
        </c:ser>
        <c:ser>
          <c:idx val="3"/>
          <c:order val="3"/>
          <c:tx>
            <c:strRef>
              <c:f>'Oct 24 - HE 21'!$G$1</c:f>
              <c:strCache>
                <c:ptCount val="1"/>
                <c:pt idx="0">
                  <c:v> Non-Spin - w/ Floor </c:v>
                </c:pt>
              </c:strCache>
            </c:strRef>
          </c:tx>
          <c:spPr>
            <a:ln w="19050" cap="rnd">
              <a:solidFill>
                <a:schemeClr val="tx2"/>
              </a:solidFill>
              <a:prstDash val="sysDash"/>
              <a:round/>
            </a:ln>
            <a:effectLst/>
          </c:spPr>
          <c:marker>
            <c:symbol val="none"/>
          </c:marker>
          <c:xVal>
            <c:numRef>
              <c:f>'Oct 24 - HE 21'!$G$3:$G$103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21'!$H$3:$H$103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3-959C-405A-A766-D5D23B9394E9}"/>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Intervals w/ ASDC Floor Setting the Price (ECRS or Non-Spin)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 Price Set'!$D$2</c:f>
              <c:strCache>
                <c:ptCount val="1"/>
                <c:pt idx="0">
                  <c:v>Count</c:v>
                </c:pt>
              </c:strCache>
            </c:strRef>
          </c:tx>
          <c:spPr>
            <a:solidFill>
              <a:schemeClr val="accent1"/>
            </a:solidFill>
            <a:ln>
              <a:noFill/>
            </a:ln>
            <a:effectLst/>
          </c:spPr>
          <c:invertIfNegative val="0"/>
          <c:cat>
            <c:strRef>
              <c:f>'Summary - Price Set'!$C$3:$C$9</c:f>
              <c:strCache>
                <c:ptCount val="7"/>
                <c:pt idx="0">
                  <c:v>Aug '23</c:v>
                </c:pt>
                <c:pt idx="1">
                  <c:v>Oct '23</c:v>
                </c:pt>
                <c:pt idx="2">
                  <c:v>Jan '24</c:v>
                </c:pt>
                <c:pt idx="3">
                  <c:v>Apr '24</c:v>
                </c:pt>
                <c:pt idx="4">
                  <c:v>May '24</c:v>
                </c:pt>
                <c:pt idx="5">
                  <c:v>Aug '24</c:v>
                </c:pt>
                <c:pt idx="6">
                  <c:v>Oct '24</c:v>
                </c:pt>
              </c:strCache>
            </c:strRef>
          </c:cat>
          <c:val>
            <c:numRef>
              <c:f>'Summary - Price Set'!$D$3:$D$9</c:f>
              <c:numCache>
                <c:formatCode>General</c:formatCode>
                <c:ptCount val="7"/>
                <c:pt idx="0">
                  <c:v>120</c:v>
                </c:pt>
                <c:pt idx="1">
                  <c:v>0</c:v>
                </c:pt>
                <c:pt idx="2">
                  <c:v>5</c:v>
                </c:pt>
                <c:pt idx="3">
                  <c:v>3</c:v>
                </c:pt>
                <c:pt idx="4">
                  <c:v>10</c:v>
                </c:pt>
                <c:pt idx="5">
                  <c:v>28</c:v>
                </c:pt>
                <c:pt idx="6">
                  <c:v>11</c:v>
                </c:pt>
              </c:numCache>
            </c:numRef>
          </c:val>
          <c:extLst>
            <c:ext xmlns:c16="http://schemas.microsoft.com/office/drawing/2014/chart" uri="{C3380CC4-5D6E-409C-BE32-E72D297353CC}">
              <c16:uniqueId val="{00000000-8970-4BFC-8092-543E0C2A5D14}"/>
            </c:ext>
          </c:extLst>
        </c:ser>
        <c:dLbls>
          <c:showLegendKey val="0"/>
          <c:showVal val="0"/>
          <c:showCatName val="0"/>
          <c:showSerName val="0"/>
          <c:showPercent val="0"/>
          <c:showBubbleSize val="0"/>
        </c:dLbls>
        <c:gapWidth val="219"/>
        <c:overlap val="-27"/>
        <c:axId val="1107348624"/>
        <c:axId val="1107349584"/>
      </c:barChart>
      <c:lineChart>
        <c:grouping val="standard"/>
        <c:varyColors val="0"/>
        <c:ser>
          <c:idx val="1"/>
          <c:order val="1"/>
          <c:tx>
            <c:strRef>
              <c:f>'Summary - Price Set'!$E$2</c:f>
              <c:strCache>
                <c:ptCount val="1"/>
                <c:pt idx="0">
                  <c:v>% of Total</c:v>
                </c:pt>
              </c:strCache>
            </c:strRef>
          </c:tx>
          <c:spPr>
            <a:ln w="28575" cap="rnd">
              <a:solidFill>
                <a:schemeClr val="accent2"/>
              </a:solidFill>
              <a:round/>
            </a:ln>
            <a:effectLst/>
          </c:spPr>
          <c:marker>
            <c:symbol val="none"/>
          </c:marker>
          <c:cat>
            <c:strRef>
              <c:f>'Summary - Price Set'!$C$3:$C$9</c:f>
              <c:strCache>
                <c:ptCount val="7"/>
                <c:pt idx="0">
                  <c:v>Aug '23</c:v>
                </c:pt>
                <c:pt idx="1">
                  <c:v>Oct '23</c:v>
                </c:pt>
                <c:pt idx="2">
                  <c:v>Jan '24</c:v>
                </c:pt>
                <c:pt idx="3">
                  <c:v>Apr '24</c:v>
                </c:pt>
                <c:pt idx="4">
                  <c:v>May '24</c:v>
                </c:pt>
                <c:pt idx="5">
                  <c:v>Aug '24</c:v>
                </c:pt>
                <c:pt idx="6">
                  <c:v>Oct '24</c:v>
                </c:pt>
              </c:strCache>
            </c:strRef>
          </c:cat>
          <c:val>
            <c:numRef>
              <c:f>'Summary - Price Set'!$E$3:$E$9</c:f>
              <c:numCache>
                <c:formatCode>0.0%</c:formatCode>
                <c:ptCount val="7"/>
                <c:pt idx="0">
                  <c:v>5.0441361916771753E-2</c:v>
                </c:pt>
                <c:pt idx="1">
                  <c:v>0</c:v>
                </c:pt>
                <c:pt idx="2">
                  <c:v>2.2251891410769915E-3</c:v>
                </c:pt>
                <c:pt idx="3">
                  <c:v>3.9267015706806281E-3</c:v>
                </c:pt>
                <c:pt idx="4">
                  <c:v>1.3227513227513227E-2</c:v>
                </c:pt>
                <c:pt idx="5">
                  <c:v>1.238390092879257E-2</c:v>
                </c:pt>
                <c:pt idx="6">
                  <c:v>7.2320841551610782E-3</c:v>
                </c:pt>
              </c:numCache>
            </c:numRef>
          </c:val>
          <c:smooth val="0"/>
          <c:extLst>
            <c:ext xmlns:c16="http://schemas.microsoft.com/office/drawing/2014/chart" uri="{C3380CC4-5D6E-409C-BE32-E72D297353CC}">
              <c16:uniqueId val="{00000001-8970-4BFC-8092-543E0C2A5D14}"/>
            </c:ext>
          </c:extLst>
        </c:ser>
        <c:dLbls>
          <c:showLegendKey val="0"/>
          <c:showVal val="0"/>
          <c:showCatName val="0"/>
          <c:showSerName val="0"/>
          <c:showPercent val="0"/>
          <c:showBubbleSize val="0"/>
        </c:dLbls>
        <c:marker val="1"/>
        <c:smooth val="0"/>
        <c:axId val="1517888320"/>
        <c:axId val="1517890720"/>
      </c:lineChart>
      <c:catAx>
        <c:axId val="110734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9584"/>
        <c:crosses val="autoZero"/>
        <c:auto val="1"/>
        <c:lblAlgn val="ctr"/>
        <c:lblOffset val="100"/>
        <c:noMultiLvlLbl val="0"/>
      </c:catAx>
      <c:valAx>
        <c:axId val="110734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Count of Intervals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8624"/>
        <c:crosses val="autoZero"/>
        <c:crossBetween val="between"/>
      </c:valAx>
      <c:valAx>
        <c:axId val="15178907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 of 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17888320"/>
        <c:crosses val="max"/>
        <c:crossBetween val="between"/>
      </c:valAx>
      <c:catAx>
        <c:axId val="1517888320"/>
        <c:scaling>
          <c:orientation val="minMax"/>
        </c:scaling>
        <c:delete val="1"/>
        <c:axPos val="b"/>
        <c:numFmt formatCode="General" sourceLinked="1"/>
        <c:majorTickMark val="out"/>
        <c:minorTickMark val="none"/>
        <c:tickLblPos val="nextTo"/>
        <c:crossAx val="1517890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Avg. Interval Increase in Procurement - Cases 2/3 Over Case 1 (ECRS and Non-Spin)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 Procurement'!$D$2</c:f>
              <c:strCache>
                <c:ptCount val="1"/>
                <c:pt idx="0">
                  <c:v>MW</c:v>
                </c:pt>
              </c:strCache>
            </c:strRef>
          </c:tx>
          <c:spPr>
            <a:solidFill>
              <a:schemeClr val="accent1"/>
            </a:solidFill>
            <a:ln>
              <a:noFill/>
            </a:ln>
            <a:effectLst/>
          </c:spPr>
          <c:invertIfNegative val="0"/>
          <c:cat>
            <c:strRef>
              <c:f>'Summary - Procurement'!$C$3:$C$9</c:f>
              <c:strCache>
                <c:ptCount val="7"/>
                <c:pt idx="0">
                  <c:v>Aug '23</c:v>
                </c:pt>
                <c:pt idx="1">
                  <c:v>Oct '23</c:v>
                </c:pt>
                <c:pt idx="2">
                  <c:v>Jan '24</c:v>
                </c:pt>
                <c:pt idx="3">
                  <c:v>Apr '24</c:v>
                </c:pt>
                <c:pt idx="4">
                  <c:v>May '24</c:v>
                </c:pt>
                <c:pt idx="5">
                  <c:v>Aug '24</c:v>
                </c:pt>
                <c:pt idx="6">
                  <c:v>Oct '24</c:v>
                </c:pt>
              </c:strCache>
            </c:strRef>
          </c:cat>
          <c:val>
            <c:numRef>
              <c:f>'Summary - Procurement'!$D$3:$D$9</c:f>
              <c:numCache>
                <c:formatCode>General</c:formatCode>
                <c:ptCount val="7"/>
                <c:pt idx="0">
                  <c:v>72.54107608238759</c:v>
                </c:pt>
                <c:pt idx="1">
                  <c:v>82.769502164501645</c:v>
                </c:pt>
                <c:pt idx="2">
                  <c:v>146.93923898531531</c:v>
                </c:pt>
                <c:pt idx="3">
                  <c:v>33.317408376963591</c:v>
                </c:pt>
                <c:pt idx="4">
                  <c:v>61.403042328042304</c:v>
                </c:pt>
                <c:pt idx="5">
                  <c:v>100.24546218487394</c:v>
                </c:pt>
                <c:pt idx="6">
                  <c:v>85.115601577909274</c:v>
                </c:pt>
              </c:numCache>
            </c:numRef>
          </c:val>
          <c:extLst>
            <c:ext xmlns:c16="http://schemas.microsoft.com/office/drawing/2014/chart" uri="{C3380CC4-5D6E-409C-BE32-E72D297353CC}">
              <c16:uniqueId val="{00000000-4C55-4216-A688-8CA7D2B172F9}"/>
            </c:ext>
          </c:extLst>
        </c:ser>
        <c:dLbls>
          <c:showLegendKey val="0"/>
          <c:showVal val="0"/>
          <c:showCatName val="0"/>
          <c:showSerName val="0"/>
          <c:showPercent val="0"/>
          <c:showBubbleSize val="0"/>
        </c:dLbls>
        <c:gapWidth val="219"/>
        <c:overlap val="-27"/>
        <c:axId val="1107348624"/>
        <c:axId val="1107349584"/>
      </c:barChart>
      <c:lineChart>
        <c:grouping val="standard"/>
        <c:varyColors val="0"/>
        <c:ser>
          <c:idx val="1"/>
          <c:order val="1"/>
          <c:tx>
            <c:strRef>
              <c:f>'Summary - Procurement'!$E$2</c:f>
              <c:strCache>
                <c:ptCount val="1"/>
                <c:pt idx="0">
                  <c:v>%</c:v>
                </c:pt>
              </c:strCache>
            </c:strRef>
          </c:tx>
          <c:spPr>
            <a:ln w="28575" cap="rnd">
              <a:solidFill>
                <a:schemeClr val="accent2"/>
              </a:solidFill>
              <a:round/>
            </a:ln>
            <a:effectLst/>
          </c:spPr>
          <c:marker>
            <c:symbol val="none"/>
          </c:marker>
          <c:cat>
            <c:strRef>
              <c:f>'Summary - Procurement'!$C$3:$C$9</c:f>
              <c:strCache>
                <c:ptCount val="7"/>
                <c:pt idx="0">
                  <c:v>Aug '23</c:v>
                </c:pt>
                <c:pt idx="1">
                  <c:v>Oct '23</c:v>
                </c:pt>
                <c:pt idx="2">
                  <c:v>Jan '24</c:v>
                </c:pt>
                <c:pt idx="3">
                  <c:v>Apr '24</c:v>
                </c:pt>
                <c:pt idx="4">
                  <c:v>May '24</c:v>
                </c:pt>
                <c:pt idx="5">
                  <c:v>Aug '24</c:v>
                </c:pt>
                <c:pt idx="6">
                  <c:v>Oct '24</c:v>
                </c:pt>
              </c:strCache>
            </c:strRef>
          </c:cat>
          <c:val>
            <c:numRef>
              <c:f>'Summary - Procurement'!$E$3:$E$9</c:f>
              <c:numCache>
                <c:formatCode>0.0%</c:formatCode>
                <c:ptCount val="7"/>
                <c:pt idx="0">
                  <c:v>1.5751847839643951E-2</c:v>
                </c:pt>
                <c:pt idx="1">
                  <c:v>1.7369382788606742E-2</c:v>
                </c:pt>
                <c:pt idx="2">
                  <c:v>3.4262785140832273E-2</c:v>
                </c:pt>
                <c:pt idx="3">
                  <c:v>9.4683235366391956E-3</c:v>
                </c:pt>
                <c:pt idx="4">
                  <c:v>8.9306556958945252E-3</c:v>
                </c:pt>
                <c:pt idx="5">
                  <c:v>2.2665047905595495E-2</c:v>
                </c:pt>
                <c:pt idx="6">
                  <c:v>1.8751162928711824E-2</c:v>
                </c:pt>
              </c:numCache>
            </c:numRef>
          </c:val>
          <c:smooth val="0"/>
          <c:extLst>
            <c:ext xmlns:c16="http://schemas.microsoft.com/office/drawing/2014/chart" uri="{C3380CC4-5D6E-409C-BE32-E72D297353CC}">
              <c16:uniqueId val="{00000001-4C55-4216-A688-8CA7D2B172F9}"/>
            </c:ext>
          </c:extLst>
        </c:ser>
        <c:dLbls>
          <c:showLegendKey val="0"/>
          <c:showVal val="0"/>
          <c:showCatName val="0"/>
          <c:showSerName val="0"/>
          <c:showPercent val="0"/>
          <c:showBubbleSize val="0"/>
        </c:dLbls>
        <c:marker val="1"/>
        <c:smooth val="0"/>
        <c:axId val="1517888320"/>
        <c:axId val="1517890720"/>
      </c:lineChart>
      <c:catAx>
        <c:axId val="110734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9584"/>
        <c:crosses val="autoZero"/>
        <c:auto val="1"/>
        <c:lblAlgn val="ctr"/>
        <c:lblOffset val="100"/>
        <c:noMultiLvlLbl val="0"/>
      </c:catAx>
      <c:valAx>
        <c:axId val="110734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MW Increase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8624"/>
        <c:crosses val="autoZero"/>
        <c:crossBetween val="between"/>
      </c:valAx>
      <c:valAx>
        <c:axId val="15178907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 Increase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17888320"/>
        <c:crosses val="max"/>
        <c:crossBetween val="between"/>
        <c:majorUnit val="1.0000000000000002E-2"/>
      </c:valAx>
      <c:catAx>
        <c:axId val="1517888320"/>
        <c:scaling>
          <c:orientation val="minMax"/>
        </c:scaling>
        <c:delete val="1"/>
        <c:axPos val="b"/>
        <c:numFmt formatCode="General" sourceLinked="1"/>
        <c:majorTickMark val="out"/>
        <c:minorTickMark val="none"/>
        <c:tickLblPos val="nextTo"/>
        <c:crossAx val="1517890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3/20/2025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107289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053683"/>
            <a:ext cx="85344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9382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304800" y="4038600"/>
            <a:ext cx="8340436"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304800" y="1219201"/>
            <a:ext cx="83058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108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5486400" y="838199"/>
            <a:ext cx="33528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304800"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31692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60267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3963026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29"/>
            <a:ext cx="73914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228241" y="3962400"/>
            <a:ext cx="554416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9D3E071B-3191-735B-1E53-53195D771F0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775D9C-A163-0AE2-B1A6-0B1992510CDD}"/>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D17EF50F-9FD6-D876-630B-1BB9772EDA08}"/>
              </a:ext>
            </a:extLst>
          </p:cNvPr>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CA9812F-1971-A6EB-3683-540A757044A4}"/>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291383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53FC956-A879-5B22-35BA-D236C87FBE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6A410FC-F79C-D1EE-BC59-B3D7D49806A6}"/>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7A8D8C4E-4BE2-888F-3F85-54FC3D912AF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173ABB5D-9742-CBF2-15A7-11E66774A8F4}"/>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and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42DC6D-47B2-4BEB-A8AA-8A0002CC16B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4922C3B1-E57B-52E5-9F21-33863CDB213D}"/>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9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3182A6B-DC34-4468-C956-97A4DC5435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F7AFAAF5-F226-6389-E586-DC0463600789}"/>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99807EB-47DD-8DF6-305A-C4E5A3D892EB}"/>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426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DA4A3320-2AAB-0F80-784F-76D0C98A403E}"/>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B17BDA0E-C1F9-FF52-4A21-937465BDDD7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8267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4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3CF171C-297F-4950-0C7E-D8D375822F5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4" name="Content Placeholder 2">
            <a:extLst>
              <a:ext uri="{FF2B5EF4-FFF2-40B4-BE49-F238E27FC236}">
                <a16:creationId xmlns:a16="http://schemas.microsoft.com/office/drawing/2014/main" id="{AEB5CE23-0801-2645-C33A-9F9E19FF4648}"/>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8A263E8-3DE1-FE29-FE2A-6585C0D4DCCD}"/>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9A24D0FB-E176-3A85-94A0-3D5271A740CD}"/>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9098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9664-72AA-34F1-784C-6E6582F0389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A106EE49-B184-8DE1-DEB3-C9D706F2784A}"/>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0830282-F265-20EB-31BA-835917B411D5}"/>
              </a:ext>
            </a:extLst>
          </p:cNvPr>
          <p:cNvSpPr>
            <a:spLocks noGrp="1"/>
          </p:cNvSpPr>
          <p:nvPr>
            <p:ph idx="10"/>
          </p:nvPr>
        </p:nvSpPr>
        <p:spPr>
          <a:xfrm>
            <a:off x="5105400" y="990601"/>
            <a:ext cx="3505200" cy="5410200"/>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A52C17FD-3EC6-0937-A579-73189B204FC9}"/>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638300" y="1127931"/>
            <a:ext cx="7213840" cy="2628412"/>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2" spcCol="548640">
            <a:spAutoFit/>
          </a:bodyPr>
          <a:lstStyle>
            <a:lvl1pPr marL="0" indent="0">
              <a:buNone/>
              <a:defRPr sz="2000">
                <a:solidFill>
                  <a:schemeClr val="tx1"/>
                </a:solidFill>
              </a:defRPr>
            </a:lvl1pPr>
            <a:lvl2pPr>
              <a:defRPr sz="1800">
                <a:solidFill>
                  <a:schemeClr val="accent2"/>
                </a:solidFill>
              </a:defRPr>
            </a:lvl2pPr>
            <a:lvl3pPr marL="914400" indent="0">
              <a:buNone/>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638300" y="3962400"/>
            <a:ext cx="7213840" cy="2268313"/>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274320" tIns="274320" rIns="274320" bIns="27432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3" name="Slide Number Placeholder 5">
            <a:extLst>
              <a:ext uri="{FF2B5EF4-FFF2-40B4-BE49-F238E27FC236}">
                <a16:creationId xmlns:a16="http://schemas.microsoft.com/office/drawing/2014/main" id="{6FB956A1-A25D-DD57-0C23-A5E2DB94E5D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2F52A6F6-BF09-CAD7-9F06-9654C66946F8}"/>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34290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13182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800600"/>
            <a:ext cx="85344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81068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935921" cy="246221"/>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13" r:id="rId5"/>
    <p:sldLayoutId id="2147483714" r:id="rId6"/>
    <p:sldLayoutId id="2147483715" r:id="rId7"/>
    <p:sldLayoutId id="2147483716" r:id="rId8"/>
    <p:sldLayoutId id="2147483755" r:id="rId9"/>
    <p:sldLayoutId id="2147483756" r:id="rId10"/>
    <p:sldLayoutId id="2147483717" r:id="rId11"/>
    <p:sldLayoutId id="2147483718" r:id="rId12"/>
    <p:sldLayoutId id="2147483719" r:id="rId13"/>
    <p:sldLayoutId id="2147483720" r:id="rId14"/>
    <p:sldLayoutId id="2147483666" r:id="rId15"/>
    <p:sldLayoutId id="2147483722" r:id="rId16"/>
    <p:sldLayoutId id="2147483737"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914402" y="5"/>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a:cxnSpLocks/>
          </p:cNvCxnSpPr>
          <p:nvPr userDrawn="1"/>
        </p:nvCxnSpPr>
        <p:spPr>
          <a:xfrm flipH="1">
            <a:off x="914400" y="6019800"/>
            <a:ext cx="3"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27B9B1-E043-8DC1-3EC7-0618B8D4608F}"/>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3" name="Rectangle 2">
            <a:extLst>
              <a:ext uri="{FF2B5EF4-FFF2-40B4-BE49-F238E27FC236}">
                <a16:creationId xmlns:a16="http://schemas.microsoft.com/office/drawing/2014/main" id="{B60C3A2F-8F20-B658-C764-43B7B4E03C14}"/>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4">
            <a:extLst>
              <a:ext uri="{FF2B5EF4-FFF2-40B4-BE49-F238E27FC236}">
                <a16:creationId xmlns:a16="http://schemas.microsoft.com/office/drawing/2014/main" id="{DEB88D08-DDEE-00ED-73FF-063414CEEA2E}"/>
              </a:ext>
            </a:extLst>
          </p:cNvPr>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8AB031E7-226A-613D-9699-D5B9B138274C}"/>
              </a:ext>
            </a:extLst>
          </p:cNvPr>
          <p:cNvCxnSpPr>
            <a:cxnSpLocks/>
          </p:cNvCxnSpPr>
          <p:nvPr userDrawn="1"/>
        </p:nvCxnSpPr>
        <p:spPr>
          <a:xfrm>
            <a:off x="914402" y="6477005"/>
            <a:ext cx="81381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18A6C-1485-2DE6-42D7-00D0F66FEAE0}"/>
              </a:ext>
            </a:extLst>
          </p:cNvPr>
          <p:cNvSpPr txBox="1"/>
          <p:nvPr userDrawn="1"/>
        </p:nvSpPr>
        <p:spPr>
          <a:xfrm>
            <a:off x="838200" y="6553200"/>
            <a:ext cx="935921" cy="246221"/>
          </a:xfrm>
          <a:prstGeom prst="rect">
            <a:avLst/>
          </a:prstGeom>
          <a:noFill/>
        </p:spPr>
        <p:txBody>
          <a:bodyPr wrap="square" rtlCol="0">
            <a:spAutoFit/>
          </a:bodyPr>
          <a:lstStyle/>
          <a:p>
            <a:r>
              <a:rPr lang="en-US" sz="1000" b="1">
                <a:solidFill>
                  <a:schemeClr val="tx1"/>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25E7A3-361E-77E6-CE38-EFEC29FD6AE1}"/>
              </a:ext>
            </a:extLst>
          </p:cNvPr>
          <p:cNvSpPr txBox="1"/>
          <p:nvPr/>
        </p:nvSpPr>
        <p:spPr>
          <a:xfrm>
            <a:off x="3810000" y="1581778"/>
            <a:ext cx="5236346" cy="4216539"/>
          </a:xfrm>
          <a:prstGeom prst="rect">
            <a:avLst/>
          </a:prstGeom>
          <a:noFill/>
        </p:spPr>
        <p:txBody>
          <a:bodyPr wrap="square" lIns="91440" tIns="45720" rIns="91440" bIns="45720" rtlCol="0" anchor="t">
            <a:spAutoFit/>
          </a:bodyPr>
          <a:lstStyle/>
          <a:p>
            <a:r>
              <a:rPr lang="en-US" sz="2400" b="1" dirty="0"/>
              <a:t>Nodal Protocol Revision Request (NPRR) 1269</a:t>
            </a:r>
          </a:p>
          <a:p>
            <a:r>
              <a:rPr lang="en-US" sz="2000" b="1" dirty="0"/>
              <a:t>Impact of Proposed ASDC Floors for Real-Time and Day-Ahead</a:t>
            </a:r>
          </a:p>
          <a:p>
            <a:endParaRPr lang="en-US" dirty="0"/>
          </a:p>
          <a:p>
            <a:endParaRPr lang="en-US" dirty="0"/>
          </a:p>
          <a:p>
            <a:r>
              <a:rPr lang="en-US" i="1" dirty="0"/>
              <a:t>David Maggio</a:t>
            </a:r>
            <a:endParaRPr lang="en-US" dirty="0"/>
          </a:p>
          <a:p>
            <a:r>
              <a:rPr lang="en-US" dirty="0"/>
              <a:t>Principal, Market Design &amp; Analytics</a:t>
            </a:r>
          </a:p>
          <a:p>
            <a:endParaRPr lang="en-US" dirty="0">
              <a:cs typeface="Arial"/>
            </a:endParaRPr>
          </a:p>
          <a:p>
            <a:r>
              <a:rPr lang="en-US" dirty="0">
                <a:cs typeface="Arial"/>
              </a:rPr>
              <a:t>March 25, 2025</a:t>
            </a:r>
          </a:p>
          <a:p>
            <a:r>
              <a:rPr lang="en-US" dirty="0">
                <a:cs typeface="Arial"/>
              </a:rPr>
              <a:t>Real-Time Co-optimization plus Batteries Task Force (RTCBTF)</a:t>
            </a:r>
          </a:p>
          <a:p>
            <a:endParaRPr lang="en-US" dirty="0">
              <a:cs typeface="Arial"/>
            </a:endParaRPr>
          </a:p>
          <a:p>
            <a:r>
              <a:rPr lang="en-US" dirty="0">
                <a:cs typeface="Arial"/>
              </a:rPr>
              <a:t>ERCOT Public</a:t>
            </a:r>
          </a:p>
        </p:txBody>
      </p:sp>
    </p:spTree>
    <p:extLst>
      <p:ext uri="{BB962C8B-B14F-4D97-AF65-F5344CB8AC3E}">
        <p14:creationId xmlns:p14="http://schemas.microsoft.com/office/powerpoint/2010/main" val="407758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CD34-4B2B-BE19-2742-A23B2E26E7FD}"/>
              </a:ext>
            </a:extLst>
          </p:cNvPr>
          <p:cNvSpPr>
            <a:spLocks noGrp="1"/>
          </p:cNvSpPr>
          <p:nvPr>
            <p:ph type="title"/>
          </p:nvPr>
        </p:nvSpPr>
        <p:spPr/>
        <p:txBody>
          <a:bodyPr/>
          <a:lstStyle/>
          <a:p>
            <a:r>
              <a:rPr lang="en-US" dirty="0"/>
              <a:t>Analysis Framework for RTM Impacts cont.</a:t>
            </a:r>
          </a:p>
        </p:txBody>
      </p:sp>
      <p:sp>
        <p:nvSpPr>
          <p:cNvPr id="4" name="Slide Number Placeholder 3">
            <a:extLst>
              <a:ext uri="{FF2B5EF4-FFF2-40B4-BE49-F238E27FC236}">
                <a16:creationId xmlns:a16="http://schemas.microsoft.com/office/drawing/2014/main" id="{DA59D5B0-2BB3-A1AA-E0DE-801E10E24EF4}"/>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Content Placeholder 2">
            <a:extLst>
              <a:ext uri="{FF2B5EF4-FFF2-40B4-BE49-F238E27FC236}">
                <a16:creationId xmlns:a16="http://schemas.microsoft.com/office/drawing/2014/main" id="{9CB85DB6-67B1-8D42-5988-8505A2059891}"/>
              </a:ext>
            </a:extLst>
          </p:cNvPr>
          <p:cNvSpPr txBox="1">
            <a:spLocks/>
          </p:cNvSpPr>
          <p:nvPr/>
        </p:nvSpPr>
        <p:spPr>
          <a:xfrm>
            <a:off x="253295" y="886276"/>
            <a:ext cx="8651008" cy="4227251"/>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5B677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B67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5B677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5B67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Dataset (~12,000+ intervals across 7 months and 216 Operating Days)</a:t>
            </a:r>
          </a:p>
          <a:p>
            <a:r>
              <a:rPr lang="en-US" sz="1800" b="1" dirty="0"/>
              <a:t>Aug. ’23 (hours ending 4-5, 13-14, and 20-21)</a:t>
            </a:r>
          </a:p>
          <a:p>
            <a:r>
              <a:rPr lang="en-US" sz="1800" b="1" dirty="0"/>
              <a:t>Oct. ’23 (hours ending 4-5, 13-14, and 20-21)</a:t>
            </a:r>
            <a:endParaRPr lang="en-US" sz="1800" dirty="0"/>
          </a:p>
          <a:p>
            <a:r>
              <a:rPr lang="en-US" sz="1800" b="1" dirty="0"/>
              <a:t>Jan. ‘24 </a:t>
            </a:r>
            <a:r>
              <a:rPr lang="en-US" sz="1800" dirty="0"/>
              <a:t>(hours ending </a:t>
            </a:r>
            <a:r>
              <a:rPr lang="en-US" sz="1800" b="1" dirty="0"/>
              <a:t>4-5, 13-14,</a:t>
            </a:r>
            <a:r>
              <a:rPr lang="en-US" sz="1800" dirty="0"/>
              <a:t> and 18-19)</a:t>
            </a:r>
          </a:p>
          <a:p>
            <a:r>
              <a:rPr lang="en-US" sz="1800" dirty="0"/>
              <a:t>Apr. ’24 (hours ending 20-21)</a:t>
            </a:r>
          </a:p>
          <a:p>
            <a:r>
              <a:rPr lang="en-US" sz="1800" dirty="0"/>
              <a:t>May ‘24 (hours ending 13-14)</a:t>
            </a:r>
          </a:p>
          <a:p>
            <a:r>
              <a:rPr lang="en-US" sz="1800" b="1" dirty="0"/>
              <a:t>Aug. ‘24 </a:t>
            </a:r>
            <a:r>
              <a:rPr lang="en-US" sz="1800" dirty="0"/>
              <a:t>(hours ending </a:t>
            </a:r>
            <a:r>
              <a:rPr lang="en-US" sz="1800" b="1" dirty="0"/>
              <a:t>4-5, 13-14,</a:t>
            </a:r>
            <a:r>
              <a:rPr lang="en-US" sz="1800" dirty="0"/>
              <a:t> and 20-21)</a:t>
            </a:r>
          </a:p>
          <a:p>
            <a:r>
              <a:rPr lang="en-US" sz="1800" b="1" dirty="0"/>
              <a:t>Oct. ‘24 </a:t>
            </a:r>
            <a:r>
              <a:rPr lang="en-US" sz="1800" dirty="0"/>
              <a:t>(hours ending </a:t>
            </a:r>
            <a:r>
              <a:rPr lang="en-US" sz="1800" b="1" dirty="0"/>
              <a:t>4-5, 13-14,</a:t>
            </a:r>
            <a:r>
              <a:rPr lang="en-US" sz="1800" dirty="0"/>
              <a:t> and 20-21)</a:t>
            </a:r>
          </a:p>
          <a:p>
            <a:pPr lvl="1"/>
            <a:r>
              <a:rPr lang="en-US" sz="1600" dirty="0">
                <a:solidFill>
                  <a:schemeClr val="tx1"/>
                </a:solidFill>
              </a:rPr>
              <a:t>Months in bolded text are new or have expanded hours (as compared to the March 12</a:t>
            </a:r>
            <a:r>
              <a:rPr lang="en-US" sz="1600" baseline="30000" dirty="0">
                <a:solidFill>
                  <a:schemeClr val="tx1"/>
                </a:solidFill>
              </a:rPr>
              <a:t>th</a:t>
            </a:r>
            <a:r>
              <a:rPr lang="en-US" sz="1600" dirty="0">
                <a:solidFill>
                  <a:schemeClr val="tx1"/>
                </a:solidFill>
              </a:rPr>
              <a:t> PRS material) to evaluate a wider range of operating conditions and to focus less specifically on net peak load hours.</a:t>
            </a:r>
            <a:endParaRPr lang="en-US" sz="1600" dirty="0"/>
          </a:p>
          <a:p>
            <a:pPr marL="0" indent="0">
              <a:buNone/>
            </a:pPr>
            <a:r>
              <a:rPr lang="en-US" dirty="0"/>
              <a:t>Metrics</a:t>
            </a:r>
          </a:p>
          <a:p>
            <a:r>
              <a:rPr lang="en-US" sz="1800" dirty="0"/>
              <a:t>Count of intervals where the ASDC floor is setting the price</a:t>
            </a:r>
          </a:p>
          <a:p>
            <a:r>
              <a:rPr lang="en-US" sz="1800" dirty="0"/>
              <a:t>Average price and total value of Ancillary Services and energy</a:t>
            </a:r>
          </a:p>
          <a:p>
            <a:r>
              <a:rPr lang="en-US" sz="1800" dirty="0"/>
              <a:t>Average quantity of Ancillary Service procurements and shortages</a:t>
            </a:r>
          </a:p>
        </p:txBody>
      </p:sp>
    </p:spTree>
    <p:extLst>
      <p:ext uri="{BB962C8B-B14F-4D97-AF65-F5344CB8AC3E}">
        <p14:creationId xmlns:p14="http://schemas.microsoft.com/office/powerpoint/2010/main" val="405124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9870-AA0A-2AD7-F54A-B884DE23CB52}"/>
              </a:ext>
            </a:extLst>
          </p:cNvPr>
          <p:cNvSpPr>
            <a:spLocks noGrp="1"/>
          </p:cNvSpPr>
          <p:nvPr>
            <p:ph type="title"/>
          </p:nvPr>
        </p:nvSpPr>
        <p:spPr/>
        <p:txBody>
          <a:bodyPr/>
          <a:lstStyle/>
          <a:p>
            <a:r>
              <a:rPr lang="en-US" dirty="0"/>
              <a:t>Summary of Results Across All Datasets Analyzed</a:t>
            </a:r>
          </a:p>
        </p:txBody>
      </p:sp>
      <p:sp>
        <p:nvSpPr>
          <p:cNvPr id="3" name="Content Placeholder 2">
            <a:extLst>
              <a:ext uri="{FF2B5EF4-FFF2-40B4-BE49-F238E27FC236}">
                <a16:creationId xmlns:a16="http://schemas.microsoft.com/office/drawing/2014/main" id="{DB5D8377-ACB2-EE59-E233-E86468023FCD}"/>
              </a:ext>
            </a:extLst>
          </p:cNvPr>
          <p:cNvSpPr>
            <a:spLocks noGrp="1"/>
          </p:cNvSpPr>
          <p:nvPr>
            <p:ph idx="1"/>
          </p:nvPr>
        </p:nvSpPr>
        <p:spPr>
          <a:xfrm>
            <a:off x="4729369" y="1024393"/>
            <a:ext cx="4257261" cy="4961613"/>
          </a:xfrm>
        </p:spPr>
        <p:style>
          <a:lnRef idx="2">
            <a:schemeClr val="accent1">
              <a:shade val="15000"/>
            </a:schemeClr>
          </a:lnRef>
          <a:fillRef idx="1">
            <a:schemeClr val="accent1"/>
          </a:fillRef>
          <a:effectRef idx="0">
            <a:schemeClr val="accent1"/>
          </a:effectRef>
          <a:fontRef idx="minor">
            <a:schemeClr val="lt1"/>
          </a:fontRef>
        </p:style>
        <p:txBody>
          <a:bodyPr/>
          <a:lstStyle/>
          <a:p>
            <a:r>
              <a:rPr lang="en-US" sz="1800" dirty="0">
                <a:solidFill>
                  <a:schemeClr val="bg1"/>
                </a:solidFill>
              </a:rPr>
              <a:t>Across the full study window, the ASDC floor for ECRS or Non-Spin set the price for only 177 intervals (1.4%).</a:t>
            </a:r>
          </a:p>
          <a:p>
            <a:r>
              <a:rPr lang="en-US" sz="1800" dirty="0">
                <a:solidFill>
                  <a:schemeClr val="bg1"/>
                </a:solidFill>
              </a:rPr>
              <a:t>Average hourly procurement for ECRS and Non-Spin increases by ~92 MW (2.0%)</a:t>
            </a:r>
          </a:p>
          <a:p>
            <a:pPr lvl="1"/>
            <a:r>
              <a:rPr lang="en-US" sz="1600" dirty="0">
                <a:solidFill>
                  <a:schemeClr val="bg1"/>
                </a:solidFill>
              </a:rPr>
              <a:t>Procurement increases are for intervals where shortages were relatively marginal, i.e., not deeper levels of scarcity.  </a:t>
            </a:r>
          </a:p>
          <a:p>
            <a:pPr lvl="1"/>
            <a:r>
              <a:rPr lang="en-US" sz="1600" dirty="0">
                <a:solidFill>
                  <a:schemeClr val="bg1"/>
                </a:solidFill>
              </a:rPr>
              <a:t>ASDC floors improve procurement amounts but shortages are not eliminated, and it should not be expected that all shortages are eliminated.</a:t>
            </a:r>
          </a:p>
          <a:p>
            <a:endParaRPr lang="en-US" sz="1800" dirty="0">
              <a:solidFill>
                <a:schemeClr val="bg1"/>
              </a:solidFill>
            </a:endParaRPr>
          </a:p>
        </p:txBody>
      </p:sp>
      <p:sp>
        <p:nvSpPr>
          <p:cNvPr id="4" name="Slide Number Placeholder 3">
            <a:extLst>
              <a:ext uri="{FF2B5EF4-FFF2-40B4-BE49-F238E27FC236}">
                <a16:creationId xmlns:a16="http://schemas.microsoft.com/office/drawing/2014/main" id="{53E3E27F-2AE0-42A7-0435-84C1FD0162E2}"/>
              </a:ext>
            </a:extLst>
          </p:cNvPr>
          <p:cNvSpPr>
            <a:spLocks noGrp="1"/>
          </p:cNvSpPr>
          <p:nvPr>
            <p:ph type="sldNum" sz="quarter" idx="4"/>
          </p:nvPr>
        </p:nvSpPr>
        <p:spPr/>
        <p:txBody>
          <a:bodyPr/>
          <a:lstStyle/>
          <a:p>
            <a:fld id="{1D93BD3E-1E9A-4970-A6F7-E7AC52762E0C}" type="slidenum">
              <a:rPr lang="en-US" smtClean="0"/>
              <a:pPr/>
              <a:t>11</a:t>
            </a:fld>
            <a:endParaRPr lang="en-US"/>
          </a:p>
        </p:txBody>
      </p:sp>
      <p:graphicFrame>
        <p:nvGraphicFramePr>
          <p:cNvPr id="6" name="Chart 5">
            <a:extLst>
              <a:ext uri="{FF2B5EF4-FFF2-40B4-BE49-F238E27FC236}">
                <a16:creationId xmlns:a16="http://schemas.microsoft.com/office/drawing/2014/main" id="{CC6A90B8-FFF7-9DCD-3D57-316784300CB2}"/>
              </a:ext>
            </a:extLst>
          </p:cNvPr>
          <p:cNvGraphicFramePr>
            <a:graphicFrameLocks/>
          </p:cNvGraphicFramePr>
          <p:nvPr>
            <p:extLst>
              <p:ext uri="{D42A27DB-BD31-4B8C-83A1-F6EECF244321}">
                <p14:modId xmlns:p14="http://schemas.microsoft.com/office/powerpoint/2010/main" val="975857944"/>
              </p:ext>
            </p:extLst>
          </p:nvPr>
        </p:nvGraphicFramePr>
        <p:xfrm>
          <a:off x="157369" y="762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F4CC3EF-4D65-4DB7-BF43-CA5BF03B83FB}"/>
              </a:ext>
            </a:extLst>
          </p:cNvPr>
          <p:cNvGraphicFramePr>
            <a:graphicFrameLocks/>
          </p:cNvGraphicFramePr>
          <p:nvPr>
            <p:extLst>
              <p:ext uri="{D42A27DB-BD31-4B8C-83A1-F6EECF244321}">
                <p14:modId xmlns:p14="http://schemas.microsoft.com/office/powerpoint/2010/main" val="4029817892"/>
              </p:ext>
            </p:extLst>
          </p:nvPr>
        </p:nvGraphicFramePr>
        <p:xfrm>
          <a:off x="157369" y="3505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88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3A6F8-D94B-F3D2-76B9-BB5FE30F7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78EC5-878C-C858-0932-E2A4375A6587}"/>
              </a:ext>
            </a:extLst>
          </p:cNvPr>
          <p:cNvSpPr>
            <a:spLocks noGrp="1"/>
          </p:cNvSpPr>
          <p:nvPr>
            <p:ph type="title"/>
          </p:nvPr>
        </p:nvSpPr>
        <p:spPr/>
        <p:txBody>
          <a:bodyPr/>
          <a:lstStyle/>
          <a:p>
            <a:r>
              <a:rPr lang="en-US" dirty="0"/>
              <a:t>Summary of Results Across All Datasets Analyzed cont.</a:t>
            </a:r>
          </a:p>
        </p:txBody>
      </p:sp>
      <p:sp>
        <p:nvSpPr>
          <p:cNvPr id="4" name="Slide Number Placeholder 3">
            <a:extLst>
              <a:ext uri="{FF2B5EF4-FFF2-40B4-BE49-F238E27FC236}">
                <a16:creationId xmlns:a16="http://schemas.microsoft.com/office/drawing/2014/main" id="{86CA76A2-5183-F081-8D85-6DD99A9F29C6}"/>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8" name="Content Placeholder 2">
            <a:extLst>
              <a:ext uri="{FF2B5EF4-FFF2-40B4-BE49-F238E27FC236}">
                <a16:creationId xmlns:a16="http://schemas.microsoft.com/office/drawing/2014/main" id="{6B08A3D7-F4B2-B919-DD92-57D79C37F3A0}"/>
              </a:ext>
            </a:extLst>
          </p:cNvPr>
          <p:cNvSpPr>
            <a:spLocks noGrp="1"/>
          </p:cNvSpPr>
          <p:nvPr>
            <p:ph idx="1"/>
          </p:nvPr>
        </p:nvSpPr>
        <p:spPr>
          <a:xfrm>
            <a:off x="157369" y="1064150"/>
            <a:ext cx="4398308" cy="5051719"/>
          </a:xfrm>
        </p:spPr>
        <p:style>
          <a:lnRef idx="2">
            <a:schemeClr val="accent1">
              <a:shade val="15000"/>
            </a:schemeClr>
          </a:lnRef>
          <a:fillRef idx="1">
            <a:schemeClr val="accent1"/>
          </a:fillRef>
          <a:effectRef idx="0">
            <a:schemeClr val="accent1"/>
          </a:effectRef>
          <a:fontRef idx="minor">
            <a:schemeClr val="lt1"/>
          </a:fontRef>
        </p:style>
        <p:txBody>
          <a:bodyPr/>
          <a:lstStyle/>
          <a:p>
            <a:r>
              <a:rPr lang="en-US" sz="1600" dirty="0">
                <a:solidFill>
                  <a:schemeClr val="bg1"/>
                </a:solidFill>
              </a:rPr>
              <a:t>With the lack of Real-Time Ancillary Service offers, case 2 provides a higher-end evaluation of potential price changes.  Case 3 numbers provide the other end of the range of outcomes.  </a:t>
            </a:r>
          </a:p>
          <a:p>
            <a:r>
              <a:rPr lang="en-US" sz="1600" dirty="0">
                <a:solidFill>
                  <a:schemeClr val="bg1"/>
                </a:solidFill>
              </a:rPr>
              <a:t>The increase in prices and values between cases 1 and 3 is negligible.</a:t>
            </a:r>
          </a:p>
          <a:p>
            <a:r>
              <a:rPr lang="en-US" sz="1600" dirty="0">
                <a:solidFill>
                  <a:schemeClr val="bg1"/>
                </a:solidFill>
              </a:rPr>
              <a:t>Even with case 2 being more extreme: </a:t>
            </a:r>
          </a:p>
          <a:p>
            <a:pPr lvl="1"/>
            <a:r>
              <a:rPr lang="en-US" sz="1400" dirty="0">
                <a:solidFill>
                  <a:schemeClr val="bg1"/>
                </a:solidFill>
              </a:rPr>
              <a:t>The change in overall prices and values is incremental with the percent increases in average energy prices and total energy value at 0.4% and 0.5%, respectively.</a:t>
            </a:r>
          </a:p>
          <a:p>
            <a:pPr lvl="1"/>
            <a:r>
              <a:rPr lang="en-US" sz="1400" dirty="0">
                <a:solidFill>
                  <a:schemeClr val="bg1"/>
                </a:solidFill>
              </a:rPr>
              <a:t>While ECRS and Non-Spin prices increase, they are in alignment with other Ancillary Services and historical outcomes. The more extreme estimate of increased energy and Ancillary Service value combined is 1.1%.</a:t>
            </a:r>
          </a:p>
          <a:p>
            <a:endParaRPr lang="en-US" sz="1800" dirty="0">
              <a:solidFill>
                <a:schemeClr val="bg1"/>
              </a:solidFill>
            </a:endParaRPr>
          </a:p>
          <a:p>
            <a:endParaRPr lang="en-US" sz="1600" dirty="0">
              <a:solidFill>
                <a:schemeClr val="bg1"/>
              </a:solidFill>
            </a:endParaRPr>
          </a:p>
          <a:p>
            <a:endParaRPr lang="en-US" sz="1800" dirty="0">
              <a:solidFill>
                <a:schemeClr val="bg1"/>
              </a:solidFill>
            </a:endParaRPr>
          </a:p>
        </p:txBody>
      </p:sp>
      <p:graphicFrame>
        <p:nvGraphicFramePr>
          <p:cNvPr id="10" name="Chart 9">
            <a:extLst>
              <a:ext uri="{FF2B5EF4-FFF2-40B4-BE49-F238E27FC236}">
                <a16:creationId xmlns:a16="http://schemas.microsoft.com/office/drawing/2014/main" id="{3BB88C55-2CF7-D4B6-D249-BEEF78D11209}"/>
              </a:ext>
            </a:extLst>
          </p:cNvPr>
          <p:cNvGraphicFramePr>
            <a:graphicFrameLocks/>
          </p:cNvGraphicFramePr>
          <p:nvPr>
            <p:extLst>
              <p:ext uri="{D42A27DB-BD31-4B8C-83A1-F6EECF244321}">
                <p14:modId xmlns:p14="http://schemas.microsoft.com/office/powerpoint/2010/main" val="1692063480"/>
              </p:ext>
            </p:extLst>
          </p:nvPr>
        </p:nvGraphicFramePr>
        <p:xfrm>
          <a:off x="4500438" y="730199"/>
          <a:ext cx="4398308" cy="2749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3C6CE26-378E-42FF-8D2C-0BEB56F203A1}"/>
              </a:ext>
            </a:extLst>
          </p:cNvPr>
          <p:cNvGraphicFramePr>
            <a:graphicFrameLocks/>
          </p:cNvGraphicFramePr>
          <p:nvPr>
            <p:extLst>
              <p:ext uri="{D42A27DB-BD31-4B8C-83A1-F6EECF244321}">
                <p14:modId xmlns:p14="http://schemas.microsoft.com/office/powerpoint/2010/main" val="1506129419"/>
              </p:ext>
            </p:extLst>
          </p:nvPr>
        </p:nvGraphicFramePr>
        <p:xfrm>
          <a:off x="4500437" y="3365946"/>
          <a:ext cx="4484117" cy="2749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7F91FA0-978C-484B-9DB3-C734F4748B79}"/>
              </a:ext>
            </a:extLst>
          </p:cNvPr>
          <p:cNvGraphicFramePr>
            <a:graphicFrameLocks/>
          </p:cNvGraphicFramePr>
          <p:nvPr>
            <p:extLst>
              <p:ext uri="{D42A27DB-BD31-4B8C-83A1-F6EECF244321}">
                <p14:modId xmlns:p14="http://schemas.microsoft.com/office/powerpoint/2010/main" val="3774853276"/>
              </p:ext>
            </p:extLst>
          </p:nvPr>
        </p:nvGraphicFramePr>
        <p:xfrm>
          <a:off x="6785070" y="3686372"/>
          <a:ext cx="2459689" cy="222324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686DA00A-1CC6-55DF-090F-C9262954C915}"/>
              </a:ext>
            </a:extLst>
          </p:cNvPr>
          <p:cNvSpPr txBox="1"/>
          <p:nvPr/>
        </p:nvSpPr>
        <p:spPr>
          <a:xfrm>
            <a:off x="4784035" y="5974630"/>
            <a:ext cx="405516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i="1" dirty="0"/>
              <a:t> “Value” Measured as Price Multiplied by Awards (Base Points or Ancillary Services)</a:t>
            </a:r>
          </a:p>
        </p:txBody>
      </p:sp>
    </p:spTree>
    <p:extLst>
      <p:ext uri="{BB962C8B-B14F-4D97-AF65-F5344CB8AC3E}">
        <p14:creationId xmlns:p14="http://schemas.microsoft.com/office/powerpoint/2010/main" val="194294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800B-D3D8-FD97-318C-8E1F6C900504}"/>
              </a:ext>
            </a:extLst>
          </p:cNvPr>
          <p:cNvSpPr>
            <a:spLocks noGrp="1"/>
          </p:cNvSpPr>
          <p:nvPr>
            <p:ph type="ctrTitle"/>
          </p:nvPr>
        </p:nvSpPr>
        <p:spPr/>
        <p:txBody>
          <a:bodyPr/>
          <a:lstStyle/>
          <a:p>
            <a:r>
              <a:rPr lang="en-US" sz="3200" dirty="0"/>
              <a:t>Additional Analysis Details by Study Month and Case</a:t>
            </a:r>
            <a:br>
              <a:rPr lang="en-US" sz="3200" dirty="0"/>
            </a:br>
            <a:endParaRPr lang="en-US" sz="3200" dirty="0"/>
          </a:p>
        </p:txBody>
      </p:sp>
      <p:sp>
        <p:nvSpPr>
          <p:cNvPr id="3" name="Slide Number Placeholder 2">
            <a:extLst>
              <a:ext uri="{FF2B5EF4-FFF2-40B4-BE49-F238E27FC236}">
                <a16:creationId xmlns:a16="http://schemas.microsoft.com/office/drawing/2014/main" id="{0CBE7B0B-B375-BD39-16CD-8F6915ABA9A5}"/>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234077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6F44-133C-CF9F-F400-A02AED5277F7}"/>
              </a:ext>
            </a:extLst>
          </p:cNvPr>
          <p:cNvSpPr>
            <a:spLocks noGrp="1"/>
          </p:cNvSpPr>
          <p:nvPr>
            <p:ph type="title"/>
          </p:nvPr>
        </p:nvSpPr>
        <p:spPr/>
        <p:txBody>
          <a:bodyPr/>
          <a:lstStyle/>
          <a:p>
            <a:r>
              <a:rPr lang="en-US" dirty="0"/>
              <a:t>Average Ancillary Service Shortages by Month Studied</a:t>
            </a:r>
          </a:p>
        </p:txBody>
      </p:sp>
      <p:sp>
        <p:nvSpPr>
          <p:cNvPr id="4" name="Slide Number Placeholder 3">
            <a:extLst>
              <a:ext uri="{FF2B5EF4-FFF2-40B4-BE49-F238E27FC236}">
                <a16:creationId xmlns:a16="http://schemas.microsoft.com/office/drawing/2014/main" id="{FBEA15B7-BB6E-B1AF-F6CE-D77742717DD2}"/>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15" name="TextBox 14">
            <a:extLst>
              <a:ext uri="{FF2B5EF4-FFF2-40B4-BE49-F238E27FC236}">
                <a16:creationId xmlns:a16="http://schemas.microsoft.com/office/drawing/2014/main" id="{FA56B92E-B211-8722-7112-367974FB7AFC}"/>
              </a:ext>
            </a:extLst>
          </p:cNvPr>
          <p:cNvSpPr txBox="1"/>
          <p:nvPr/>
        </p:nvSpPr>
        <p:spPr>
          <a:xfrm>
            <a:off x="1932167" y="1409146"/>
            <a:ext cx="5748253"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“Shortage” Measured Relative to the Ancillary Service Plan</a:t>
            </a:r>
          </a:p>
        </p:txBody>
      </p:sp>
      <p:pic>
        <p:nvPicPr>
          <p:cNvPr id="3" name="Picture 2">
            <a:extLst>
              <a:ext uri="{FF2B5EF4-FFF2-40B4-BE49-F238E27FC236}">
                <a16:creationId xmlns:a16="http://schemas.microsoft.com/office/drawing/2014/main" id="{6F6CCCC0-0C6E-2525-A3F0-621395382F37}"/>
              </a:ext>
            </a:extLst>
          </p:cNvPr>
          <p:cNvPicPr>
            <a:picLocks noChangeAspect="1"/>
          </p:cNvPicPr>
          <p:nvPr/>
        </p:nvPicPr>
        <p:blipFill>
          <a:blip r:embed="rId2"/>
          <a:srcRect t="10958"/>
          <a:stretch/>
        </p:blipFill>
        <p:spPr>
          <a:xfrm>
            <a:off x="262398" y="1747700"/>
            <a:ext cx="8706678" cy="3371355"/>
          </a:xfrm>
          <a:prstGeom prst="rect">
            <a:avLst/>
          </a:prstGeom>
        </p:spPr>
      </p:pic>
    </p:spTree>
    <p:extLst>
      <p:ext uri="{BB962C8B-B14F-4D97-AF65-F5344CB8AC3E}">
        <p14:creationId xmlns:p14="http://schemas.microsoft.com/office/powerpoint/2010/main" val="413871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CA50-7129-ABB5-D1E9-C6C28F731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B01EB-39CA-127A-42F9-847499730071}"/>
              </a:ext>
            </a:extLst>
          </p:cNvPr>
          <p:cNvSpPr>
            <a:spLocks noGrp="1"/>
          </p:cNvSpPr>
          <p:nvPr>
            <p:ph type="title"/>
          </p:nvPr>
        </p:nvSpPr>
        <p:spPr/>
        <p:txBody>
          <a:bodyPr/>
          <a:lstStyle/>
          <a:p>
            <a:r>
              <a:rPr lang="en-US" dirty="0"/>
              <a:t>Average Ancillary Service Shortages by Month Studied cont.</a:t>
            </a:r>
          </a:p>
        </p:txBody>
      </p:sp>
      <p:sp>
        <p:nvSpPr>
          <p:cNvPr id="4" name="Slide Number Placeholder 3">
            <a:extLst>
              <a:ext uri="{FF2B5EF4-FFF2-40B4-BE49-F238E27FC236}">
                <a16:creationId xmlns:a16="http://schemas.microsoft.com/office/drawing/2014/main" id="{A4DBAFD2-2CE3-9524-9F65-20080D052970}"/>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7A7E37B0-CE25-9580-6663-D7C042027C86}"/>
              </a:ext>
            </a:extLst>
          </p:cNvPr>
          <p:cNvPicPr>
            <a:picLocks noChangeAspect="1"/>
          </p:cNvPicPr>
          <p:nvPr/>
        </p:nvPicPr>
        <p:blipFill>
          <a:blip r:embed="rId2"/>
          <a:srcRect t="10525"/>
          <a:stretch/>
        </p:blipFill>
        <p:spPr>
          <a:xfrm>
            <a:off x="385072" y="1745823"/>
            <a:ext cx="8590625" cy="3342583"/>
          </a:xfrm>
          <a:prstGeom prst="rect">
            <a:avLst/>
          </a:prstGeom>
        </p:spPr>
      </p:pic>
      <p:sp>
        <p:nvSpPr>
          <p:cNvPr id="6" name="TextBox 5">
            <a:extLst>
              <a:ext uri="{FF2B5EF4-FFF2-40B4-BE49-F238E27FC236}">
                <a16:creationId xmlns:a16="http://schemas.microsoft.com/office/drawing/2014/main" id="{6F2B6B3F-4544-781A-73B0-82D55CF25CD1}"/>
              </a:ext>
            </a:extLst>
          </p:cNvPr>
          <p:cNvSpPr txBox="1"/>
          <p:nvPr/>
        </p:nvSpPr>
        <p:spPr>
          <a:xfrm>
            <a:off x="1735973" y="1438406"/>
            <a:ext cx="5748253"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“Shortage” Measured Relative to the Ancillary Service Plan</a:t>
            </a:r>
          </a:p>
        </p:txBody>
      </p:sp>
    </p:spTree>
    <p:extLst>
      <p:ext uri="{BB962C8B-B14F-4D97-AF65-F5344CB8AC3E}">
        <p14:creationId xmlns:p14="http://schemas.microsoft.com/office/powerpoint/2010/main" val="98715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6F44-133C-CF9F-F400-A02AED5277F7}"/>
              </a:ext>
            </a:extLst>
          </p:cNvPr>
          <p:cNvSpPr>
            <a:spLocks noGrp="1"/>
          </p:cNvSpPr>
          <p:nvPr>
            <p:ph type="title"/>
          </p:nvPr>
        </p:nvSpPr>
        <p:spPr/>
        <p:txBody>
          <a:bodyPr/>
          <a:lstStyle/>
          <a:p>
            <a:r>
              <a:rPr lang="en-US" dirty="0"/>
              <a:t>Average Ancillary Service Procurement by Month Studied</a:t>
            </a:r>
          </a:p>
        </p:txBody>
      </p:sp>
      <p:sp>
        <p:nvSpPr>
          <p:cNvPr id="4" name="Slide Number Placeholder 3">
            <a:extLst>
              <a:ext uri="{FF2B5EF4-FFF2-40B4-BE49-F238E27FC236}">
                <a16:creationId xmlns:a16="http://schemas.microsoft.com/office/drawing/2014/main" id="{FBEA15B7-BB6E-B1AF-F6CE-D77742717DD2}"/>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6" name="Picture 5">
            <a:extLst>
              <a:ext uri="{FF2B5EF4-FFF2-40B4-BE49-F238E27FC236}">
                <a16:creationId xmlns:a16="http://schemas.microsoft.com/office/drawing/2014/main" id="{9FF398D7-8622-B0A4-FDE5-CD95F629C2E2}"/>
              </a:ext>
            </a:extLst>
          </p:cNvPr>
          <p:cNvPicPr>
            <a:picLocks noChangeAspect="1"/>
          </p:cNvPicPr>
          <p:nvPr/>
        </p:nvPicPr>
        <p:blipFill>
          <a:blip r:embed="rId2"/>
          <a:srcRect t="9940"/>
          <a:stretch/>
        </p:blipFill>
        <p:spPr>
          <a:xfrm>
            <a:off x="294203" y="1534601"/>
            <a:ext cx="8587409" cy="3369522"/>
          </a:xfrm>
          <a:prstGeom prst="rect">
            <a:avLst/>
          </a:prstGeom>
        </p:spPr>
      </p:pic>
    </p:spTree>
    <p:extLst>
      <p:ext uri="{BB962C8B-B14F-4D97-AF65-F5344CB8AC3E}">
        <p14:creationId xmlns:p14="http://schemas.microsoft.com/office/powerpoint/2010/main" val="318084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4DB1-B628-8DF2-F1E1-1F498E978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BCC2D-5C7F-81A3-30E0-E651B9E7AB8D}"/>
              </a:ext>
            </a:extLst>
          </p:cNvPr>
          <p:cNvSpPr>
            <a:spLocks noGrp="1"/>
          </p:cNvSpPr>
          <p:nvPr>
            <p:ph type="title"/>
          </p:nvPr>
        </p:nvSpPr>
        <p:spPr/>
        <p:txBody>
          <a:bodyPr/>
          <a:lstStyle/>
          <a:p>
            <a:r>
              <a:rPr lang="en-US" dirty="0"/>
              <a:t>Average Ancillary Service Procurement by Month Studied cont.</a:t>
            </a:r>
          </a:p>
        </p:txBody>
      </p:sp>
      <p:sp>
        <p:nvSpPr>
          <p:cNvPr id="4" name="Slide Number Placeholder 3">
            <a:extLst>
              <a:ext uri="{FF2B5EF4-FFF2-40B4-BE49-F238E27FC236}">
                <a16:creationId xmlns:a16="http://schemas.microsoft.com/office/drawing/2014/main" id="{BF2244FA-665C-7807-ACFC-014933853C47}"/>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3" name="Picture 2">
            <a:extLst>
              <a:ext uri="{FF2B5EF4-FFF2-40B4-BE49-F238E27FC236}">
                <a16:creationId xmlns:a16="http://schemas.microsoft.com/office/drawing/2014/main" id="{BD22E259-EEDC-C93D-9481-F1B7767037B6}"/>
              </a:ext>
            </a:extLst>
          </p:cNvPr>
          <p:cNvPicPr>
            <a:picLocks noChangeAspect="1"/>
          </p:cNvPicPr>
          <p:nvPr/>
        </p:nvPicPr>
        <p:blipFill>
          <a:blip r:embed="rId2"/>
          <a:srcRect t="10305"/>
          <a:stretch/>
        </p:blipFill>
        <p:spPr>
          <a:xfrm>
            <a:off x="372047" y="1526650"/>
            <a:ext cx="8330184" cy="3249204"/>
          </a:xfrm>
          <a:prstGeom prst="rect">
            <a:avLst/>
          </a:prstGeom>
        </p:spPr>
      </p:pic>
    </p:spTree>
    <p:extLst>
      <p:ext uri="{BB962C8B-B14F-4D97-AF65-F5344CB8AC3E}">
        <p14:creationId xmlns:p14="http://schemas.microsoft.com/office/powerpoint/2010/main" val="347863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6F44-133C-CF9F-F400-A02AED5277F7}"/>
              </a:ext>
            </a:extLst>
          </p:cNvPr>
          <p:cNvSpPr>
            <a:spLocks noGrp="1"/>
          </p:cNvSpPr>
          <p:nvPr>
            <p:ph type="title"/>
          </p:nvPr>
        </p:nvSpPr>
        <p:spPr/>
        <p:txBody>
          <a:bodyPr/>
          <a:lstStyle/>
          <a:p>
            <a:r>
              <a:rPr lang="en-US" dirty="0"/>
              <a:t>Average Real-Time Prices by Month Studied – Energy and Ancillary Services</a:t>
            </a:r>
          </a:p>
        </p:txBody>
      </p:sp>
      <p:sp>
        <p:nvSpPr>
          <p:cNvPr id="4" name="Slide Number Placeholder 3">
            <a:extLst>
              <a:ext uri="{FF2B5EF4-FFF2-40B4-BE49-F238E27FC236}">
                <a16:creationId xmlns:a16="http://schemas.microsoft.com/office/drawing/2014/main" id="{FBEA15B7-BB6E-B1AF-F6CE-D77742717DD2}"/>
              </a:ext>
            </a:extLst>
          </p:cNvPr>
          <p:cNvSpPr>
            <a:spLocks noGrp="1"/>
          </p:cNvSpPr>
          <p:nvPr>
            <p:ph type="sldNum" sz="quarter" idx="4"/>
          </p:nvPr>
        </p:nvSpPr>
        <p:spPr/>
        <p:txBody>
          <a:bodyPr/>
          <a:lstStyle/>
          <a:p>
            <a:fld id="{1D93BD3E-1E9A-4970-A6F7-E7AC52762E0C}" type="slidenum">
              <a:rPr lang="en-US" smtClean="0"/>
              <a:pPr/>
              <a:t>18</a:t>
            </a:fld>
            <a:endParaRPr lang="en-US"/>
          </a:p>
        </p:txBody>
      </p:sp>
      <p:pic>
        <p:nvPicPr>
          <p:cNvPr id="3" name="Picture 2">
            <a:extLst>
              <a:ext uri="{FF2B5EF4-FFF2-40B4-BE49-F238E27FC236}">
                <a16:creationId xmlns:a16="http://schemas.microsoft.com/office/drawing/2014/main" id="{5357D717-7C83-46ED-9F20-BBDDF85A87F3}"/>
              </a:ext>
            </a:extLst>
          </p:cNvPr>
          <p:cNvPicPr>
            <a:picLocks noChangeAspect="1"/>
          </p:cNvPicPr>
          <p:nvPr/>
        </p:nvPicPr>
        <p:blipFill>
          <a:blip r:embed="rId2"/>
          <a:srcRect t="8956"/>
          <a:stretch/>
        </p:blipFill>
        <p:spPr>
          <a:xfrm>
            <a:off x="179666" y="1653873"/>
            <a:ext cx="8784667" cy="3475834"/>
          </a:xfrm>
          <a:prstGeom prst="rect">
            <a:avLst/>
          </a:prstGeom>
        </p:spPr>
      </p:pic>
    </p:spTree>
    <p:extLst>
      <p:ext uri="{BB962C8B-B14F-4D97-AF65-F5344CB8AC3E}">
        <p14:creationId xmlns:p14="http://schemas.microsoft.com/office/powerpoint/2010/main" val="15661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E664-5318-23E7-A428-1A2366E29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D9D24-74A1-EA4C-E9D7-C7B9931A52A5}"/>
              </a:ext>
            </a:extLst>
          </p:cNvPr>
          <p:cNvSpPr>
            <a:spLocks noGrp="1"/>
          </p:cNvSpPr>
          <p:nvPr>
            <p:ph type="title"/>
          </p:nvPr>
        </p:nvSpPr>
        <p:spPr/>
        <p:txBody>
          <a:bodyPr/>
          <a:lstStyle/>
          <a:p>
            <a:r>
              <a:rPr lang="en-US" dirty="0"/>
              <a:t>Average Real-Time Prices by Month Studied – Energy and Ancillary Services cont.</a:t>
            </a:r>
          </a:p>
        </p:txBody>
      </p:sp>
      <p:sp>
        <p:nvSpPr>
          <p:cNvPr id="4" name="Slide Number Placeholder 3">
            <a:extLst>
              <a:ext uri="{FF2B5EF4-FFF2-40B4-BE49-F238E27FC236}">
                <a16:creationId xmlns:a16="http://schemas.microsoft.com/office/drawing/2014/main" id="{1780B55A-A29C-FDFD-AD38-2E33EC416CE8}"/>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3" name="Picture 2">
            <a:extLst>
              <a:ext uri="{FF2B5EF4-FFF2-40B4-BE49-F238E27FC236}">
                <a16:creationId xmlns:a16="http://schemas.microsoft.com/office/drawing/2014/main" id="{1BA35CC2-9A1D-373F-67AB-633C5EB4B713}"/>
              </a:ext>
            </a:extLst>
          </p:cNvPr>
          <p:cNvPicPr>
            <a:picLocks noChangeAspect="1"/>
          </p:cNvPicPr>
          <p:nvPr/>
        </p:nvPicPr>
        <p:blipFill>
          <a:blip r:embed="rId2"/>
          <a:srcRect t="11501"/>
          <a:stretch/>
        </p:blipFill>
        <p:spPr>
          <a:xfrm>
            <a:off x="178639" y="1667337"/>
            <a:ext cx="8786722" cy="3379456"/>
          </a:xfrm>
          <a:prstGeom prst="rect">
            <a:avLst/>
          </a:prstGeom>
        </p:spPr>
      </p:pic>
    </p:spTree>
    <p:extLst>
      <p:ext uri="{BB962C8B-B14F-4D97-AF65-F5344CB8AC3E}">
        <p14:creationId xmlns:p14="http://schemas.microsoft.com/office/powerpoint/2010/main" val="164673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88C51-CAFA-2BF2-AC5B-2F31F84F4408}"/>
              </a:ext>
            </a:extLst>
          </p:cNvPr>
          <p:cNvSpPr>
            <a:spLocks noGrp="1"/>
          </p:cNvSpPr>
          <p:nvPr>
            <p:ph type="title"/>
          </p:nvPr>
        </p:nvSpPr>
        <p:spPr/>
        <p:txBody>
          <a:bodyPr/>
          <a:lstStyle/>
          <a:p>
            <a:r>
              <a:rPr lang="en-US"/>
              <a:t>Introduction</a:t>
            </a:r>
          </a:p>
        </p:txBody>
      </p:sp>
      <p:sp>
        <p:nvSpPr>
          <p:cNvPr id="5" name="Content Placeholder 4">
            <a:extLst>
              <a:ext uri="{FF2B5EF4-FFF2-40B4-BE49-F238E27FC236}">
                <a16:creationId xmlns:a16="http://schemas.microsoft.com/office/drawing/2014/main" id="{706FABB0-2F1E-FEC3-751D-7D10750EE476}"/>
              </a:ext>
            </a:extLst>
          </p:cNvPr>
          <p:cNvSpPr>
            <a:spLocks noGrp="1"/>
          </p:cNvSpPr>
          <p:nvPr>
            <p:ph idx="1"/>
          </p:nvPr>
        </p:nvSpPr>
        <p:spPr>
          <a:xfrm>
            <a:off x="304800" y="589076"/>
            <a:ext cx="8534400" cy="5280822"/>
          </a:xfrm>
        </p:spPr>
        <p:txBody>
          <a:bodyPr lIns="274320" tIns="274320" rIns="274320" bIns="274320" anchor="t"/>
          <a:lstStyle/>
          <a:p>
            <a:r>
              <a:rPr lang="en-US" sz="1800" dirty="0"/>
              <a:t>On March 3</a:t>
            </a:r>
            <a:r>
              <a:rPr lang="en-US" sz="1800" baseline="30000" dirty="0"/>
              <a:t>rd</a:t>
            </a:r>
            <a:r>
              <a:rPr lang="en-US" sz="1800" dirty="0"/>
              <a:t>, ERCOT filed comments to NPRR1269 to codify specific numbers that were previously left as variables, while analysis and discussion at the Real-Time Co-optimization plus Batteries Task Force (RTCBTF) was ongoing.</a:t>
            </a:r>
          </a:p>
          <a:p>
            <a:pPr lvl="1"/>
            <a:r>
              <a:rPr lang="en-US" sz="1600" dirty="0">
                <a:solidFill>
                  <a:schemeClr val="tx1"/>
                </a:solidFill>
              </a:rPr>
              <a:t>The comments were specific to the Ancillary Service Demand Curves (ASDCs) for Reliability Unit Commitment (RUC) and the Ancillary Service proxy offer floor parameters.</a:t>
            </a:r>
            <a:endParaRPr lang="en-US" sz="1600" dirty="0">
              <a:solidFill>
                <a:schemeClr val="tx1"/>
              </a:solidFill>
              <a:cs typeface="Arial"/>
            </a:endParaRPr>
          </a:p>
          <a:p>
            <a:r>
              <a:rPr lang="en-US" sz="1800" dirty="0"/>
              <a:t>On March 4</a:t>
            </a:r>
            <a:r>
              <a:rPr lang="en-US" sz="1800" baseline="30000" dirty="0"/>
              <a:t>th</a:t>
            </a:r>
            <a:r>
              <a:rPr lang="en-US" sz="1800" dirty="0"/>
              <a:t>, TCPA filed comments to NPRR1269 to take the ASDC floor for RUC and apply it to the Day-Ahead and Real-Time Markets (DAM and RTM).</a:t>
            </a:r>
            <a:endParaRPr lang="en-US" sz="1800" dirty="0">
              <a:cs typeface="Arial"/>
            </a:endParaRPr>
          </a:p>
          <a:p>
            <a:pPr lvl="1"/>
            <a:r>
              <a:rPr lang="en-US" sz="1600" dirty="0">
                <a:solidFill>
                  <a:schemeClr val="tx1"/>
                </a:solidFill>
              </a:rPr>
              <a:t>This concept had been raised at the RTCBTF by market participants but had not yet been captured in proposed NPRR1269 language.</a:t>
            </a:r>
            <a:endParaRPr lang="en-US" sz="1600" dirty="0">
              <a:solidFill>
                <a:schemeClr val="tx1"/>
              </a:solidFill>
              <a:cs typeface="Arial"/>
            </a:endParaRPr>
          </a:p>
          <a:p>
            <a:r>
              <a:rPr lang="en-US" sz="1800" dirty="0"/>
              <a:t>Both the Texas Industrial Energy Consumers (TIEC) and Independent Market Monitor (IMM) filed comments to the NPRR in advance of the Protocol Revision Subcommittee (PRS) meeting expressing concerns about an ASDC floor in the DAM and RTM, among other things.</a:t>
            </a:r>
          </a:p>
          <a:p>
            <a:r>
              <a:rPr lang="en-US" sz="1800" dirty="0"/>
              <a:t>This presentation is intended to provide ERCOT’s perspective and analysis on potential impacts to the RTM in having the ASDC floor concept applied.  It builds off of the presentation of similar analysis to PRS on March 12</a:t>
            </a:r>
            <a:r>
              <a:rPr lang="en-US" sz="1800" baseline="30000" dirty="0"/>
              <a:t>th</a:t>
            </a:r>
            <a:r>
              <a:rPr lang="en-US" sz="1800" dirty="0"/>
              <a:t>. </a:t>
            </a:r>
            <a:endParaRPr lang="en-US" sz="1800" dirty="0">
              <a:cs typeface="Arial"/>
            </a:endParaRPr>
          </a:p>
        </p:txBody>
      </p:sp>
      <p:sp>
        <p:nvSpPr>
          <p:cNvPr id="3" name="Slide Number Placeholder 2">
            <a:extLst>
              <a:ext uri="{FF2B5EF4-FFF2-40B4-BE49-F238E27FC236}">
                <a16:creationId xmlns:a16="http://schemas.microsoft.com/office/drawing/2014/main" id="{64431EAA-58E5-A784-9766-F191CC4BF314}"/>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58278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31540-0606-C6BC-8C04-9820DFC18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C72DC-D0ED-1C64-7833-B9392012112C}"/>
              </a:ext>
            </a:extLst>
          </p:cNvPr>
          <p:cNvSpPr>
            <a:spLocks noGrp="1"/>
          </p:cNvSpPr>
          <p:nvPr>
            <p:ph type="title"/>
          </p:nvPr>
        </p:nvSpPr>
        <p:spPr/>
        <p:txBody>
          <a:bodyPr/>
          <a:lstStyle/>
          <a:p>
            <a:r>
              <a:rPr lang="en-US" dirty="0"/>
              <a:t>Total Real-Time Energy and Ancillary Service Value by Month Studied</a:t>
            </a:r>
          </a:p>
        </p:txBody>
      </p:sp>
      <p:sp>
        <p:nvSpPr>
          <p:cNvPr id="4" name="Slide Number Placeholder 3">
            <a:extLst>
              <a:ext uri="{FF2B5EF4-FFF2-40B4-BE49-F238E27FC236}">
                <a16:creationId xmlns:a16="http://schemas.microsoft.com/office/drawing/2014/main" id="{150265ED-7556-6AC4-F356-808BE29BD6B6}"/>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TextBox 4">
            <a:extLst>
              <a:ext uri="{FF2B5EF4-FFF2-40B4-BE49-F238E27FC236}">
                <a16:creationId xmlns:a16="http://schemas.microsoft.com/office/drawing/2014/main" id="{6F4412F8-B0EC-C674-AEE4-E371690833BE}"/>
              </a:ext>
            </a:extLst>
          </p:cNvPr>
          <p:cNvSpPr txBox="1"/>
          <p:nvPr/>
        </p:nvSpPr>
        <p:spPr>
          <a:xfrm>
            <a:off x="1407381" y="1353488"/>
            <a:ext cx="574825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“Value” Measured as Price Multiplied by Awards (Base Points or Ancillary Services)</a:t>
            </a:r>
          </a:p>
        </p:txBody>
      </p:sp>
      <p:pic>
        <p:nvPicPr>
          <p:cNvPr id="6" name="Picture 5">
            <a:extLst>
              <a:ext uri="{FF2B5EF4-FFF2-40B4-BE49-F238E27FC236}">
                <a16:creationId xmlns:a16="http://schemas.microsoft.com/office/drawing/2014/main" id="{D1F53D78-CC0D-150C-4341-6E91AFB6C677}"/>
              </a:ext>
            </a:extLst>
          </p:cNvPr>
          <p:cNvPicPr>
            <a:picLocks noChangeAspect="1"/>
          </p:cNvPicPr>
          <p:nvPr/>
        </p:nvPicPr>
        <p:blipFill>
          <a:blip r:embed="rId2"/>
          <a:srcRect t="11430"/>
          <a:stretch/>
        </p:blipFill>
        <p:spPr>
          <a:xfrm>
            <a:off x="190500" y="2023530"/>
            <a:ext cx="8763000" cy="3381529"/>
          </a:xfrm>
          <a:prstGeom prst="rect">
            <a:avLst/>
          </a:prstGeom>
        </p:spPr>
      </p:pic>
    </p:spTree>
    <p:extLst>
      <p:ext uri="{BB962C8B-B14F-4D97-AF65-F5344CB8AC3E}">
        <p14:creationId xmlns:p14="http://schemas.microsoft.com/office/powerpoint/2010/main" val="309131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2A4E3-76B1-FF52-6C4F-45E399A5A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CD96B-D98E-2246-1D88-6C4CAD018D3D}"/>
              </a:ext>
            </a:extLst>
          </p:cNvPr>
          <p:cNvSpPr>
            <a:spLocks noGrp="1"/>
          </p:cNvSpPr>
          <p:nvPr>
            <p:ph type="title"/>
          </p:nvPr>
        </p:nvSpPr>
        <p:spPr/>
        <p:txBody>
          <a:bodyPr/>
          <a:lstStyle/>
          <a:p>
            <a:r>
              <a:rPr lang="en-US" dirty="0"/>
              <a:t>Real-Time Energy and Ancillary Service Value by Month Studied cont.</a:t>
            </a:r>
          </a:p>
        </p:txBody>
      </p:sp>
      <p:sp>
        <p:nvSpPr>
          <p:cNvPr id="4" name="Slide Number Placeholder 3">
            <a:extLst>
              <a:ext uri="{FF2B5EF4-FFF2-40B4-BE49-F238E27FC236}">
                <a16:creationId xmlns:a16="http://schemas.microsoft.com/office/drawing/2014/main" id="{BBA90E5E-B8BD-D4B5-4BD2-D6F5CD4B7DD1}"/>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5" name="TextBox 4">
            <a:extLst>
              <a:ext uri="{FF2B5EF4-FFF2-40B4-BE49-F238E27FC236}">
                <a16:creationId xmlns:a16="http://schemas.microsoft.com/office/drawing/2014/main" id="{D37CB7E3-5B27-88B3-443F-A599D694B980}"/>
              </a:ext>
            </a:extLst>
          </p:cNvPr>
          <p:cNvSpPr txBox="1"/>
          <p:nvPr/>
        </p:nvSpPr>
        <p:spPr>
          <a:xfrm>
            <a:off x="1486894" y="1350641"/>
            <a:ext cx="574825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“Value” Measured as Price Multiplied by Awards (Base Points or Ancillary Services)</a:t>
            </a:r>
          </a:p>
        </p:txBody>
      </p:sp>
      <p:pic>
        <p:nvPicPr>
          <p:cNvPr id="6" name="Picture 5">
            <a:extLst>
              <a:ext uri="{FF2B5EF4-FFF2-40B4-BE49-F238E27FC236}">
                <a16:creationId xmlns:a16="http://schemas.microsoft.com/office/drawing/2014/main" id="{4B725404-8A4A-D13C-0649-29F4B965883A}"/>
              </a:ext>
            </a:extLst>
          </p:cNvPr>
          <p:cNvPicPr>
            <a:picLocks noChangeAspect="1"/>
          </p:cNvPicPr>
          <p:nvPr/>
        </p:nvPicPr>
        <p:blipFill>
          <a:blip r:embed="rId2"/>
          <a:srcRect t="10311"/>
          <a:stretch/>
        </p:blipFill>
        <p:spPr>
          <a:xfrm>
            <a:off x="492980" y="2006977"/>
            <a:ext cx="7927452" cy="3087459"/>
          </a:xfrm>
          <a:prstGeom prst="rect">
            <a:avLst/>
          </a:prstGeom>
        </p:spPr>
      </p:pic>
    </p:spTree>
    <p:extLst>
      <p:ext uri="{BB962C8B-B14F-4D97-AF65-F5344CB8AC3E}">
        <p14:creationId xmlns:p14="http://schemas.microsoft.com/office/powerpoint/2010/main" val="230818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9810-626F-87FD-B510-4AE18C3D8E6D}"/>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FFBDA178-2B40-C961-58A9-363C9736245B}"/>
              </a:ext>
            </a:extLst>
          </p:cNvPr>
          <p:cNvSpPr>
            <a:spLocks noGrp="1"/>
          </p:cNvSpPr>
          <p:nvPr>
            <p:ph idx="1"/>
          </p:nvPr>
        </p:nvSpPr>
        <p:spPr/>
        <p:txBody>
          <a:bodyPr/>
          <a:lstStyle/>
          <a:p>
            <a:r>
              <a:rPr lang="en-US" dirty="0"/>
              <a:t>There is a legitimate concern that DAM and RTM pricing may be insufficient to incent self-commitment of Resources for the tail amounts of Ancillary Services and lead to increased RUC instructions, even when there is sufficient Resource capability otherwise.  </a:t>
            </a:r>
          </a:p>
          <a:p>
            <a:r>
              <a:rPr lang="en-US" dirty="0"/>
              <a:t>$15 per MW per hour is a relatively modest ASDC price for smaller levels of shortages and the impact to average overall prices is minimal ($0.34/MWh, or 0.4% for the more extreme estimate of energy prices).  The floors also help to lessen smaller levels of Ancillary Service shortages when there are sufficient competitive offers.</a:t>
            </a:r>
          </a:p>
          <a:p>
            <a:r>
              <a:rPr lang="en-US" dirty="0"/>
              <a:t>For those more concerned about the Ancillary Service Plan quantities, a more thorough review of the process for determining these quantities is already underway.  Any ASDC floor that is applied would automatically adjust and have less effect on outcomes overall.</a:t>
            </a:r>
          </a:p>
        </p:txBody>
      </p:sp>
      <p:sp>
        <p:nvSpPr>
          <p:cNvPr id="4" name="Slide Number Placeholder 3">
            <a:extLst>
              <a:ext uri="{FF2B5EF4-FFF2-40B4-BE49-F238E27FC236}">
                <a16:creationId xmlns:a16="http://schemas.microsoft.com/office/drawing/2014/main" id="{FA1032A5-1943-9D45-B454-1BEF67E5EB47}"/>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198880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B8B9-B51E-8857-AD88-49EF52361472}"/>
              </a:ext>
            </a:extLst>
          </p:cNvPr>
          <p:cNvSpPr>
            <a:spLocks noGrp="1"/>
          </p:cNvSpPr>
          <p:nvPr>
            <p:ph type="title"/>
          </p:nvPr>
        </p:nvSpPr>
        <p:spPr>
          <a:xfrm>
            <a:off x="381000" y="243681"/>
            <a:ext cx="8458200" cy="759495"/>
          </a:xfrm>
        </p:spPr>
        <p:txBody>
          <a:bodyPr/>
          <a:lstStyle/>
          <a:p>
            <a:r>
              <a:rPr lang="en-US" dirty="0"/>
              <a:t>ERCOT’s Perspective on the Concept of a ASDC Floor for the DAM and RTM, as Proposed by TCPA</a:t>
            </a:r>
          </a:p>
        </p:txBody>
      </p:sp>
      <p:sp>
        <p:nvSpPr>
          <p:cNvPr id="3" name="Content Placeholder 2">
            <a:extLst>
              <a:ext uri="{FF2B5EF4-FFF2-40B4-BE49-F238E27FC236}">
                <a16:creationId xmlns:a16="http://schemas.microsoft.com/office/drawing/2014/main" id="{A1B3D723-8D7E-207C-9AD9-B2CF6FD6EAD4}"/>
              </a:ext>
            </a:extLst>
          </p:cNvPr>
          <p:cNvSpPr>
            <a:spLocks noGrp="1"/>
          </p:cNvSpPr>
          <p:nvPr>
            <p:ph idx="1"/>
          </p:nvPr>
        </p:nvSpPr>
        <p:spPr>
          <a:xfrm>
            <a:off x="304800" y="1003177"/>
            <a:ext cx="8534400" cy="5039646"/>
          </a:xfrm>
        </p:spPr>
        <p:txBody>
          <a:bodyPr/>
          <a:lstStyle/>
          <a:p>
            <a:r>
              <a:rPr lang="en-US" dirty="0"/>
              <a:t>ERCOT is generally in favor in this concept moving forward:</a:t>
            </a:r>
          </a:p>
          <a:p>
            <a:pPr lvl="1"/>
            <a:r>
              <a:rPr lang="en-US" dirty="0">
                <a:solidFill>
                  <a:schemeClr val="tx1"/>
                </a:solidFill>
              </a:rPr>
              <a:t>In light of Ancillary Service quantities we see today and in the near-term, there is a legitimate concern that DAM and RTM pricing may be insufficient to incent self-commitment of Resources for the tail amounts of Ancillary Services and may lead to increased RUC instructions, even when there is sufficient Resource capability otherwise.</a:t>
            </a:r>
          </a:p>
          <a:p>
            <a:pPr lvl="1"/>
            <a:endParaRPr lang="en-US" dirty="0">
              <a:solidFill>
                <a:schemeClr val="tx1"/>
              </a:solidFill>
            </a:endParaRPr>
          </a:p>
          <a:p>
            <a:pPr lvl="1"/>
            <a:r>
              <a:rPr lang="en-US" dirty="0">
                <a:solidFill>
                  <a:schemeClr val="tx1"/>
                </a:solidFill>
              </a:rPr>
              <a:t>$15 per MW per hour (the ASDC floor proposed by ERCOT for RUC) is a relatively modest ASDC price for smaller levels of shortages and well below the minimum prices for Regulation Service (Reg) and Responsive Reserve Service (RRS) already included in NPRR1268. It can also allow Ancillary Service Offers below $15 per MW per hour to clear and support meeting the Ancillary Service Plan when that may not have been possible otherwise.</a:t>
            </a:r>
          </a:p>
          <a:p>
            <a:pPr lvl="1"/>
            <a:endParaRPr lang="en-US" dirty="0"/>
          </a:p>
        </p:txBody>
      </p:sp>
      <p:sp>
        <p:nvSpPr>
          <p:cNvPr id="4" name="Slide Number Placeholder 3">
            <a:extLst>
              <a:ext uri="{FF2B5EF4-FFF2-40B4-BE49-F238E27FC236}">
                <a16:creationId xmlns:a16="http://schemas.microsoft.com/office/drawing/2014/main" id="{47298E4F-D0B0-B1E1-F19D-F0B4C043276E}"/>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403904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B8B9-B51E-8857-AD88-49EF52361472}"/>
              </a:ext>
            </a:extLst>
          </p:cNvPr>
          <p:cNvSpPr>
            <a:spLocks noGrp="1"/>
          </p:cNvSpPr>
          <p:nvPr>
            <p:ph type="title"/>
          </p:nvPr>
        </p:nvSpPr>
        <p:spPr/>
        <p:txBody>
          <a:bodyPr/>
          <a:lstStyle/>
          <a:p>
            <a:r>
              <a:rPr lang="en-US"/>
              <a:t>ERCOT’s Perspective on the Concept of TCPA’s Comments cont.</a:t>
            </a:r>
          </a:p>
        </p:txBody>
      </p:sp>
      <p:sp>
        <p:nvSpPr>
          <p:cNvPr id="3" name="Content Placeholder 2">
            <a:extLst>
              <a:ext uri="{FF2B5EF4-FFF2-40B4-BE49-F238E27FC236}">
                <a16:creationId xmlns:a16="http://schemas.microsoft.com/office/drawing/2014/main" id="{A1B3D723-8D7E-207C-9AD9-B2CF6FD6EAD4}"/>
              </a:ext>
            </a:extLst>
          </p:cNvPr>
          <p:cNvSpPr>
            <a:spLocks noGrp="1"/>
          </p:cNvSpPr>
          <p:nvPr>
            <p:ph idx="1"/>
          </p:nvPr>
        </p:nvSpPr>
        <p:spPr>
          <a:xfrm>
            <a:off x="304800" y="1003177"/>
            <a:ext cx="8534400" cy="5039646"/>
          </a:xfrm>
        </p:spPr>
        <p:txBody>
          <a:bodyPr lIns="274320" tIns="274320" rIns="274320" bIns="274320" anchor="t"/>
          <a:lstStyle/>
          <a:p>
            <a:pPr lvl="1"/>
            <a:r>
              <a:rPr lang="en-US" dirty="0">
                <a:solidFill>
                  <a:schemeClr val="tx1"/>
                </a:solidFill>
              </a:rPr>
              <a:t>The distinction that this is a floor on the ASDCs and </a:t>
            </a:r>
            <a:r>
              <a:rPr lang="en-US" u="sng" dirty="0">
                <a:solidFill>
                  <a:schemeClr val="tx1"/>
                </a:solidFill>
              </a:rPr>
              <a:t>not</a:t>
            </a:r>
            <a:r>
              <a:rPr lang="en-US" dirty="0">
                <a:solidFill>
                  <a:schemeClr val="tx1"/>
                </a:solidFill>
              </a:rPr>
              <a:t> a floor on the price for Ancillary Services is important.  To the degree there are sufficient Ancillary Service offers and Resource capability, those offers would be setting the price, not the ASDCs.  This is equivalent to what is seen in DAM today where current penalty prices are ~$5,000 per MW per hour, although that is almost never the clearing price.</a:t>
            </a:r>
          </a:p>
          <a:p>
            <a:pPr lvl="1"/>
            <a:endParaRPr lang="en-US" dirty="0">
              <a:solidFill>
                <a:schemeClr val="tx1"/>
              </a:solidFill>
            </a:endParaRPr>
          </a:p>
          <a:p>
            <a:pPr lvl="1"/>
            <a:r>
              <a:rPr lang="en-US" dirty="0">
                <a:solidFill>
                  <a:schemeClr val="tx1"/>
                </a:solidFill>
              </a:rPr>
              <a:t>The deeper concern for those opposed to the concept seems to be the quantities that feed into the Ancillary Service Plan generally.  A more thorough review of the process for determining these quantities is already underway with the development of a “full statistical” analysis tool and the consideration of “closer to the Operating Day” Ancillary Service quantity determination.  If there are Ancillary Service quantity reductions, this concept will automatically adjust to account for that. </a:t>
            </a:r>
            <a:endParaRPr lang="en-US" dirty="0">
              <a:solidFill>
                <a:schemeClr val="tx1"/>
              </a:solidFill>
              <a:cs typeface="Arial"/>
            </a:endParaRPr>
          </a:p>
          <a:p>
            <a:pPr lvl="1"/>
            <a:endParaRPr lang="en-US" dirty="0"/>
          </a:p>
        </p:txBody>
      </p:sp>
      <p:sp>
        <p:nvSpPr>
          <p:cNvPr id="4" name="Slide Number Placeholder 3">
            <a:extLst>
              <a:ext uri="{FF2B5EF4-FFF2-40B4-BE49-F238E27FC236}">
                <a16:creationId xmlns:a16="http://schemas.microsoft.com/office/drawing/2014/main" id="{47298E4F-D0B0-B1E1-F19D-F0B4C043276E}"/>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259976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B283-C1C8-7720-24DB-1DBDE3C44ED0}"/>
              </a:ext>
            </a:extLst>
          </p:cNvPr>
          <p:cNvSpPr>
            <a:spLocks noGrp="1"/>
          </p:cNvSpPr>
          <p:nvPr>
            <p:ph type="title"/>
          </p:nvPr>
        </p:nvSpPr>
        <p:spPr/>
        <p:txBody>
          <a:bodyPr/>
          <a:lstStyle/>
          <a:p>
            <a:r>
              <a:rPr lang="en-US" dirty="0"/>
              <a:t>ASDCs within the Optimization </a:t>
            </a:r>
          </a:p>
        </p:txBody>
      </p:sp>
      <p:sp>
        <p:nvSpPr>
          <p:cNvPr id="3" name="Content Placeholder 2">
            <a:extLst>
              <a:ext uri="{FF2B5EF4-FFF2-40B4-BE49-F238E27FC236}">
                <a16:creationId xmlns:a16="http://schemas.microsoft.com/office/drawing/2014/main" id="{D6BBBF7F-C537-2DBA-17BA-BC1C61CE4B6B}"/>
              </a:ext>
            </a:extLst>
          </p:cNvPr>
          <p:cNvSpPr>
            <a:spLocks noGrp="1"/>
          </p:cNvSpPr>
          <p:nvPr>
            <p:ph idx="1"/>
          </p:nvPr>
        </p:nvSpPr>
        <p:spPr>
          <a:xfrm>
            <a:off x="169632" y="655465"/>
            <a:ext cx="5443994" cy="5505634"/>
          </a:xfrm>
        </p:spPr>
        <p:txBody>
          <a:bodyPr/>
          <a:lstStyle/>
          <a:p>
            <a:r>
              <a:rPr lang="en-US" sz="1800" dirty="0"/>
              <a:t>ASDCs are included as inputs into the optimization and represent a willingness to procure a volume of an Ancillary Service at a given price.</a:t>
            </a:r>
          </a:p>
          <a:p>
            <a:pPr lvl="1"/>
            <a:r>
              <a:rPr lang="en-US" sz="1600" dirty="0">
                <a:solidFill>
                  <a:schemeClr val="tx1"/>
                </a:solidFill>
              </a:rPr>
              <a:t>The lower the price the more MW the optimization is willing to procure, and vice versa.</a:t>
            </a:r>
          </a:p>
          <a:p>
            <a:r>
              <a:rPr lang="en-US" sz="1800" dirty="0"/>
              <a:t>Under NPRR1269, a floor on an ASDC then represents a minimum price that is willing to be paid to achieve the Ancillary Service Plan published by ERCOT.</a:t>
            </a:r>
          </a:p>
          <a:p>
            <a:pPr lvl="1"/>
            <a:r>
              <a:rPr lang="en-US" sz="1600" dirty="0">
                <a:solidFill>
                  <a:schemeClr val="tx1"/>
                </a:solidFill>
              </a:rPr>
              <a:t>To the degree there is sufficient Resource capability to meet demand for electricity and the Ancillary Service Plan, offers are generally driving prices, not the ASDCs.  An ASDC floor can also allow more offers to be awarded. </a:t>
            </a:r>
          </a:p>
          <a:p>
            <a:pPr lvl="1"/>
            <a:r>
              <a:rPr lang="en-US" sz="1600" dirty="0">
                <a:solidFill>
                  <a:schemeClr val="tx1"/>
                </a:solidFill>
              </a:rPr>
              <a:t>ASDCs and the proposed floors primarily come into play when procurement is “short” relative to the Ancillary Service Plan.</a:t>
            </a:r>
          </a:p>
          <a:p>
            <a:pPr lvl="1"/>
            <a:endParaRPr lang="en-US" sz="1600" dirty="0">
              <a:solidFill>
                <a:schemeClr val="tx1"/>
              </a:solidFill>
            </a:endParaRPr>
          </a:p>
          <a:p>
            <a:endParaRPr lang="en-US" sz="1800" dirty="0">
              <a:solidFill>
                <a:schemeClr val="tx1"/>
              </a:solidFill>
            </a:endParaRPr>
          </a:p>
        </p:txBody>
      </p:sp>
      <p:sp>
        <p:nvSpPr>
          <p:cNvPr id="4" name="Slide Number Placeholder 3">
            <a:extLst>
              <a:ext uri="{FF2B5EF4-FFF2-40B4-BE49-F238E27FC236}">
                <a16:creationId xmlns:a16="http://schemas.microsoft.com/office/drawing/2014/main" id="{CD60AFB0-A74E-F668-DAFF-23686DC3A076}"/>
              </a:ext>
            </a:extLst>
          </p:cNvPr>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8" name="Chart 7">
            <a:extLst>
              <a:ext uri="{FF2B5EF4-FFF2-40B4-BE49-F238E27FC236}">
                <a16:creationId xmlns:a16="http://schemas.microsoft.com/office/drawing/2014/main" id="{E5876C82-C1F0-EBC4-6215-C0D867661A8B}"/>
              </a:ext>
            </a:extLst>
          </p:cNvPr>
          <p:cNvGraphicFramePr>
            <a:graphicFrameLocks/>
          </p:cNvGraphicFramePr>
          <p:nvPr>
            <p:extLst>
              <p:ext uri="{D42A27DB-BD31-4B8C-83A1-F6EECF244321}">
                <p14:modId xmlns:p14="http://schemas.microsoft.com/office/powerpoint/2010/main" val="400925505"/>
              </p:ext>
            </p:extLst>
          </p:nvPr>
        </p:nvGraphicFramePr>
        <p:xfrm>
          <a:off x="5095783" y="832026"/>
          <a:ext cx="4048218" cy="42529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2BF25EF-FF87-7232-C5A7-7735303EC1D4}"/>
              </a:ext>
            </a:extLst>
          </p:cNvPr>
          <p:cNvSpPr txBox="1"/>
          <p:nvPr/>
        </p:nvSpPr>
        <p:spPr>
          <a:xfrm>
            <a:off x="5383937" y="5154965"/>
            <a:ext cx="3471909" cy="738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t>Individual ASDCs are derived from the shape of the Aggregate Operating Reserve Demand Curve (AORDC).</a:t>
            </a:r>
          </a:p>
        </p:txBody>
      </p:sp>
    </p:spTree>
    <p:extLst>
      <p:ext uri="{BB962C8B-B14F-4D97-AF65-F5344CB8AC3E}">
        <p14:creationId xmlns:p14="http://schemas.microsoft.com/office/powerpoint/2010/main" val="62972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22C8-0688-78DE-F086-D8B53950E1FD}"/>
              </a:ext>
            </a:extLst>
          </p:cNvPr>
          <p:cNvSpPr>
            <a:spLocks noGrp="1"/>
          </p:cNvSpPr>
          <p:nvPr>
            <p:ph type="title"/>
          </p:nvPr>
        </p:nvSpPr>
        <p:spPr/>
        <p:txBody>
          <a:bodyPr/>
          <a:lstStyle/>
          <a:p>
            <a:r>
              <a:rPr lang="en-US" dirty="0"/>
              <a:t>The Ancillary Service Plan and the AORDC</a:t>
            </a:r>
          </a:p>
        </p:txBody>
      </p:sp>
      <p:sp>
        <p:nvSpPr>
          <p:cNvPr id="3" name="Content Placeholder 2">
            <a:extLst>
              <a:ext uri="{FF2B5EF4-FFF2-40B4-BE49-F238E27FC236}">
                <a16:creationId xmlns:a16="http://schemas.microsoft.com/office/drawing/2014/main" id="{16D9423A-4DEF-90DC-54AD-734E1F13D920}"/>
              </a:ext>
            </a:extLst>
          </p:cNvPr>
          <p:cNvSpPr>
            <a:spLocks noGrp="1"/>
          </p:cNvSpPr>
          <p:nvPr>
            <p:ph idx="1"/>
          </p:nvPr>
        </p:nvSpPr>
        <p:spPr>
          <a:xfrm>
            <a:off x="381000" y="2210471"/>
            <a:ext cx="3931791" cy="3852890"/>
          </a:xfrm>
        </p:spPr>
        <p:txBody>
          <a:bodyPr lIns="274320" tIns="274320" rIns="274320" bIns="274320" anchor="t"/>
          <a:lstStyle/>
          <a:p>
            <a:r>
              <a:rPr lang="en-US" sz="1800" dirty="0"/>
              <a:t>While a floor will not affect the ASDCs at all in some hours, in others it may be the only means for procuring the Ancillary Service Plan, even if there is more than sufficient Resource capability that would otherwise be available.</a:t>
            </a:r>
          </a:p>
          <a:p>
            <a:pPr lvl="1"/>
            <a:r>
              <a:rPr lang="en-US" sz="1600" dirty="0">
                <a:solidFill>
                  <a:schemeClr val="tx1"/>
                </a:solidFill>
                <a:cs typeface="Arial"/>
              </a:rPr>
              <a:t>This is particularly relevant to ERCOT Contingency Reserve Service (ECRS) and Non-Spinning Reserve Service (Non-Spin).</a:t>
            </a:r>
          </a:p>
        </p:txBody>
      </p:sp>
      <p:sp>
        <p:nvSpPr>
          <p:cNvPr id="4" name="Slide Number Placeholder 3">
            <a:extLst>
              <a:ext uri="{FF2B5EF4-FFF2-40B4-BE49-F238E27FC236}">
                <a16:creationId xmlns:a16="http://schemas.microsoft.com/office/drawing/2014/main" id="{F0706B96-2110-1E95-E95D-0A494718D875}"/>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8" name="Picture 7">
            <a:extLst>
              <a:ext uri="{FF2B5EF4-FFF2-40B4-BE49-F238E27FC236}">
                <a16:creationId xmlns:a16="http://schemas.microsoft.com/office/drawing/2014/main" id="{48EC1463-7A6D-D74E-B856-6D40EC458C36}"/>
              </a:ext>
            </a:extLst>
          </p:cNvPr>
          <p:cNvPicPr>
            <a:picLocks noChangeAspect="1"/>
          </p:cNvPicPr>
          <p:nvPr/>
        </p:nvPicPr>
        <p:blipFill>
          <a:blip r:embed="rId2"/>
          <a:stretch>
            <a:fillRect/>
          </a:stretch>
        </p:blipFill>
        <p:spPr>
          <a:xfrm>
            <a:off x="4263952" y="3103565"/>
            <a:ext cx="4687685" cy="3190377"/>
          </a:xfrm>
          <a:prstGeom prst="rect">
            <a:avLst/>
          </a:prstGeom>
        </p:spPr>
      </p:pic>
      <p:sp>
        <p:nvSpPr>
          <p:cNvPr id="9" name="TextBox 8">
            <a:extLst>
              <a:ext uri="{FF2B5EF4-FFF2-40B4-BE49-F238E27FC236}">
                <a16:creationId xmlns:a16="http://schemas.microsoft.com/office/drawing/2014/main" id="{F12EEE63-4DB9-17F6-5918-E466C76BDDA6}"/>
              </a:ext>
            </a:extLst>
          </p:cNvPr>
          <p:cNvSpPr txBox="1"/>
          <p:nvPr/>
        </p:nvSpPr>
        <p:spPr>
          <a:xfrm>
            <a:off x="4392732" y="2518789"/>
            <a:ext cx="4478964" cy="584775"/>
          </a:xfrm>
          <a:prstGeom prst="rect">
            <a:avLst/>
          </a:prstGeom>
          <a:noFill/>
        </p:spPr>
        <p:txBody>
          <a:bodyPr wrap="square" rtlCol="0">
            <a:spAutoFit/>
          </a:bodyPr>
          <a:lstStyle/>
          <a:p>
            <a:pPr algn="ctr"/>
            <a:r>
              <a:rPr lang="en-US" sz="1600" i="1" dirty="0">
                <a:solidFill>
                  <a:schemeClr val="accent1"/>
                </a:solidFill>
              </a:rPr>
              <a:t>Summed 2025 Ancillary Service Plan by Hour and Month in MW (Excluding Reg-Down)</a:t>
            </a:r>
          </a:p>
        </p:txBody>
      </p:sp>
      <p:sp>
        <p:nvSpPr>
          <p:cNvPr id="5" name="Content Placeholder 2">
            <a:extLst>
              <a:ext uri="{FF2B5EF4-FFF2-40B4-BE49-F238E27FC236}">
                <a16:creationId xmlns:a16="http://schemas.microsoft.com/office/drawing/2014/main" id="{968874FC-F156-32E2-1326-396CA9445407}"/>
              </a:ext>
            </a:extLst>
          </p:cNvPr>
          <p:cNvSpPr txBox="1">
            <a:spLocks/>
          </p:cNvSpPr>
          <p:nvPr/>
        </p:nvSpPr>
        <p:spPr>
          <a:xfrm>
            <a:off x="345955" y="762000"/>
            <a:ext cx="8458200" cy="5280822"/>
          </a:xfrm>
          <a:prstGeom prst="rect">
            <a:avLst/>
          </a:prstGeom>
        </p:spPr>
        <p:txBody>
          <a:bodyPr lIns="274320" tIns="274320" rIns="274320" bIns="2743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5B677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B67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5B677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5B67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As it stands today, the AORDC is guaranteed to go to $0 per MW per hour at 10 GW of Ancillary Services and goes to pennies per MW per hour well before that.</a:t>
            </a:r>
          </a:p>
          <a:p>
            <a:pPr lvl="1"/>
            <a:r>
              <a:rPr lang="en-US" sz="1600" dirty="0">
                <a:solidFill>
                  <a:schemeClr val="tx1"/>
                </a:solidFill>
              </a:rPr>
              <a:t>In many hours, such as in May, the optimization is unwilling to procure the Ancillary Service Plan unless it would free or nearly free without an ASDC floor.</a:t>
            </a:r>
            <a:endParaRPr lang="en-US" dirty="0">
              <a:solidFill>
                <a:schemeClr val="tx1"/>
              </a:solidFill>
            </a:endParaRPr>
          </a:p>
        </p:txBody>
      </p:sp>
    </p:spTree>
    <p:extLst>
      <p:ext uri="{BB962C8B-B14F-4D97-AF65-F5344CB8AC3E}">
        <p14:creationId xmlns:p14="http://schemas.microsoft.com/office/powerpoint/2010/main" val="234695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2ECD-360A-D49E-DE03-2FF08B95F1DF}"/>
              </a:ext>
            </a:extLst>
          </p:cNvPr>
          <p:cNvSpPr>
            <a:spLocks noGrp="1"/>
          </p:cNvSpPr>
          <p:nvPr>
            <p:ph type="title"/>
          </p:nvPr>
        </p:nvSpPr>
        <p:spPr/>
        <p:txBody>
          <a:bodyPr/>
          <a:lstStyle/>
          <a:p>
            <a:r>
              <a:rPr lang="en-US" dirty="0"/>
              <a:t>Illustration of ASDCs with a Floor (ECRS and Non-Spin)</a:t>
            </a:r>
          </a:p>
        </p:txBody>
      </p:sp>
      <p:sp>
        <p:nvSpPr>
          <p:cNvPr id="4" name="Slide Number Placeholder 3">
            <a:extLst>
              <a:ext uri="{FF2B5EF4-FFF2-40B4-BE49-F238E27FC236}">
                <a16:creationId xmlns:a16="http://schemas.microsoft.com/office/drawing/2014/main" id="{AC0C7734-7C16-D6D7-D2F3-7A3A4AA40523}"/>
              </a:ext>
            </a:extLst>
          </p:cNvPr>
          <p:cNvSpPr>
            <a:spLocks noGrp="1"/>
          </p:cNvSpPr>
          <p:nvPr>
            <p:ph type="sldNum" sz="quarter" idx="4"/>
          </p:nvPr>
        </p:nvSpPr>
        <p:spPr/>
        <p:txBody>
          <a:bodyPr/>
          <a:lstStyle/>
          <a:p>
            <a:fld id="{1D93BD3E-1E9A-4970-A6F7-E7AC52762E0C}" type="slidenum">
              <a:rPr lang="en-US" smtClean="0"/>
              <a:pPr/>
              <a:t>7</a:t>
            </a:fld>
            <a:endParaRPr lang="en-US"/>
          </a:p>
        </p:txBody>
      </p:sp>
      <p:cxnSp>
        <p:nvCxnSpPr>
          <p:cNvPr id="16" name="Straight Connector 15">
            <a:extLst>
              <a:ext uri="{FF2B5EF4-FFF2-40B4-BE49-F238E27FC236}">
                <a16:creationId xmlns:a16="http://schemas.microsoft.com/office/drawing/2014/main" id="{6FDA4226-E709-61B3-4FF8-A713A7533A58}"/>
              </a:ext>
            </a:extLst>
          </p:cNvPr>
          <p:cNvCxnSpPr/>
          <p:nvPr/>
        </p:nvCxnSpPr>
        <p:spPr>
          <a:xfrm>
            <a:off x="381000" y="3559864"/>
            <a:ext cx="8458200" cy="0"/>
          </a:xfrm>
          <a:prstGeom prst="line">
            <a:avLst/>
          </a:prstGeom>
          <a:ln w="28575">
            <a:solidFill>
              <a:schemeClr val="accent4"/>
            </a:solidFill>
            <a:prstDash val="dashDot"/>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2DB3D878-2F9F-62D5-5EED-80BDA08F411C}"/>
              </a:ext>
            </a:extLst>
          </p:cNvPr>
          <p:cNvSpPr/>
          <p:nvPr/>
        </p:nvSpPr>
        <p:spPr>
          <a:xfrm>
            <a:off x="4314548" y="1589103"/>
            <a:ext cx="541537" cy="20418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5B42930-CFF5-DB5D-C1F8-A7FA6C546B80}"/>
              </a:ext>
            </a:extLst>
          </p:cNvPr>
          <p:cNvSpPr/>
          <p:nvPr/>
        </p:nvSpPr>
        <p:spPr>
          <a:xfrm>
            <a:off x="4301231" y="4489057"/>
            <a:ext cx="541537" cy="20418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AA8A31-6445-0BBA-763A-9522F53A1CE9}"/>
              </a:ext>
            </a:extLst>
          </p:cNvPr>
          <p:cNvSpPr txBox="1"/>
          <p:nvPr/>
        </p:nvSpPr>
        <p:spPr>
          <a:xfrm>
            <a:off x="3635226" y="649302"/>
            <a:ext cx="1990691"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ECRS Plan: 2,559 MW </a:t>
            </a:r>
          </a:p>
          <a:p>
            <a:pPr algn="ctr"/>
            <a:r>
              <a:rPr lang="en-US" sz="1200" dirty="0"/>
              <a:t>Non-Spin Plan: 1,942 MW</a:t>
            </a:r>
          </a:p>
        </p:txBody>
      </p:sp>
      <p:sp>
        <p:nvSpPr>
          <p:cNvPr id="20" name="TextBox 19">
            <a:extLst>
              <a:ext uri="{FF2B5EF4-FFF2-40B4-BE49-F238E27FC236}">
                <a16:creationId xmlns:a16="http://schemas.microsoft.com/office/drawing/2014/main" id="{A807D68E-4237-E01A-A0CD-8DE10FB81C2A}"/>
              </a:ext>
            </a:extLst>
          </p:cNvPr>
          <p:cNvSpPr txBox="1"/>
          <p:nvPr/>
        </p:nvSpPr>
        <p:spPr>
          <a:xfrm>
            <a:off x="3700052" y="3557294"/>
            <a:ext cx="1941769"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ECRS Plan: 2,514 MW </a:t>
            </a:r>
          </a:p>
          <a:p>
            <a:pPr algn="ctr"/>
            <a:r>
              <a:rPr lang="en-US" sz="1200" dirty="0"/>
              <a:t>Non-Spin Plan: 4,482 MW</a:t>
            </a:r>
          </a:p>
        </p:txBody>
      </p:sp>
      <p:graphicFrame>
        <p:nvGraphicFramePr>
          <p:cNvPr id="3" name="Chart 2">
            <a:extLst>
              <a:ext uri="{FF2B5EF4-FFF2-40B4-BE49-F238E27FC236}">
                <a16:creationId xmlns:a16="http://schemas.microsoft.com/office/drawing/2014/main" id="{434F694C-FCB6-91DC-2784-8725C0922EA4}"/>
              </a:ext>
            </a:extLst>
          </p:cNvPr>
          <p:cNvGraphicFramePr>
            <a:graphicFrameLocks/>
          </p:cNvGraphicFramePr>
          <p:nvPr>
            <p:extLst>
              <p:ext uri="{D42A27DB-BD31-4B8C-83A1-F6EECF244321}">
                <p14:modId xmlns:p14="http://schemas.microsoft.com/office/powerpoint/2010/main" val="4022697370"/>
              </p:ext>
            </p:extLst>
          </p:nvPr>
        </p:nvGraphicFramePr>
        <p:xfrm>
          <a:off x="381000" y="771231"/>
          <a:ext cx="3971925" cy="2786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04B6448-A76C-4A47-BF3C-DD6BE00CC25D}"/>
              </a:ext>
            </a:extLst>
          </p:cNvPr>
          <p:cNvGraphicFramePr>
            <a:graphicFrameLocks/>
          </p:cNvGraphicFramePr>
          <p:nvPr>
            <p:extLst>
              <p:ext uri="{D42A27DB-BD31-4B8C-83A1-F6EECF244321}">
                <p14:modId xmlns:p14="http://schemas.microsoft.com/office/powerpoint/2010/main" val="2621704758"/>
              </p:ext>
            </p:extLst>
          </p:nvPr>
        </p:nvGraphicFramePr>
        <p:xfrm>
          <a:off x="4817708" y="771231"/>
          <a:ext cx="3971925" cy="278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CC4744E-FDE7-4243-BD41-D968AD5ECFCD}"/>
              </a:ext>
            </a:extLst>
          </p:cNvPr>
          <p:cNvGraphicFramePr>
            <a:graphicFrameLocks/>
          </p:cNvGraphicFramePr>
          <p:nvPr>
            <p:extLst>
              <p:ext uri="{D42A27DB-BD31-4B8C-83A1-F6EECF244321}">
                <p14:modId xmlns:p14="http://schemas.microsoft.com/office/powerpoint/2010/main" val="1814589784"/>
              </p:ext>
            </p:extLst>
          </p:nvPr>
        </p:nvGraphicFramePr>
        <p:xfrm>
          <a:off x="381000" y="3566525"/>
          <a:ext cx="3971925" cy="2786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8F2E479-1D8C-42B4-BF59-D05477D48F1E}"/>
              </a:ext>
            </a:extLst>
          </p:cNvPr>
          <p:cNvGraphicFramePr>
            <a:graphicFrameLocks/>
          </p:cNvGraphicFramePr>
          <p:nvPr>
            <p:extLst>
              <p:ext uri="{D42A27DB-BD31-4B8C-83A1-F6EECF244321}">
                <p14:modId xmlns:p14="http://schemas.microsoft.com/office/powerpoint/2010/main" val="2815233651"/>
              </p:ext>
            </p:extLst>
          </p:nvPr>
        </p:nvGraphicFramePr>
        <p:xfrm>
          <a:off x="4757790" y="3566525"/>
          <a:ext cx="3971925" cy="27860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078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DB45-623E-B10E-323D-472BB4F1B8A9}"/>
              </a:ext>
            </a:extLst>
          </p:cNvPr>
          <p:cNvSpPr>
            <a:spLocks noGrp="1"/>
          </p:cNvSpPr>
          <p:nvPr>
            <p:ph type="title"/>
          </p:nvPr>
        </p:nvSpPr>
        <p:spPr/>
        <p:txBody>
          <a:bodyPr/>
          <a:lstStyle/>
          <a:p>
            <a:r>
              <a:rPr lang="en-US" dirty="0"/>
              <a:t>Illustration of ASDCs with a Floor (ECRS and Non-Spin) cont.</a:t>
            </a:r>
          </a:p>
        </p:txBody>
      </p:sp>
      <p:sp>
        <p:nvSpPr>
          <p:cNvPr id="3" name="Slide Number Placeholder 2">
            <a:extLst>
              <a:ext uri="{FF2B5EF4-FFF2-40B4-BE49-F238E27FC236}">
                <a16:creationId xmlns:a16="http://schemas.microsoft.com/office/drawing/2014/main" id="{D1B44811-A967-10BE-14C5-339F5DF5DCCB}"/>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5" name="Arrow: Right 4">
            <a:extLst>
              <a:ext uri="{FF2B5EF4-FFF2-40B4-BE49-F238E27FC236}">
                <a16:creationId xmlns:a16="http://schemas.microsoft.com/office/drawing/2014/main" id="{2B9B44A2-CC7C-E418-6A2B-388557B40ECC}"/>
              </a:ext>
            </a:extLst>
          </p:cNvPr>
          <p:cNvSpPr/>
          <p:nvPr/>
        </p:nvSpPr>
        <p:spPr>
          <a:xfrm>
            <a:off x="4160991" y="1824383"/>
            <a:ext cx="541537" cy="20418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CCF7C8-E00A-5472-50CB-7630F00F1C5B}"/>
              </a:ext>
            </a:extLst>
          </p:cNvPr>
          <p:cNvSpPr txBox="1"/>
          <p:nvPr/>
        </p:nvSpPr>
        <p:spPr>
          <a:xfrm>
            <a:off x="452392" y="3717552"/>
            <a:ext cx="8315416" cy="2492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1600" dirty="0"/>
              <a:t>The actual effects of a floor on the ASDCs will vary by month and hour.  </a:t>
            </a:r>
          </a:p>
          <a:p>
            <a:pPr marL="285750" indent="-285750">
              <a:buFont typeface="Arial" panose="020B0604020202020204" pitchFamily="34" charset="0"/>
              <a:buChar char="•"/>
            </a:pPr>
            <a:r>
              <a:rPr lang="en-US" sz="1600" dirty="0"/>
              <a:t>For some hours, like this October period, there is no impact to the ASDCs whatsoever.</a:t>
            </a:r>
          </a:p>
          <a:p>
            <a:pPr marL="742950" lvl="1" indent="-285750">
              <a:buFont typeface="Arial" panose="020B0604020202020204" pitchFamily="34" charset="0"/>
              <a:buChar char="̶"/>
            </a:pPr>
            <a:r>
              <a:rPr lang="en-US" sz="1400" dirty="0"/>
              <a:t>In reviewing 2024, ASDCs for 32% of the month/hour ending combinations would not have been impacted by the ASDC floor proposal.  </a:t>
            </a:r>
          </a:p>
          <a:p>
            <a:pPr marL="285750" indent="-285750">
              <a:buFont typeface="Arial" panose="020B0604020202020204" pitchFamily="34" charset="0"/>
              <a:buChar char="•"/>
            </a:pPr>
            <a:r>
              <a:rPr lang="en-US" sz="1600" dirty="0"/>
              <a:t>For others, like the May period on the previous slide, the floor creates a long tail to encourage self-commitment to meet the Ancillary Service Plan when true scarcity does not otherwise exist.  It also allows non-zero offers to help in meeting the Ancillary Service Plan.</a:t>
            </a:r>
          </a:p>
          <a:p>
            <a:pPr marL="285750" indent="-285750">
              <a:buFont typeface="Arial" panose="020B0604020202020204" pitchFamily="34" charset="0"/>
              <a:buChar char="•"/>
            </a:pPr>
            <a:r>
              <a:rPr lang="en-US" sz="1600" dirty="0"/>
              <a:t>In all cases, the general shape of the ASDCs remains intact with the impact focused on the tail of the curves.</a:t>
            </a:r>
          </a:p>
        </p:txBody>
      </p:sp>
      <p:sp>
        <p:nvSpPr>
          <p:cNvPr id="8" name="TextBox 7">
            <a:extLst>
              <a:ext uri="{FF2B5EF4-FFF2-40B4-BE49-F238E27FC236}">
                <a16:creationId xmlns:a16="http://schemas.microsoft.com/office/drawing/2014/main" id="{F0DEA043-A579-1A45-768F-9341CE367225}"/>
              </a:ext>
            </a:extLst>
          </p:cNvPr>
          <p:cNvSpPr txBox="1"/>
          <p:nvPr/>
        </p:nvSpPr>
        <p:spPr>
          <a:xfrm>
            <a:off x="3460827" y="831526"/>
            <a:ext cx="2104008"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ECRS Plan: 1,555 MW </a:t>
            </a:r>
          </a:p>
          <a:p>
            <a:pPr algn="ctr"/>
            <a:r>
              <a:rPr lang="en-US" sz="1200" dirty="0"/>
              <a:t>Non-Spin Plan: 2,403 MW</a:t>
            </a:r>
          </a:p>
        </p:txBody>
      </p:sp>
      <p:graphicFrame>
        <p:nvGraphicFramePr>
          <p:cNvPr id="9" name="Chart 8">
            <a:extLst>
              <a:ext uri="{FF2B5EF4-FFF2-40B4-BE49-F238E27FC236}">
                <a16:creationId xmlns:a16="http://schemas.microsoft.com/office/drawing/2014/main" id="{F408669D-24D3-476F-884C-5BF2A6FE5E81}"/>
              </a:ext>
            </a:extLst>
          </p:cNvPr>
          <p:cNvGraphicFramePr>
            <a:graphicFrameLocks/>
          </p:cNvGraphicFramePr>
          <p:nvPr>
            <p:extLst>
              <p:ext uri="{D42A27DB-BD31-4B8C-83A1-F6EECF244321}">
                <p14:modId xmlns:p14="http://schemas.microsoft.com/office/powerpoint/2010/main" val="3042349679"/>
              </p:ext>
            </p:extLst>
          </p:nvPr>
        </p:nvGraphicFramePr>
        <p:xfrm>
          <a:off x="381000" y="875505"/>
          <a:ext cx="3971925" cy="278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2043457-78A3-4B0C-B235-8CD4C444FABB}"/>
              </a:ext>
            </a:extLst>
          </p:cNvPr>
          <p:cNvGraphicFramePr>
            <a:graphicFrameLocks/>
          </p:cNvGraphicFramePr>
          <p:nvPr>
            <p:extLst>
              <p:ext uri="{D42A27DB-BD31-4B8C-83A1-F6EECF244321}">
                <p14:modId xmlns:p14="http://schemas.microsoft.com/office/powerpoint/2010/main" val="488778454"/>
              </p:ext>
            </p:extLst>
          </p:nvPr>
        </p:nvGraphicFramePr>
        <p:xfrm>
          <a:off x="4702528" y="863402"/>
          <a:ext cx="3971925" cy="2786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930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CD34-4B2B-BE19-2742-A23B2E26E7FD}"/>
              </a:ext>
            </a:extLst>
          </p:cNvPr>
          <p:cNvSpPr>
            <a:spLocks noGrp="1"/>
          </p:cNvSpPr>
          <p:nvPr>
            <p:ph type="title"/>
          </p:nvPr>
        </p:nvSpPr>
        <p:spPr/>
        <p:txBody>
          <a:bodyPr/>
          <a:lstStyle/>
          <a:p>
            <a:r>
              <a:rPr lang="en-US"/>
              <a:t>Analysis Framework for RTM Impacts</a:t>
            </a:r>
          </a:p>
        </p:txBody>
      </p:sp>
      <p:sp>
        <p:nvSpPr>
          <p:cNvPr id="3" name="Content Placeholder 2">
            <a:extLst>
              <a:ext uri="{FF2B5EF4-FFF2-40B4-BE49-F238E27FC236}">
                <a16:creationId xmlns:a16="http://schemas.microsoft.com/office/drawing/2014/main" id="{3F0E801D-BA9C-B15F-3F78-725AF08B5779}"/>
              </a:ext>
            </a:extLst>
          </p:cNvPr>
          <p:cNvSpPr>
            <a:spLocks noGrp="1"/>
          </p:cNvSpPr>
          <p:nvPr>
            <p:ph idx="1"/>
          </p:nvPr>
        </p:nvSpPr>
        <p:spPr>
          <a:xfrm>
            <a:off x="86879" y="630315"/>
            <a:ext cx="8752321" cy="4215388"/>
          </a:xfrm>
        </p:spPr>
        <p:txBody>
          <a:bodyPr/>
          <a:lstStyle/>
          <a:p>
            <a:pPr marL="0" indent="0">
              <a:buNone/>
            </a:pPr>
            <a:r>
              <a:rPr lang="en-US" dirty="0"/>
              <a:t>Scenarios Evaluated</a:t>
            </a:r>
          </a:p>
          <a:p>
            <a:r>
              <a:rPr lang="en-US" sz="1600" dirty="0">
                <a:solidFill>
                  <a:schemeClr val="tx1"/>
                </a:solidFill>
              </a:rPr>
              <a:t>Case 1: Real-Time Co-optimization (RTC) without ASDC floors using max(min(2000,”95%”)-0.01,0) for proxy floors</a:t>
            </a:r>
          </a:p>
          <a:p>
            <a:r>
              <a:rPr lang="en-US" sz="1600" dirty="0">
                <a:solidFill>
                  <a:schemeClr val="tx1"/>
                </a:solidFill>
              </a:rPr>
              <a:t>Case 2: RTC with $15 per MW per hour ASDC floors using (min(2000,”95%”) – 0.01) for proxy floors</a:t>
            </a:r>
          </a:p>
          <a:p>
            <a:r>
              <a:rPr lang="en-US" sz="1600" dirty="0">
                <a:solidFill>
                  <a:schemeClr val="tx1"/>
                </a:solidFill>
              </a:rPr>
              <a:t>Case 3 (for prices): Derived from case 1 and 2 outputs to explicitly isolate the impacts of the ASDC floor and ignore impacts from proxy offer floors and the </a:t>
            </a:r>
            <a:r>
              <a:rPr lang="en-US" sz="1600" u="sng" dirty="0">
                <a:solidFill>
                  <a:schemeClr val="tx1"/>
                </a:solidFill>
              </a:rPr>
              <a:t>lack of Ancillary Service Offer data available for the simulations</a:t>
            </a:r>
            <a:r>
              <a:rPr lang="en-US" sz="1600" dirty="0">
                <a:solidFill>
                  <a:schemeClr val="tx1"/>
                </a:solidFill>
              </a:rPr>
              <a:t>.</a:t>
            </a:r>
          </a:p>
          <a:p>
            <a:pPr lvl="1"/>
            <a:r>
              <a:rPr lang="en-US" sz="1600" dirty="0">
                <a:solidFill>
                  <a:schemeClr val="tx1"/>
                </a:solidFill>
              </a:rPr>
              <a:t>If the ASDC floor sets the price for ERCOT Contingency Reserve Service (ECRS) or Non-Spinning Reserve Service (Non-Spin) in case 2, use the case 2 prices.</a:t>
            </a:r>
          </a:p>
          <a:p>
            <a:pPr lvl="1"/>
            <a:r>
              <a:rPr lang="en-US" sz="1600" dirty="0">
                <a:solidFill>
                  <a:schemeClr val="tx1"/>
                </a:solidFill>
              </a:rPr>
              <a:t>Otherwise use the case 1 prices.</a:t>
            </a:r>
          </a:p>
          <a:p>
            <a:pPr lvl="1"/>
            <a:r>
              <a:rPr lang="en-US" sz="1600" dirty="0">
                <a:solidFill>
                  <a:schemeClr val="tx1"/>
                </a:solidFill>
              </a:rPr>
              <a:t>Case 3 Ancillary Service procurement quantities are assumed equal to case 2 procurement quantities.</a:t>
            </a:r>
          </a:p>
        </p:txBody>
      </p:sp>
      <p:sp>
        <p:nvSpPr>
          <p:cNvPr id="4" name="Slide Number Placeholder 3">
            <a:extLst>
              <a:ext uri="{FF2B5EF4-FFF2-40B4-BE49-F238E27FC236}">
                <a16:creationId xmlns:a16="http://schemas.microsoft.com/office/drawing/2014/main" id="{DA59D5B0-2BB3-A1AA-E0DE-801E10E24EF4}"/>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6" name="TextBox 5">
            <a:extLst>
              <a:ext uri="{FF2B5EF4-FFF2-40B4-BE49-F238E27FC236}">
                <a16:creationId xmlns:a16="http://schemas.microsoft.com/office/drawing/2014/main" id="{7100244E-96B8-6FC2-4E66-38D5CA62A0DF}"/>
              </a:ext>
            </a:extLst>
          </p:cNvPr>
          <p:cNvSpPr txBox="1"/>
          <p:nvPr/>
        </p:nvSpPr>
        <p:spPr>
          <a:xfrm>
            <a:off x="124367" y="4613635"/>
            <a:ext cx="8895265" cy="1569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a:t>Simulations of historical days are hampered by a lack of existing Real-Time Ancillary Service Offers.  </a:t>
            </a:r>
          </a:p>
          <a:p>
            <a:pPr marL="285750" indent="-285750">
              <a:buFont typeface="Arial" panose="020B0604020202020204" pitchFamily="34" charset="0"/>
              <a:buChar char="•"/>
            </a:pPr>
            <a:r>
              <a:rPr lang="en-US" sz="1600" dirty="0"/>
              <a:t>While we don’t expect this to be a typical case in practice, this means that the simulation results can be dominated by proxy offers.</a:t>
            </a:r>
          </a:p>
          <a:p>
            <a:pPr marL="285750" indent="-285750">
              <a:buFont typeface="Arial" panose="020B0604020202020204" pitchFamily="34" charset="0"/>
              <a:buChar char="•"/>
            </a:pPr>
            <a:r>
              <a:rPr lang="en-US" sz="1600" dirty="0"/>
              <a:t>Combined, cases 2 and 3 attempt to address this and provide the range of expected pricing outcomes with actual outcomes falling in between and being dependent on offer behavior.</a:t>
            </a:r>
          </a:p>
        </p:txBody>
      </p:sp>
    </p:spTree>
    <p:extLst>
      <p:ext uri="{BB962C8B-B14F-4D97-AF65-F5344CB8AC3E}">
        <p14:creationId xmlns:p14="http://schemas.microsoft.com/office/powerpoint/2010/main" val="4084472889"/>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7" ma:contentTypeDescription="Create a new document." ma:contentTypeScope="" ma:versionID="f334b19ed6e11c8a018bfc43c5e9f5e2">
  <xsd:schema xmlns:xsd="http://www.w3.org/2001/XMLSchema" xmlns:xs="http://www.w3.org/2001/XMLSchema" xmlns:p="http://schemas.microsoft.com/office/2006/metadata/properties" xmlns:ns2="8d5ee879-813f-4fb9-b7c2-a59846c21aeb" targetNamespace="http://schemas.microsoft.com/office/2006/metadata/properties" ma:root="true" ma:fieldsID="6d0723ded436bfb6175ba8e1f6eccadf"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element ref="ns2:Dimensions" minOccurs="0"/>
                <xsd:element ref="ns2:MediaServiceObjectDetectorVersions" minOccurs="0"/>
                <xsd:element ref="ns2:Mon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imensions" ma:index="12" nillable="true" ma:displayName="Dimensions" ma:format="Dropdown" ma:internalName="Dimensions">
      <xsd:simpleType>
        <xsd:restriction base="dms:Choice">
          <xsd:enumeration value="Widescreen (16:9)"/>
          <xsd:enumeration value="Default Width"/>
          <xsd:enumeration value="HD"/>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onth" ma:index="14" nillable="true" ma:displayName="Month"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imensions xmlns="8d5ee879-813f-4fb9-b7c2-a59846c21aeb">Default Width</Dimensions>
    <Month xmlns="8d5ee879-813f-4fb9-b7c2-a59846c21aeb" xsi:nil="true"/>
  </documentManagement>
</p:properties>
</file>

<file path=customXml/itemProps1.xml><?xml version="1.0" encoding="utf-8"?>
<ds:datastoreItem xmlns:ds="http://schemas.openxmlformats.org/officeDocument/2006/customXml" ds:itemID="{F86A6CD9-B3E1-40D4-996B-E55652A7B6CC}">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666</TotalTime>
  <Words>2166</Words>
  <Application>Microsoft Office PowerPoint</Application>
  <PresentationFormat>On-screen Show (4:3)</PresentationFormat>
  <Paragraphs>161</Paragraphs>
  <Slides>22</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Calibri</vt:lpstr>
      <vt:lpstr>Cover Slide</vt:lpstr>
      <vt:lpstr>Horizontal Theme</vt:lpstr>
      <vt:lpstr>Vertical Theme</vt:lpstr>
      <vt:lpstr>PowerPoint Presentation</vt:lpstr>
      <vt:lpstr>Introduction</vt:lpstr>
      <vt:lpstr>ERCOT’s Perspective on the Concept of a ASDC Floor for the DAM and RTM, as Proposed by TCPA</vt:lpstr>
      <vt:lpstr>ERCOT’s Perspective on the Concept of TCPA’s Comments cont.</vt:lpstr>
      <vt:lpstr>ASDCs within the Optimization </vt:lpstr>
      <vt:lpstr>The Ancillary Service Plan and the AORDC</vt:lpstr>
      <vt:lpstr>Illustration of ASDCs with a Floor (ECRS and Non-Spin)</vt:lpstr>
      <vt:lpstr>Illustration of ASDCs with a Floor (ECRS and Non-Spin) cont.</vt:lpstr>
      <vt:lpstr>Analysis Framework for RTM Impacts</vt:lpstr>
      <vt:lpstr>Analysis Framework for RTM Impacts cont.</vt:lpstr>
      <vt:lpstr>Summary of Results Across All Datasets Analyzed</vt:lpstr>
      <vt:lpstr>Summary of Results Across All Datasets Analyzed cont.</vt:lpstr>
      <vt:lpstr>Additional Analysis Details by Study Month and Case </vt:lpstr>
      <vt:lpstr>Average Ancillary Service Shortages by Month Studied</vt:lpstr>
      <vt:lpstr>Average Ancillary Service Shortages by Month Studied cont.</vt:lpstr>
      <vt:lpstr>Average Ancillary Service Procurement by Month Studied</vt:lpstr>
      <vt:lpstr>Average Ancillary Service Procurement by Month Studied cont.</vt:lpstr>
      <vt:lpstr>Average Real-Time Prices by Month Studied – Energy and Ancillary Services</vt:lpstr>
      <vt:lpstr>Average Real-Time Prices by Month Studied – Energy and Ancillary Services cont.</vt:lpstr>
      <vt:lpstr>Total Real-Time Energy and Ancillary Service Value by Month Studied</vt:lpstr>
      <vt:lpstr>Real-Time Energy and Ancillary Service Value by Month Studied cont.</vt:lpstr>
      <vt:lpstr>Conclusions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Maggio, Dave</cp:lastModifiedBy>
  <cp:revision>24</cp:revision>
  <cp:lastPrinted>2017-10-10T21:31:05Z</cp:lastPrinted>
  <dcterms:created xsi:type="dcterms:W3CDTF">2016-01-21T15:20:31Z</dcterms:created>
  <dcterms:modified xsi:type="dcterms:W3CDTF">2025-03-20T19:34:01Z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2023-04-04T20:11:24Z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2ffd7455-2a10-4c42-ab9a-33fe7556bcb5</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