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3"/>
  </p:notesMasterIdLst>
  <p:handoutMasterIdLst>
    <p:handoutMasterId r:id="rId14"/>
  </p:handoutMasterIdLst>
  <p:sldIdLst>
    <p:sldId id="542" r:id="rId6"/>
    <p:sldId id="586" r:id="rId7"/>
    <p:sldId id="587" r:id="rId8"/>
    <p:sldId id="588" r:id="rId9"/>
    <p:sldId id="589" r:id="rId10"/>
    <p:sldId id="590" r:id="rId11"/>
    <p:sldId id="59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94" y="6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3/20/2025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3/20/2025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323987"/>
          </a:xfrm>
          <a:prstGeom prst="rect">
            <a:avLst/>
          </a:prstGeom>
          <a:noFill/>
        </p:spPr>
        <p:txBody>
          <a:bodyPr wrap="square" rtlCol="0">
            <a:spAutoFit/>
          </a:bodyPr>
          <a:lstStyle/>
          <a:p>
            <a:r>
              <a:rPr lang="en-US" sz="2400" b="1" dirty="0"/>
              <a:t>NPRR 1268, 1269, 1270 Summary</a:t>
            </a: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March 25, 2025</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0580FA23-D72F-8973-E439-76AA88C6576E}"/>
              </a:ext>
            </a:extLst>
          </p:cNvPr>
          <p:cNvSpPr/>
          <p:nvPr/>
        </p:nvSpPr>
        <p:spPr>
          <a:xfrm>
            <a:off x="887275" y="5290319"/>
            <a:ext cx="3236378" cy="577081"/>
          </a:xfrm>
          <a:prstGeom prst="rect">
            <a:avLst/>
          </a:prstGeom>
          <a:solidFill>
            <a:srgbClr val="E6EB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882F34-5CD7-77FF-26AB-733089DA9AAA}"/>
              </a:ext>
            </a:extLst>
          </p:cNvPr>
          <p:cNvSpPr>
            <a:spLocks noGrp="1"/>
          </p:cNvSpPr>
          <p:nvPr>
            <p:ph type="title"/>
          </p:nvPr>
        </p:nvSpPr>
        <p:spPr/>
        <p:txBody>
          <a:bodyPr/>
          <a:lstStyle/>
          <a:p>
            <a:r>
              <a:rPr lang="en-US" dirty="0"/>
              <a:t>Summary and Timeline of NPRRs</a:t>
            </a:r>
          </a:p>
        </p:txBody>
      </p:sp>
      <p:sp>
        <p:nvSpPr>
          <p:cNvPr id="3" name="Content Placeholder 2">
            <a:extLst>
              <a:ext uri="{FF2B5EF4-FFF2-40B4-BE49-F238E27FC236}">
                <a16:creationId xmlns:a16="http://schemas.microsoft.com/office/drawing/2014/main" id="{67088AC7-184E-73E6-9FDA-8EAA07FA1C79}"/>
              </a:ext>
            </a:extLst>
          </p:cNvPr>
          <p:cNvSpPr>
            <a:spLocks noGrp="1"/>
          </p:cNvSpPr>
          <p:nvPr>
            <p:ph idx="1"/>
          </p:nvPr>
        </p:nvSpPr>
        <p:spPr>
          <a:xfrm>
            <a:off x="304800" y="838200"/>
            <a:ext cx="8534400" cy="2550229"/>
          </a:xfrm>
        </p:spPr>
        <p:txBody>
          <a:bodyPr/>
          <a:lstStyle/>
          <a:p>
            <a:pPr>
              <a:defRPr/>
            </a:pPr>
            <a:r>
              <a:rPr lang="en-US" sz="1600" dirty="0">
                <a:solidFill>
                  <a:srgbClr val="2D3338"/>
                </a:solidFill>
              </a:rPr>
              <a:t>NPRR1268 for ASDC Modifications (IMM sponsor)</a:t>
            </a:r>
          </a:p>
          <a:p>
            <a:pPr>
              <a:defRPr/>
            </a:pPr>
            <a:endParaRPr lang="en-US" sz="600" dirty="0">
              <a:solidFill>
                <a:srgbClr val="2D3338"/>
              </a:solidFill>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1600" dirty="0">
                <a:solidFill>
                  <a:srgbClr val="2D3338"/>
                </a:solidFill>
                <a:latin typeface="Arial"/>
              </a:rPr>
              <a:t>NPRR1269 for 3 Parameter/Policy Changes (ERCOT sponsor)</a:t>
            </a:r>
          </a:p>
          <a:p>
            <a:pPr lvl="1" indent="-342900">
              <a:buFont typeface="Arial" panose="020B0604020202020204" pitchFamily="34" charset="0"/>
              <a:buChar char="-"/>
              <a:defRPr/>
            </a:pPr>
            <a:r>
              <a:rPr lang="en-US" sz="1400" dirty="0">
                <a:solidFill>
                  <a:srgbClr val="2D3338"/>
                </a:solidFill>
                <a:latin typeface="Arial"/>
              </a:rPr>
              <a:t>AS Proxy Offer </a:t>
            </a:r>
            <a:r>
              <a:rPr lang="en-US" sz="1400" dirty="0">
                <a:solidFill>
                  <a:srgbClr val="2D3338"/>
                </a:solidFill>
              </a:rPr>
              <a:t>Floors</a:t>
            </a:r>
          </a:p>
          <a:p>
            <a:pPr lvl="1" indent="-342900">
              <a:buFont typeface="Arial" panose="020B0604020202020204" pitchFamily="34" charset="0"/>
              <a:buChar char="-"/>
              <a:defRPr/>
            </a:pPr>
            <a:r>
              <a:rPr lang="en-US" sz="1400" dirty="0"/>
              <a:t>Ancillary Service Demand Curves (</a:t>
            </a:r>
            <a:r>
              <a:rPr lang="en-US" sz="1400" dirty="0">
                <a:solidFill>
                  <a:srgbClr val="2D3338"/>
                </a:solidFill>
              </a:rPr>
              <a:t>ASDCs) for Reliability Unit Commitment (RUC)</a:t>
            </a:r>
          </a:p>
          <a:p>
            <a:pPr lvl="1" indent="-342900">
              <a:buFont typeface="Arial" panose="020B0604020202020204" pitchFamily="34" charset="0"/>
              <a:buChar char="-"/>
              <a:defRPr/>
            </a:pPr>
            <a:r>
              <a:rPr lang="en-US" sz="1400" dirty="0">
                <a:solidFill>
                  <a:srgbClr val="2D3338"/>
                </a:solidFill>
                <a:latin typeface="Arial"/>
              </a:rPr>
              <a:t>Ramp Rate Sharing</a:t>
            </a:r>
          </a:p>
          <a:p>
            <a:pPr lvl="1" indent="-342900">
              <a:buFont typeface="Arial" panose="020B0604020202020204" pitchFamily="34" charset="0"/>
              <a:buChar char="-"/>
              <a:defRPr/>
            </a:pPr>
            <a:endParaRPr kumimoji="0" lang="en-US" sz="900" b="0" i="0" u="none" strike="noStrike" kern="1200" cap="none" spc="0" normalizeH="0" baseline="0" noProof="0" dirty="0">
              <a:ln>
                <a:noFill/>
              </a:ln>
              <a:solidFill>
                <a:srgbClr val="2D3338"/>
              </a:solidFill>
              <a:effectLst/>
              <a:uLnTx/>
              <a:uFillTx/>
              <a:latin typeface="Arial"/>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2D3338"/>
                </a:solidFill>
                <a:effectLst/>
                <a:uLnTx/>
                <a:uFillTx/>
                <a:latin typeface="Arial"/>
                <a:ea typeface="+mn-ea"/>
                <a:cs typeface="+mn-cs"/>
              </a:rPr>
              <a:t>NPRR1270 for AS Qualification details (ERCOT sponsor)</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US" sz="900" dirty="0">
              <a:solidFill>
                <a:srgbClr val="2D3338"/>
              </a:solidFill>
              <a:latin typeface="Arial"/>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n-US" sz="1800" dirty="0">
              <a:solidFill>
                <a:srgbClr val="2D3338"/>
              </a:solidFill>
              <a:latin typeface="Arial"/>
            </a:endParaRPr>
          </a:p>
          <a:p>
            <a:pPr marL="0" marR="0" lvl="0" indent="0" algn="l" defTabSz="914400" rtl="0" eaLnBrk="1" fontAlgn="auto" latinLnBrk="0" hangingPunct="1">
              <a:lnSpc>
                <a:spcPct val="100000"/>
              </a:lnSpc>
              <a:spcBef>
                <a:spcPct val="20000"/>
              </a:spcBef>
              <a:spcAft>
                <a:spcPts val="0"/>
              </a:spcAft>
              <a:buClrTx/>
              <a:buSzTx/>
              <a:buNone/>
              <a:tabLst/>
              <a:defRPr/>
            </a:pPr>
            <a:r>
              <a:rPr lang="en-US" sz="1800" dirty="0">
                <a:solidFill>
                  <a:srgbClr val="2D3338"/>
                </a:solidFill>
                <a:latin typeface="Arial"/>
              </a:rPr>
              <a:t>                       </a:t>
            </a:r>
            <a:r>
              <a:rPr lang="en-US" sz="1800" u="sng" dirty="0">
                <a:solidFill>
                  <a:srgbClr val="2D3338"/>
                </a:solidFill>
                <a:latin typeface="Arial"/>
              </a:rPr>
              <a:t>Timeline and vetting of RTC+B NPRRs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2D3338"/>
              </a:solidFill>
              <a:effectLst/>
              <a:uLnTx/>
              <a:uFillTx/>
              <a:latin typeface="Arial"/>
              <a:ea typeface="+mn-ea"/>
              <a:cs typeface="+mn-cs"/>
            </a:endParaRPr>
          </a:p>
        </p:txBody>
      </p:sp>
      <p:sp>
        <p:nvSpPr>
          <p:cNvPr id="4" name="Slide Number Placeholder 3">
            <a:extLst>
              <a:ext uri="{FF2B5EF4-FFF2-40B4-BE49-F238E27FC236}">
                <a16:creationId xmlns:a16="http://schemas.microsoft.com/office/drawing/2014/main" id="{06359D52-8733-1E36-EBC3-3069EC3C5A75}"/>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Rectangle 4">
            <a:extLst>
              <a:ext uri="{FF2B5EF4-FFF2-40B4-BE49-F238E27FC236}">
                <a16:creationId xmlns:a16="http://schemas.microsoft.com/office/drawing/2014/main" id="{628ED4DC-9E50-C4BD-F160-9A91E51D42D7}"/>
              </a:ext>
            </a:extLst>
          </p:cNvPr>
          <p:cNvSpPr/>
          <p:nvPr/>
        </p:nvSpPr>
        <p:spPr>
          <a:xfrm>
            <a:off x="900276"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Jan 2025</a:t>
            </a:r>
          </a:p>
        </p:txBody>
      </p:sp>
      <p:sp>
        <p:nvSpPr>
          <p:cNvPr id="6" name="Rectangle 5">
            <a:extLst>
              <a:ext uri="{FF2B5EF4-FFF2-40B4-BE49-F238E27FC236}">
                <a16:creationId xmlns:a16="http://schemas.microsoft.com/office/drawing/2014/main" id="{1924E21C-D6BC-2307-1FE8-D02A4F091F26}"/>
              </a:ext>
            </a:extLst>
          </p:cNvPr>
          <p:cNvSpPr/>
          <p:nvPr/>
        </p:nvSpPr>
        <p:spPr>
          <a:xfrm>
            <a:off x="1968270"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7" name="Rectangle 6">
            <a:extLst>
              <a:ext uri="{FF2B5EF4-FFF2-40B4-BE49-F238E27FC236}">
                <a16:creationId xmlns:a16="http://schemas.microsoft.com/office/drawing/2014/main" id="{2C52613F-2D49-B9AA-4654-2916FCDD0644}"/>
              </a:ext>
            </a:extLst>
          </p:cNvPr>
          <p:cNvSpPr/>
          <p:nvPr/>
        </p:nvSpPr>
        <p:spPr>
          <a:xfrm>
            <a:off x="3046068"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8" name="Rectangle 7">
            <a:extLst>
              <a:ext uri="{FF2B5EF4-FFF2-40B4-BE49-F238E27FC236}">
                <a16:creationId xmlns:a16="http://schemas.microsoft.com/office/drawing/2014/main" id="{69B85056-ACF7-CBFC-C635-3EE093148A2D}"/>
              </a:ext>
            </a:extLst>
          </p:cNvPr>
          <p:cNvSpPr/>
          <p:nvPr/>
        </p:nvSpPr>
        <p:spPr>
          <a:xfrm>
            <a:off x="4123653"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9" name="Rectangle 8">
            <a:extLst>
              <a:ext uri="{FF2B5EF4-FFF2-40B4-BE49-F238E27FC236}">
                <a16:creationId xmlns:a16="http://schemas.microsoft.com/office/drawing/2014/main" id="{9972D68D-AEDD-2E50-FC17-14EF87BD9C59}"/>
              </a:ext>
            </a:extLst>
          </p:cNvPr>
          <p:cNvSpPr/>
          <p:nvPr/>
        </p:nvSpPr>
        <p:spPr>
          <a:xfrm>
            <a:off x="5193103"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0" name="Rectangle 9">
            <a:extLst>
              <a:ext uri="{FF2B5EF4-FFF2-40B4-BE49-F238E27FC236}">
                <a16:creationId xmlns:a16="http://schemas.microsoft.com/office/drawing/2014/main" id="{327BC7CB-3BA2-D33F-AAD4-5E1A7AA77539}"/>
              </a:ext>
            </a:extLst>
          </p:cNvPr>
          <p:cNvSpPr/>
          <p:nvPr/>
        </p:nvSpPr>
        <p:spPr>
          <a:xfrm>
            <a:off x="6248400" y="4808242"/>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1" name="TextBox 10">
            <a:extLst>
              <a:ext uri="{FF2B5EF4-FFF2-40B4-BE49-F238E27FC236}">
                <a16:creationId xmlns:a16="http://schemas.microsoft.com/office/drawing/2014/main" id="{28B93470-841D-2DEC-053C-EBF48C69E01E}"/>
              </a:ext>
            </a:extLst>
          </p:cNvPr>
          <p:cNvSpPr txBox="1"/>
          <p:nvPr/>
        </p:nvSpPr>
        <p:spPr>
          <a:xfrm>
            <a:off x="887275" y="4131625"/>
            <a:ext cx="1078992" cy="577081"/>
          </a:xfrm>
          <a:prstGeom prst="rect">
            <a:avLst/>
          </a:prstGeom>
          <a:noFill/>
          <a:ln>
            <a:solidFill>
              <a:schemeClr val="tx2"/>
            </a:solidFill>
          </a:ln>
        </p:spPr>
        <p:txBody>
          <a:bodyPr wrap="square" rtlCol="0">
            <a:spAutoFit/>
          </a:bodyPr>
          <a:lstStyle/>
          <a:p>
            <a:pPr algn="ctr"/>
            <a:r>
              <a:rPr lang="en-US" sz="1050" dirty="0"/>
              <a:t>File NPRRs</a:t>
            </a:r>
          </a:p>
          <a:p>
            <a:pPr algn="ctr"/>
            <a:r>
              <a:rPr lang="en-US" sz="1050" dirty="0"/>
              <a:t>(No impacts) Jan 28</a:t>
            </a:r>
          </a:p>
        </p:txBody>
      </p:sp>
      <p:sp>
        <p:nvSpPr>
          <p:cNvPr id="16" name="TextBox 15">
            <a:extLst>
              <a:ext uri="{FF2B5EF4-FFF2-40B4-BE49-F238E27FC236}">
                <a16:creationId xmlns:a16="http://schemas.microsoft.com/office/drawing/2014/main" id="{A8B31B4F-DF99-F5C6-8235-7AD64633C02E}"/>
              </a:ext>
            </a:extLst>
          </p:cNvPr>
          <p:cNvSpPr txBox="1"/>
          <p:nvPr/>
        </p:nvSpPr>
        <p:spPr>
          <a:xfrm>
            <a:off x="1959637" y="4132394"/>
            <a:ext cx="1078992" cy="577081"/>
          </a:xfrm>
          <a:prstGeom prst="rect">
            <a:avLst/>
          </a:prstGeom>
          <a:noFill/>
          <a:ln>
            <a:solidFill>
              <a:schemeClr val="tx1"/>
            </a:solidFill>
          </a:ln>
        </p:spPr>
        <p:txBody>
          <a:bodyPr wrap="square" rtlCol="0">
            <a:spAutoFit/>
          </a:bodyPr>
          <a:lstStyle/>
          <a:p>
            <a:pPr algn="ctr"/>
            <a:r>
              <a:rPr lang="en-US" sz="1050" dirty="0"/>
              <a:t>PRS Table NPRRs </a:t>
            </a:r>
          </a:p>
          <a:p>
            <a:pPr algn="ctr"/>
            <a:r>
              <a:rPr lang="en-US" sz="1050" dirty="0"/>
              <a:t>Feb 12</a:t>
            </a:r>
          </a:p>
        </p:txBody>
      </p:sp>
      <p:sp>
        <p:nvSpPr>
          <p:cNvPr id="17" name="TextBox 16">
            <a:extLst>
              <a:ext uri="{FF2B5EF4-FFF2-40B4-BE49-F238E27FC236}">
                <a16:creationId xmlns:a16="http://schemas.microsoft.com/office/drawing/2014/main" id="{278729C4-4AE8-CAE2-53C2-1F7B196E297E}"/>
              </a:ext>
            </a:extLst>
          </p:cNvPr>
          <p:cNvSpPr txBox="1"/>
          <p:nvPr/>
        </p:nvSpPr>
        <p:spPr>
          <a:xfrm>
            <a:off x="3044661" y="3970042"/>
            <a:ext cx="1078992" cy="738664"/>
          </a:xfrm>
          <a:prstGeom prst="rect">
            <a:avLst/>
          </a:prstGeom>
          <a:noFill/>
          <a:ln>
            <a:solidFill>
              <a:schemeClr val="tx1"/>
            </a:solidFill>
          </a:ln>
        </p:spPr>
        <p:txBody>
          <a:bodyPr wrap="square" rtlCol="0">
            <a:spAutoFit/>
          </a:bodyPr>
          <a:lstStyle/>
          <a:p>
            <a:pPr algn="ctr"/>
            <a:r>
              <a:rPr lang="en-US" sz="1050" dirty="0"/>
              <a:t>PRS Urgency &amp; </a:t>
            </a:r>
            <a:r>
              <a:rPr lang="en-US" sz="1050" dirty="0" err="1"/>
              <a:t>Apprv</a:t>
            </a:r>
            <a:r>
              <a:rPr lang="en-US" sz="1050" dirty="0"/>
              <a:t> 3/12</a:t>
            </a:r>
          </a:p>
          <a:p>
            <a:pPr algn="ctr"/>
            <a:r>
              <a:rPr lang="en-US" sz="1050" dirty="0"/>
              <a:t>TAC approval</a:t>
            </a:r>
          </a:p>
          <a:p>
            <a:pPr algn="ctr"/>
            <a:r>
              <a:rPr lang="en-US" sz="1050" dirty="0"/>
              <a:t>March 26</a:t>
            </a:r>
          </a:p>
        </p:txBody>
      </p:sp>
      <p:sp>
        <p:nvSpPr>
          <p:cNvPr id="18" name="TextBox 17">
            <a:extLst>
              <a:ext uri="{FF2B5EF4-FFF2-40B4-BE49-F238E27FC236}">
                <a16:creationId xmlns:a16="http://schemas.microsoft.com/office/drawing/2014/main" id="{7DBE5C1D-10EC-FA4B-C282-E12E2E05B40F}"/>
              </a:ext>
            </a:extLst>
          </p:cNvPr>
          <p:cNvSpPr txBox="1"/>
          <p:nvPr/>
        </p:nvSpPr>
        <p:spPr>
          <a:xfrm>
            <a:off x="4123653" y="4131625"/>
            <a:ext cx="1052902" cy="577081"/>
          </a:xfrm>
          <a:prstGeom prst="rect">
            <a:avLst/>
          </a:prstGeom>
          <a:noFill/>
          <a:ln>
            <a:solidFill>
              <a:schemeClr val="tx1"/>
            </a:solidFill>
          </a:ln>
        </p:spPr>
        <p:txBody>
          <a:bodyPr wrap="square" rtlCol="0">
            <a:spAutoFit/>
          </a:bodyPr>
          <a:lstStyle/>
          <a:p>
            <a:pPr algn="ctr"/>
            <a:r>
              <a:rPr lang="en-US" sz="1050" dirty="0"/>
              <a:t>Board Approval</a:t>
            </a:r>
          </a:p>
          <a:p>
            <a:pPr algn="ctr"/>
            <a:r>
              <a:rPr lang="en-US" sz="1050" dirty="0"/>
              <a:t>April 8</a:t>
            </a:r>
          </a:p>
        </p:txBody>
      </p:sp>
      <p:sp>
        <p:nvSpPr>
          <p:cNvPr id="20" name="TextBox 19">
            <a:extLst>
              <a:ext uri="{FF2B5EF4-FFF2-40B4-BE49-F238E27FC236}">
                <a16:creationId xmlns:a16="http://schemas.microsoft.com/office/drawing/2014/main" id="{6A753EBE-63B4-3320-8179-5A281F37CE63}"/>
              </a:ext>
            </a:extLst>
          </p:cNvPr>
          <p:cNvSpPr txBox="1"/>
          <p:nvPr/>
        </p:nvSpPr>
        <p:spPr>
          <a:xfrm>
            <a:off x="5167487" y="4131625"/>
            <a:ext cx="1049400" cy="577081"/>
          </a:xfrm>
          <a:prstGeom prst="rect">
            <a:avLst/>
          </a:prstGeom>
          <a:noFill/>
          <a:ln>
            <a:solidFill>
              <a:schemeClr val="tx1"/>
            </a:solidFill>
          </a:ln>
        </p:spPr>
        <p:txBody>
          <a:bodyPr wrap="square" rtlCol="0">
            <a:spAutoFit/>
          </a:bodyPr>
          <a:lstStyle/>
          <a:p>
            <a:pPr algn="ctr"/>
            <a:r>
              <a:rPr lang="en-US" sz="1050" dirty="0"/>
              <a:t>PUCT Approval</a:t>
            </a:r>
          </a:p>
          <a:p>
            <a:pPr algn="ctr"/>
            <a:r>
              <a:rPr lang="en-US" sz="1050" dirty="0"/>
              <a:t>May 15</a:t>
            </a:r>
          </a:p>
        </p:txBody>
      </p:sp>
      <p:sp>
        <p:nvSpPr>
          <p:cNvPr id="22" name="TextBox 21">
            <a:extLst>
              <a:ext uri="{FF2B5EF4-FFF2-40B4-BE49-F238E27FC236}">
                <a16:creationId xmlns:a16="http://schemas.microsoft.com/office/drawing/2014/main" id="{2FEED381-64B5-1DA9-053A-194DB9D368EF}"/>
              </a:ext>
            </a:extLst>
          </p:cNvPr>
          <p:cNvSpPr txBox="1"/>
          <p:nvPr/>
        </p:nvSpPr>
        <p:spPr>
          <a:xfrm>
            <a:off x="914400" y="5290319"/>
            <a:ext cx="3200400" cy="276999"/>
          </a:xfrm>
          <a:prstGeom prst="rect">
            <a:avLst/>
          </a:prstGeom>
          <a:noFill/>
        </p:spPr>
        <p:txBody>
          <a:bodyPr wrap="square" rtlCol="0">
            <a:spAutoFit/>
          </a:bodyPr>
          <a:lstStyle/>
          <a:p>
            <a:r>
              <a:rPr lang="en-US" sz="1200" dirty="0"/>
              <a:t>RTCBTF: Jan 14, 23, Feb 7,19, March 5, 25</a:t>
            </a:r>
          </a:p>
        </p:txBody>
      </p:sp>
      <p:sp>
        <p:nvSpPr>
          <p:cNvPr id="25" name="TextBox 24">
            <a:extLst>
              <a:ext uri="{FF2B5EF4-FFF2-40B4-BE49-F238E27FC236}">
                <a16:creationId xmlns:a16="http://schemas.microsoft.com/office/drawing/2014/main" id="{04D9A9EC-4E1A-3A60-4987-B6BD548FC4AC}"/>
              </a:ext>
            </a:extLst>
          </p:cNvPr>
          <p:cNvSpPr txBox="1"/>
          <p:nvPr/>
        </p:nvSpPr>
        <p:spPr>
          <a:xfrm>
            <a:off x="900344" y="5529895"/>
            <a:ext cx="3062056" cy="276999"/>
          </a:xfrm>
          <a:prstGeom prst="rect">
            <a:avLst/>
          </a:prstGeom>
          <a:noFill/>
        </p:spPr>
        <p:txBody>
          <a:bodyPr wrap="square" rtlCol="0">
            <a:spAutoFit/>
          </a:bodyPr>
          <a:lstStyle/>
          <a:p>
            <a:r>
              <a:rPr lang="en-US" sz="1200" dirty="0"/>
              <a:t>Stakeholder comments in Feb and March</a:t>
            </a:r>
          </a:p>
        </p:txBody>
      </p:sp>
      <p:sp>
        <p:nvSpPr>
          <p:cNvPr id="27" name="TextBox 26">
            <a:extLst>
              <a:ext uri="{FF2B5EF4-FFF2-40B4-BE49-F238E27FC236}">
                <a16:creationId xmlns:a16="http://schemas.microsoft.com/office/drawing/2014/main" id="{2E75FAE9-9B56-0CA1-601A-A3AE2041F86E}"/>
              </a:ext>
            </a:extLst>
          </p:cNvPr>
          <p:cNvSpPr txBox="1"/>
          <p:nvPr/>
        </p:nvSpPr>
        <p:spPr>
          <a:xfrm>
            <a:off x="4112868" y="5290319"/>
            <a:ext cx="1201530" cy="577081"/>
          </a:xfrm>
          <a:prstGeom prst="rect">
            <a:avLst/>
          </a:prstGeom>
          <a:solidFill>
            <a:srgbClr val="FFFF00"/>
          </a:solidFill>
        </p:spPr>
        <p:txBody>
          <a:bodyPr wrap="square" rtlCol="0">
            <a:spAutoFit/>
          </a:bodyPr>
          <a:lstStyle/>
          <a:p>
            <a:r>
              <a:rPr lang="en-US" sz="1050" dirty="0"/>
              <a:t>ERCOT window for “re-factoring” development</a:t>
            </a:r>
          </a:p>
        </p:txBody>
      </p:sp>
      <p:sp>
        <p:nvSpPr>
          <p:cNvPr id="28" name="TextBox 27">
            <a:extLst>
              <a:ext uri="{FF2B5EF4-FFF2-40B4-BE49-F238E27FC236}">
                <a16:creationId xmlns:a16="http://schemas.microsoft.com/office/drawing/2014/main" id="{CA1C3854-3292-0AA3-8D25-45E06D5AE48D}"/>
              </a:ext>
            </a:extLst>
          </p:cNvPr>
          <p:cNvSpPr txBox="1"/>
          <p:nvPr/>
        </p:nvSpPr>
        <p:spPr>
          <a:xfrm>
            <a:off x="5190453" y="5290319"/>
            <a:ext cx="2122815" cy="577081"/>
          </a:xfrm>
          <a:prstGeom prst="rect">
            <a:avLst/>
          </a:prstGeom>
          <a:solidFill>
            <a:schemeClr val="accent3">
              <a:lumMod val="40000"/>
              <a:lumOff val="60000"/>
            </a:schemeClr>
          </a:solidFill>
        </p:spPr>
        <p:txBody>
          <a:bodyPr wrap="square" rtlCol="0">
            <a:spAutoFit/>
          </a:bodyPr>
          <a:lstStyle/>
          <a:p>
            <a:r>
              <a:rPr lang="en-US" sz="1050" dirty="0"/>
              <a:t>ERCOT market trials deployed and begin on May 5, 2025</a:t>
            </a:r>
          </a:p>
          <a:p>
            <a:endParaRPr lang="en-US" sz="1050" dirty="0"/>
          </a:p>
        </p:txBody>
      </p:sp>
    </p:spTree>
    <p:extLst>
      <p:ext uri="{BB962C8B-B14F-4D97-AF65-F5344CB8AC3E}">
        <p14:creationId xmlns:p14="http://schemas.microsoft.com/office/powerpoint/2010/main" val="191838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AB27C-E39E-DD1D-FF33-DBE0826E15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E8E871-A615-EF97-2C50-77DC23504A36}"/>
              </a:ext>
            </a:extLst>
          </p:cNvPr>
          <p:cNvSpPr>
            <a:spLocks noGrp="1"/>
          </p:cNvSpPr>
          <p:nvPr>
            <p:ph type="title"/>
          </p:nvPr>
        </p:nvSpPr>
        <p:spPr/>
        <p:txBody>
          <a:bodyPr/>
          <a:lstStyle/>
          <a:p>
            <a:r>
              <a:rPr lang="en-US" dirty="0"/>
              <a:t>Summary of NPRR 1268</a:t>
            </a:r>
          </a:p>
        </p:txBody>
      </p:sp>
      <p:sp>
        <p:nvSpPr>
          <p:cNvPr id="3" name="Content Placeholder 2">
            <a:extLst>
              <a:ext uri="{FF2B5EF4-FFF2-40B4-BE49-F238E27FC236}">
                <a16:creationId xmlns:a16="http://schemas.microsoft.com/office/drawing/2014/main" id="{2031ADBB-6C08-954F-854D-70A3DDAB8B3E}"/>
              </a:ext>
            </a:extLst>
          </p:cNvPr>
          <p:cNvSpPr>
            <a:spLocks noGrp="1"/>
          </p:cNvSpPr>
          <p:nvPr>
            <p:ph idx="1"/>
          </p:nvPr>
        </p:nvSpPr>
        <p:spPr>
          <a:xfrm>
            <a:off x="304800" y="838201"/>
            <a:ext cx="8534400" cy="1447800"/>
          </a:xfrm>
        </p:spPr>
        <p:txBody>
          <a:bodyPr/>
          <a:lstStyle/>
          <a:p>
            <a:pPr>
              <a:defRPr/>
            </a:pPr>
            <a:r>
              <a:rPr lang="en-US" sz="1800" dirty="0">
                <a:solidFill>
                  <a:srgbClr val="2D3338"/>
                </a:solidFill>
              </a:rPr>
              <a:t>NPRR1268 RTC–Modification of Ancillary Service Demand Curves</a:t>
            </a:r>
          </a:p>
          <a:p>
            <a:pPr lvl="1">
              <a:defRPr/>
            </a:pPr>
            <a:r>
              <a:rPr lang="en-US" sz="1400" dirty="0">
                <a:solidFill>
                  <a:srgbClr val="2D3338"/>
                </a:solidFill>
              </a:rPr>
              <a:t>Purpose:  Improve shape of Ancillary Service Demand Curves in current protocols</a:t>
            </a:r>
          </a:p>
          <a:p>
            <a:pPr lvl="1">
              <a:defRPr/>
            </a:pPr>
            <a:r>
              <a:rPr lang="en-US" sz="1400" dirty="0">
                <a:solidFill>
                  <a:srgbClr val="2D3338"/>
                </a:solidFill>
              </a:rPr>
              <a:t>History: Filed by IMM Jan 28, 2025 after RTCBTF analysis and discussion</a:t>
            </a:r>
          </a:p>
          <a:p>
            <a:pPr lvl="2">
              <a:defRPr/>
            </a:pPr>
            <a:r>
              <a:rPr lang="en-US" sz="1050" dirty="0">
                <a:solidFill>
                  <a:srgbClr val="2D3338"/>
                </a:solidFill>
              </a:rPr>
              <a:t>Clarifying comments submitted by ERCOT and Hunt Energy</a:t>
            </a:r>
          </a:p>
          <a:p>
            <a:pPr lvl="2">
              <a:defRPr/>
            </a:pPr>
            <a:r>
              <a:rPr lang="en-US" sz="1050" dirty="0">
                <a:solidFill>
                  <a:srgbClr val="2D3338"/>
                </a:solidFill>
              </a:rPr>
              <a:t>Unanimous PRS approval at March 12, 2025 meeting</a:t>
            </a:r>
          </a:p>
          <a:p>
            <a:pPr lvl="2">
              <a:defRPr/>
            </a:pPr>
            <a:r>
              <a:rPr lang="en-US" sz="1050" dirty="0">
                <a:solidFill>
                  <a:srgbClr val="2D3338"/>
                </a:solidFill>
              </a:rPr>
              <a:t>IMM filed minor correction in comments March 19, 2025</a:t>
            </a:r>
          </a:p>
          <a:p>
            <a:pPr lvl="2">
              <a:defRPr/>
            </a:pPr>
            <a:endParaRPr lang="en-US" sz="1050" dirty="0">
              <a:solidFill>
                <a:srgbClr val="2D3338"/>
              </a:solidFill>
            </a:endParaRPr>
          </a:p>
          <a:p>
            <a:pPr>
              <a:defRPr/>
            </a:pPr>
            <a:endParaRPr lang="en-US" sz="700" dirty="0">
              <a:solidFill>
                <a:srgbClr val="2D3338"/>
              </a:solidFill>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2D3338"/>
              </a:solidFill>
              <a:effectLst/>
              <a:uLnTx/>
              <a:uFillTx/>
              <a:latin typeface="Arial"/>
              <a:ea typeface="+mn-ea"/>
              <a:cs typeface="+mn-cs"/>
            </a:endParaRPr>
          </a:p>
        </p:txBody>
      </p:sp>
      <p:sp>
        <p:nvSpPr>
          <p:cNvPr id="4" name="Slide Number Placeholder 3">
            <a:extLst>
              <a:ext uri="{FF2B5EF4-FFF2-40B4-BE49-F238E27FC236}">
                <a16:creationId xmlns:a16="http://schemas.microsoft.com/office/drawing/2014/main" id="{33D8778C-4516-4FD2-E1FC-6C270E157FDE}"/>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14" name="Picture 13" descr="Chart, line chart&#10;&#10;AI-generated content may be incorrect.">
            <a:extLst>
              <a:ext uri="{FF2B5EF4-FFF2-40B4-BE49-F238E27FC236}">
                <a16:creationId xmlns:a16="http://schemas.microsoft.com/office/drawing/2014/main" id="{811956D1-2A06-E1DC-964B-0E65FE15CA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392277"/>
            <a:ext cx="6629400" cy="3932323"/>
          </a:xfrm>
          <a:prstGeom prst="rect">
            <a:avLst/>
          </a:prstGeom>
          <a:ln>
            <a:solidFill>
              <a:schemeClr val="tx1"/>
            </a:solidFill>
          </a:ln>
        </p:spPr>
      </p:pic>
    </p:spTree>
    <p:extLst>
      <p:ext uri="{BB962C8B-B14F-4D97-AF65-F5344CB8AC3E}">
        <p14:creationId xmlns:p14="http://schemas.microsoft.com/office/powerpoint/2010/main" val="311036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9AB7-975D-ABED-5A4E-21A321406F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EF29E7-55AC-1885-8AF2-351CB882AE07}"/>
              </a:ext>
            </a:extLst>
          </p:cNvPr>
          <p:cNvSpPr>
            <a:spLocks noGrp="1"/>
          </p:cNvSpPr>
          <p:nvPr>
            <p:ph type="title"/>
          </p:nvPr>
        </p:nvSpPr>
        <p:spPr/>
        <p:txBody>
          <a:bodyPr/>
          <a:lstStyle/>
          <a:p>
            <a:r>
              <a:rPr lang="en-US" dirty="0"/>
              <a:t>Summary of NPRR1270</a:t>
            </a:r>
          </a:p>
        </p:txBody>
      </p:sp>
      <p:sp>
        <p:nvSpPr>
          <p:cNvPr id="3" name="Content Placeholder 2">
            <a:extLst>
              <a:ext uri="{FF2B5EF4-FFF2-40B4-BE49-F238E27FC236}">
                <a16:creationId xmlns:a16="http://schemas.microsoft.com/office/drawing/2014/main" id="{A763C2A4-4C0C-10CB-2A3F-864DFA6058BB}"/>
              </a:ext>
            </a:extLst>
          </p:cNvPr>
          <p:cNvSpPr>
            <a:spLocks noGrp="1"/>
          </p:cNvSpPr>
          <p:nvPr>
            <p:ph idx="1"/>
          </p:nvPr>
        </p:nvSpPr>
        <p:spPr>
          <a:xfrm>
            <a:off x="304800" y="838200"/>
            <a:ext cx="8534400" cy="3505199"/>
          </a:xfrm>
        </p:spPr>
        <p:txBody>
          <a:bodyPr/>
          <a:lstStyle/>
          <a:p>
            <a:pPr>
              <a:defRPr/>
            </a:pPr>
            <a:r>
              <a:rPr lang="en-US" sz="1800" dirty="0">
                <a:solidFill>
                  <a:srgbClr val="2D3338"/>
                </a:solidFill>
              </a:rPr>
              <a:t>NPRR1270 Additional Revisions Required for Implementation of RTC</a:t>
            </a:r>
          </a:p>
          <a:p>
            <a:pPr lvl="1">
              <a:defRPr/>
            </a:pPr>
            <a:endParaRPr lang="en-US" sz="800" dirty="0">
              <a:solidFill>
                <a:srgbClr val="2D3338"/>
              </a:solidFill>
            </a:endParaRPr>
          </a:p>
          <a:p>
            <a:pPr lvl="1">
              <a:defRPr/>
            </a:pPr>
            <a:r>
              <a:rPr lang="en-US" sz="1600" dirty="0">
                <a:solidFill>
                  <a:srgbClr val="2D3338"/>
                </a:solidFill>
              </a:rPr>
              <a:t>Purpose:  Clarifications including removal of automatic Ancillary Service qualification and added details on qualification for Resources providing AS in real-time.</a:t>
            </a:r>
          </a:p>
          <a:p>
            <a:pPr lvl="2">
              <a:defRPr/>
            </a:pPr>
            <a:r>
              <a:rPr lang="en-US" sz="1200" dirty="0">
                <a:solidFill>
                  <a:srgbClr val="2D3338"/>
                </a:solidFill>
              </a:rPr>
              <a:t>Removal of automatic qualification seen as key change to ensure reliable ancillary service awards and deployment, as well as help mitigate risk of market distortion by proxy offers.</a:t>
            </a:r>
          </a:p>
          <a:p>
            <a:pPr lvl="2">
              <a:defRPr/>
            </a:pPr>
            <a:r>
              <a:rPr lang="en-US" sz="1200" dirty="0">
                <a:solidFill>
                  <a:srgbClr val="2D3338"/>
                </a:solidFill>
              </a:rPr>
              <a:t>Proxy offers are administratively created by ERCOT when a QSE does not provide an offer price for its full range of capability for energy and/or ancillary services in the real-time market.</a:t>
            </a:r>
          </a:p>
          <a:p>
            <a:pPr lvl="1">
              <a:defRPr/>
            </a:pPr>
            <a:endParaRPr lang="en-US" sz="1600" dirty="0">
              <a:solidFill>
                <a:srgbClr val="2D3338"/>
              </a:solidFill>
            </a:endParaRPr>
          </a:p>
          <a:p>
            <a:pPr lvl="1">
              <a:defRPr/>
            </a:pPr>
            <a:r>
              <a:rPr lang="en-US" sz="1600" dirty="0">
                <a:solidFill>
                  <a:srgbClr val="2D3338"/>
                </a:solidFill>
              </a:rPr>
              <a:t>History: Filed by ERCOT Jan 28, 2025 after RTCBTF discussion</a:t>
            </a:r>
          </a:p>
          <a:p>
            <a:pPr lvl="2">
              <a:defRPr/>
            </a:pPr>
            <a:r>
              <a:rPr lang="en-US" sz="1200" dirty="0">
                <a:solidFill>
                  <a:srgbClr val="2D3338"/>
                </a:solidFill>
              </a:rPr>
              <a:t>No comments submitted</a:t>
            </a:r>
          </a:p>
          <a:p>
            <a:pPr lvl="2">
              <a:defRPr/>
            </a:pPr>
            <a:r>
              <a:rPr lang="en-US" sz="1200" dirty="0">
                <a:solidFill>
                  <a:srgbClr val="2D3338"/>
                </a:solidFill>
              </a:rPr>
              <a:t>Unanimous PRS approval at March 12, 2025 meeting</a:t>
            </a:r>
          </a:p>
          <a:p>
            <a:pPr marL="914400" lvl="2" indent="0">
              <a:buNone/>
              <a:defRPr/>
            </a:pPr>
            <a:endParaRPr lang="en-US" sz="1050" dirty="0">
              <a:solidFill>
                <a:srgbClr val="2D3338"/>
              </a:solidFill>
            </a:endParaRPr>
          </a:p>
        </p:txBody>
      </p:sp>
      <p:sp>
        <p:nvSpPr>
          <p:cNvPr id="4" name="Slide Number Placeholder 3">
            <a:extLst>
              <a:ext uri="{FF2B5EF4-FFF2-40B4-BE49-F238E27FC236}">
                <a16:creationId xmlns:a16="http://schemas.microsoft.com/office/drawing/2014/main" id="{0083AF8B-52BF-21E7-CE58-7A50E6D0FEC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6945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73AD5-12B4-8107-8C3E-14DD15525A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C7A1D6-A05C-97E2-9B15-EEBE59BA334E}"/>
              </a:ext>
            </a:extLst>
          </p:cNvPr>
          <p:cNvSpPr>
            <a:spLocks noGrp="1"/>
          </p:cNvSpPr>
          <p:nvPr>
            <p:ph type="title"/>
          </p:nvPr>
        </p:nvSpPr>
        <p:spPr/>
        <p:txBody>
          <a:bodyPr/>
          <a:lstStyle/>
          <a:p>
            <a:r>
              <a:rPr lang="en-US" dirty="0"/>
              <a:t>Summary of NPRR1269</a:t>
            </a:r>
          </a:p>
        </p:txBody>
      </p:sp>
      <p:sp>
        <p:nvSpPr>
          <p:cNvPr id="3" name="Content Placeholder 2">
            <a:extLst>
              <a:ext uri="{FF2B5EF4-FFF2-40B4-BE49-F238E27FC236}">
                <a16:creationId xmlns:a16="http://schemas.microsoft.com/office/drawing/2014/main" id="{13FC0F32-DD7F-CBF9-76A4-B9235EBF88A9}"/>
              </a:ext>
            </a:extLst>
          </p:cNvPr>
          <p:cNvSpPr>
            <a:spLocks noGrp="1"/>
          </p:cNvSpPr>
          <p:nvPr>
            <p:ph idx="1"/>
          </p:nvPr>
        </p:nvSpPr>
        <p:spPr>
          <a:xfrm>
            <a:off x="304800" y="838200"/>
            <a:ext cx="8534400" cy="5562599"/>
          </a:xfrm>
        </p:spPr>
        <p:txBody>
          <a:bodyPr/>
          <a:lstStyle/>
          <a:p>
            <a:pPr>
              <a:defRPr/>
            </a:pPr>
            <a:r>
              <a:rPr lang="en-US" sz="1800" dirty="0">
                <a:solidFill>
                  <a:srgbClr val="2D3338"/>
                </a:solidFill>
              </a:rPr>
              <a:t>NPRR1269 RTC+B Three Parameter Policy Issues</a:t>
            </a:r>
          </a:p>
          <a:p>
            <a:pPr lvl="1">
              <a:defRPr/>
            </a:pPr>
            <a:endParaRPr lang="en-US" sz="800" dirty="0">
              <a:solidFill>
                <a:srgbClr val="2D3338"/>
              </a:solidFill>
            </a:endParaRPr>
          </a:p>
          <a:p>
            <a:pPr lvl="1">
              <a:defRPr/>
            </a:pPr>
            <a:r>
              <a:rPr lang="en-US" sz="1600" dirty="0">
                <a:solidFill>
                  <a:srgbClr val="2D3338"/>
                </a:solidFill>
              </a:rPr>
              <a:t>Purpose:  Determines and codifies a group of policy changes that were deferred from the original RTC-related Protocols developed in 2020.  The three policy concepts below have been developed in coordination with the RTCBTF:</a:t>
            </a:r>
          </a:p>
          <a:p>
            <a:pPr lvl="2">
              <a:buFont typeface="+mj-lt"/>
              <a:buAutoNum type="arabicPeriod"/>
              <a:defRPr/>
            </a:pPr>
            <a:r>
              <a:rPr lang="en-US" sz="1200" dirty="0">
                <a:solidFill>
                  <a:srgbClr val="2D3338"/>
                </a:solidFill>
              </a:rPr>
              <a:t>Scaling factor values for ramping; </a:t>
            </a:r>
          </a:p>
          <a:p>
            <a:pPr lvl="2">
              <a:buFont typeface="+mj-lt"/>
              <a:buAutoNum type="arabicPeriod"/>
              <a:defRPr/>
            </a:pPr>
            <a:r>
              <a:rPr lang="en-US" sz="1200" dirty="0">
                <a:solidFill>
                  <a:srgbClr val="2D3338"/>
                </a:solidFill>
              </a:rPr>
              <a:t>Parameters for Ancillary Service proxy offers floors; and</a:t>
            </a:r>
          </a:p>
          <a:p>
            <a:pPr lvl="2">
              <a:buFont typeface="+mj-lt"/>
              <a:buAutoNum type="arabicPeriod"/>
              <a:defRPr/>
            </a:pPr>
            <a:r>
              <a:rPr lang="en-US" sz="1200" dirty="0">
                <a:solidFill>
                  <a:srgbClr val="2D3338"/>
                </a:solidFill>
              </a:rPr>
              <a:t>ASDCs for use in RUC studies.</a:t>
            </a:r>
          </a:p>
          <a:p>
            <a:pPr lvl="1">
              <a:defRPr/>
            </a:pPr>
            <a:endParaRPr lang="en-US" sz="1600" dirty="0">
              <a:solidFill>
                <a:srgbClr val="2D3338"/>
              </a:solidFill>
            </a:endParaRPr>
          </a:p>
          <a:p>
            <a:pPr marL="800100" lvl="1" indent="-342900">
              <a:buFont typeface="+mj-lt"/>
              <a:buAutoNum type="arabicPeriod"/>
              <a:defRPr/>
            </a:pPr>
            <a:r>
              <a:rPr lang="en-US" sz="1600" u="sng" dirty="0">
                <a:solidFill>
                  <a:srgbClr val="2D3338"/>
                </a:solidFill>
              </a:rPr>
              <a:t>Scaling Factors for Ramping</a:t>
            </a:r>
            <a:r>
              <a:rPr lang="en-US" sz="1600" dirty="0">
                <a:solidFill>
                  <a:srgbClr val="2D3338"/>
                </a:solidFill>
              </a:rPr>
              <a:t> has been supported with no additional discussion by stakeholders</a:t>
            </a:r>
          </a:p>
          <a:p>
            <a:pPr marL="800100" lvl="1" indent="-342900">
              <a:buFont typeface="+mj-lt"/>
              <a:buAutoNum type="arabicPeriod"/>
              <a:defRPr/>
            </a:pPr>
            <a:endParaRPr lang="en-US" sz="1600" u="sng" dirty="0">
              <a:solidFill>
                <a:srgbClr val="2D3338"/>
              </a:solidFill>
            </a:endParaRPr>
          </a:p>
          <a:p>
            <a:pPr marL="800100" lvl="1" indent="-342900">
              <a:buFont typeface="+mj-lt"/>
              <a:buAutoNum type="arabicPeriod"/>
              <a:defRPr/>
            </a:pPr>
            <a:r>
              <a:rPr lang="en-US" sz="1600" u="sng" dirty="0">
                <a:solidFill>
                  <a:srgbClr val="2D3338"/>
                </a:solidFill>
              </a:rPr>
              <a:t>Parameters for Ancillary Service Proxy Offer Floors</a:t>
            </a:r>
            <a:r>
              <a:rPr lang="en-US" sz="1600" dirty="0">
                <a:solidFill>
                  <a:srgbClr val="2D3338"/>
                </a:solidFill>
              </a:rPr>
              <a:t> has been an evolving discussion since November 2024.  </a:t>
            </a:r>
          </a:p>
          <a:p>
            <a:pPr lvl="2">
              <a:defRPr/>
            </a:pPr>
            <a:r>
              <a:rPr lang="en-US" sz="1100" dirty="0">
                <a:solidFill>
                  <a:srgbClr val="2D3338"/>
                </a:solidFill>
              </a:rPr>
              <a:t>Originally ERCOT proposed and IMM supported a $0 proxy offer floor, while most RTCBTF stakeholders supported a $2,000 proxy offer floor.</a:t>
            </a:r>
          </a:p>
          <a:p>
            <a:pPr lvl="2">
              <a:defRPr/>
            </a:pPr>
            <a:r>
              <a:rPr lang="en-US" sz="1100" dirty="0">
                <a:solidFill>
                  <a:srgbClr val="2D3338"/>
                </a:solidFill>
              </a:rPr>
              <a:t>After extensive debate over price distortions on both extremes, ERCOT proposed a compromise of using the minimum of $2,000 or X% of the ASDCs and was submitted as such in the original NPRR. </a:t>
            </a:r>
          </a:p>
          <a:p>
            <a:pPr lvl="2">
              <a:defRPr/>
            </a:pPr>
            <a:r>
              <a:rPr lang="en-US" sz="1100" dirty="0">
                <a:solidFill>
                  <a:srgbClr val="2D3338"/>
                </a:solidFill>
              </a:rPr>
              <a:t>ERCOT submitted comments setting the values to 95% of the ASDC (reflective of the value used in numerous studies).</a:t>
            </a:r>
          </a:p>
          <a:p>
            <a:pPr lvl="2">
              <a:defRPr/>
            </a:pPr>
            <a:r>
              <a:rPr lang="en-US" sz="1100" dirty="0">
                <a:solidFill>
                  <a:srgbClr val="2D3338"/>
                </a:solidFill>
              </a:rPr>
              <a:t>IMM and TIEC submitted concerns with the approach.</a:t>
            </a:r>
          </a:p>
          <a:p>
            <a:pPr lvl="2">
              <a:defRPr/>
            </a:pPr>
            <a:endParaRPr lang="en-US" sz="1000" dirty="0">
              <a:solidFill>
                <a:srgbClr val="2D3338"/>
              </a:solidFill>
            </a:endParaRPr>
          </a:p>
        </p:txBody>
      </p:sp>
      <p:sp>
        <p:nvSpPr>
          <p:cNvPr id="4" name="Slide Number Placeholder 3">
            <a:extLst>
              <a:ext uri="{FF2B5EF4-FFF2-40B4-BE49-F238E27FC236}">
                <a16:creationId xmlns:a16="http://schemas.microsoft.com/office/drawing/2014/main" id="{AC9CD5DD-75C6-2B6C-C07D-E1ED2D1211E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74570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71425-D6E7-7735-A0DB-926A4B9134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237B9-CA79-FE5B-7584-EE2DEA319A0B}"/>
              </a:ext>
            </a:extLst>
          </p:cNvPr>
          <p:cNvSpPr>
            <a:spLocks noGrp="1"/>
          </p:cNvSpPr>
          <p:nvPr>
            <p:ph type="title"/>
          </p:nvPr>
        </p:nvSpPr>
        <p:spPr/>
        <p:txBody>
          <a:bodyPr/>
          <a:lstStyle/>
          <a:p>
            <a:r>
              <a:rPr lang="en-US" dirty="0"/>
              <a:t>Summary of NPRR1269 (continued)</a:t>
            </a:r>
          </a:p>
        </p:txBody>
      </p:sp>
      <p:sp>
        <p:nvSpPr>
          <p:cNvPr id="3" name="Content Placeholder 2">
            <a:extLst>
              <a:ext uri="{FF2B5EF4-FFF2-40B4-BE49-F238E27FC236}">
                <a16:creationId xmlns:a16="http://schemas.microsoft.com/office/drawing/2014/main" id="{8A09E0E3-5249-1E07-7F47-C08EEC4667D6}"/>
              </a:ext>
            </a:extLst>
          </p:cNvPr>
          <p:cNvSpPr>
            <a:spLocks noGrp="1"/>
          </p:cNvSpPr>
          <p:nvPr>
            <p:ph idx="1"/>
          </p:nvPr>
        </p:nvSpPr>
        <p:spPr>
          <a:xfrm>
            <a:off x="304800" y="838200"/>
            <a:ext cx="8534400" cy="5562599"/>
          </a:xfrm>
        </p:spPr>
        <p:txBody>
          <a:bodyPr/>
          <a:lstStyle/>
          <a:p>
            <a:pPr>
              <a:defRPr/>
            </a:pPr>
            <a:r>
              <a:rPr lang="en-US" sz="1800" dirty="0">
                <a:solidFill>
                  <a:srgbClr val="2D3338"/>
                </a:solidFill>
              </a:rPr>
              <a:t>NPRR1269 RTC+B Three Parameter Policy Issues (continued)</a:t>
            </a:r>
          </a:p>
          <a:p>
            <a:pPr lvl="1">
              <a:defRPr/>
            </a:pPr>
            <a:endParaRPr lang="en-US" sz="800" dirty="0">
              <a:solidFill>
                <a:srgbClr val="2D3338"/>
              </a:solidFill>
            </a:endParaRPr>
          </a:p>
          <a:p>
            <a:pPr marL="800100" lvl="1" indent="-342900">
              <a:buFont typeface="+mj-lt"/>
              <a:buAutoNum type="arabicPeriod" startAt="3"/>
              <a:defRPr/>
            </a:pPr>
            <a:r>
              <a:rPr lang="en-US" sz="1600" u="sng" dirty="0">
                <a:solidFill>
                  <a:srgbClr val="2D3338"/>
                </a:solidFill>
              </a:rPr>
              <a:t>ASDCs for use in RUC </a:t>
            </a:r>
            <a:r>
              <a:rPr lang="en-US" sz="1600" dirty="0">
                <a:solidFill>
                  <a:srgbClr val="2D3338"/>
                </a:solidFill>
              </a:rPr>
              <a:t>Studies has also been an evolving discussion to determine the appropriate price signals with the RUC study tool to drive efficient RUC commitments (as needed by the Operator)</a:t>
            </a:r>
          </a:p>
          <a:p>
            <a:pPr lvl="2">
              <a:defRPr/>
            </a:pPr>
            <a:r>
              <a:rPr lang="en-US" sz="1200" dirty="0">
                <a:solidFill>
                  <a:srgbClr val="2D3338"/>
                </a:solidFill>
              </a:rPr>
              <a:t>ERCOT uses the RUC study tool to ensure there is enough capacity to meet demand for Energy and        </a:t>
            </a:r>
            <a:r>
              <a:rPr lang="en-US" sz="1200" dirty="0"/>
              <a:t>Ancillary Service requirements.</a:t>
            </a:r>
          </a:p>
          <a:p>
            <a:pPr lvl="2">
              <a:defRPr/>
            </a:pPr>
            <a:r>
              <a:rPr lang="en-US" sz="1200" dirty="0"/>
              <a:t>In developing the RTC Key Principles, it was assumed and planned for that that there would be a study to determine the appropriate ASDCs to use for RUC.</a:t>
            </a:r>
          </a:p>
          <a:p>
            <a:pPr lvl="2">
              <a:defRPr/>
            </a:pPr>
            <a:r>
              <a:rPr lang="en-US" sz="1200" dirty="0"/>
              <a:t>ERCOT provided analysis of the RUC tool and found that the ASDCs already planned for the RTM and DAM generally created effective solutions for the RUC operator and as such, could be used by RUC with only minimal changes (i.e., an ASDC floor).</a:t>
            </a:r>
          </a:p>
          <a:p>
            <a:pPr lvl="2">
              <a:defRPr/>
            </a:pPr>
            <a:r>
              <a:rPr lang="en-US" sz="1200" dirty="0"/>
              <a:t>To determine the specific value to use as an ASDC floor, ERCOT evaluated cases where there was more than sufficient capacity that could be committed by RUC or used to provide Ancillary Services, but where the RUC process would not solve for more incremental amounts of Ancillary Service shortages relative to ERCOT’s Ancillary Service Plan.</a:t>
            </a:r>
          </a:p>
          <a:p>
            <a:pPr lvl="2">
              <a:defRPr/>
            </a:pPr>
            <a:r>
              <a:rPr lang="en-US" sz="1200" dirty="0"/>
              <a:t>ERCOT codified $15 as the proposed ASDC floor in comments on March 3</a:t>
            </a:r>
          </a:p>
          <a:p>
            <a:pPr marL="457200" lvl="1" indent="0">
              <a:buNone/>
              <a:defRPr/>
            </a:pPr>
            <a:endParaRPr lang="en-US" sz="1600" u="sng" dirty="0">
              <a:solidFill>
                <a:srgbClr val="2D3338"/>
              </a:solidFill>
            </a:endParaRPr>
          </a:p>
        </p:txBody>
      </p:sp>
      <p:sp>
        <p:nvSpPr>
          <p:cNvPr id="4" name="Slide Number Placeholder 3">
            <a:extLst>
              <a:ext uri="{FF2B5EF4-FFF2-40B4-BE49-F238E27FC236}">
                <a16:creationId xmlns:a16="http://schemas.microsoft.com/office/drawing/2014/main" id="{7B7D9442-C0E9-EF04-C7C1-895FB5B20423}"/>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207593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6ED136-54EE-43B5-3C36-A56BC8C3CC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7077E-2D9C-F52E-A6F3-4EA1D0AE48A2}"/>
              </a:ext>
            </a:extLst>
          </p:cNvPr>
          <p:cNvSpPr>
            <a:spLocks noGrp="1"/>
          </p:cNvSpPr>
          <p:nvPr>
            <p:ph type="title"/>
          </p:nvPr>
        </p:nvSpPr>
        <p:spPr/>
        <p:txBody>
          <a:bodyPr/>
          <a:lstStyle/>
          <a:p>
            <a:r>
              <a:rPr lang="en-US" dirty="0"/>
              <a:t>Summary of NPRR1269 (continued)</a:t>
            </a:r>
          </a:p>
        </p:txBody>
      </p:sp>
      <p:sp>
        <p:nvSpPr>
          <p:cNvPr id="3" name="Content Placeholder 2">
            <a:extLst>
              <a:ext uri="{FF2B5EF4-FFF2-40B4-BE49-F238E27FC236}">
                <a16:creationId xmlns:a16="http://schemas.microsoft.com/office/drawing/2014/main" id="{70D13746-B3D9-DFD0-44CF-A70BD75AED06}"/>
              </a:ext>
            </a:extLst>
          </p:cNvPr>
          <p:cNvSpPr>
            <a:spLocks noGrp="1"/>
          </p:cNvSpPr>
          <p:nvPr>
            <p:ph idx="1"/>
          </p:nvPr>
        </p:nvSpPr>
        <p:spPr>
          <a:xfrm>
            <a:off x="304800" y="838200"/>
            <a:ext cx="8534400" cy="5562599"/>
          </a:xfrm>
        </p:spPr>
        <p:txBody>
          <a:bodyPr/>
          <a:lstStyle/>
          <a:p>
            <a:pPr>
              <a:defRPr/>
            </a:pPr>
            <a:r>
              <a:rPr lang="en-US" sz="1800" dirty="0">
                <a:solidFill>
                  <a:srgbClr val="2D3338"/>
                </a:solidFill>
              </a:rPr>
              <a:t>NPRR1269 RTC+B Three Parameter Policy Issues (continued)</a:t>
            </a:r>
          </a:p>
          <a:p>
            <a:pPr lvl="1">
              <a:defRPr/>
            </a:pPr>
            <a:endParaRPr lang="en-US" sz="800" dirty="0">
              <a:solidFill>
                <a:srgbClr val="2D3338"/>
              </a:solidFill>
            </a:endParaRPr>
          </a:p>
          <a:p>
            <a:pPr lvl="1">
              <a:defRPr/>
            </a:pPr>
            <a:r>
              <a:rPr lang="en-US" sz="1600" u="sng" dirty="0">
                <a:solidFill>
                  <a:srgbClr val="2D3338"/>
                </a:solidFill>
              </a:rPr>
              <a:t>TCPA comments March 4 propose applying $15 ASDC floor to Real-Time and DAM ASDCs </a:t>
            </a:r>
          </a:p>
          <a:p>
            <a:pPr lvl="2">
              <a:defRPr/>
            </a:pPr>
            <a:r>
              <a:rPr lang="en-US" sz="1400" dirty="0">
                <a:solidFill>
                  <a:srgbClr val="2D3338"/>
                </a:solidFill>
              </a:rPr>
              <a:t>RTCBTF has had on-going discussion of effectiveness of existing ASDCs</a:t>
            </a:r>
          </a:p>
          <a:p>
            <a:pPr lvl="2">
              <a:defRPr/>
            </a:pPr>
            <a:r>
              <a:rPr lang="en-US" sz="1400" dirty="0">
                <a:solidFill>
                  <a:srgbClr val="2D3338"/>
                </a:solidFill>
              </a:rPr>
              <a:t>When ERCOT identified floor needed for RU</a:t>
            </a:r>
            <a:r>
              <a:rPr lang="en-US" sz="1400" dirty="0"/>
              <a:t>C, multiple market participants voiced belief that floor should apply to real-time to provide </a:t>
            </a:r>
            <a:r>
              <a:rPr lang="en-US" sz="1400" dirty="0">
                <a:solidFill>
                  <a:srgbClr val="2D3338"/>
                </a:solidFill>
              </a:rPr>
              <a:t>similar price signal for self-commitment decision</a:t>
            </a:r>
          </a:p>
          <a:p>
            <a:pPr lvl="2">
              <a:defRPr/>
            </a:pPr>
            <a:r>
              <a:rPr lang="en-US" sz="1400" dirty="0">
                <a:solidFill>
                  <a:srgbClr val="2D3338"/>
                </a:solidFill>
              </a:rPr>
              <a:t>When ERCOT identified ASDC floor needed for RUC, multiple market participants voiced belief floor should apply to real-time for similar price signal for self-commitment decision</a:t>
            </a:r>
          </a:p>
          <a:p>
            <a:pPr lvl="2">
              <a:defRPr/>
            </a:pPr>
            <a:r>
              <a:rPr lang="en-US" sz="1400" dirty="0">
                <a:solidFill>
                  <a:srgbClr val="2D3338"/>
                </a:solidFill>
              </a:rPr>
              <a:t>ERCOT provided study to PRS to demonstrate the reliability and market impacts of the $15 floor</a:t>
            </a:r>
          </a:p>
          <a:p>
            <a:pPr lvl="1">
              <a:defRPr/>
            </a:pPr>
            <a:endParaRPr lang="en-US" sz="1600" dirty="0">
              <a:solidFill>
                <a:srgbClr val="2D3338"/>
              </a:solidFill>
            </a:endParaRPr>
          </a:p>
          <a:p>
            <a:pPr>
              <a:defRPr/>
            </a:pPr>
            <a:r>
              <a:rPr lang="en-US" sz="1800" dirty="0">
                <a:solidFill>
                  <a:srgbClr val="2D3338"/>
                </a:solidFill>
              </a:rPr>
              <a:t>NPRR1269 approved at PRS March 12 by ballot vote for TCPA Comments:</a:t>
            </a:r>
            <a:endParaRPr lang="en-US" sz="2000" dirty="0">
              <a:solidFill>
                <a:srgbClr val="2D3338"/>
              </a:solidFill>
            </a:endParaRPr>
          </a:p>
          <a:p>
            <a:pPr lvl="1">
              <a:defRPr/>
            </a:pPr>
            <a:r>
              <a:rPr lang="en-US" sz="1600" dirty="0">
                <a:solidFill>
                  <a:srgbClr val="2D3338"/>
                </a:solidFill>
              </a:rPr>
              <a:t>3 Consumers against</a:t>
            </a:r>
          </a:p>
          <a:p>
            <a:pPr lvl="1">
              <a:defRPr/>
            </a:pPr>
            <a:r>
              <a:rPr lang="en-US" sz="1600" dirty="0">
                <a:solidFill>
                  <a:srgbClr val="2D3338"/>
                </a:solidFill>
              </a:rPr>
              <a:t>All other segments unanimously supported</a:t>
            </a:r>
          </a:p>
          <a:p>
            <a:pPr lvl="1">
              <a:defRPr/>
            </a:pPr>
            <a:r>
              <a:rPr lang="en-US" sz="1600" dirty="0">
                <a:solidFill>
                  <a:srgbClr val="2D3338"/>
                </a:solidFill>
              </a:rPr>
              <a:t>This would reflect:</a:t>
            </a:r>
          </a:p>
          <a:p>
            <a:pPr lvl="2">
              <a:defRPr/>
            </a:pPr>
            <a:r>
              <a:rPr lang="en-US" sz="1400" dirty="0">
                <a:solidFill>
                  <a:srgbClr val="2D3338"/>
                </a:solidFill>
              </a:rPr>
              <a:t>AS Proxy Offer Floor as minimum of $2,000 or 95% ASDC</a:t>
            </a:r>
          </a:p>
          <a:p>
            <a:pPr lvl="2">
              <a:defRPr/>
            </a:pPr>
            <a:r>
              <a:rPr lang="en-US" sz="1400" dirty="0">
                <a:solidFill>
                  <a:srgbClr val="2D3338"/>
                </a:solidFill>
              </a:rPr>
              <a:t>RUC ASDC with $15 floor </a:t>
            </a:r>
          </a:p>
          <a:p>
            <a:pPr lvl="2">
              <a:defRPr/>
            </a:pPr>
            <a:r>
              <a:rPr lang="en-US" sz="1400" dirty="0"/>
              <a:t>RTM and </a:t>
            </a:r>
            <a:r>
              <a:rPr lang="en-US" sz="1400" dirty="0">
                <a:solidFill>
                  <a:srgbClr val="2D3338"/>
                </a:solidFill>
              </a:rPr>
              <a:t>DAM ASDCs with $15 floor</a:t>
            </a:r>
          </a:p>
        </p:txBody>
      </p:sp>
      <p:sp>
        <p:nvSpPr>
          <p:cNvPr id="4" name="Slide Number Placeholder 3">
            <a:extLst>
              <a:ext uri="{FF2B5EF4-FFF2-40B4-BE49-F238E27FC236}">
                <a16:creationId xmlns:a16="http://schemas.microsoft.com/office/drawing/2014/main" id="{2F34CCD9-1787-FD55-B5FA-741A76CB7EC6}"/>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973422075"/>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Props1.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docProps/app.xml><?xml version="1.0" encoding="utf-8"?>
<Properties xmlns="http://schemas.openxmlformats.org/officeDocument/2006/extended-properties" xmlns:vt="http://schemas.openxmlformats.org/officeDocument/2006/docPropsVTypes">
  <Template/>
  <TotalTime>23391</TotalTime>
  <Words>930</Words>
  <Application>Microsoft Office PowerPoint</Application>
  <PresentationFormat>On-screen Show (4:3)</PresentationFormat>
  <Paragraphs>106</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Cover Slide</vt:lpstr>
      <vt:lpstr>Horizontal Theme</vt:lpstr>
      <vt:lpstr>PowerPoint Presentation</vt:lpstr>
      <vt:lpstr>Summary and Timeline of NPRRs</vt:lpstr>
      <vt:lpstr>Summary of NPRR 1268</vt:lpstr>
      <vt:lpstr>Summary of NPRR1270</vt:lpstr>
      <vt:lpstr>Summary of NPRR1269</vt:lpstr>
      <vt:lpstr>Summary of NPRR1269 (continued)</vt:lpstr>
      <vt:lpstr>Summary of NPRR1269 (continued)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627</cp:revision>
  <cp:lastPrinted>2017-10-10T21:31:05Z</cp:lastPrinted>
  <dcterms:created xsi:type="dcterms:W3CDTF">2016-01-21T15:20:31Z</dcterms:created>
  <dcterms:modified xsi:type="dcterms:W3CDTF">2025-03-20T20:24:25Z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