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47"/>
  </p:notesMasterIdLst>
  <p:handoutMasterIdLst>
    <p:handoutMasterId r:id="rId48"/>
  </p:handoutMasterIdLst>
  <p:sldIdLst>
    <p:sldId id="260" r:id="rId7"/>
    <p:sldId id="258" r:id="rId8"/>
    <p:sldId id="263" r:id="rId9"/>
    <p:sldId id="308" r:id="rId10"/>
    <p:sldId id="310" r:id="rId11"/>
    <p:sldId id="313" r:id="rId12"/>
    <p:sldId id="314" r:id="rId13"/>
    <p:sldId id="272" r:id="rId14"/>
    <p:sldId id="262" r:id="rId15"/>
    <p:sldId id="264" r:id="rId16"/>
    <p:sldId id="291" r:id="rId17"/>
    <p:sldId id="265" r:id="rId18"/>
    <p:sldId id="271" r:id="rId19"/>
    <p:sldId id="273" r:id="rId20"/>
    <p:sldId id="274" r:id="rId21"/>
    <p:sldId id="266" r:id="rId22"/>
    <p:sldId id="275" r:id="rId23"/>
    <p:sldId id="267" r:id="rId24"/>
    <p:sldId id="278" r:id="rId25"/>
    <p:sldId id="279" r:id="rId26"/>
    <p:sldId id="268" r:id="rId27"/>
    <p:sldId id="280" r:id="rId28"/>
    <p:sldId id="281" r:id="rId29"/>
    <p:sldId id="269" r:id="rId30"/>
    <p:sldId id="282" r:id="rId31"/>
    <p:sldId id="283" r:id="rId32"/>
    <p:sldId id="270" r:id="rId33"/>
    <p:sldId id="284" r:id="rId34"/>
    <p:sldId id="285" r:id="rId35"/>
    <p:sldId id="295" r:id="rId36"/>
    <p:sldId id="286" r:id="rId37"/>
    <p:sldId id="293" r:id="rId38"/>
    <p:sldId id="287" r:id="rId39"/>
    <p:sldId id="288" r:id="rId40"/>
    <p:sldId id="305" r:id="rId41"/>
    <p:sldId id="289" r:id="rId42"/>
    <p:sldId id="311" r:id="rId43"/>
    <p:sldId id="312" r:id="rId44"/>
    <p:sldId id="315" r:id="rId45"/>
    <p:sldId id="290" r:id="rId4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  <p:cmAuthor id="2" name="Hinojosa, Jose Luis" initials="HJL" lastIdx="3" clrIdx="1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  <p:cmAuthor id="3" name="DuBro, Jackson" initials="DJ" lastIdx="1" clrIdx="2">
    <p:extLst>
      <p:ext uri="{19B8F6BF-5375-455C-9EA6-DF929625EA0E}">
        <p15:presenceInfo xmlns:p15="http://schemas.microsoft.com/office/powerpoint/2012/main" userId="S::Jackson.DuBro@ercot.com::eeee7753-3465-4fb5-8530-4a50b4dcc9f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6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79590" autoAdjust="0"/>
  </p:normalViewPr>
  <p:slideViewPr>
    <p:cSldViewPr showGuides="1">
      <p:cViewPr varScale="1">
        <p:scale>
          <a:sx n="99" d="100"/>
          <a:sy n="99" d="100"/>
        </p:scale>
        <p:origin x="2004" y="7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43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trike="noStrike" baseline="0" dirty="0"/>
              <a:t>Total regulation deployed comparison in the last 3 months. There is a slight increase in regulation down during HE11-14</a:t>
            </a:r>
            <a:endParaRPr lang="en-US" b="0" u="sng" strike="noStrik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22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91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Similar levels of reg up deployment overall compared to previous years.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05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Overall Regulation down deployment in February 2025 is consistent with that of the previous two years. There was an increase in regulation down deployment from HE 10-13</a:t>
            </a:r>
            <a:endParaRPr lang="en-US" b="0" u="none" strike="noStrike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335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Total regulation deployed compared with the previous two years.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590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Zero crossing regulation is generally lower to the last two years. The lower zero crossing percentages are seen during ramp hours.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447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Overall, we see that it is above 70% for all hours and lower compared to previous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48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Average regulation up exhaustion rate for all hours is 1.22% which is less than last February. FFRS originally wasn’t accounted for in the regulation calculations but is now included.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28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Average regulation down exhaustion rate for all hours is 1.85%, which is lower than last year.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70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Regulation up bias occurrence for consecutive SCED intervals for all hours is 99 and peak hours is 10.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59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Regulation down bias occurrence for consecutive SCED intervals for all hours is 127 and peak hours is 41.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815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trike="noStrik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725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The load is generally more than the last 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880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total load is more than the last year</a:t>
            </a:r>
          </a:p>
          <a:p>
            <a:endParaRPr lang="en-US" dirty="0"/>
          </a:p>
          <a:p>
            <a:r>
              <a:rPr lang="en-US" dirty="0"/>
              <a:t>Net Load: dashed line.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692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Overall hourly load ramp trend remained similar compared to the last couple of years.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212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Wind generation is lower than last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0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Net Capacity on Start-Up/</a:t>
            </a:r>
            <a:r>
              <a:rPr lang="en-US" strike="noStrike" dirty="0" err="1"/>
              <a:t>ShutDown</a:t>
            </a:r>
            <a:r>
              <a:rPr lang="en-US" strike="noStrike" dirty="0"/>
              <a:t> are generally following the trends of the last two years.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345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Forecast – Actual</a:t>
            </a:r>
          </a:p>
          <a:p>
            <a:r>
              <a:rPr lang="en-US" dirty="0"/>
              <a:t>+</a:t>
            </a:r>
            <a:r>
              <a:rPr lang="en-US" dirty="0" err="1"/>
              <a:t>ve</a:t>
            </a:r>
            <a:r>
              <a:rPr lang="en-US" baseline="0" dirty="0"/>
              <a:t> Error =&gt; Over forecasted load</a:t>
            </a:r>
          </a:p>
          <a:p>
            <a:r>
              <a:rPr lang="en-US" strike="noStrike" baseline="0" dirty="0"/>
              <a:t>-</a:t>
            </a:r>
            <a:r>
              <a:rPr lang="en-US" strike="noStrike" baseline="0" dirty="0" err="1"/>
              <a:t>ve</a:t>
            </a:r>
            <a:r>
              <a:rPr lang="en-US" strike="noStrike" baseline="0" dirty="0"/>
              <a:t> Error +&gt; Under forecasted load</a:t>
            </a:r>
          </a:p>
          <a:p>
            <a:endParaRPr lang="en-US" strike="noStrike" baseline="0" dirty="0"/>
          </a:p>
          <a:p>
            <a:r>
              <a:rPr lang="en-US" strike="noStrike" baseline="0" dirty="0"/>
              <a:t>HE 9-11 had under forecasted load, and HE 16 -17 had over forecasted load</a:t>
            </a:r>
          </a:p>
          <a:p>
            <a:r>
              <a:rPr lang="en-US" strike="noStrike" baseline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141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Error = Forecast – Actual</a:t>
            </a:r>
          </a:p>
          <a:p>
            <a:endParaRPr lang="en-US" dirty="0"/>
          </a:p>
          <a:p>
            <a:r>
              <a:rPr lang="en-US" dirty="0"/>
              <a:t>Min, Max,</a:t>
            </a:r>
            <a:r>
              <a:rPr lang="en-US" baseline="0" dirty="0"/>
              <a:t> 10</a:t>
            </a:r>
            <a:r>
              <a:rPr lang="en-US" baseline="30000" dirty="0"/>
              <a:t>th</a:t>
            </a:r>
            <a:r>
              <a:rPr lang="en-US" baseline="0" dirty="0"/>
              <a:t>, 90</a:t>
            </a:r>
            <a:r>
              <a:rPr lang="en-US" baseline="30000" dirty="0"/>
              <a:t>th</a:t>
            </a:r>
            <a:r>
              <a:rPr lang="en-US" baseline="0" dirty="0"/>
              <a:t> percentile</a:t>
            </a:r>
          </a:p>
          <a:p>
            <a:r>
              <a:rPr lang="en-US" baseline="0" dirty="0"/>
              <a:t>15-minute intervals</a:t>
            </a:r>
          </a:p>
          <a:p>
            <a:endParaRPr lang="en-US" baseline="0" dirty="0"/>
          </a:p>
          <a:p>
            <a:r>
              <a:rPr lang="en-US" baseline="0" dirty="0"/>
              <a:t>Max Positive Forecast Error:</a:t>
            </a:r>
          </a:p>
          <a:p>
            <a:r>
              <a:rPr lang="en-US" b="0" baseline="0" dirty="0">
                <a:solidFill>
                  <a:srgbClr val="FF0000"/>
                </a:solidFill>
                <a:highlight>
                  <a:srgbClr val="FF0000"/>
                </a:highlight>
              </a:rPr>
              <a:t>2/21/2025</a:t>
            </a:r>
            <a:r>
              <a:rPr lang="en-US" baseline="0" dirty="0">
                <a:solidFill>
                  <a:srgbClr val="FF0000"/>
                </a:solidFill>
              </a:rPr>
              <a:t> </a:t>
            </a:r>
            <a:r>
              <a:rPr lang="en-US" baseline="0" dirty="0"/>
              <a:t>HE -&gt; </a:t>
            </a:r>
            <a:r>
              <a:rPr lang="en-US" sz="1800" b="0" i="0" u="none" strike="noStrike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382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baseline="0" dirty="0"/>
              <a:t>MW</a:t>
            </a:r>
          </a:p>
          <a:p>
            <a:r>
              <a:rPr lang="en-US" baseline="0" dirty="0"/>
              <a:t>Max Negative Forecast Error:</a:t>
            </a:r>
          </a:p>
          <a:p>
            <a:r>
              <a:rPr lang="en-US" b="0" baseline="0" dirty="0"/>
              <a:t>2/19/2025</a:t>
            </a:r>
            <a:r>
              <a:rPr lang="en-US" baseline="0" dirty="0"/>
              <a:t> HE10 -&gt;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-581 </a:t>
            </a:r>
            <a:r>
              <a:rPr lang="en-US" baseline="0" dirty="0"/>
              <a:t>MW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132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Largest expected generation deviation occurs during solar ramps. We see a positive average expected generation deviation in February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97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3/12/18</a:t>
            </a:r>
            <a:r>
              <a:rPr lang="en-US" baseline="0" dirty="0"/>
              <a:t> – Integral ACE Time Constant Changed from 60 min to 45 min</a:t>
            </a:r>
          </a:p>
          <a:p>
            <a:r>
              <a:rPr lang="en-US" baseline="0" dirty="0"/>
              <a:t>5/17/18 – K4 Changed from 0.3 to 0.2 and K5 Changed from 0.4 to 0.5</a:t>
            </a:r>
          </a:p>
          <a:p>
            <a:r>
              <a:rPr lang="en-US" baseline="0" dirty="0"/>
              <a:t>12/4/18 – 10:05 AM – K6 Changed from 0 to 0.5</a:t>
            </a:r>
          </a:p>
          <a:p>
            <a:r>
              <a:rPr lang="en-US" baseline="0" dirty="0"/>
              <a:t>2/12/19 – 2:15 PM – K6 changed from 0.5 to 1.0</a:t>
            </a:r>
          </a:p>
          <a:p>
            <a:r>
              <a:rPr lang="en-US" baseline="0" dirty="0"/>
              <a:t>3/12/19 – 2:10 PM – PWRR Threshold from 10 to 15 MW/min</a:t>
            </a:r>
          </a:p>
          <a:p>
            <a:r>
              <a:rPr lang="en-US" baseline="0" dirty="0"/>
              <a:t>3/19/19 – 2:15 PM – PWRR Threshold from 15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4/01/19 – 10:00 AM – K5 changed from 0.5 to 0.4 and Max. Integral ACE Feedback changed from 250 to 150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4/24/19 – 1:15 PM – Max. Integral ACE Feedback changed from 150 to 160. PWRR Threshold changed from 20 to 25.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5/22/19 – 1:10 PM – K5 changed from 0.4 to 0.5, Max Integral ACE feedback changed from 160 to 200, PWRR Threshold changed from 25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6/17/20 – 10 AM - PWRR Calculation method changed from Direct to Interpolated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9/1/20 – 11 AM - Max Integral ACE Feedback changed from 200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9/3/20 – 3 PM - Max Integral ACE Feedback changed from 250 to 300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9/4/20 – 3 PM - Max Integral ACE Feedback changed from 300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6/1/21 – 10:00 AM – K8 Changed from 0 to 0.5, PSRR Threshold changed to 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6/2/21 – 10:00 AM – PSRR Threshold changed from 10 to 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6/3/21 – 10:00 AM – K8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6/4/21 – 10:00 AM – K8 Changed from 0.75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9/2/21 – 10:00 AM – PSRR Threshold changed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6/7/22 – 10:30 AM – K7 Changed from 0 to 0.5, PDCTRR Min/Max Threshold changed to 10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6/8/22 – 10:30 AM – PDCTRR Min/Max Threshold changed from 10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6/9/22 – 10:30 AM – K7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6/10/22 – 10:30 AM – K7 Changed from 0.07 to 1.0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7/21/22 – 10:00 AM–Max Integral ACE Feedback changed from 250 to 350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7/21/22 – 05:10 PM – K5 Changed from 0.5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7/22/22 – 09:40 PM – K5 Changed from 1 to 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7/27/22 – 08:40 AM – PSRR Threshold changed to 40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6/12/23  - PSRR dynamic threshold enabled. The Max PSSR started at 80 MW/min for sunrise and sunset hours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6/15/23 – The Max PSRR threshold increased to 100 MW/min for sunrise and sunset hours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10/26/23 – Max Integral ACE Feedback changed from 350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05/30/24 – Max Integral ACE Feedback changed from 250 to 350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10/31/24– K5 changed to 0.5 to 1 to correct the time error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11/1/24  - K5 changed from 1 to 0.75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11/5/24 – K5 changed from 0.75 to 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11/18/24 – K5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11/22/24 – K5 changed from 0.75 to 0.5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379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Expected Generation Deviation Breakdown</a:t>
            </a:r>
            <a:r>
              <a:rPr lang="en-US" baseline="0" dirty="0"/>
              <a:t> by resource type and we see significant contribution from wind and solar during the ramping hours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815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Comparing </a:t>
            </a:r>
            <a:r>
              <a:rPr lang="en-US" baseline="0" dirty="0"/>
              <a:t>renewables vs non-renewables. IRR resources are the main contributor for most part of the day.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429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strike="noStrike" dirty="0">
                <a:effectLst/>
              </a:rPr>
              <a:t>1-min NSFL ramp values were examined in bins of 10 MWs  (as tracked on x-axis) and the average rate of intervals during which regulation was exhausted (i.e. remaining regulation was less than 5 MW) was computed (as tracked on y-axis).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strike="noStrike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strike="noStrike" dirty="0">
                <a:effectLst/>
              </a:rPr>
              <a:t>NSFL includes Large Loads and Steel Mills that are not following SCED dispatch.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strike="noStrike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strike="noStrike" dirty="0">
                <a:effectLst/>
              </a:rPr>
              <a:t>Trend is the same: we see low correlation between regulation exhaustion and NSFL ramp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017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81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baseline="0" dirty="0"/>
              <a:t>For intra-hour wind ramp forecast, SCED PWRR MAE is consistent and smaller than the persistence forecast on average. More errors occur during ramping hours.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08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0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baseline="0" dirty="0"/>
              <a:t>For intra-hour solar ramp forecast, SCED PSRR is generally performing better when compared to the persistence forecast, particularly during the most significant solar ramp hours.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77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Similar to wind, generally we see greater forecast errors during ramping periods. </a:t>
            </a:r>
            <a:endParaRPr lang="en-US" strike="noStrike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87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83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98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98575"/>
          </a:xfrm>
          <a:prstGeom prst="rect">
            <a:avLst/>
          </a:prstGeom>
        </p:spPr>
        <p:txBody>
          <a:bodyPr/>
          <a:lstStyle>
            <a:lvl1pPr algn="l">
              <a:defRPr sz="3200" b="1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772400" cy="2057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120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Footer text goes here.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Regulation Bias Analysis Post SCR-773</a:t>
            </a:r>
          </a:p>
          <a:p>
            <a:r>
              <a:rPr lang="en-US" dirty="0"/>
              <a:t>February 2025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March 17, 2025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dirty="0"/>
              <a:t>Total Regulation Deployed Comparison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Total regulation deployed for the last three months.</a:t>
            </a:r>
          </a:p>
        </p:txBody>
      </p:sp>
    </p:spTree>
    <p:extLst>
      <p:ext uri="{BB962C8B-B14F-4D97-AF65-F5344CB8AC3E}">
        <p14:creationId xmlns:p14="http://schemas.microsoft.com/office/powerpoint/2010/main" val="817164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Total Regulation Deployed Comparison - Monthly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1F39A4-559C-138D-F97E-3B149D52E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874058"/>
            <a:ext cx="8458200" cy="510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66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u="sng" dirty="0"/>
              <a:t>Metric 1</a:t>
            </a:r>
            <a:r>
              <a:rPr lang="en-US" b="1" dirty="0"/>
              <a:t>: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Trend and monitor the regulation deployed by hour.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33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70872A-52CB-9DB2-851F-86FAF3B6B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321" y="1371600"/>
            <a:ext cx="5087679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79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7D192C-BD3E-712C-9F3B-1595CBE95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395" y="862361"/>
            <a:ext cx="8413209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64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97FEAC-B160-B778-1B88-E84D686FF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395" y="862361"/>
            <a:ext cx="8413209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67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2</a:t>
            </a:r>
            <a:r>
              <a:rPr lang="en-US" dirty="0"/>
              <a:t>: Total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</a:t>
            </a:r>
            <a:r>
              <a:rPr lang="en-US" u="sng" dirty="0"/>
              <a:t>50MW</a:t>
            </a:r>
            <a:r>
              <a:rPr lang="en-US" dirty="0"/>
              <a:t> for total regulation deployed by hour for peak hours.</a:t>
            </a:r>
          </a:p>
        </p:txBody>
      </p:sp>
    </p:spTree>
    <p:extLst>
      <p:ext uri="{BB962C8B-B14F-4D97-AF65-F5344CB8AC3E}">
        <p14:creationId xmlns:p14="http://schemas.microsoft.com/office/powerpoint/2010/main" val="2699303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A1EE5D-EC4D-6D5D-AD66-24521ABA4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875691"/>
            <a:ext cx="8686800" cy="510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16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u="sng" dirty="0"/>
              <a:t>Metric 3</a:t>
            </a:r>
            <a:r>
              <a:rPr lang="en-US" sz="3200" dirty="0"/>
              <a:t>: 15-min Intervals Where Both REGUP/REGDN Were Deployed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85% for the number of intervals where regulation deployment was both up and down.</a:t>
            </a:r>
          </a:p>
        </p:txBody>
      </p:sp>
    </p:spTree>
    <p:extLst>
      <p:ext uri="{BB962C8B-B14F-4D97-AF65-F5344CB8AC3E}">
        <p14:creationId xmlns:p14="http://schemas.microsoft.com/office/powerpoint/2010/main" val="1300947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“Zero” Crossing Regulation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FFE0CA-4999-75C7-F074-889603206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140284"/>
            <a:ext cx="5197618" cy="480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58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Discussion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Current GTBD Parameters &amp; References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Metric to measure Regulation bias and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comparison for last three months.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Total Regulation (net) Deployed Comparison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15-minute interval comparison by each hour for 2023, 2024, and 2025 months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Exhaustion Rate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bias for consecutive 5-min SCED intervals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Time Error &amp; Contributing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“Zero” Crossing Regulation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B1D368-80F0-C3FE-316C-DE24FB5F3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362200"/>
            <a:ext cx="6107864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89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Metric 4: Regulation Exhaustion Rate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Track the regulation exhaustion rate for all hours (not to exceed 5%.)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09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Exhaustion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9DF25C-ECCA-0B45-4E3B-B11853B16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70" y="862361"/>
            <a:ext cx="7797460" cy="51332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E44CF1-7EDA-A163-15EE-BED6D6DE82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1371600"/>
            <a:ext cx="183668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92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Exhaustion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EE3015-F652-95EA-2D3E-4E477EB23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22" y="862361"/>
            <a:ext cx="7803556" cy="51332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2561B1-4B80-40C1-CFAE-165FF8706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1447800"/>
            <a:ext cx="2025031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96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5</a:t>
            </a:r>
            <a:r>
              <a:rPr lang="en-US" dirty="0"/>
              <a:t>: Stats on REGUP Bias for Consecutive 5-min Intervals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Using a 50MW filter, target 15 occurrences or less per month for regulation bias of six or more consecutive 5-minute intervals for peak hours.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39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Bias for Consecutive SCED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8DB38F-2DD0-6091-36BE-30F635ECA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8" y="990600"/>
            <a:ext cx="8352244" cy="51332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917D15-D611-8173-C359-A37BE07D0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1219200"/>
            <a:ext cx="2083678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57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Bias for Consecutive SCED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F73121-23D0-9CB7-3D74-7A2611B22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07" y="862361"/>
            <a:ext cx="8980186" cy="51332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6EB7BC-7E98-A03B-8650-324252A9F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990600"/>
            <a:ext cx="214246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95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and Contributing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Accumulated Time Error, Load and Wind Ramp, PWRR Error, Start-Up/Shut-Down Hours, STLF Error, and Expected Generation Deviation.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63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Accumulation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9C0CFD-66CB-6C74-3382-443A9FD26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50" y="892844"/>
            <a:ext cx="8431499" cy="507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32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34200" y="6492875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29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906B05F-123C-42E7-BEF1-5172A8865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Profile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54C8CD-09DE-DA48-CBD8-1BE8F7BCED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223" y="862361"/>
            <a:ext cx="8687553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26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GTBD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3953"/>
          <a:stretch/>
        </p:blipFill>
        <p:spPr>
          <a:xfrm>
            <a:off x="152400" y="5184334"/>
            <a:ext cx="3886200" cy="2380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C44CD5-7FF1-45AD-BFEC-857104743C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525" y="787614"/>
            <a:ext cx="6838950" cy="41814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2D2A14-AD5D-456B-B858-3DC6E2131F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5719164"/>
            <a:ext cx="4419600" cy="3045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FBDF1D-CB1E-2732-9011-4A9CE88816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2542" y="4969089"/>
            <a:ext cx="3458058" cy="120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01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Load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8BC5F1-8329-6BC5-FEB9-80FF6EE8C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68" y="862361"/>
            <a:ext cx="8669263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92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Ramp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1A68CC-30D3-80B0-5CBA-D0BCDBC5F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68" y="862361"/>
            <a:ext cx="8669263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259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79E1DD-706B-47CA-C7FF-EBDEA8435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23" y="862361"/>
            <a:ext cx="8510754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80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Start-Up &amp; Shut-Down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8DA83D-E5A1-27A6-CC34-08A44FA0C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961" y="892844"/>
            <a:ext cx="8468078" cy="507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39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Short-Term Load Forecast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DE49F5-8532-D564-1242-85C700C0A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06" y="862361"/>
            <a:ext cx="8626588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842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STLF Error 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8A3FB9-A65A-C3A8-5D72-5B7FE06D1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06" y="990388"/>
            <a:ext cx="8449788" cy="487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962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86327B-268D-9C38-6139-33EB59586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50" y="862361"/>
            <a:ext cx="8431499" cy="51332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31A56F-4DAE-5EC1-C718-64E5C61E7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4876800"/>
            <a:ext cx="1733224" cy="89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663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5E5018-E587-EC67-D8CD-F49750377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12" y="1334842"/>
            <a:ext cx="8297375" cy="41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080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2CCFB4-0846-F989-FB29-C4AA2C4E6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64" y="1438483"/>
            <a:ext cx="8303472" cy="39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958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48EFC-1C9F-C206-CB08-100FB8E0D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Non-SCED Qualified Flexible Load (NSFL) Ramping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0188E-16E1-E63B-B8CA-14A88C76C3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7" name="Content Placeholder 6" descr="Chart, scatter chart&#10;&#10;AI-generated content may be incorrect.">
            <a:extLst>
              <a:ext uri="{FF2B5EF4-FFF2-40B4-BE49-F238E27FC236}">
                <a16:creationId xmlns:a16="http://schemas.microsoft.com/office/drawing/2014/main" id="{B8B32907-BC0C-6ECC-CADE-F3473166D4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58037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E16466-A408-27FC-7A10-89543F6CC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466" y="838200"/>
            <a:ext cx="8375534" cy="536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568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34245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940202-E927-A92A-D187-27D059D97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838200"/>
            <a:ext cx="8153400" cy="535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7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D2EB60-67C1-1962-4528-3E563FCF0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914400"/>
            <a:ext cx="8305801" cy="528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17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859684-29EA-181B-7CB3-6345C5E55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762000"/>
            <a:ext cx="8305800" cy="543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7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285664-02C7-2EAE-DA0B-EE3B8F1B0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667000"/>
            <a:ext cx="5333391" cy="189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91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Metrics to Measure SCR-773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Trend and monitor the regulation deployed by hour.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50 MW for total regulation deployed by hour for peak 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85% for the number of  intervals where regulation deployment  was both up and down for peak 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Track the Regulation exhaustion rate for all hours (not to exceed 5%).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Using a 50MW filter, target 15 occurrences or less per month for regulation bias of six or more consecutive 5 minute intervals for peak hours.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613280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RCOT Identity">
    <a:dk1>
      <a:sysClr val="windowText" lastClr="000000"/>
    </a:dk1>
    <a:lt1>
      <a:srgbClr val="FFFFFF"/>
    </a:lt1>
    <a:dk2>
      <a:srgbClr val="5B6770"/>
    </a:dk2>
    <a:lt2>
      <a:srgbClr val="FFFFFF"/>
    </a:lt2>
    <a:accent1>
      <a:srgbClr val="00ACC8"/>
    </a:accent1>
    <a:accent2>
      <a:srgbClr val="5B6770"/>
    </a:accent2>
    <a:accent3>
      <a:srgbClr val="00CE7D"/>
    </a:accent3>
    <a:accent4>
      <a:srgbClr val="003764"/>
    </a:accent4>
    <a:accent5>
      <a:srgbClr val="6650B1"/>
    </a:accent5>
    <a:accent6>
      <a:srgbClr val="910258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48F63C-08AC-4CDD-B36F-0851B11853CB}">
  <ds:schemaRefs>
    <ds:schemaRef ds:uri="http://purl.org/dc/elements/1.1/"/>
    <ds:schemaRef ds:uri="http://schemas.openxmlformats.org/package/2006/metadata/core-properties"/>
    <ds:schemaRef ds:uri="http://purl.org/dc/terms/"/>
    <ds:schemaRef ds:uri="c34af464-7aa1-4edd-9be4-83dffc1cb926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122045</TotalTime>
  <Words>1539</Words>
  <Application>Microsoft Office PowerPoint</Application>
  <PresentationFormat>On-screen Show (4:3)</PresentationFormat>
  <Paragraphs>211</Paragraphs>
  <Slides>40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1_Custom Design</vt:lpstr>
      <vt:lpstr>Office Theme</vt:lpstr>
      <vt:lpstr>Custom Design</vt:lpstr>
      <vt:lpstr>PowerPoint Presentation</vt:lpstr>
      <vt:lpstr>PowerPoint Presentation</vt:lpstr>
      <vt:lpstr>Current GTBD Parameters</vt:lpstr>
      <vt:lpstr>Projected Wind Ramp Rate MAE</vt:lpstr>
      <vt:lpstr>Projected Wind Ramp Rate Error</vt:lpstr>
      <vt:lpstr>Projected Solar Ramp Rate MAE</vt:lpstr>
      <vt:lpstr>Projected Solar Ramp Rate Error</vt:lpstr>
      <vt:lpstr>References</vt:lpstr>
      <vt:lpstr>PowerPoint Presentation</vt:lpstr>
      <vt:lpstr>Total Regulation Deployed Comparison</vt:lpstr>
      <vt:lpstr>Total Regulation Deployed Comparison - Monthly</vt:lpstr>
      <vt:lpstr>Metric 1: Regulation Deployed Comparisons</vt:lpstr>
      <vt:lpstr>Regulation Deployed Comparison</vt:lpstr>
      <vt:lpstr>Regulation Deployed Comparison</vt:lpstr>
      <vt:lpstr>Regulation Deployed Comparison</vt:lpstr>
      <vt:lpstr>Metric 2: Total Regulation Deployed Comparisons</vt:lpstr>
      <vt:lpstr>Total Regulation Deployed Comparison</vt:lpstr>
      <vt:lpstr>Metric 3: 15-min Intervals Where Both REGUP/REGDN Were Deployed</vt:lpstr>
      <vt:lpstr>“Zero” Crossing Regulation</vt:lpstr>
      <vt:lpstr>“Zero” Crossing Regulation</vt:lpstr>
      <vt:lpstr>Metric 4: Regulation Exhaustion Rate</vt:lpstr>
      <vt:lpstr>Regulation Exhaustion Rate</vt:lpstr>
      <vt:lpstr>Regulation Exhaustion Rate</vt:lpstr>
      <vt:lpstr>Metric 5: Stats on REGUP Bias for Consecutive 5-min Intervals</vt:lpstr>
      <vt:lpstr>Regulation Bias for Consecutive SCED Intervals</vt:lpstr>
      <vt:lpstr>Regulation Bias for Consecutive SCED Intervals</vt:lpstr>
      <vt:lpstr>Time Error and Contributing Factors</vt:lpstr>
      <vt:lpstr>Time Error Accumulation</vt:lpstr>
      <vt:lpstr>Load Profile</vt:lpstr>
      <vt:lpstr>Net Load Profile</vt:lpstr>
      <vt:lpstr>Load Ramp</vt:lpstr>
      <vt:lpstr>Wind Profile</vt:lpstr>
      <vt:lpstr>Start-Up &amp; Shut-Down Hours</vt:lpstr>
      <vt:lpstr>Short-Term Load Forecast Error</vt:lpstr>
      <vt:lpstr>STLF Error Chart</vt:lpstr>
      <vt:lpstr>Expected Generation Deviation</vt:lpstr>
      <vt:lpstr>Expected Generation Deviation</vt:lpstr>
      <vt:lpstr>Expected Generation Deviation</vt:lpstr>
      <vt:lpstr>Non-SCED Qualified Flexible Load (NSFL) Ramping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Oyediran, Ajibola</cp:lastModifiedBy>
  <cp:revision>1256</cp:revision>
  <cp:lastPrinted>2016-01-21T20:53:15Z</cp:lastPrinted>
  <dcterms:created xsi:type="dcterms:W3CDTF">2016-01-21T15:20:31Z</dcterms:created>
  <dcterms:modified xsi:type="dcterms:W3CDTF">2025-03-17T01:59:28Z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2023-07-13T19:51:46Z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4a615b3d-c0eb-422d-be1f-3cd1f81db83b</vt:lpwstr>
  </property>
  <property fmtid="{D5CDD505-2E9C-101B-9397-08002B2CF9AE}" pid="9" name="MSIP_Label_7084cbda-52b8-46fb-a7b7-cb5bd465ed85_ContentBits">
    <vt:lpwstr>0</vt:lpwstr>
  </property>
</Properties>
</file>