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6"/>
  </p:notesMasterIdLst>
  <p:handoutMasterIdLst>
    <p:handoutMasterId r:id="rId17"/>
  </p:handoutMasterIdLst>
  <p:sldIdLst>
    <p:sldId id="445" r:id="rId7"/>
    <p:sldId id="551" r:id="rId8"/>
    <p:sldId id="558" r:id="rId9"/>
    <p:sldId id="559" r:id="rId10"/>
    <p:sldId id="556" r:id="rId11"/>
    <p:sldId id="560" r:id="rId12"/>
    <p:sldId id="555" r:id="rId13"/>
    <p:sldId id="557" r:id="rId14"/>
    <p:sldId id="464"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15" autoAdjust="0"/>
    <p:restoredTop sz="90485" autoAdjust="0"/>
  </p:normalViewPr>
  <p:slideViewPr>
    <p:cSldViewPr showGuides="1">
      <p:cViewPr varScale="1">
        <p:scale>
          <a:sx n="100" d="100"/>
          <a:sy n="100" d="100"/>
        </p:scale>
        <p:origin x="1332" y="84"/>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nandes, Jenifer" userId="d998cad5-462f-4faa-8778-b3b2889d98ea" providerId="ADAL" clId="{DC34021F-7928-40E4-ABB4-DF5788984021}"/>
    <pc:docChg chg="modSld">
      <pc:chgData name="Fernandes, Jenifer" userId="d998cad5-462f-4faa-8778-b3b2889d98ea" providerId="ADAL" clId="{DC34021F-7928-40E4-ABB4-DF5788984021}" dt="2025-03-17T21:27:01.700" v="0"/>
      <pc:docMkLst>
        <pc:docMk/>
      </pc:docMkLst>
      <pc:sldChg chg="modSp mod">
        <pc:chgData name="Fernandes, Jenifer" userId="d998cad5-462f-4faa-8778-b3b2889d98ea" providerId="ADAL" clId="{DC34021F-7928-40E4-ABB4-DF5788984021}" dt="2025-03-17T21:27:01.700" v="0"/>
        <pc:sldMkLst>
          <pc:docMk/>
          <pc:sldMk cId="1128959204" sldId="555"/>
        </pc:sldMkLst>
        <pc:spChg chg="mod">
          <ac:chgData name="Fernandes, Jenifer" userId="d998cad5-462f-4faa-8778-b3b2889d98ea" providerId="ADAL" clId="{DC34021F-7928-40E4-ABB4-DF5788984021}" dt="2025-03-17T21:27:01.700" v="0"/>
          <ac:spMkLst>
            <pc:docMk/>
            <pc:sldMk cId="1128959204" sldId="555"/>
            <ac:spMk id="11" creationId="{B1364983-765D-47BE-ECFA-61CC22A0E41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3/17/2025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rcot.com/calendar/11172009-ERCOT-Board-of-Director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2009 discussions and appeals </a:t>
            </a:r>
            <a:r>
              <a:rPr lang="en-US" dirty="0">
                <a:hlinkClick r:id="rId3"/>
              </a:rPr>
              <a:t>https://www.ercot.com/calendar/11172009-ERCOT-Board-of-Directors</a:t>
            </a:r>
            <a:r>
              <a:rPr lang="en-US" dirty="0"/>
              <a:t>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127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Workshop on Reactive Testing June 14 2013</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79117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ERCOT formalized the </a:t>
            </a:r>
            <a:r>
              <a:rPr lang="en-US" b="1" dirty="0"/>
              <a:t>rectangle</a:t>
            </a:r>
            <a:r>
              <a:rPr lang="en-US" dirty="0"/>
              <a:t> configuration as the approved standard for reactive power requirements. This standard mandates that generators provide a consistent reactive power capability across all active power output levels, effectively representing the requirement as a rectangle on the reactive capability chart.</a:t>
            </a:r>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222080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examples show the difference is the Net or the HSL will be always impacted for the Co-Gen or Industrial facility because the load and Gen operate together. </a:t>
            </a:r>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22427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308324"/>
          </a:xfrm>
          <a:prstGeom prst="rect">
            <a:avLst/>
          </a:prstGeom>
          <a:noFill/>
        </p:spPr>
        <p:txBody>
          <a:bodyPr wrap="square" rtlCol="0">
            <a:spAutoFit/>
          </a:bodyPr>
          <a:lstStyle/>
          <a:p>
            <a:r>
              <a:rPr lang="en-US" b="1" dirty="0"/>
              <a:t>Reactive Requirement for Generation Resource netting with Load</a:t>
            </a:r>
          </a:p>
          <a:p>
            <a:endParaRPr lang="en-US" dirty="0"/>
          </a:p>
          <a:p>
            <a:r>
              <a:rPr lang="en-US" dirty="0"/>
              <a:t>Bill Blevins</a:t>
            </a:r>
          </a:p>
          <a:p>
            <a:endParaRPr lang="en-US" dirty="0"/>
          </a:p>
          <a:p>
            <a:r>
              <a:rPr lang="en-US" dirty="0"/>
              <a:t>ERCOT</a:t>
            </a:r>
          </a:p>
          <a:p>
            <a:r>
              <a:rPr lang="en-US" dirty="0"/>
              <a:t>PLWG discussions</a:t>
            </a:r>
            <a:endParaRPr lang="en-US" b="1" dirty="0"/>
          </a:p>
          <a:p>
            <a:r>
              <a:rPr lang="en-US" dirty="0"/>
              <a:t>March 18,2025</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0884-213F-45CD-BB51-7B03FAA9D4FC}"/>
              </a:ext>
            </a:extLst>
          </p:cNvPr>
          <p:cNvSpPr>
            <a:spLocks noGrp="1"/>
          </p:cNvSpPr>
          <p:nvPr>
            <p:ph type="title"/>
          </p:nvPr>
        </p:nvSpPr>
        <p:spPr>
          <a:xfrm>
            <a:off x="508000" y="243683"/>
            <a:ext cx="11277600" cy="899317"/>
          </a:xfrm>
        </p:spPr>
        <p:txBody>
          <a:bodyPr/>
          <a:lstStyle/>
          <a:p>
            <a:r>
              <a:rPr lang="en-US" dirty="0"/>
              <a:t>Generation Resource &amp; Energy Storage Resource (ESR)-VSS Requirement</a:t>
            </a:r>
          </a:p>
        </p:txBody>
      </p:sp>
      <p:sp>
        <p:nvSpPr>
          <p:cNvPr id="3" name="Content Placeholder 2">
            <a:extLst>
              <a:ext uri="{FF2B5EF4-FFF2-40B4-BE49-F238E27FC236}">
                <a16:creationId xmlns:a16="http://schemas.microsoft.com/office/drawing/2014/main" id="{98EC2222-62F3-46D2-B196-A10C553FC710}"/>
              </a:ext>
            </a:extLst>
          </p:cNvPr>
          <p:cNvSpPr>
            <a:spLocks noGrp="1"/>
          </p:cNvSpPr>
          <p:nvPr>
            <p:ph idx="1"/>
          </p:nvPr>
        </p:nvSpPr>
        <p:spPr>
          <a:xfrm>
            <a:off x="501374" y="1363663"/>
            <a:ext cx="11176000" cy="5037137"/>
          </a:xfrm>
        </p:spPr>
        <p:txBody>
          <a:bodyPr/>
          <a:lstStyle/>
          <a:p>
            <a:r>
              <a:rPr lang="en-US" sz="2800" dirty="0"/>
              <a:t>Nodal Protocol 3.15(2):</a:t>
            </a:r>
          </a:p>
          <a:p>
            <a:pPr marL="400050" lvl="1" indent="0">
              <a:buNone/>
            </a:pPr>
            <a:r>
              <a:rPr lang="en-US" sz="1800" dirty="0">
                <a:effectLst/>
                <a:latin typeface="Times New Roman" panose="02020603050405020304" pitchFamily="18" charset="0"/>
                <a:ea typeface="Times New Roman" panose="02020603050405020304" pitchFamily="18" charset="0"/>
              </a:rPr>
              <a:t>All Generation Resources (including self-serve generating units) and Energy Storage Resources (ESRs) that are connected to Transmission Facilities and that have a gross unit rating greater than 20 MVA or those units connected at the same Point of Interconnection Bus (POIB) that have gross unit ratings aggregating to greater than 20 MVA, that supply power to the ERCOT Transmission Grid, shall provide Voltage Support Service (VSS).</a:t>
            </a:r>
            <a:endParaRPr lang="en-US" sz="1800" dirty="0"/>
          </a:p>
          <a:p>
            <a:r>
              <a:rPr lang="en-US" sz="2800" dirty="0"/>
              <a:t>Nodal Protocol 3.15 (4)</a:t>
            </a:r>
          </a:p>
          <a:p>
            <a:pPr marL="400050" lvl="1" indent="0">
              <a:buNone/>
            </a:pPr>
            <a:r>
              <a:rPr lang="en-US" sz="1800" dirty="0">
                <a:effectLst/>
                <a:latin typeface="Times New Roman" panose="02020603050405020304" pitchFamily="18" charset="0"/>
                <a:ea typeface="Times New Roman" panose="02020603050405020304" pitchFamily="18" charset="0"/>
              </a:rPr>
              <a:t>Each Generation Resource and ESR required to provide VSS shall comply with the following Reactive Power requirements in Real-Time operations when issued a Voltage Set Point by a TSP or ERCOT:  </a:t>
            </a:r>
          </a:p>
          <a:p>
            <a:pPr marL="857250" lvl="1"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(a) An over-excited (lagging or producing) power factor capability of 0.95 or less determined at the unit's maximum net power to be supplied to the ERCOT Transmission Grid and for any Voltage Set Point from 0.95 per unit to 1.04 per unit, as measured at the POIB;</a:t>
            </a:r>
          </a:p>
          <a:p>
            <a:pPr marL="857250" lvl="1" indent="0">
              <a:spcBef>
                <a:spcPts val="0"/>
              </a:spcBef>
              <a:spcAft>
                <a:spcPts val="1200"/>
              </a:spcAft>
              <a:buNone/>
            </a:pPr>
            <a:r>
              <a:rPr lang="en-US" sz="1800" dirty="0">
                <a:effectLst/>
                <a:latin typeface="Times New Roman" panose="02020603050405020304" pitchFamily="18" charset="0"/>
                <a:ea typeface="Times New Roman" panose="02020603050405020304" pitchFamily="18" charset="0"/>
              </a:rPr>
              <a:t>(b) An under-excited (leading or absorbing) power factor capability of 0.95 or less, determined at the unit's maximum net power to be supplied to the ERCOT Transmission Grid and for any Voltage Set Point from 1.0 per unit to 1.05 per unit, as measured at the POIB;  </a:t>
            </a:r>
          </a:p>
        </p:txBody>
      </p:sp>
      <p:sp>
        <p:nvSpPr>
          <p:cNvPr id="4" name="Slide Number Placeholder 3">
            <a:extLst>
              <a:ext uri="{FF2B5EF4-FFF2-40B4-BE49-F238E27FC236}">
                <a16:creationId xmlns:a16="http://schemas.microsoft.com/office/drawing/2014/main" id="{BE07F9E6-9E57-4D94-877B-210AD6AE20D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929685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54CE2-F0A5-E97E-45A6-7ACFE7EE12B5}"/>
              </a:ext>
            </a:extLst>
          </p:cNvPr>
          <p:cNvSpPr>
            <a:spLocks noGrp="1"/>
          </p:cNvSpPr>
          <p:nvPr>
            <p:ph type="title"/>
          </p:nvPr>
        </p:nvSpPr>
        <p:spPr/>
        <p:txBody>
          <a:bodyPr/>
          <a:lstStyle/>
          <a:p>
            <a:r>
              <a:rPr lang="en-US" dirty="0"/>
              <a:t>Background </a:t>
            </a:r>
          </a:p>
        </p:txBody>
      </p:sp>
      <p:sp>
        <p:nvSpPr>
          <p:cNvPr id="3" name="Content Placeholder 2">
            <a:extLst>
              <a:ext uri="{FF2B5EF4-FFF2-40B4-BE49-F238E27FC236}">
                <a16:creationId xmlns:a16="http://schemas.microsoft.com/office/drawing/2014/main" id="{5B28F77D-2E37-36EA-9F90-99331F22A616}"/>
              </a:ext>
            </a:extLst>
          </p:cNvPr>
          <p:cNvSpPr>
            <a:spLocks noGrp="1"/>
          </p:cNvSpPr>
          <p:nvPr>
            <p:ph idx="1"/>
          </p:nvPr>
        </p:nvSpPr>
        <p:spPr/>
        <p:txBody>
          <a:bodyPr/>
          <a:lstStyle/>
          <a:p>
            <a:r>
              <a:rPr lang="en-US" b="1" dirty="0"/>
              <a:t>Key Discussions:</a:t>
            </a:r>
            <a:endParaRPr lang="en-US" dirty="0"/>
          </a:p>
          <a:p>
            <a:pPr>
              <a:buFont typeface="Arial" panose="020B0604020202020204" pitchFamily="34" charset="0"/>
              <a:buChar char="•"/>
            </a:pPr>
            <a:r>
              <a:rPr lang="en-US" b="1" dirty="0"/>
              <a:t>Protocol Revision Request (PRR) 830:</a:t>
            </a:r>
            <a:r>
              <a:rPr lang="en-US" dirty="0"/>
              <a:t> In 2009, ERCOT proposed PRR 830 to clarify reactive power capability requirements for all generation resources. This proposal aimed to formalize the rectangle requirement, indicating that generators must maintain their reactive power capability across all output levels.</a:t>
            </a:r>
          </a:p>
          <a:p>
            <a:pPr marL="0" indent="0">
              <a:buNone/>
            </a:pPr>
            <a:endParaRPr lang="en-US" dirty="0"/>
          </a:p>
        </p:txBody>
      </p:sp>
      <p:sp>
        <p:nvSpPr>
          <p:cNvPr id="4" name="Slide Number Placeholder 3">
            <a:extLst>
              <a:ext uri="{FF2B5EF4-FFF2-40B4-BE49-F238E27FC236}">
                <a16:creationId xmlns:a16="http://schemas.microsoft.com/office/drawing/2014/main" id="{003FD64D-CA93-A364-9D05-B61B79AA0861}"/>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47832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8319-14C7-7ED5-59D6-1E841D7C9DB4}"/>
              </a:ext>
            </a:extLst>
          </p:cNvPr>
          <p:cNvSpPr>
            <a:spLocks noGrp="1"/>
          </p:cNvSpPr>
          <p:nvPr>
            <p:ph type="title"/>
          </p:nvPr>
        </p:nvSpPr>
        <p:spPr/>
        <p:txBody>
          <a:bodyPr/>
          <a:lstStyle/>
          <a:p>
            <a:r>
              <a:rPr lang="en-US" dirty="0"/>
              <a:t>Historical understanding of the HSL and URL relating to VSS</a:t>
            </a:r>
          </a:p>
        </p:txBody>
      </p:sp>
      <p:sp>
        <p:nvSpPr>
          <p:cNvPr id="3" name="Content Placeholder 2">
            <a:extLst>
              <a:ext uri="{FF2B5EF4-FFF2-40B4-BE49-F238E27FC236}">
                <a16:creationId xmlns:a16="http://schemas.microsoft.com/office/drawing/2014/main" id="{ED84348C-EE91-8793-4CCA-40E1009745B8}"/>
              </a:ext>
            </a:extLst>
          </p:cNvPr>
          <p:cNvSpPr>
            <a:spLocks noGrp="1"/>
          </p:cNvSpPr>
          <p:nvPr>
            <p:ph idx="1"/>
          </p:nvPr>
        </p:nvSpPr>
        <p:spPr/>
        <p:txBody>
          <a:bodyPr/>
          <a:lstStyle/>
          <a:p>
            <a:r>
              <a:rPr lang="en-US" sz="2400" dirty="0"/>
              <a:t>High Sustained Limit-(HSL for a Generation Resource)- Limit established by the QSE, continuously updated in Real Time, that describes the maximum sustained energy production capability of the Resource. </a:t>
            </a:r>
          </a:p>
          <a:p>
            <a:r>
              <a:rPr lang="en-US" sz="2400" dirty="0"/>
              <a:t>Generation Resources required to provide VSS whose installations initially began operations  on or after September 1, 1999, except as noted below, must have and maintain a URL which has an over-excited (lagging) power factor capability of 0.95 or less and an under-excited (leading) power factor capability of 0.95 or less, both determined at the generating unit's </a:t>
            </a:r>
            <a:r>
              <a:rPr lang="en-US" sz="2400" i="1" dirty="0"/>
              <a:t>maximum net power</a:t>
            </a:r>
            <a:r>
              <a:rPr lang="en-US" sz="2400" dirty="0"/>
              <a:t> to be supplied to the transmission grid and at the transmission system Voltage Profile established by ERCOT, and both measured at the point of interconnection to the TSP.</a:t>
            </a:r>
          </a:p>
        </p:txBody>
      </p:sp>
      <p:sp>
        <p:nvSpPr>
          <p:cNvPr id="4" name="Slide Number Placeholder 3">
            <a:extLst>
              <a:ext uri="{FF2B5EF4-FFF2-40B4-BE49-F238E27FC236}">
                <a16:creationId xmlns:a16="http://schemas.microsoft.com/office/drawing/2014/main" id="{19584AE3-C5BF-84B7-F61A-38ECB368C7D9}"/>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223083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0884-213F-45CD-BB51-7B03FAA9D4FC}"/>
              </a:ext>
            </a:extLst>
          </p:cNvPr>
          <p:cNvSpPr>
            <a:spLocks noGrp="1"/>
          </p:cNvSpPr>
          <p:nvPr>
            <p:ph type="title"/>
          </p:nvPr>
        </p:nvSpPr>
        <p:spPr>
          <a:xfrm>
            <a:off x="508000" y="243683"/>
            <a:ext cx="11277600" cy="899317"/>
          </a:xfrm>
        </p:spPr>
        <p:txBody>
          <a:bodyPr/>
          <a:lstStyle/>
          <a:p>
            <a:r>
              <a:rPr lang="en-US" dirty="0"/>
              <a:t>Generation Resource &amp; Energy Storage Resource (ESR)-VSS Requirement</a:t>
            </a:r>
          </a:p>
        </p:txBody>
      </p:sp>
      <p:sp>
        <p:nvSpPr>
          <p:cNvPr id="3" name="Content Placeholder 2">
            <a:extLst>
              <a:ext uri="{FF2B5EF4-FFF2-40B4-BE49-F238E27FC236}">
                <a16:creationId xmlns:a16="http://schemas.microsoft.com/office/drawing/2014/main" id="{98EC2222-62F3-46D2-B196-A10C553FC710}"/>
              </a:ext>
            </a:extLst>
          </p:cNvPr>
          <p:cNvSpPr>
            <a:spLocks noGrp="1"/>
          </p:cNvSpPr>
          <p:nvPr>
            <p:ph idx="1"/>
          </p:nvPr>
        </p:nvSpPr>
        <p:spPr>
          <a:xfrm>
            <a:off x="501374" y="1363663"/>
            <a:ext cx="11176000" cy="617537"/>
          </a:xfrm>
        </p:spPr>
        <p:txBody>
          <a:bodyPr/>
          <a:lstStyle/>
          <a:p>
            <a:r>
              <a:rPr lang="en-US" sz="2800" dirty="0"/>
              <a:t>Nodal Protocol 3.15(4) is depicted as a rectangle. </a:t>
            </a:r>
            <a:endParaRPr lang="en-US" sz="1800" dirty="0"/>
          </a:p>
        </p:txBody>
      </p:sp>
      <p:sp>
        <p:nvSpPr>
          <p:cNvPr id="4" name="Slide Number Placeholder 3">
            <a:extLst>
              <a:ext uri="{FF2B5EF4-FFF2-40B4-BE49-F238E27FC236}">
                <a16:creationId xmlns:a16="http://schemas.microsoft.com/office/drawing/2014/main" id="{BE07F9E6-9E57-4D94-877B-210AD6AE20D1}"/>
              </a:ext>
            </a:extLst>
          </p:cNvPr>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E504730D-E993-6A88-161F-B39290D728AB}"/>
              </a:ext>
            </a:extLst>
          </p:cNvPr>
          <p:cNvPicPr>
            <a:picLocks noChangeAspect="1"/>
          </p:cNvPicPr>
          <p:nvPr/>
        </p:nvPicPr>
        <p:blipFill>
          <a:blip r:embed="rId3"/>
          <a:stretch>
            <a:fillRect/>
          </a:stretch>
        </p:blipFill>
        <p:spPr>
          <a:xfrm>
            <a:off x="1676401" y="1981200"/>
            <a:ext cx="8336090" cy="4483333"/>
          </a:xfrm>
          <a:prstGeom prst="rect">
            <a:avLst/>
          </a:prstGeom>
        </p:spPr>
      </p:pic>
    </p:spTree>
    <p:extLst>
      <p:ext uri="{BB962C8B-B14F-4D97-AF65-F5344CB8AC3E}">
        <p14:creationId xmlns:p14="http://schemas.microsoft.com/office/powerpoint/2010/main" val="2114986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6D860-F12A-CED4-AE67-1472EF1CFF11}"/>
              </a:ext>
            </a:extLst>
          </p:cNvPr>
          <p:cNvSpPr>
            <a:spLocks noGrp="1"/>
          </p:cNvSpPr>
          <p:nvPr>
            <p:ph type="title"/>
          </p:nvPr>
        </p:nvSpPr>
        <p:spPr/>
        <p:txBody>
          <a:bodyPr/>
          <a:lstStyle/>
          <a:p>
            <a:r>
              <a:rPr lang="en-US" dirty="0"/>
              <a:t>NPRR-945 impact on VSS</a:t>
            </a:r>
          </a:p>
        </p:txBody>
      </p:sp>
      <p:sp>
        <p:nvSpPr>
          <p:cNvPr id="3" name="Content Placeholder 2">
            <a:extLst>
              <a:ext uri="{FF2B5EF4-FFF2-40B4-BE49-F238E27FC236}">
                <a16:creationId xmlns:a16="http://schemas.microsoft.com/office/drawing/2014/main" id="{38F8BE5A-8870-E9D2-D71B-1DBD2159E4D7}"/>
              </a:ext>
            </a:extLst>
          </p:cNvPr>
          <p:cNvSpPr>
            <a:spLocks noGrp="1"/>
          </p:cNvSpPr>
          <p:nvPr>
            <p:ph idx="1"/>
          </p:nvPr>
        </p:nvSpPr>
        <p:spPr/>
        <p:txBody>
          <a:bodyPr/>
          <a:lstStyle/>
          <a:p>
            <a:pPr marL="0" marR="0">
              <a:spcBef>
                <a:spcPts val="600"/>
              </a:spcBef>
              <a:spcAft>
                <a:spcPts val="600"/>
              </a:spcAft>
            </a:pPr>
            <a:r>
              <a:rPr lang="en-US" sz="1800" dirty="0">
                <a:latin typeface="Arial" panose="020B0604020202020204" pitchFamily="34" charset="0"/>
                <a:cs typeface="Times New Roman" panose="02020603050405020304" pitchFamily="18" charset="0"/>
              </a:rPr>
              <a:t>This Nodal Protocol Revision Request (NPRR) clarifies when an All-Inclusive Generation Resource may be netted against Load for Settlement purposes.  </a:t>
            </a:r>
          </a:p>
          <a:p>
            <a:pPr marL="0" marR="0">
              <a:spcBef>
                <a:spcPts val="600"/>
              </a:spcBef>
              <a:spcAft>
                <a:spcPts val="600"/>
              </a:spcAft>
            </a:pPr>
            <a:r>
              <a:rPr lang="en-US" sz="1800" dirty="0">
                <a:latin typeface="Arial" panose="020B0604020202020204" pitchFamily="34" charset="0"/>
                <a:cs typeface="Times New Roman" panose="02020603050405020304" pitchFamily="18" charset="0"/>
              </a:rPr>
              <a:t>This NPRR confirms that an All-Inclusive Generation Resource and Load may be netted behind a single Point of Interconnection (POI) as long as the Load is otherwise being lawfully served without use of the ERCOT Transmission Grid.  The Public Utility Regulatory Act (PURA) and existing Public Utility Commission of Texas (PUCT) rules and precedent legally determine when and how Load can be served without using the ERCOT Transmission Grid.  This NPRR does not change or expand that existing law, but invokes it to limit generation netting behind a common POI.  </a:t>
            </a:r>
          </a:p>
          <a:p>
            <a:pPr marL="0" marR="0">
              <a:spcBef>
                <a:spcPts val="600"/>
              </a:spcBef>
              <a:spcAft>
                <a:spcPts val="600"/>
              </a:spcAft>
            </a:pPr>
            <a:r>
              <a:rPr lang="en-US" sz="1800" dirty="0">
                <a:latin typeface="Arial" panose="020B0604020202020204" pitchFamily="34" charset="0"/>
                <a:cs typeface="Times New Roman" panose="02020603050405020304" pitchFamily="18" charset="0"/>
              </a:rPr>
              <a:t>This NPRR also sunsets provisions that previously allowed netting for sites with multiple interconnections, which were meant to address historical interconnection arrangements that are no longer common practice.  Sites that are being netted today under these provisions are grandfathered in the NPRR.</a:t>
            </a:r>
          </a:p>
          <a:p>
            <a:r>
              <a:rPr lang="en-US" sz="1800" dirty="0">
                <a:latin typeface="Arial" panose="020B0604020202020204" pitchFamily="34" charset="0"/>
                <a:cs typeface="Times New Roman" panose="02020603050405020304" pitchFamily="18" charset="0"/>
              </a:rPr>
              <a:t>Finally, this NPRR addresses outdated references to “Generation” or “generation” that should refer to All-Inclusive Generation Resources under today’s Resource definitions. </a:t>
            </a:r>
          </a:p>
        </p:txBody>
      </p:sp>
      <p:sp>
        <p:nvSpPr>
          <p:cNvPr id="4" name="Slide Number Placeholder 3">
            <a:extLst>
              <a:ext uri="{FF2B5EF4-FFF2-40B4-BE49-F238E27FC236}">
                <a16:creationId xmlns:a16="http://schemas.microsoft.com/office/drawing/2014/main" id="{ABE3C106-EDC9-F4F9-6476-4A7684FF999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129554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22420-EA85-807C-F9D9-E3BC66510044}"/>
              </a:ext>
            </a:extLst>
          </p:cNvPr>
          <p:cNvSpPr>
            <a:spLocks noGrp="1"/>
          </p:cNvSpPr>
          <p:nvPr>
            <p:ph type="title"/>
          </p:nvPr>
        </p:nvSpPr>
        <p:spPr/>
        <p:txBody>
          <a:bodyPr/>
          <a:lstStyle/>
          <a:p>
            <a:r>
              <a:rPr lang="en-US" dirty="0"/>
              <a:t>Generation Resource &amp; ESR-VSS Requirement</a:t>
            </a:r>
          </a:p>
        </p:txBody>
      </p:sp>
      <p:sp>
        <p:nvSpPr>
          <p:cNvPr id="4" name="Slide Number Placeholder 3">
            <a:extLst>
              <a:ext uri="{FF2B5EF4-FFF2-40B4-BE49-F238E27FC236}">
                <a16:creationId xmlns:a16="http://schemas.microsoft.com/office/drawing/2014/main" id="{01BE4396-652F-E6EA-4F91-118A0CEF959E}"/>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11" name="Content Placeholder 10">
            <a:extLst>
              <a:ext uri="{FF2B5EF4-FFF2-40B4-BE49-F238E27FC236}">
                <a16:creationId xmlns:a16="http://schemas.microsoft.com/office/drawing/2014/main" id="{B1364983-765D-47BE-ECFA-61CC22A0E413}"/>
              </a:ext>
            </a:extLst>
          </p:cNvPr>
          <p:cNvSpPr>
            <a:spLocks noGrp="1"/>
          </p:cNvSpPr>
          <p:nvPr>
            <p:ph idx="1"/>
          </p:nvPr>
        </p:nvSpPr>
        <p:spPr>
          <a:xfrm>
            <a:off x="406400" y="1066801"/>
            <a:ext cx="11379200" cy="5333999"/>
          </a:xfrm>
        </p:spPr>
        <p:txBody>
          <a:bodyPr/>
          <a:lstStyle/>
          <a:p>
            <a:r>
              <a:rPr lang="en-US" dirty="0"/>
              <a:t>With the addition of the load the Generation Resource is still obligated to meet its VSS requirement. </a:t>
            </a:r>
          </a:p>
          <a:p>
            <a:pPr marL="857250" lvl="2" indent="0">
              <a:buNone/>
            </a:pPr>
            <a:r>
              <a:rPr lang="en-US" sz="3000" dirty="0"/>
              <a:t>Example: Generation Resource is registered at 100MW, 50 MW Load is added behind the meter. Addition of the Load does not reduce the maximum net amount the Generation Resource can inject to the ERCOT system.  </a:t>
            </a:r>
            <a:r>
              <a:rPr lang="en-US" sz="3000"/>
              <a:t>If the Load reduces its consumption or trips offline, the Generation Resource can inject up to its max net power (100MW) to the Transmission Grid.</a:t>
            </a:r>
            <a:endParaRPr lang="en-US" sz="3000" dirty="0"/>
          </a:p>
        </p:txBody>
      </p:sp>
    </p:spTree>
    <p:extLst>
      <p:ext uri="{BB962C8B-B14F-4D97-AF65-F5344CB8AC3E}">
        <p14:creationId xmlns:p14="http://schemas.microsoft.com/office/powerpoint/2010/main" val="112895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384D0-4F50-91A7-9D60-4E04C26E35CA}"/>
              </a:ext>
            </a:extLst>
          </p:cNvPr>
          <p:cNvSpPr>
            <a:spLocks noGrp="1"/>
          </p:cNvSpPr>
          <p:nvPr>
            <p:ph type="title"/>
          </p:nvPr>
        </p:nvSpPr>
        <p:spPr/>
        <p:txBody>
          <a:bodyPr/>
          <a:lstStyle/>
          <a:p>
            <a:r>
              <a:rPr lang="en-US" dirty="0"/>
              <a:t>Measure of VSS is at the POI for different scenarios</a:t>
            </a:r>
          </a:p>
        </p:txBody>
      </p:sp>
      <p:sp>
        <p:nvSpPr>
          <p:cNvPr id="4" name="Slide Number Placeholder 3">
            <a:extLst>
              <a:ext uri="{FF2B5EF4-FFF2-40B4-BE49-F238E27FC236}">
                <a16:creationId xmlns:a16="http://schemas.microsoft.com/office/drawing/2014/main" id="{DD0EACA7-A0C8-5DDE-5F8E-7790AC9A29A5}"/>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10" name="Content Placeholder 9">
            <a:extLst>
              <a:ext uri="{FF2B5EF4-FFF2-40B4-BE49-F238E27FC236}">
                <a16:creationId xmlns:a16="http://schemas.microsoft.com/office/drawing/2014/main" id="{FA273BCE-D436-8558-D09D-265895A4FE66}"/>
              </a:ext>
            </a:extLst>
          </p:cNvPr>
          <p:cNvPicPr>
            <a:picLocks noGrp="1" noChangeAspect="1"/>
          </p:cNvPicPr>
          <p:nvPr>
            <p:ph idx="1"/>
          </p:nvPr>
        </p:nvPicPr>
        <p:blipFill>
          <a:blip r:embed="rId3"/>
          <a:stretch>
            <a:fillRect/>
          </a:stretch>
        </p:blipFill>
        <p:spPr>
          <a:xfrm>
            <a:off x="508000" y="1905000"/>
            <a:ext cx="5486400" cy="3435178"/>
          </a:xfrm>
        </p:spPr>
      </p:pic>
      <p:pic>
        <p:nvPicPr>
          <p:cNvPr id="12" name="Picture 11">
            <a:extLst>
              <a:ext uri="{FF2B5EF4-FFF2-40B4-BE49-F238E27FC236}">
                <a16:creationId xmlns:a16="http://schemas.microsoft.com/office/drawing/2014/main" id="{FE926C57-B131-B146-1B65-EB9B3CB08CB2}"/>
              </a:ext>
            </a:extLst>
          </p:cNvPr>
          <p:cNvPicPr>
            <a:picLocks noChangeAspect="1"/>
          </p:cNvPicPr>
          <p:nvPr/>
        </p:nvPicPr>
        <p:blipFill>
          <a:blip r:embed="rId4"/>
          <a:stretch>
            <a:fillRect/>
          </a:stretch>
        </p:blipFill>
        <p:spPr>
          <a:xfrm>
            <a:off x="6781800" y="2012206"/>
            <a:ext cx="5156200" cy="2833587"/>
          </a:xfrm>
          <a:prstGeom prst="rect">
            <a:avLst/>
          </a:prstGeom>
        </p:spPr>
      </p:pic>
      <p:sp>
        <p:nvSpPr>
          <p:cNvPr id="13" name="TextBox 12">
            <a:extLst>
              <a:ext uri="{FF2B5EF4-FFF2-40B4-BE49-F238E27FC236}">
                <a16:creationId xmlns:a16="http://schemas.microsoft.com/office/drawing/2014/main" id="{72F6DD37-86E4-18E9-A62C-37DEFC96E36F}"/>
              </a:ext>
            </a:extLst>
          </p:cNvPr>
          <p:cNvSpPr txBox="1"/>
          <p:nvPr/>
        </p:nvSpPr>
        <p:spPr>
          <a:xfrm>
            <a:off x="2286000" y="5289206"/>
            <a:ext cx="2133600" cy="923330"/>
          </a:xfrm>
          <a:prstGeom prst="rect">
            <a:avLst/>
          </a:prstGeom>
          <a:noFill/>
        </p:spPr>
        <p:txBody>
          <a:bodyPr wrap="square" rtlCol="0">
            <a:spAutoFit/>
          </a:bodyPr>
          <a:lstStyle/>
          <a:p>
            <a:r>
              <a:rPr lang="en-US" dirty="0"/>
              <a:t> Co-Gen  or Industrial process example</a:t>
            </a:r>
          </a:p>
        </p:txBody>
      </p:sp>
      <p:sp>
        <p:nvSpPr>
          <p:cNvPr id="14" name="TextBox 13">
            <a:extLst>
              <a:ext uri="{FF2B5EF4-FFF2-40B4-BE49-F238E27FC236}">
                <a16:creationId xmlns:a16="http://schemas.microsoft.com/office/drawing/2014/main" id="{A52C0613-73B9-A848-D486-C9BB08B2DAF7}"/>
              </a:ext>
            </a:extLst>
          </p:cNvPr>
          <p:cNvSpPr txBox="1"/>
          <p:nvPr/>
        </p:nvSpPr>
        <p:spPr>
          <a:xfrm>
            <a:off x="8458200" y="5289206"/>
            <a:ext cx="2133600" cy="646331"/>
          </a:xfrm>
          <a:prstGeom prst="rect">
            <a:avLst/>
          </a:prstGeom>
          <a:noFill/>
        </p:spPr>
        <p:txBody>
          <a:bodyPr wrap="square" rtlCol="0">
            <a:spAutoFit/>
          </a:bodyPr>
          <a:lstStyle/>
          <a:p>
            <a:r>
              <a:rPr lang="en-US" dirty="0"/>
              <a:t> 3</a:t>
            </a:r>
            <a:r>
              <a:rPr lang="en-US" baseline="30000" dirty="0"/>
              <a:t>rd</a:t>
            </a:r>
            <a:r>
              <a:rPr lang="en-US" dirty="0"/>
              <a:t> Party Netted example</a:t>
            </a:r>
          </a:p>
        </p:txBody>
      </p:sp>
    </p:spTree>
    <p:extLst>
      <p:ext uri="{BB962C8B-B14F-4D97-AF65-F5344CB8AC3E}">
        <p14:creationId xmlns:p14="http://schemas.microsoft.com/office/powerpoint/2010/main" val="329111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64745</TotalTime>
  <Words>891</Words>
  <Application>Microsoft Office PowerPoint</Application>
  <PresentationFormat>Widescreen</PresentationFormat>
  <Paragraphs>52</Paragraphs>
  <Slides>9</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9</vt:i4>
      </vt:variant>
    </vt:vector>
  </HeadingPairs>
  <TitlesOfParts>
    <vt:vector size="15" baseType="lpstr">
      <vt:lpstr>Arial</vt:lpstr>
      <vt:lpstr>Calibri</vt:lpstr>
      <vt:lpstr>Times New Roman</vt:lpstr>
      <vt:lpstr>1_Custom Design</vt:lpstr>
      <vt:lpstr>Inside pages</vt:lpstr>
      <vt:lpstr>2_Custom Design</vt:lpstr>
      <vt:lpstr>PowerPoint Presentation</vt:lpstr>
      <vt:lpstr>Generation Resource &amp; Energy Storage Resource (ESR)-VSS Requirement</vt:lpstr>
      <vt:lpstr>Background </vt:lpstr>
      <vt:lpstr>Historical understanding of the HSL and URL relating to VSS</vt:lpstr>
      <vt:lpstr>Generation Resource &amp; Energy Storage Resource (ESR)-VSS Requirement</vt:lpstr>
      <vt:lpstr>NPRR-945 impact on VSS</vt:lpstr>
      <vt:lpstr>Generation Resource &amp; ESR-VSS Requirement</vt:lpstr>
      <vt:lpstr>Measure of VSS is at the POI for different scenarios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703</cp:revision>
  <cp:lastPrinted>2018-07-25T14:31:19Z</cp:lastPrinted>
  <dcterms:created xsi:type="dcterms:W3CDTF">2016-01-21T15:20:31Z</dcterms:created>
  <dcterms:modified xsi:type="dcterms:W3CDTF">2025-03-17T21:27:10Z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c144db1d-993e-40da-980d-6eea152adc50_Enabled">
    <vt:lpwstr>true</vt:lpwstr>
  </property>
  <property fmtid="{D5CDD505-2E9C-101B-9397-08002B2CF9AE}" pid="4" name="MSIP_Label_c144db1d-993e-40da-980d-6eea152adc50_SetDate">
    <vt:lpwstr>2025-03-17T21:11:35Z</vt:lpwstr>
  </property>
  <property fmtid="{D5CDD505-2E9C-101B-9397-08002B2CF9AE}" pid="5" name="MSIP_Label_c144db1d-993e-40da-980d-6eea152adc50_Method">
    <vt:lpwstr>Privileged</vt:lpwstr>
  </property>
  <property fmtid="{D5CDD505-2E9C-101B-9397-08002B2CF9AE}" pid="6" name="MSIP_Label_c144db1d-993e-40da-980d-6eea152adc50_Name">
    <vt:lpwstr>Public</vt:lpwstr>
  </property>
  <property fmtid="{D5CDD505-2E9C-101B-9397-08002B2CF9AE}" pid="7" name="MSIP_Label_c144db1d-993e-40da-980d-6eea152adc50_SiteId">
    <vt:lpwstr>0afb747d-bff7-4596-a9fc-950ef9e0ec45</vt:lpwstr>
  </property>
  <property fmtid="{D5CDD505-2E9C-101B-9397-08002B2CF9AE}" pid="8" name="MSIP_Label_c144db1d-993e-40da-980d-6eea152adc50_ActionId">
    <vt:lpwstr>88e64854-2a1b-4c13-b769-3c47f3bb72e7</vt:lpwstr>
  </property>
  <property fmtid="{D5CDD505-2E9C-101B-9397-08002B2CF9AE}" pid="9" name="MSIP_Label_c144db1d-993e-40da-980d-6eea152adc50_ContentBits">
    <vt:lpwstr>0</vt:lpwstr>
  </property>
</Properties>
</file>